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9C0522-8DD8-41AF-BDF6-1816ED859529}" type="datetimeFigureOut">
              <a:rPr lang="tr-TR" smtClean="0"/>
              <a:t>16.04.2022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203266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239711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9885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089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77262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29C0522-8DD8-41AF-BDF6-1816ED859529}" type="datetimeFigureOut">
              <a:rPr lang="tr-TR" smtClean="0"/>
              <a:t>16.04.2022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17915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329C0522-8DD8-41AF-BDF6-1816ED859529}" type="datetimeFigureOut">
              <a:rPr lang="tr-TR" smtClean="0"/>
              <a:t>16.04.2022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79878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9C0522-8DD8-41AF-BDF6-1816ED859529}" type="datetimeFigureOut">
              <a:rPr lang="tr-TR" smtClean="0"/>
              <a:t>16.04.2022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4044258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9C0522-8DD8-41AF-BDF6-1816ED859529}" type="datetimeFigureOut">
              <a:rPr lang="tr-TR" smtClean="0"/>
              <a:t>16.04.2022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30765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29C0522-8DD8-41AF-BDF6-1816ED859529}" type="datetimeFigureOut">
              <a:rPr lang="tr-TR" smtClean="0"/>
              <a:t>16.04.2022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393899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29C0522-8DD8-41AF-BDF6-1816ED859529}" type="datetimeFigureOut">
              <a:rPr lang="tr-TR" smtClean="0"/>
              <a:t>16.04.2022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23413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236932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29C0522-8DD8-41AF-BDF6-1816ED859529}" type="datetimeFigureOut">
              <a:rPr lang="tr-TR" smtClean="0"/>
              <a:t>16.04.2022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39965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29C0522-8DD8-41AF-BDF6-1816ED859529}" type="datetimeFigureOut">
              <a:rPr lang="tr-TR" smtClean="0"/>
              <a:t>16.04.2022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42806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C0522-8DD8-41AF-BDF6-1816ED859529}" type="datetimeFigureOut">
              <a:rPr lang="tr-TR" smtClean="0"/>
              <a:t>16.04.2022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8764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71677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29C0522-8DD8-41AF-BDF6-1816ED859529}" type="datetimeFigureOut">
              <a:rPr lang="tr-TR" smtClean="0"/>
              <a:t>16.04.2022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18C96C7-D26B-43D4-854E-BDF09D4FD49A}" type="slidenum">
              <a:rPr lang="tr-TR" smtClean="0"/>
              <a:t>‹#›</a:t>
            </a:fld>
            <a:endParaRPr lang="tr-TR"/>
          </a:p>
        </p:txBody>
      </p:sp>
    </p:spTree>
    <p:extLst>
      <p:ext uri="{BB962C8B-B14F-4D97-AF65-F5344CB8AC3E}">
        <p14:creationId xmlns:p14="http://schemas.microsoft.com/office/powerpoint/2010/main" val="190766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9C0522-8DD8-41AF-BDF6-1816ED859529}" type="datetimeFigureOut">
              <a:rPr lang="tr-TR" smtClean="0"/>
              <a:t>16.04.2022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8C96C7-D26B-43D4-854E-BDF09D4FD49A}" type="slidenum">
              <a:rPr lang="tr-TR" smtClean="0"/>
              <a:t>‹#›</a:t>
            </a:fld>
            <a:endParaRPr lang="tr-TR"/>
          </a:p>
        </p:txBody>
      </p:sp>
    </p:spTree>
    <p:extLst>
      <p:ext uri="{BB962C8B-B14F-4D97-AF65-F5344CB8AC3E}">
        <p14:creationId xmlns:p14="http://schemas.microsoft.com/office/powerpoint/2010/main" val="1847126707"/>
      </p:ext>
    </p:extLst>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7A497-D389-45D5-8429-7A6380FD0935}"/>
              </a:ext>
            </a:extLst>
          </p:cNvPr>
          <p:cNvSpPr>
            <a:spLocks noGrp="1"/>
          </p:cNvSpPr>
          <p:nvPr>
            <p:ph type="ctrTitle"/>
          </p:nvPr>
        </p:nvSpPr>
        <p:spPr>
          <a:xfrm>
            <a:off x="2800350" y="1077632"/>
            <a:ext cx="7867649" cy="2088900"/>
          </a:xfrm>
        </p:spPr>
        <p:txBody>
          <a:bodyPr anchor="ctr">
            <a:normAutofit/>
          </a:bodyPr>
          <a:lstStyle/>
          <a:p>
            <a:r>
              <a:rPr lang="tr-TR" sz="4400" b="0" i="0" u="none" strike="noStrike" baseline="0" dirty="0" err="1">
                <a:solidFill>
                  <a:srgbClr val="000000"/>
                </a:solidFill>
                <a:latin typeface="Times New Roman" panose="02020603050405020304" pitchFamily="18" charset="0"/>
              </a:rPr>
              <a:t>AnImal</a:t>
            </a:r>
            <a:r>
              <a:rPr lang="tr-TR" sz="4400" b="0" i="0" u="none" strike="noStrike" baseline="0" dirty="0">
                <a:solidFill>
                  <a:srgbClr val="000000"/>
                </a:solidFill>
                <a:latin typeface="Times New Roman" panose="02020603050405020304" pitchFamily="18" charset="0"/>
              </a:rPr>
              <a:t> </a:t>
            </a:r>
            <a:r>
              <a:rPr lang="tr-TR" sz="4400" b="0" i="0" u="none" strike="noStrike" baseline="0" dirty="0" err="1">
                <a:solidFill>
                  <a:srgbClr val="000000"/>
                </a:solidFill>
                <a:latin typeface="Times New Roman" panose="02020603050405020304" pitchFamily="18" charset="0"/>
              </a:rPr>
              <a:t>Shelter</a:t>
            </a:r>
            <a:r>
              <a:rPr lang="tr-TR" sz="4400" b="0" i="0" u="none" strike="noStrike" baseline="0" dirty="0">
                <a:solidFill>
                  <a:srgbClr val="000000"/>
                </a:solidFill>
                <a:latin typeface="Times New Roman" panose="02020603050405020304" pitchFamily="18" charset="0"/>
              </a:rPr>
              <a:t> </a:t>
            </a:r>
            <a:r>
              <a:rPr lang="tr-TR" sz="4400" b="0" i="0" u="none" strike="noStrike" baseline="0" dirty="0" err="1">
                <a:solidFill>
                  <a:srgbClr val="000000"/>
                </a:solidFill>
                <a:latin typeface="Times New Roman" panose="02020603050405020304" pitchFamily="18" charset="0"/>
              </a:rPr>
              <a:t>AnalysIs</a:t>
            </a:r>
            <a:r>
              <a:rPr lang="tr-TR" sz="4400" b="0" i="0" u="none" strike="noStrike" baseline="0" dirty="0">
                <a:solidFill>
                  <a:srgbClr val="000000"/>
                </a:solidFill>
                <a:latin typeface="Times New Roman" panose="02020603050405020304" pitchFamily="18" charset="0"/>
              </a:rPr>
              <a:t> </a:t>
            </a:r>
            <a:endParaRPr lang="tr-TR" sz="4400" dirty="0"/>
          </a:p>
        </p:txBody>
      </p:sp>
      <p:sp>
        <p:nvSpPr>
          <p:cNvPr id="3" name="Alt Başlık 2">
            <a:extLst>
              <a:ext uri="{FF2B5EF4-FFF2-40B4-BE49-F238E27FC236}">
                <a16:creationId xmlns:a16="http://schemas.microsoft.com/office/drawing/2014/main" id="{AB633AEE-A56B-448A-B6BC-64E3D1DD6E83}"/>
              </a:ext>
            </a:extLst>
          </p:cNvPr>
          <p:cNvSpPr>
            <a:spLocks noGrp="1"/>
          </p:cNvSpPr>
          <p:nvPr>
            <p:ph type="subTitle" idx="1"/>
          </p:nvPr>
        </p:nvSpPr>
        <p:spPr>
          <a:xfrm>
            <a:off x="2090737" y="3959226"/>
            <a:ext cx="8791575" cy="1655762"/>
          </a:xfrm>
        </p:spPr>
        <p:txBody>
          <a:bodyPr>
            <a:normAutofit/>
          </a:bodyPr>
          <a:lstStyle/>
          <a:p>
            <a:pPr algn="r"/>
            <a:r>
              <a:rPr lang="en-US" b="0" i="0" dirty="0">
                <a:solidFill>
                  <a:srgbClr val="212529"/>
                </a:solidFill>
                <a:effectLst/>
                <a:latin typeface="-apple-system"/>
              </a:rPr>
              <a:t>2022W AML 2103 Visualization for AI and ML</a:t>
            </a:r>
          </a:p>
          <a:p>
            <a:pPr algn="r"/>
            <a:r>
              <a:rPr lang="tr-TR" dirty="0">
                <a:solidFill>
                  <a:srgbClr val="212529"/>
                </a:solidFill>
                <a:latin typeface="-apple-system"/>
              </a:rPr>
              <a:t>FINAL PROJECT</a:t>
            </a:r>
          </a:p>
        </p:txBody>
      </p:sp>
      <p:sp>
        <p:nvSpPr>
          <p:cNvPr id="4" name="Metin kutusu 3">
            <a:extLst>
              <a:ext uri="{FF2B5EF4-FFF2-40B4-BE49-F238E27FC236}">
                <a16:creationId xmlns:a16="http://schemas.microsoft.com/office/drawing/2014/main" id="{E0C305D5-D460-4CFE-B0AF-313B7767FBF4}"/>
              </a:ext>
            </a:extLst>
          </p:cNvPr>
          <p:cNvSpPr txBox="1"/>
          <p:nvPr/>
        </p:nvSpPr>
        <p:spPr>
          <a:xfrm>
            <a:off x="5217914" y="3199619"/>
            <a:ext cx="2141933" cy="369332"/>
          </a:xfrm>
          <a:prstGeom prst="rect">
            <a:avLst/>
          </a:prstGeom>
          <a:noFill/>
        </p:spPr>
        <p:txBody>
          <a:bodyPr wrap="none" rtlCol="0">
            <a:spAutoFit/>
          </a:bodyPr>
          <a:lstStyle/>
          <a:p>
            <a:r>
              <a:rPr lang="tr-TR" b="1" dirty="0"/>
              <a:t>PYTHON THINKERS</a:t>
            </a:r>
          </a:p>
        </p:txBody>
      </p:sp>
      <p:pic>
        <p:nvPicPr>
          <p:cNvPr id="8" name="Resim 7">
            <a:extLst>
              <a:ext uri="{FF2B5EF4-FFF2-40B4-BE49-F238E27FC236}">
                <a16:creationId xmlns:a16="http://schemas.microsoft.com/office/drawing/2014/main" id="{CD649097-783D-4DA2-92B8-5D5F6C600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50" y="4952079"/>
            <a:ext cx="7867649" cy="1656577"/>
          </a:xfrm>
          <a:prstGeom prst="rect">
            <a:avLst/>
          </a:prstGeom>
        </p:spPr>
      </p:pic>
    </p:spTree>
    <p:extLst>
      <p:ext uri="{BB962C8B-B14F-4D97-AF65-F5344CB8AC3E}">
        <p14:creationId xmlns:p14="http://schemas.microsoft.com/office/powerpoint/2010/main" val="25561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7ED0A9-5CF2-4BA4-A250-9E98EF6E84D0}"/>
              </a:ext>
            </a:extLst>
          </p:cNvPr>
          <p:cNvSpPr>
            <a:spLocks noGrp="1"/>
          </p:cNvSpPr>
          <p:nvPr>
            <p:ph type="title"/>
          </p:nvPr>
        </p:nvSpPr>
        <p:spPr/>
        <p:txBody>
          <a:bodyPr/>
          <a:lstStyle/>
          <a:p>
            <a:r>
              <a:rPr lang="tr-TR" dirty="0"/>
              <a:t>2-</a:t>
            </a:r>
            <a:r>
              <a:rPr lang="en-US" dirty="0"/>
              <a:t>The Presence of Animal Names</a:t>
            </a:r>
            <a:endParaRPr lang="tr-TR" dirty="0"/>
          </a:p>
        </p:txBody>
      </p:sp>
      <p:pic>
        <p:nvPicPr>
          <p:cNvPr id="5" name="İçerik Yer Tutucusu 4">
            <a:extLst>
              <a:ext uri="{FF2B5EF4-FFF2-40B4-BE49-F238E27FC236}">
                <a16:creationId xmlns:a16="http://schemas.microsoft.com/office/drawing/2014/main" id="{21F1ECF2-71D2-4234-942B-67208E985199}"/>
              </a:ext>
            </a:extLst>
          </p:cNvPr>
          <p:cNvPicPr>
            <a:picLocks noGrp="1" noChangeAspect="1"/>
          </p:cNvPicPr>
          <p:nvPr>
            <p:ph idx="1"/>
          </p:nvPr>
        </p:nvPicPr>
        <p:blipFill rotWithShape="1">
          <a:blip r:embed="rId2"/>
          <a:srcRect l="8035" t="30909" r="17921"/>
          <a:stretch/>
        </p:blipFill>
        <p:spPr>
          <a:xfrm>
            <a:off x="549623" y="2067392"/>
            <a:ext cx="5594064" cy="3320338"/>
          </a:xfrm>
        </p:spPr>
      </p:pic>
      <p:pic>
        <p:nvPicPr>
          <p:cNvPr id="7" name="Resim 6">
            <a:extLst>
              <a:ext uri="{FF2B5EF4-FFF2-40B4-BE49-F238E27FC236}">
                <a16:creationId xmlns:a16="http://schemas.microsoft.com/office/drawing/2014/main" id="{CCE71332-EC67-4FFC-B47A-F30D63D4802F}"/>
              </a:ext>
            </a:extLst>
          </p:cNvPr>
          <p:cNvPicPr>
            <a:picLocks noChangeAspect="1"/>
          </p:cNvPicPr>
          <p:nvPr/>
        </p:nvPicPr>
        <p:blipFill>
          <a:blip r:embed="rId3"/>
          <a:stretch>
            <a:fillRect/>
          </a:stretch>
        </p:blipFill>
        <p:spPr>
          <a:xfrm>
            <a:off x="6448693" y="2038146"/>
            <a:ext cx="5307280" cy="3349584"/>
          </a:xfrm>
          <a:prstGeom prst="rect">
            <a:avLst/>
          </a:prstGeom>
        </p:spPr>
      </p:pic>
    </p:spTree>
    <p:extLst>
      <p:ext uri="{BB962C8B-B14F-4D97-AF65-F5344CB8AC3E}">
        <p14:creationId xmlns:p14="http://schemas.microsoft.com/office/powerpoint/2010/main" val="369158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38730F-9FF2-423A-9D92-AF8FAA283A42}"/>
              </a:ext>
            </a:extLst>
          </p:cNvPr>
          <p:cNvSpPr>
            <a:spLocks noGrp="1"/>
          </p:cNvSpPr>
          <p:nvPr>
            <p:ph type="title"/>
          </p:nvPr>
        </p:nvSpPr>
        <p:spPr>
          <a:xfrm>
            <a:off x="2161126" y="366935"/>
            <a:ext cx="8911687" cy="1280890"/>
          </a:xfrm>
        </p:spPr>
        <p:txBody>
          <a:bodyPr/>
          <a:lstStyle/>
          <a:p>
            <a:r>
              <a:rPr lang="tr-TR" dirty="0"/>
              <a:t>3-Repeated </a:t>
            </a:r>
            <a:r>
              <a:rPr lang="tr-TR" dirty="0" err="1"/>
              <a:t>Intakes</a:t>
            </a:r>
            <a:endParaRPr lang="tr-TR" dirty="0"/>
          </a:p>
        </p:txBody>
      </p:sp>
      <p:pic>
        <p:nvPicPr>
          <p:cNvPr id="5" name="İçerik Yer Tutucusu 4">
            <a:extLst>
              <a:ext uri="{FF2B5EF4-FFF2-40B4-BE49-F238E27FC236}">
                <a16:creationId xmlns:a16="http://schemas.microsoft.com/office/drawing/2014/main" id="{5B63BE11-B960-4564-A190-89E95C8AB397}"/>
              </a:ext>
            </a:extLst>
          </p:cNvPr>
          <p:cNvPicPr>
            <a:picLocks noGrp="1" noChangeAspect="1"/>
          </p:cNvPicPr>
          <p:nvPr>
            <p:ph idx="1"/>
          </p:nvPr>
        </p:nvPicPr>
        <p:blipFill>
          <a:blip r:embed="rId2"/>
          <a:stretch>
            <a:fillRect/>
          </a:stretch>
        </p:blipFill>
        <p:spPr>
          <a:xfrm>
            <a:off x="1714878" y="1520826"/>
            <a:ext cx="9043610" cy="4970112"/>
          </a:xfrm>
        </p:spPr>
      </p:pic>
    </p:spTree>
    <p:extLst>
      <p:ext uri="{BB962C8B-B14F-4D97-AF65-F5344CB8AC3E}">
        <p14:creationId xmlns:p14="http://schemas.microsoft.com/office/powerpoint/2010/main" val="97669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5B59B6-4F99-4426-98EF-1BDFC9459755}"/>
              </a:ext>
            </a:extLst>
          </p:cNvPr>
          <p:cNvSpPr>
            <a:spLocks noGrp="1"/>
          </p:cNvSpPr>
          <p:nvPr>
            <p:ph type="title"/>
          </p:nvPr>
        </p:nvSpPr>
        <p:spPr>
          <a:xfrm>
            <a:off x="1370013" y="389918"/>
            <a:ext cx="9905998" cy="1478570"/>
          </a:xfrm>
        </p:spPr>
        <p:txBody>
          <a:bodyPr/>
          <a:lstStyle/>
          <a:p>
            <a:r>
              <a:rPr lang="tr-TR" dirty="0" err="1"/>
              <a:t>ConclusIon</a:t>
            </a:r>
            <a:endParaRPr lang="tr-TR" dirty="0"/>
          </a:p>
        </p:txBody>
      </p:sp>
      <p:sp>
        <p:nvSpPr>
          <p:cNvPr id="3" name="İçerik Yer Tutucusu 2">
            <a:extLst>
              <a:ext uri="{FF2B5EF4-FFF2-40B4-BE49-F238E27FC236}">
                <a16:creationId xmlns:a16="http://schemas.microsoft.com/office/drawing/2014/main" id="{E8AFC13F-F4A7-4815-92BB-C2C2B4FCE7A2}"/>
              </a:ext>
            </a:extLst>
          </p:cNvPr>
          <p:cNvSpPr>
            <a:spLocks noGrp="1"/>
          </p:cNvSpPr>
          <p:nvPr>
            <p:ph idx="1"/>
          </p:nvPr>
        </p:nvSpPr>
        <p:spPr>
          <a:xfrm>
            <a:off x="1370012" y="1540188"/>
            <a:ext cx="9905997" cy="4474849"/>
          </a:xfrm>
        </p:spPr>
        <p:txBody>
          <a:bodyPr>
            <a:normAutofit fontScale="92500"/>
          </a:bodyPr>
          <a:lstStyle/>
          <a:p>
            <a:r>
              <a:rPr lang="en-US" dirty="0"/>
              <a:t>The age of intakes is skewed towards the younger side, with very few animals being taken in at over a year old</a:t>
            </a:r>
            <a:endParaRPr lang="tr-TR" dirty="0"/>
          </a:p>
          <a:p>
            <a:endParaRPr lang="tr-TR" dirty="0"/>
          </a:p>
          <a:p>
            <a:r>
              <a:rPr lang="tr-TR" dirty="0" err="1"/>
              <a:t>Types</a:t>
            </a:r>
            <a:r>
              <a:rPr lang="tr-TR" dirty="0"/>
              <a:t> </a:t>
            </a:r>
            <a:r>
              <a:rPr lang="tr-TR" dirty="0" err="1"/>
              <a:t>other</a:t>
            </a:r>
            <a:r>
              <a:rPr lang="tr-TR" dirty="0"/>
              <a:t> </a:t>
            </a:r>
            <a:r>
              <a:rPr lang="tr-TR" dirty="0" err="1"/>
              <a:t>than</a:t>
            </a:r>
            <a:r>
              <a:rPr lang="tr-TR" dirty="0"/>
              <a:t> </a:t>
            </a:r>
            <a:r>
              <a:rPr lang="tr-TR" dirty="0" err="1"/>
              <a:t>dogs</a:t>
            </a:r>
            <a:r>
              <a:rPr lang="tr-TR" dirty="0"/>
              <a:t> </a:t>
            </a:r>
            <a:r>
              <a:rPr lang="tr-TR" dirty="0" err="1"/>
              <a:t>and</a:t>
            </a:r>
            <a:r>
              <a:rPr lang="tr-TR" dirty="0"/>
              <a:t> </a:t>
            </a:r>
            <a:r>
              <a:rPr lang="tr-TR" dirty="0" err="1"/>
              <a:t>cats</a:t>
            </a:r>
            <a:r>
              <a:rPr lang="tr-TR" dirty="0"/>
              <a:t> (</a:t>
            </a:r>
            <a:r>
              <a:rPr lang="tr-TR" dirty="0" err="1"/>
              <a:t>Others</a:t>
            </a:r>
            <a:r>
              <a:rPr lang="tr-TR" dirty="0"/>
              <a:t> </a:t>
            </a:r>
            <a:r>
              <a:rPr lang="tr-TR" dirty="0" err="1"/>
              <a:t>category</a:t>
            </a:r>
            <a:r>
              <a:rPr lang="tr-TR" dirty="0"/>
              <a:t>) </a:t>
            </a:r>
            <a:r>
              <a:rPr lang="en-US" dirty="0"/>
              <a:t>are highly likely to have no name</a:t>
            </a:r>
            <a:r>
              <a:rPr lang="tr-TR" dirty="0"/>
              <a:t>.</a:t>
            </a:r>
            <a:r>
              <a:rPr lang="en-US" dirty="0"/>
              <a:t> This is likely explained by the fact that wildlife is included in the "Other" animal type.</a:t>
            </a:r>
            <a:endParaRPr lang="tr-TR" dirty="0"/>
          </a:p>
          <a:p>
            <a:endParaRPr lang="tr-TR" dirty="0"/>
          </a:p>
          <a:p>
            <a:r>
              <a:rPr lang="en-US" dirty="0"/>
              <a:t>Dogs account for the large majority of animals that were taken in multiple times </a:t>
            </a:r>
            <a:r>
              <a:rPr lang="tr-TR" dirty="0"/>
              <a:t>, but  </a:t>
            </a:r>
            <a:r>
              <a:rPr lang="en-US" dirty="0"/>
              <a:t>Wildlife, somewhat obviously, is almost never taken in multiple times </a:t>
            </a:r>
            <a:endParaRPr lang="tr-TR" dirty="0"/>
          </a:p>
          <a:p>
            <a:endParaRPr lang="tr-TR" dirty="0"/>
          </a:p>
          <a:p>
            <a:endParaRPr lang="tr-TR" dirty="0"/>
          </a:p>
        </p:txBody>
      </p:sp>
    </p:spTree>
    <p:extLst>
      <p:ext uri="{BB962C8B-B14F-4D97-AF65-F5344CB8AC3E}">
        <p14:creationId xmlns:p14="http://schemas.microsoft.com/office/powerpoint/2010/main" val="288992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062C10C-C749-4F7C-9BA8-1592CDA38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505" y="2160587"/>
            <a:ext cx="6288089" cy="4192059"/>
          </a:xfrm>
          <a:prstGeom prst="rect">
            <a:avLst/>
          </a:prstGeom>
        </p:spPr>
      </p:pic>
      <p:sp>
        <p:nvSpPr>
          <p:cNvPr id="7" name="Metin kutusu 6">
            <a:extLst>
              <a:ext uri="{FF2B5EF4-FFF2-40B4-BE49-F238E27FC236}">
                <a16:creationId xmlns:a16="http://schemas.microsoft.com/office/drawing/2014/main" id="{D6199A0A-B387-4B73-B99C-601081D27964}"/>
              </a:ext>
            </a:extLst>
          </p:cNvPr>
          <p:cNvSpPr txBox="1"/>
          <p:nvPr/>
        </p:nvSpPr>
        <p:spPr>
          <a:xfrm>
            <a:off x="1741486" y="633091"/>
            <a:ext cx="10088564" cy="843693"/>
          </a:xfrm>
          <a:prstGeom prst="rect">
            <a:avLst/>
          </a:prstGeom>
          <a:noFill/>
        </p:spPr>
        <p:txBody>
          <a:bodyPr wrap="square">
            <a:spAutoFit/>
          </a:bodyPr>
          <a:lstStyle/>
          <a:p>
            <a:pPr marL="0" indent="0">
              <a:buNone/>
            </a:pPr>
            <a:r>
              <a:rPr lang="en-US" sz="2400" b="0" i="0" dirty="0">
                <a:solidFill>
                  <a:srgbClr val="5F3A42"/>
                </a:solidFill>
                <a:effectLst/>
                <a:latin typeface="Zapfino"/>
              </a:rPr>
              <a:t>“Until one has loved an animal, a part of one’s soul remains </a:t>
            </a:r>
            <a:r>
              <a:rPr lang="en-US" sz="2400" b="0" i="0" dirty="0" err="1">
                <a:solidFill>
                  <a:srgbClr val="5F3A42"/>
                </a:solidFill>
                <a:effectLst/>
                <a:latin typeface="Zapfino"/>
              </a:rPr>
              <a:t>unawakened</a:t>
            </a:r>
            <a:r>
              <a:rPr lang="en-US" sz="2400" b="0" i="0" dirty="0">
                <a:solidFill>
                  <a:srgbClr val="5F3A42"/>
                </a:solidFill>
                <a:effectLst/>
                <a:latin typeface="Zapfino"/>
              </a:rPr>
              <a:t>.” </a:t>
            </a:r>
            <a:endParaRPr lang="tr-TR" sz="2400" b="0" i="0" dirty="0">
              <a:solidFill>
                <a:srgbClr val="5F3A42"/>
              </a:solidFill>
              <a:effectLst/>
              <a:latin typeface="Zapfino"/>
            </a:endParaRPr>
          </a:p>
          <a:p>
            <a:pPr marL="0" indent="0">
              <a:buNone/>
            </a:pPr>
            <a:r>
              <a:rPr lang="en-US" sz="2400" b="0" i="0" dirty="0">
                <a:solidFill>
                  <a:srgbClr val="5F3A42"/>
                </a:solidFill>
                <a:effectLst/>
                <a:latin typeface="Zapfino"/>
              </a:rPr>
              <a:t>–Anatole France</a:t>
            </a:r>
            <a:endParaRPr lang="tr-TR" sz="2400" dirty="0"/>
          </a:p>
        </p:txBody>
      </p:sp>
    </p:spTree>
    <p:extLst>
      <p:ext uri="{BB962C8B-B14F-4D97-AF65-F5344CB8AC3E}">
        <p14:creationId xmlns:p14="http://schemas.microsoft.com/office/powerpoint/2010/main" val="5267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76A38A-4E69-45DC-99D8-742CF545B5FB}"/>
              </a:ext>
            </a:extLst>
          </p:cNvPr>
          <p:cNvSpPr>
            <a:spLocks noGrp="1"/>
          </p:cNvSpPr>
          <p:nvPr>
            <p:ph type="title"/>
          </p:nvPr>
        </p:nvSpPr>
        <p:spPr>
          <a:xfrm>
            <a:off x="3780377" y="2352897"/>
            <a:ext cx="5463636" cy="1076103"/>
          </a:xfrm>
        </p:spPr>
        <p:txBody>
          <a:bodyPr>
            <a:noAutofit/>
          </a:bodyPr>
          <a:lstStyle/>
          <a:p>
            <a:r>
              <a:rPr lang="tr-TR" sz="5400" dirty="0"/>
              <a:t>THANK YOU!</a:t>
            </a:r>
          </a:p>
        </p:txBody>
      </p:sp>
    </p:spTree>
    <p:extLst>
      <p:ext uri="{BB962C8B-B14F-4D97-AF65-F5344CB8AC3E}">
        <p14:creationId xmlns:p14="http://schemas.microsoft.com/office/powerpoint/2010/main" val="39954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B00887-4FB0-401E-BDAF-692A4010EECD}"/>
              </a:ext>
            </a:extLst>
          </p:cNvPr>
          <p:cNvSpPr>
            <a:spLocks noGrp="1"/>
          </p:cNvSpPr>
          <p:nvPr>
            <p:ph type="title"/>
          </p:nvPr>
        </p:nvSpPr>
        <p:spPr/>
        <p:txBody>
          <a:bodyPr/>
          <a:lstStyle/>
          <a:p>
            <a:r>
              <a:rPr lang="en-CA" dirty="0"/>
              <a:t>Team Members</a:t>
            </a:r>
            <a:endParaRPr lang="tr-TR" dirty="0"/>
          </a:p>
        </p:txBody>
      </p:sp>
      <p:sp>
        <p:nvSpPr>
          <p:cNvPr id="3" name="İçerik Yer Tutucusu 2">
            <a:extLst>
              <a:ext uri="{FF2B5EF4-FFF2-40B4-BE49-F238E27FC236}">
                <a16:creationId xmlns:a16="http://schemas.microsoft.com/office/drawing/2014/main" id="{3C96644D-53A4-4C2D-888F-4118E540DD2E}"/>
              </a:ext>
            </a:extLst>
          </p:cNvPr>
          <p:cNvSpPr>
            <a:spLocks noGrp="1"/>
          </p:cNvSpPr>
          <p:nvPr>
            <p:ph idx="1"/>
          </p:nvPr>
        </p:nvSpPr>
        <p:spPr/>
        <p:txBody>
          <a:bodyPr/>
          <a:lstStyle/>
          <a:p>
            <a:r>
              <a:rPr lang="en-CA" dirty="0" err="1"/>
              <a:t>Anto</a:t>
            </a:r>
            <a:r>
              <a:rPr lang="en-CA" dirty="0"/>
              <a:t> Francis			(C0825095)</a:t>
            </a:r>
          </a:p>
          <a:p>
            <a:r>
              <a:rPr lang="en-CA" dirty="0"/>
              <a:t>Omer Volkan	</a:t>
            </a:r>
            <a:r>
              <a:rPr lang="tr-TR" dirty="0"/>
              <a:t> </a:t>
            </a:r>
            <a:r>
              <a:rPr lang="tr-TR" dirty="0" err="1"/>
              <a:t>Guney</a:t>
            </a:r>
            <a:r>
              <a:rPr lang="en-CA" dirty="0"/>
              <a:t>		(C0831373)</a:t>
            </a:r>
          </a:p>
          <a:p>
            <a:r>
              <a:rPr lang="en-CA" dirty="0"/>
              <a:t>Rupesh Chandran		(C0826779)</a:t>
            </a:r>
          </a:p>
          <a:p>
            <a:r>
              <a:rPr lang="en-CA" dirty="0" err="1"/>
              <a:t>Sachin</a:t>
            </a:r>
            <a:r>
              <a:rPr lang="en-CA" dirty="0"/>
              <a:t> Sreekumar		(C0825096)</a:t>
            </a:r>
          </a:p>
          <a:p>
            <a:endParaRPr lang="tr-TR" dirty="0"/>
          </a:p>
        </p:txBody>
      </p:sp>
    </p:spTree>
    <p:extLst>
      <p:ext uri="{BB962C8B-B14F-4D97-AF65-F5344CB8AC3E}">
        <p14:creationId xmlns:p14="http://schemas.microsoft.com/office/powerpoint/2010/main" val="2206934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81881-1870-49B6-8C5C-7A21059F0F89}"/>
              </a:ext>
            </a:extLst>
          </p:cNvPr>
          <p:cNvSpPr>
            <a:spLocks noGrp="1"/>
          </p:cNvSpPr>
          <p:nvPr>
            <p:ph type="title"/>
          </p:nvPr>
        </p:nvSpPr>
        <p:spPr>
          <a:xfrm>
            <a:off x="1270000" y="389918"/>
            <a:ext cx="9905998" cy="1478570"/>
          </a:xfrm>
        </p:spPr>
        <p:txBody>
          <a:bodyPr/>
          <a:lstStyle/>
          <a:p>
            <a:r>
              <a:rPr lang="en-CA" dirty="0"/>
              <a:t>Introduction</a:t>
            </a:r>
            <a:endParaRPr lang="tr-TR" dirty="0"/>
          </a:p>
        </p:txBody>
      </p:sp>
      <p:sp>
        <p:nvSpPr>
          <p:cNvPr id="3" name="İçerik Yer Tutucusu 2">
            <a:extLst>
              <a:ext uri="{FF2B5EF4-FFF2-40B4-BE49-F238E27FC236}">
                <a16:creationId xmlns:a16="http://schemas.microsoft.com/office/drawing/2014/main" id="{5ECF2E5E-088B-446B-B3E4-167A9AB5C32A}"/>
              </a:ext>
            </a:extLst>
          </p:cNvPr>
          <p:cNvSpPr>
            <a:spLocks noGrp="1"/>
          </p:cNvSpPr>
          <p:nvPr>
            <p:ph idx="1"/>
          </p:nvPr>
        </p:nvSpPr>
        <p:spPr>
          <a:xfrm>
            <a:off x="1270000" y="1418905"/>
            <a:ext cx="9226551" cy="4252913"/>
          </a:xfrm>
        </p:spPr>
        <p:txBody>
          <a:bodyPr>
            <a:normAutofit/>
          </a:bodyPr>
          <a:lstStyle/>
          <a:p>
            <a:pPr algn="l"/>
            <a:endParaRPr lang="tr-TR"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Austin Animal Centre is the largest no-kill animal shelter funded by the government of Texas to protect the stray, lost, abandoned, and unwanted animals</a:t>
            </a:r>
            <a:endParaRPr lang="tr-TR" sz="1800" b="0" i="0" u="none" strike="noStrike" baseline="0" dirty="0">
              <a:solidFill>
                <a:srgbClr val="000000"/>
              </a:solidFill>
              <a:latin typeface="Times New Roman" panose="02020603050405020304" pitchFamily="18" charset="0"/>
            </a:endParaRPr>
          </a:p>
          <a:p>
            <a:pPr marL="0" indent="0" algn="l">
              <a:buNone/>
            </a:pPr>
            <a:endParaRPr lang="tr-TR"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facility protects over 18,000 animals, mainly cats and dogs. </a:t>
            </a:r>
            <a:endParaRPr lang="tr-TR" sz="1800" b="0" i="0" u="none" strike="noStrike" baseline="0" dirty="0">
              <a:solidFill>
                <a:srgbClr val="000000"/>
              </a:solidFill>
              <a:latin typeface="Times New Roman" panose="02020603050405020304"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Data is a powerful tool and can be used to tackle any problems in any domain. This is the true vision of</a:t>
            </a:r>
            <a:r>
              <a:rPr lang="tr-TR" sz="1800" b="0" i="0" u="none" strike="noStrike" baseline="0" dirty="0">
                <a:solidFill>
                  <a:srgbClr val="000000"/>
                </a:solidFill>
                <a:latin typeface="Times New Roman" panose="02020603050405020304" pitchFamily="18" charset="0"/>
              </a:rPr>
              <a:t> </a:t>
            </a:r>
            <a:r>
              <a:rPr lang="tr-TR" sz="1800" b="0" i="0" u="none" strike="noStrike" baseline="0" dirty="0" err="1">
                <a:solidFill>
                  <a:srgbClr val="000000"/>
                </a:solidFill>
                <a:latin typeface="Times New Roman" panose="02020603050405020304" pitchFamily="18" charset="0"/>
              </a:rPr>
              <a:t>our</a:t>
            </a:r>
            <a:r>
              <a:rPr lang="tr-TR"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project, and the love for animals is the main motivation to this project. </a:t>
            </a:r>
            <a:endParaRPr lang="tr-TR" sz="1800" b="0" i="0" u="none" strike="noStrike" baseline="0" dirty="0">
              <a:solidFill>
                <a:srgbClr val="000000"/>
              </a:solidFill>
              <a:latin typeface="Times New Roman" panose="02020603050405020304" pitchFamily="18" charset="0"/>
            </a:endParaRPr>
          </a:p>
          <a:p>
            <a:endParaRPr lang="tr-TR" dirty="0">
              <a:solidFill>
                <a:srgbClr val="000000"/>
              </a:solidFill>
              <a:latin typeface="Times New Roman" panose="02020603050405020304" pitchFamily="18" charset="0"/>
            </a:endParaRPr>
          </a:p>
        </p:txBody>
      </p:sp>
      <p:pic>
        <p:nvPicPr>
          <p:cNvPr id="5" name="Resim 4">
            <a:extLst>
              <a:ext uri="{FF2B5EF4-FFF2-40B4-BE49-F238E27FC236}">
                <a16:creationId xmlns:a16="http://schemas.microsoft.com/office/drawing/2014/main" id="{3DE8AF1B-1C34-4EF9-81FD-257BF7161044}"/>
              </a:ext>
            </a:extLst>
          </p:cNvPr>
          <p:cNvPicPr>
            <a:picLocks noChangeAspect="1"/>
          </p:cNvPicPr>
          <p:nvPr/>
        </p:nvPicPr>
        <p:blipFill>
          <a:blip r:embed="rId2"/>
          <a:stretch>
            <a:fillRect/>
          </a:stretch>
        </p:blipFill>
        <p:spPr>
          <a:xfrm>
            <a:off x="4492490" y="5250919"/>
            <a:ext cx="3461018" cy="1449886"/>
          </a:xfrm>
          <a:prstGeom prst="rect">
            <a:avLst/>
          </a:prstGeom>
        </p:spPr>
      </p:pic>
    </p:spTree>
    <p:extLst>
      <p:ext uri="{BB962C8B-B14F-4D97-AF65-F5344CB8AC3E}">
        <p14:creationId xmlns:p14="http://schemas.microsoft.com/office/powerpoint/2010/main" val="123908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24345D-1F50-4DE1-8920-F4E4CAC50883}"/>
              </a:ext>
            </a:extLst>
          </p:cNvPr>
          <p:cNvSpPr>
            <a:spLocks noGrp="1"/>
          </p:cNvSpPr>
          <p:nvPr>
            <p:ph type="title"/>
          </p:nvPr>
        </p:nvSpPr>
        <p:spPr>
          <a:xfrm>
            <a:off x="1312863" y="0"/>
            <a:ext cx="9905998" cy="1478570"/>
          </a:xfrm>
        </p:spPr>
        <p:txBody>
          <a:bodyPr/>
          <a:lstStyle/>
          <a:p>
            <a:r>
              <a:rPr lang="tr-TR" dirty="0" err="1"/>
              <a:t>About</a:t>
            </a:r>
            <a:r>
              <a:rPr lang="tr-TR" dirty="0"/>
              <a:t> </a:t>
            </a:r>
            <a:r>
              <a:rPr lang="tr-TR" dirty="0" err="1"/>
              <a:t>Dataset</a:t>
            </a:r>
            <a:endParaRPr lang="tr-TR" dirty="0"/>
          </a:p>
        </p:txBody>
      </p:sp>
      <p:sp>
        <p:nvSpPr>
          <p:cNvPr id="3" name="İçerik Yer Tutucusu 2">
            <a:extLst>
              <a:ext uri="{FF2B5EF4-FFF2-40B4-BE49-F238E27FC236}">
                <a16:creationId xmlns:a16="http://schemas.microsoft.com/office/drawing/2014/main" id="{4E9862AE-28BE-42DA-B0C8-05AC642DFF72}"/>
              </a:ext>
            </a:extLst>
          </p:cNvPr>
          <p:cNvSpPr>
            <a:spLocks noGrp="1"/>
          </p:cNvSpPr>
          <p:nvPr>
            <p:ph idx="1"/>
          </p:nvPr>
        </p:nvSpPr>
        <p:spPr>
          <a:xfrm>
            <a:off x="1373980" y="1778905"/>
            <a:ext cx="9783763" cy="4446274"/>
          </a:xfrm>
        </p:spPr>
        <p:txBody>
          <a:bodyPr>
            <a:normAutofit/>
          </a:bodyPr>
          <a:lstStyle/>
          <a:p>
            <a:r>
              <a:rPr lang="en-CA" dirty="0">
                <a:solidFill>
                  <a:srgbClr val="000000"/>
                </a:solidFill>
                <a:latin typeface="Times New Roman" panose="02020603050405020304" pitchFamily="18" charset="0"/>
              </a:rPr>
              <a:t>Data Source : </a:t>
            </a:r>
            <a:r>
              <a:rPr lang="en-CA" dirty="0">
                <a:hlinkClick r:id="rId2"/>
              </a:rPr>
              <a:t>https://www.kaggle.com/datasets/</a:t>
            </a:r>
            <a:endParaRPr lang="tr-TR" dirty="0"/>
          </a:p>
          <a:p>
            <a:r>
              <a:rPr lang="tr-TR" dirty="0" err="1">
                <a:solidFill>
                  <a:srgbClr val="000000"/>
                </a:solidFill>
                <a:latin typeface="Times New Roman" panose="02020603050405020304" pitchFamily="18" charset="0"/>
              </a:rPr>
              <a:t>Records</a:t>
            </a:r>
            <a:r>
              <a:rPr lang="tr-TR"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from October 1st, 2013 to March 3rd, 2021</a:t>
            </a:r>
            <a:endParaRPr lang="tr-TR" dirty="0">
              <a:solidFill>
                <a:srgbClr val="000000"/>
              </a:solidFill>
              <a:latin typeface="Times New Roman" panose="02020603050405020304" pitchFamily="18" charset="0"/>
            </a:endParaRPr>
          </a:p>
          <a:p>
            <a:r>
              <a:rPr lang="tr-TR" dirty="0" err="1">
                <a:solidFill>
                  <a:srgbClr val="000000"/>
                </a:solidFill>
                <a:latin typeface="Times New Roman" panose="02020603050405020304" pitchFamily="18" charset="0"/>
              </a:rPr>
              <a:t>Dataset</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represents</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only</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the</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intakes</a:t>
            </a:r>
            <a:r>
              <a:rPr lang="tr-TR" dirty="0">
                <a:solidFill>
                  <a:srgbClr val="000000"/>
                </a:solidFill>
                <a:latin typeface="Times New Roman" panose="02020603050405020304" pitchFamily="18" charset="0"/>
              </a:rPr>
              <a:t>.</a:t>
            </a:r>
            <a:r>
              <a:rPr lang="en-US" b="0" i="0" dirty="0">
                <a:effectLst/>
                <a:latin typeface="Inter"/>
              </a:rPr>
              <a:t> </a:t>
            </a:r>
            <a:r>
              <a:rPr lang="en-US" dirty="0">
                <a:solidFill>
                  <a:srgbClr val="000000"/>
                </a:solidFill>
                <a:latin typeface="Times New Roman" panose="02020603050405020304" pitchFamily="18" charset="0"/>
              </a:rPr>
              <a:t>Intakes represent the status of animals as they arrive at the Animal Center.</a:t>
            </a:r>
            <a:endParaRPr lang="tr-TR"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2654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04D73-40CB-4D33-9417-4E7A43D5BF00}"/>
              </a:ext>
            </a:extLst>
          </p:cNvPr>
          <p:cNvSpPr>
            <a:spLocks noGrp="1"/>
          </p:cNvSpPr>
          <p:nvPr>
            <p:ph type="title"/>
          </p:nvPr>
        </p:nvSpPr>
        <p:spPr>
          <a:xfrm>
            <a:off x="1327152" y="175606"/>
            <a:ext cx="9905998" cy="1478570"/>
          </a:xfrm>
        </p:spPr>
        <p:txBody>
          <a:bodyPr/>
          <a:lstStyle/>
          <a:p>
            <a:r>
              <a:rPr lang="tr-TR" dirty="0" err="1"/>
              <a:t>About</a:t>
            </a:r>
            <a:r>
              <a:rPr lang="tr-TR" dirty="0"/>
              <a:t> </a:t>
            </a:r>
            <a:r>
              <a:rPr lang="tr-TR" dirty="0" err="1"/>
              <a:t>Dataset</a:t>
            </a:r>
            <a:r>
              <a:rPr lang="tr-TR" dirty="0"/>
              <a:t>(</a:t>
            </a:r>
            <a:r>
              <a:rPr lang="tr-TR" dirty="0" err="1"/>
              <a:t>cont’d</a:t>
            </a:r>
            <a:r>
              <a:rPr lang="tr-TR" dirty="0"/>
              <a:t>)</a:t>
            </a:r>
          </a:p>
        </p:txBody>
      </p:sp>
      <p:sp>
        <p:nvSpPr>
          <p:cNvPr id="3" name="İçerik Yer Tutucusu 2">
            <a:extLst>
              <a:ext uri="{FF2B5EF4-FFF2-40B4-BE49-F238E27FC236}">
                <a16:creationId xmlns:a16="http://schemas.microsoft.com/office/drawing/2014/main" id="{48598A4F-3DE9-4DC5-8FFE-883E414E8D18}"/>
              </a:ext>
            </a:extLst>
          </p:cNvPr>
          <p:cNvSpPr>
            <a:spLocks noGrp="1"/>
          </p:cNvSpPr>
          <p:nvPr>
            <p:ph idx="1"/>
          </p:nvPr>
        </p:nvSpPr>
        <p:spPr>
          <a:xfrm>
            <a:off x="1327151" y="1535112"/>
            <a:ext cx="9905999" cy="3541714"/>
          </a:xfrm>
        </p:spPr>
        <p:txBody>
          <a:bodyPr/>
          <a:lstStyle/>
          <a:p>
            <a:r>
              <a:rPr lang="tr-TR" b="0" i="0" u="none" strike="noStrike" baseline="0" dirty="0" err="1">
                <a:solidFill>
                  <a:srgbClr val="000000"/>
                </a:solidFill>
                <a:latin typeface="Times New Roman" panose="02020603050405020304" pitchFamily="18" charset="0"/>
              </a:rPr>
              <a:t>Dataset</a:t>
            </a:r>
            <a:r>
              <a:rPr lang="tr-TR" b="0" i="0" u="none" strike="noStrike" baseline="0" dirty="0">
                <a:solidFill>
                  <a:srgbClr val="000000"/>
                </a:solidFill>
                <a:latin typeface="Times New Roman" panose="02020603050405020304" pitchFamily="18" charset="0"/>
              </a:rPr>
              <a:t> </a:t>
            </a:r>
            <a:r>
              <a:rPr lang="en-US" b="0" i="0" u="none" strike="noStrike" baseline="0" dirty="0">
                <a:solidFill>
                  <a:srgbClr val="000000"/>
                </a:solidFill>
                <a:latin typeface="Times New Roman" panose="02020603050405020304" pitchFamily="18" charset="0"/>
              </a:rPr>
              <a:t>has over 100,000 records of data which covers details such as Animal name, Date, and location where the animal was found, type of intake, whether it is stray, wildlife, etc., condition of the animal during intake, and general features of animal such as type, sex, age, and breed. </a:t>
            </a:r>
            <a:endParaRPr lang="tr-TR" dirty="0"/>
          </a:p>
          <a:p>
            <a:endParaRPr lang="tr-TR" dirty="0"/>
          </a:p>
        </p:txBody>
      </p:sp>
      <p:pic>
        <p:nvPicPr>
          <p:cNvPr id="4" name="Resim 3">
            <a:extLst>
              <a:ext uri="{FF2B5EF4-FFF2-40B4-BE49-F238E27FC236}">
                <a16:creationId xmlns:a16="http://schemas.microsoft.com/office/drawing/2014/main" id="{E86DEE38-4596-4DFF-8CF1-15E0580B2C0F}"/>
              </a:ext>
            </a:extLst>
          </p:cNvPr>
          <p:cNvPicPr>
            <a:picLocks noChangeAspect="1"/>
          </p:cNvPicPr>
          <p:nvPr/>
        </p:nvPicPr>
        <p:blipFill>
          <a:blip r:embed="rId2"/>
          <a:stretch>
            <a:fillRect/>
          </a:stretch>
        </p:blipFill>
        <p:spPr>
          <a:xfrm>
            <a:off x="1483643" y="3673696"/>
            <a:ext cx="9593014" cy="2762636"/>
          </a:xfrm>
          <a:prstGeom prst="rect">
            <a:avLst/>
          </a:prstGeom>
        </p:spPr>
      </p:pic>
    </p:spTree>
    <p:extLst>
      <p:ext uri="{BB962C8B-B14F-4D97-AF65-F5344CB8AC3E}">
        <p14:creationId xmlns:p14="http://schemas.microsoft.com/office/powerpoint/2010/main" val="2407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EB4CE-5BBE-417D-ABA9-CCC2A4965C20}"/>
              </a:ext>
            </a:extLst>
          </p:cNvPr>
          <p:cNvSpPr>
            <a:spLocks noGrp="1"/>
          </p:cNvSpPr>
          <p:nvPr>
            <p:ph type="title"/>
          </p:nvPr>
        </p:nvSpPr>
        <p:spPr>
          <a:xfrm>
            <a:off x="1269999" y="89390"/>
            <a:ext cx="9905998" cy="1478570"/>
          </a:xfrm>
        </p:spPr>
        <p:txBody>
          <a:bodyPr/>
          <a:lstStyle/>
          <a:p>
            <a:r>
              <a:rPr lang="tr-TR" dirty="0"/>
              <a:t>Data </a:t>
            </a:r>
            <a:r>
              <a:rPr lang="tr-TR" dirty="0" err="1"/>
              <a:t>WranglIng</a:t>
            </a:r>
            <a:endParaRPr lang="tr-TR" dirty="0"/>
          </a:p>
        </p:txBody>
      </p:sp>
      <p:sp>
        <p:nvSpPr>
          <p:cNvPr id="3" name="İçerik Yer Tutucusu 2">
            <a:extLst>
              <a:ext uri="{FF2B5EF4-FFF2-40B4-BE49-F238E27FC236}">
                <a16:creationId xmlns:a16="http://schemas.microsoft.com/office/drawing/2014/main" id="{72EA63CC-5EF7-40B1-BADF-55D55FD010AB}"/>
              </a:ext>
            </a:extLst>
          </p:cNvPr>
          <p:cNvSpPr>
            <a:spLocks noGrp="1"/>
          </p:cNvSpPr>
          <p:nvPr>
            <p:ph idx="1"/>
          </p:nvPr>
        </p:nvSpPr>
        <p:spPr>
          <a:xfrm>
            <a:off x="1269999" y="1510203"/>
            <a:ext cx="10059989" cy="4519122"/>
          </a:xfrm>
        </p:spPr>
        <p:txBody>
          <a:bodyPr>
            <a:normAutofit fontScale="40000" lnSpcReduction="20000"/>
          </a:bodyPr>
          <a:lstStyle/>
          <a:p>
            <a:r>
              <a:rPr lang="en-US" sz="5500" dirty="0"/>
              <a:t>Dropping Redundant Data</a:t>
            </a:r>
            <a:endParaRPr lang="tr-TR" sz="5500" dirty="0"/>
          </a:p>
          <a:p>
            <a:endParaRPr lang="tr-TR" sz="5500" dirty="0"/>
          </a:p>
          <a:p>
            <a:r>
              <a:rPr lang="tr-TR" sz="5500" dirty="0" err="1"/>
              <a:t>Check</a:t>
            </a:r>
            <a:r>
              <a:rPr lang="tr-TR" sz="5500" dirty="0"/>
              <a:t> </a:t>
            </a:r>
            <a:r>
              <a:rPr lang="tr-TR" sz="5500" dirty="0" err="1"/>
              <a:t>for</a:t>
            </a:r>
            <a:r>
              <a:rPr lang="tr-TR" sz="5500" dirty="0"/>
              <a:t> </a:t>
            </a:r>
            <a:r>
              <a:rPr lang="tr-TR" sz="5500" dirty="0" err="1"/>
              <a:t>missing</a:t>
            </a:r>
            <a:r>
              <a:rPr lang="tr-TR" sz="5500" dirty="0"/>
              <a:t> </a:t>
            </a:r>
            <a:r>
              <a:rPr lang="tr-TR" sz="5500" dirty="0" err="1"/>
              <a:t>values</a:t>
            </a:r>
            <a:endParaRPr lang="tr-TR" sz="5500" dirty="0"/>
          </a:p>
          <a:p>
            <a:pPr marL="0" indent="0">
              <a:buNone/>
            </a:pPr>
            <a:endParaRPr lang="tr-TR" sz="5500" dirty="0"/>
          </a:p>
          <a:p>
            <a:r>
              <a:rPr lang="en-US" sz="5500" dirty="0"/>
              <a:t>Converting data types to categories</a:t>
            </a:r>
            <a:endParaRPr lang="tr-TR" sz="5500" dirty="0"/>
          </a:p>
          <a:p>
            <a:endParaRPr lang="tr-TR" sz="5500" dirty="0"/>
          </a:p>
          <a:p>
            <a:r>
              <a:rPr lang="en-US" sz="5500" dirty="0"/>
              <a:t>Replacement/Adjustment of Null Values</a:t>
            </a:r>
            <a:endParaRPr lang="tr-TR" sz="5500" dirty="0"/>
          </a:p>
          <a:p>
            <a:endParaRPr lang="tr-TR" sz="5500" dirty="0"/>
          </a:p>
          <a:p>
            <a:r>
              <a:rPr lang="en-US" sz="5500" dirty="0"/>
              <a:t>Converting the Age Column</a:t>
            </a:r>
          </a:p>
          <a:p>
            <a:endParaRPr lang="en-US" dirty="0"/>
          </a:p>
          <a:p>
            <a:endParaRPr lang="tr-TR" dirty="0"/>
          </a:p>
          <a:p>
            <a:endParaRPr lang="tr-TR" dirty="0"/>
          </a:p>
          <a:p>
            <a:endParaRPr lang="tr-TR" dirty="0"/>
          </a:p>
        </p:txBody>
      </p:sp>
    </p:spTree>
    <p:extLst>
      <p:ext uri="{BB962C8B-B14F-4D97-AF65-F5344CB8AC3E}">
        <p14:creationId xmlns:p14="http://schemas.microsoft.com/office/powerpoint/2010/main" val="392667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54EDBB-7A77-48D0-8079-21E45EF4F24D}"/>
              </a:ext>
            </a:extLst>
          </p:cNvPr>
          <p:cNvSpPr>
            <a:spLocks noGrp="1"/>
          </p:cNvSpPr>
          <p:nvPr>
            <p:ph type="title"/>
          </p:nvPr>
        </p:nvSpPr>
        <p:spPr>
          <a:xfrm>
            <a:off x="1284288" y="182379"/>
            <a:ext cx="9905998" cy="1478570"/>
          </a:xfrm>
        </p:spPr>
        <p:txBody>
          <a:bodyPr/>
          <a:lstStyle/>
          <a:p>
            <a:r>
              <a:rPr lang="en-GB" dirty="0"/>
              <a:t>Exploratory Data Analysis</a:t>
            </a:r>
            <a:endParaRPr lang="tr-TR" dirty="0"/>
          </a:p>
        </p:txBody>
      </p:sp>
      <p:sp>
        <p:nvSpPr>
          <p:cNvPr id="3" name="İçerik Yer Tutucusu 2">
            <a:extLst>
              <a:ext uri="{FF2B5EF4-FFF2-40B4-BE49-F238E27FC236}">
                <a16:creationId xmlns:a16="http://schemas.microsoft.com/office/drawing/2014/main" id="{029AB038-6374-4E71-B4B9-C91D66B6EF88}"/>
              </a:ext>
            </a:extLst>
          </p:cNvPr>
          <p:cNvSpPr>
            <a:spLocks noGrp="1"/>
          </p:cNvSpPr>
          <p:nvPr>
            <p:ph idx="1"/>
          </p:nvPr>
        </p:nvSpPr>
        <p:spPr>
          <a:xfrm>
            <a:off x="1638300" y="2897999"/>
            <a:ext cx="8915400" cy="3777622"/>
          </a:xfrm>
        </p:spPr>
        <p:txBody>
          <a:bodyPr/>
          <a:lstStyle/>
          <a:p>
            <a:r>
              <a:rPr lang="tr-TR" dirty="0" err="1"/>
              <a:t>Animal</a:t>
            </a:r>
            <a:r>
              <a:rPr lang="tr-TR" dirty="0"/>
              <a:t> Age Analysis</a:t>
            </a:r>
          </a:p>
          <a:p>
            <a:endParaRPr lang="tr-TR" dirty="0"/>
          </a:p>
          <a:p>
            <a:r>
              <a:rPr lang="en-US" dirty="0"/>
              <a:t>The Presence of Animal Names</a:t>
            </a:r>
            <a:endParaRPr lang="tr-TR" dirty="0"/>
          </a:p>
          <a:p>
            <a:endParaRPr lang="tr-TR" dirty="0"/>
          </a:p>
          <a:p>
            <a:r>
              <a:rPr lang="tr-TR" dirty="0"/>
              <a:t> </a:t>
            </a:r>
            <a:r>
              <a:rPr lang="tr-TR" dirty="0" err="1"/>
              <a:t>Repeated</a:t>
            </a:r>
            <a:r>
              <a:rPr lang="tr-TR" dirty="0"/>
              <a:t> </a:t>
            </a:r>
            <a:r>
              <a:rPr lang="tr-TR" dirty="0" err="1"/>
              <a:t>Intakes</a:t>
            </a:r>
            <a:endParaRPr lang="tr-TR" dirty="0"/>
          </a:p>
        </p:txBody>
      </p:sp>
      <p:sp>
        <p:nvSpPr>
          <p:cNvPr id="5" name="Metin kutusu 4">
            <a:extLst>
              <a:ext uri="{FF2B5EF4-FFF2-40B4-BE49-F238E27FC236}">
                <a16:creationId xmlns:a16="http://schemas.microsoft.com/office/drawing/2014/main" id="{DF6E5729-B967-4B9F-B95C-097ABA501E25}"/>
              </a:ext>
            </a:extLst>
          </p:cNvPr>
          <p:cNvSpPr txBox="1"/>
          <p:nvPr/>
        </p:nvSpPr>
        <p:spPr>
          <a:xfrm>
            <a:off x="1638300" y="1571588"/>
            <a:ext cx="7883526" cy="707886"/>
          </a:xfrm>
          <a:prstGeom prst="rect">
            <a:avLst/>
          </a:prstGeom>
          <a:noFill/>
        </p:spPr>
        <p:txBody>
          <a:bodyPr wrap="square">
            <a:spAutoFit/>
          </a:bodyPr>
          <a:lstStyle/>
          <a:p>
            <a:r>
              <a:rPr lang="en-US" sz="2000" dirty="0">
                <a:solidFill>
                  <a:srgbClr val="000000"/>
                </a:solidFill>
                <a:latin typeface="Times New Roman" panose="02020603050405020304" pitchFamily="18" charset="0"/>
              </a:rPr>
              <a:t>What insights can be </a:t>
            </a:r>
            <a:r>
              <a:rPr lang="tr-TR" sz="2000" dirty="0" err="1">
                <a:solidFill>
                  <a:srgbClr val="000000"/>
                </a:solidFill>
                <a:latin typeface="Times New Roman" panose="02020603050405020304" pitchFamily="18" charset="0"/>
              </a:rPr>
              <a:t>obtained</a:t>
            </a:r>
            <a:r>
              <a:rPr lang="en-US" sz="2000" dirty="0">
                <a:solidFill>
                  <a:srgbClr val="000000"/>
                </a:solidFill>
                <a:latin typeface="Times New Roman" panose="02020603050405020304" pitchFamily="18" charset="0"/>
              </a:rPr>
              <a:t> from data</a:t>
            </a:r>
            <a:r>
              <a:rPr lang="tr-TR" sz="2000" dirty="0">
                <a:solidFill>
                  <a:srgbClr val="000000"/>
                </a:solidFill>
                <a:latin typeface="Times New Roman" panose="02020603050405020304" pitchFamily="18" charset="0"/>
              </a:rPr>
              <a:t>set</a:t>
            </a:r>
            <a:r>
              <a:rPr lang="en-US" sz="2000" dirty="0">
                <a:solidFill>
                  <a:srgbClr val="000000"/>
                </a:solidFill>
                <a:latin typeface="Times New Roman" panose="02020603050405020304" pitchFamily="18" charset="0"/>
              </a:rPr>
              <a:t> </a:t>
            </a:r>
            <a:r>
              <a:rPr lang="tr-TR" sz="2000" dirty="0">
                <a:solidFill>
                  <a:srgbClr val="000000"/>
                </a:solidFill>
                <a:latin typeface="Times New Roman" panose="02020603050405020304" pitchFamily="18" charset="0"/>
              </a:rPr>
              <a:t>of </a:t>
            </a:r>
            <a:r>
              <a:rPr lang="en-US" sz="2000" dirty="0">
                <a:solidFill>
                  <a:srgbClr val="000000"/>
                </a:solidFill>
                <a:latin typeface="Times New Roman" panose="02020603050405020304" pitchFamily="18" charset="0"/>
              </a:rPr>
              <a:t>Austin Animal Center regarding animal intakes?</a:t>
            </a:r>
            <a:endParaRPr lang="tr-TR"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1623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9BFC4D-575C-437A-A2A4-2B10A202BA29}"/>
              </a:ext>
            </a:extLst>
          </p:cNvPr>
          <p:cNvSpPr>
            <a:spLocks noGrp="1"/>
          </p:cNvSpPr>
          <p:nvPr>
            <p:ph type="title"/>
          </p:nvPr>
        </p:nvSpPr>
        <p:spPr>
          <a:xfrm>
            <a:off x="1384301" y="432781"/>
            <a:ext cx="9905998" cy="1478570"/>
          </a:xfrm>
        </p:spPr>
        <p:txBody>
          <a:bodyPr/>
          <a:lstStyle/>
          <a:p>
            <a:r>
              <a:rPr lang="tr-TR" dirty="0"/>
              <a:t>1.AnImal Age </a:t>
            </a:r>
            <a:r>
              <a:rPr lang="tr-TR" dirty="0" err="1"/>
              <a:t>AnalysIs</a:t>
            </a:r>
            <a:endParaRPr lang="tr-TR" dirty="0"/>
          </a:p>
        </p:txBody>
      </p:sp>
      <p:pic>
        <p:nvPicPr>
          <p:cNvPr id="5" name="İçerik Yer Tutucusu 4">
            <a:extLst>
              <a:ext uri="{FF2B5EF4-FFF2-40B4-BE49-F238E27FC236}">
                <a16:creationId xmlns:a16="http://schemas.microsoft.com/office/drawing/2014/main" id="{9E0FBF29-D893-4749-B94E-A1864597C569}"/>
              </a:ext>
            </a:extLst>
          </p:cNvPr>
          <p:cNvPicPr>
            <a:picLocks noGrp="1" noChangeAspect="1"/>
          </p:cNvPicPr>
          <p:nvPr>
            <p:ph idx="1"/>
          </p:nvPr>
        </p:nvPicPr>
        <p:blipFill>
          <a:blip r:embed="rId2"/>
          <a:stretch>
            <a:fillRect/>
          </a:stretch>
        </p:blipFill>
        <p:spPr>
          <a:xfrm>
            <a:off x="2097428" y="1732923"/>
            <a:ext cx="7032285" cy="4692296"/>
          </a:xfrm>
        </p:spPr>
      </p:pic>
    </p:spTree>
    <p:extLst>
      <p:ext uri="{BB962C8B-B14F-4D97-AF65-F5344CB8AC3E}">
        <p14:creationId xmlns:p14="http://schemas.microsoft.com/office/powerpoint/2010/main" val="392439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D2A8A6-859B-4D11-B827-F5EEC2902F6D}"/>
              </a:ext>
            </a:extLst>
          </p:cNvPr>
          <p:cNvSpPr>
            <a:spLocks noGrp="1"/>
          </p:cNvSpPr>
          <p:nvPr>
            <p:ph type="title"/>
          </p:nvPr>
        </p:nvSpPr>
        <p:spPr/>
        <p:txBody>
          <a:bodyPr/>
          <a:lstStyle/>
          <a:p>
            <a:r>
              <a:rPr lang="tr-TR" dirty="0" err="1"/>
              <a:t>AnImal</a:t>
            </a:r>
            <a:r>
              <a:rPr lang="tr-TR" dirty="0"/>
              <a:t> Age </a:t>
            </a:r>
            <a:r>
              <a:rPr lang="tr-TR" dirty="0" err="1"/>
              <a:t>AnalysIs</a:t>
            </a:r>
            <a:r>
              <a:rPr lang="tr-TR" dirty="0"/>
              <a:t> (</a:t>
            </a:r>
            <a:r>
              <a:rPr lang="tr-TR" dirty="0" err="1"/>
              <a:t>Cont’d</a:t>
            </a:r>
            <a:r>
              <a:rPr lang="tr-TR" dirty="0"/>
              <a:t>)</a:t>
            </a:r>
          </a:p>
        </p:txBody>
      </p:sp>
      <p:pic>
        <p:nvPicPr>
          <p:cNvPr id="5" name="İçerik Yer Tutucusu 4">
            <a:extLst>
              <a:ext uri="{FF2B5EF4-FFF2-40B4-BE49-F238E27FC236}">
                <a16:creationId xmlns:a16="http://schemas.microsoft.com/office/drawing/2014/main" id="{4E976421-679F-4C41-8878-CD879B29E9C1}"/>
              </a:ext>
            </a:extLst>
          </p:cNvPr>
          <p:cNvPicPr>
            <a:picLocks noGrp="1" noChangeAspect="1"/>
          </p:cNvPicPr>
          <p:nvPr>
            <p:ph idx="1"/>
          </p:nvPr>
        </p:nvPicPr>
        <p:blipFill>
          <a:blip r:embed="rId2"/>
          <a:stretch>
            <a:fillRect/>
          </a:stretch>
        </p:blipFill>
        <p:spPr>
          <a:xfrm>
            <a:off x="535526" y="2171449"/>
            <a:ext cx="5677692" cy="3677163"/>
          </a:xfrm>
        </p:spPr>
      </p:pic>
      <p:pic>
        <p:nvPicPr>
          <p:cNvPr id="7" name="Resim 6">
            <a:extLst>
              <a:ext uri="{FF2B5EF4-FFF2-40B4-BE49-F238E27FC236}">
                <a16:creationId xmlns:a16="http://schemas.microsoft.com/office/drawing/2014/main" id="{37632211-BC9C-48AA-80F4-9267EC6F27CE}"/>
              </a:ext>
            </a:extLst>
          </p:cNvPr>
          <p:cNvPicPr>
            <a:picLocks noChangeAspect="1"/>
          </p:cNvPicPr>
          <p:nvPr/>
        </p:nvPicPr>
        <p:blipFill>
          <a:blip r:embed="rId3"/>
          <a:stretch>
            <a:fillRect/>
          </a:stretch>
        </p:blipFill>
        <p:spPr>
          <a:xfrm>
            <a:off x="6296042" y="2171449"/>
            <a:ext cx="5655738" cy="3677163"/>
          </a:xfrm>
          <a:prstGeom prst="rect">
            <a:avLst/>
          </a:prstGeom>
        </p:spPr>
      </p:pic>
    </p:spTree>
    <p:extLst>
      <p:ext uri="{BB962C8B-B14F-4D97-AF65-F5344CB8AC3E}">
        <p14:creationId xmlns:p14="http://schemas.microsoft.com/office/powerpoint/2010/main" val="3424216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1225</TotalTime>
  <Words>426</Words>
  <Application>Microsoft Office PowerPoint</Application>
  <PresentationFormat>Geniş ekran</PresentationFormat>
  <Paragraphs>54</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-apple-system</vt:lpstr>
      <vt:lpstr>Arial</vt:lpstr>
      <vt:lpstr>Inter</vt:lpstr>
      <vt:lpstr>Times New Roman</vt:lpstr>
      <vt:lpstr>Tw Cen MT</vt:lpstr>
      <vt:lpstr>Zapfino</vt:lpstr>
      <vt:lpstr>Devre</vt:lpstr>
      <vt:lpstr>AnImal Shelter AnalysIs </vt:lpstr>
      <vt:lpstr>Team Members</vt:lpstr>
      <vt:lpstr>Introduction</vt:lpstr>
      <vt:lpstr>About Dataset</vt:lpstr>
      <vt:lpstr>About Dataset(cont’d)</vt:lpstr>
      <vt:lpstr>Data WranglIng</vt:lpstr>
      <vt:lpstr>Exploratory Data Analysis</vt:lpstr>
      <vt:lpstr>1.AnImal Age AnalysIs</vt:lpstr>
      <vt:lpstr>AnImal Age AnalysIs (Cont’d)</vt:lpstr>
      <vt:lpstr>2-The Presence of Animal Names</vt:lpstr>
      <vt:lpstr>3-Repeated Intakes</vt:lpstr>
      <vt:lpstr>ConclusIon</vt:lpstr>
      <vt:lpstr>PowerPoint Sunusu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Shelter Analysis </dc:title>
  <dc:creator>Volkan Güney</dc:creator>
  <cp:lastModifiedBy>Volkan Güney</cp:lastModifiedBy>
  <cp:revision>6</cp:revision>
  <dcterms:created xsi:type="dcterms:W3CDTF">2022-04-17T01:45:47Z</dcterms:created>
  <dcterms:modified xsi:type="dcterms:W3CDTF">2022-04-17T22:11:02Z</dcterms:modified>
</cp:coreProperties>
</file>