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0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6" r:id="rId21"/>
    <p:sldId id="295" r:id="rId22"/>
    <p:sldId id="297" r:id="rId23"/>
    <p:sldId id="298" r:id="rId24"/>
    <p:sldId id="299" r:id="rId25"/>
    <p:sldId id="300" r:id="rId26"/>
    <p:sldId id="301" r:id="rId27"/>
    <p:sldId id="302" r:id="rId28"/>
    <p:sldId id="30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Depression Detection on Twitter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r"/>
            <a:endParaRPr lang="en-US" dirty="0"/>
          </a:p>
          <a:p>
            <a:pPr algn="r"/>
            <a:r>
              <a:rPr lang="en-US" dirty="0"/>
              <a:t>Python Thinkers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62C799-B874-4F21-9E26-28BC92A6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58D56-A51B-435F-AE55-DA6575FC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IN" dirty="0"/>
              <a:t>Final Dataset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E0F1C-AB5C-4293-B327-42D317A3C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641" y="659342"/>
            <a:ext cx="6889687" cy="2950446"/>
          </a:xfrm>
        </p:spPr>
        <p:txBody>
          <a:bodyPr anchor="ctr">
            <a:normAutofit/>
          </a:bodyPr>
          <a:lstStyle/>
          <a:p>
            <a:r>
              <a:rPr lang="en-IN" dirty="0"/>
              <a:t>Final dataset is obtained concatenating all the three datasets.</a:t>
            </a:r>
          </a:p>
          <a:p>
            <a:r>
              <a:rPr lang="en-IN" dirty="0"/>
              <a:t>Data rows from different datasets are shuffled in the final dataset.</a:t>
            </a:r>
          </a:p>
          <a:p>
            <a:r>
              <a:rPr lang="en-IN" dirty="0"/>
              <a:t>About 30000 rows of data.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55205-FEFF-4417-9115-307D7B7C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4" y="4078460"/>
            <a:ext cx="6426317" cy="160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B4E4-B84F-4E64-81A5-899C17A1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11A2D-7992-4E65-BD2A-2536557B4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Checking for null values.</a:t>
            </a:r>
          </a:p>
          <a:p>
            <a:r>
              <a:rPr lang="en-IN" dirty="0"/>
              <a:t>Dropping rows having null values.</a:t>
            </a:r>
          </a:p>
          <a:p>
            <a:r>
              <a:rPr lang="en-IN" dirty="0"/>
              <a:t>Converting date attribute into date time format for plotting.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97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24D95-38F9-432C-A1C7-C8B63FDB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en-IN" sz="280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0494-3EE1-42D8-96EE-FCF13454A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/>
          </a:bodyPr>
          <a:lstStyle/>
          <a:p>
            <a:r>
              <a:rPr lang="en-IN" sz="1800"/>
              <a:t>The target variable is visualised over the date time variable.</a:t>
            </a:r>
          </a:p>
          <a:p>
            <a:r>
              <a:rPr lang="en-IN" sz="1800"/>
              <a:t>Line chart shows how the timings of the day results in the mood of the users. </a:t>
            </a:r>
          </a:p>
          <a:p>
            <a:endParaRPr lang="en-IN" sz="18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3441F5B-F6C5-41A6-A8B1-D693E04B7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0640" y="1501685"/>
            <a:ext cx="5676236" cy="370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3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BB96281C-838D-4BCD-BE5A-552E3519C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48441-8E24-471B-BE68-908C581B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4644323" cy="1562850"/>
          </a:xfrm>
        </p:spPr>
        <p:txBody>
          <a:bodyPr>
            <a:normAutofit/>
          </a:bodyPr>
          <a:lstStyle/>
          <a:p>
            <a:pPr algn="l"/>
            <a:r>
              <a:rPr lang="en-IN" sz="3600"/>
              <a:t>Exploratory Data Analysis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72E1-81BC-4BAD-9A4D-529BD913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683435"/>
            <a:ext cx="4644323" cy="3107764"/>
          </a:xfrm>
        </p:spPr>
        <p:txBody>
          <a:bodyPr>
            <a:normAutofit/>
          </a:bodyPr>
          <a:lstStyle/>
          <a:p>
            <a:r>
              <a:rPr lang="en-IN"/>
              <a:t>The behaviour of user tweets are analysed by using twitter handles.</a:t>
            </a:r>
          </a:p>
          <a:p>
            <a:r>
              <a:rPr lang="en-IN"/>
              <a:t>Positive, neutral and depressed tweets are counted using the target variables and visualised.</a:t>
            </a:r>
            <a:endParaRPr lang="en-IN" dirty="0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A0DBF9AA-DD4B-4A5E-B4E5-CA1FD99D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965196"/>
            <a:ext cx="5121372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AA730F-8282-4236-ADEF-38061E7D8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3762" y="2027141"/>
            <a:ext cx="4233113" cy="265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35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2A73C-C4AC-49C7-AD2B-E058DCC6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IN" sz="3600"/>
              <a:t>Pre-processing of tweets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7F332-EAC0-4CAB-8FB3-EE68C72F7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GB" dirty="0"/>
              <a:t>Removing html tags </a:t>
            </a:r>
          </a:p>
          <a:p>
            <a:pPr marL="648900" lvl="2" indent="-306000"/>
            <a:r>
              <a:rPr lang="en-US" altLang="en-US" dirty="0"/>
              <a:t>&lt;div&gt; &lt;h1&gt;Title&lt;/h1&gt; &lt;p&gt;&lt;/p&gt; &lt;/a&gt; &lt;/div&gt; </a:t>
            </a:r>
          </a:p>
          <a:p>
            <a:r>
              <a:rPr lang="en-GB" dirty="0"/>
              <a:t>Removing twitter handles</a:t>
            </a:r>
          </a:p>
          <a:p>
            <a:pPr marL="648900" lvl="2" indent="-306000"/>
            <a:r>
              <a:rPr lang="en-US" altLang="en-US" dirty="0"/>
              <a:t>Words starting with @ </a:t>
            </a:r>
            <a:endParaRPr lang="en-GB" dirty="0"/>
          </a:p>
          <a:p>
            <a:r>
              <a:rPr lang="en-GB" dirty="0"/>
              <a:t>Removing Punctuations</a:t>
            </a:r>
          </a:p>
          <a:p>
            <a:pPr lvl="1"/>
            <a:r>
              <a:rPr lang="en-GB" dirty="0"/>
              <a:t>, ‘ “” ? - _  : ;</a:t>
            </a:r>
          </a:p>
          <a:p>
            <a:r>
              <a:rPr lang="en-GB" dirty="0"/>
              <a:t>Removing </a:t>
            </a:r>
            <a:r>
              <a:rPr lang="en-GB" dirty="0" err="1"/>
              <a:t>Stopwords</a:t>
            </a:r>
            <a:endParaRPr lang="en-GB" dirty="0"/>
          </a:p>
          <a:p>
            <a:pPr lvl="1"/>
            <a:r>
              <a:rPr lang="en-GB" dirty="0"/>
              <a:t>Removed common words using </a:t>
            </a:r>
            <a:r>
              <a:rPr lang="en-GB" dirty="0" err="1"/>
              <a:t>WordCloud’s</a:t>
            </a:r>
            <a:r>
              <a:rPr lang="en-GB" dirty="0"/>
              <a:t> STOPWORD</a:t>
            </a:r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176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18788-8235-45D9-8CAE-E51CEB2C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Pre-processing of tweets Contd.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C56D-4B78-4C9D-B904-957C1F4F3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IN" dirty="0"/>
              <a:t>Tokenization:</a:t>
            </a:r>
          </a:p>
          <a:p>
            <a:pPr lvl="1"/>
            <a:r>
              <a:rPr lang="en-IN" dirty="0"/>
              <a:t>Words are tokenized using </a:t>
            </a:r>
            <a:r>
              <a:rPr lang="en-IN" dirty="0" err="1"/>
              <a:t>nltk.word_tokenize</a:t>
            </a:r>
            <a:endParaRPr lang="en-IN" dirty="0"/>
          </a:p>
          <a:p>
            <a:r>
              <a:rPr lang="en-GB" dirty="0"/>
              <a:t>Performing stemming:</a:t>
            </a:r>
          </a:p>
          <a:p>
            <a:pPr lvl="1"/>
            <a:r>
              <a:rPr lang="en-GB" dirty="0"/>
              <a:t>Reduced to word’s base form using </a:t>
            </a:r>
            <a:r>
              <a:rPr lang="en-GB" dirty="0" err="1"/>
              <a:t>PorterStemmer</a:t>
            </a:r>
            <a:r>
              <a:rPr lang="en-GB" dirty="0"/>
              <a:t>()</a:t>
            </a:r>
          </a:p>
          <a:p>
            <a:r>
              <a:rPr lang="en-GB" dirty="0"/>
              <a:t>Combining words together:</a:t>
            </a:r>
          </a:p>
          <a:p>
            <a:pPr lvl="1"/>
            <a:r>
              <a:rPr lang="en-GB" dirty="0"/>
              <a:t>Small words, less than 3 are removed</a:t>
            </a:r>
          </a:p>
          <a:p>
            <a:r>
              <a:rPr lang="en-GB" dirty="0"/>
              <a:t>Check for null values:</a:t>
            </a:r>
          </a:p>
          <a:p>
            <a:pPr lvl="1"/>
            <a:r>
              <a:rPr lang="en-GB" dirty="0"/>
              <a:t>Removing data rows that have null values.		</a:t>
            </a:r>
          </a:p>
          <a:p>
            <a:pPr marL="450000" lvl="1" indent="0">
              <a:buNone/>
            </a:pPr>
            <a:endParaRPr lang="en-GB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43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1ACBE-E8C9-4585-887B-E158B66F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IN" sz="3000"/>
              <a:t>Word Cloud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7DBE-FF95-47EB-B83A-A550612C6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2"/>
            <a:ext cx="3358084" cy="3544046"/>
          </a:xfrm>
        </p:spPr>
        <p:txBody>
          <a:bodyPr>
            <a:normAutofit/>
          </a:bodyPr>
          <a:lstStyle/>
          <a:p>
            <a:r>
              <a:rPr lang="en-IN" sz="1800" dirty="0"/>
              <a:t>After pre-processing of tweets, the cleaned tweets are visualised in the word cloud to see the most common words.</a:t>
            </a:r>
          </a:p>
          <a:p>
            <a:r>
              <a:rPr lang="en-IN" sz="1800" dirty="0"/>
              <a:t>World cloud is visualised for each dataset: depressed, neutral, happy and the combined dataset.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ACC649-EAE1-4EF7-8C52-FC416C312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9072" y="643465"/>
            <a:ext cx="5985735" cy="514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19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CC173-149D-4DA3-8BEC-99D7ACCE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IN" sz="3600"/>
              <a:t>Models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A9E2-6DB6-407A-BA6B-943B8CD21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IN" dirty="0"/>
              <a:t>Support Vector Classifier</a:t>
            </a:r>
          </a:p>
          <a:p>
            <a:r>
              <a:rPr lang="en-IN" dirty="0"/>
              <a:t>Naïve Bayes Classifier</a:t>
            </a:r>
          </a:p>
          <a:p>
            <a:r>
              <a:rPr lang="en-IN" dirty="0"/>
              <a:t>SGD Classifier</a:t>
            </a:r>
          </a:p>
          <a:p>
            <a:r>
              <a:rPr lang="en-IN" dirty="0"/>
              <a:t>Logistic Regression classifier</a:t>
            </a:r>
          </a:p>
          <a:p>
            <a:r>
              <a:rPr lang="en-IN" dirty="0"/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156024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A1660-A4CA-4E2B-B0DE-CAC0FB5D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IN" sz="3000"/>
              <a:t>Support Vector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523C-C4DF-4B08-A2EC-47919D0B9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IN" sz="1800"/>
              <a:t>The baseline model of Support vector classifier has accuracy of 96.782%.</a:t>
            </a:r>
          </a:p>
          <a:p>
            <a:r>
              <a:rPr lang="en-IN" sz="1800"/>
              <a:t>Multivariate classifier classifying positive, neutral and depressed tweets.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D407A-0599-447F-92DB-026FAF110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957028"/>
            <a:ext cx="6633184" cy="252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6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A1660-A4CA-4E2B-B0DE-CAC0FB5D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IN" sz="3000" dirty="0"/>
              <a:t>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523C-C4DF-4B08-A2EC-47919D0B9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IN" sz="1800" dirty="0"/>
              <a:t>Naïve Bayes classifier has accuracy of 88.692%.</a:t>
            </a:r>
          </a:p>
          <a:p>
            <a:r>
              <a:rPr lang="en-IN" sz="1800" dirty="0"/>
              <a:t>Multivariate classifier classifying positive, neutral and depressed tweets.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75CCE-554F-422D-A286-E61B79734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782907"/>
            <a:ext cx="6633184" cy="286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7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Team Members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 anchor="ctr">
            <a:normAutofit/>
          </a:bodyPr>
          <a:lstStyle/>
          <a:p>
            <a:pPr marL="36900" lvl="0" indent="0">
              <a:buNone/>
            </a:pPr>
            <a:r>
              <a:rPr lang="en-US" dirty="0"/>
              <a:t>Anto Francis                                            (C0825095)</a:t>
            </a:r>
          </a:p>
          <a:p>
            <a:pPr marL="36900" lvl="0" indent="0">
              <a:buNone/>
            </a:pPr>
            <a:r>
              <a:rPr lang="en-US" dirty="0" err="1"/>
              <a:t>Sachin</a:t>
            </a:r>
            <a:r>
              <a:rPr lang="en-US" dirty="0"/>
              <a:t> Sreekumar                                    (C0825096)</a:t>
            </a:r>
          </a:p>
          <a:p>
            <a:pPr marL="36900" lvl="0" indent="0">
              <a:buNone/>
            </a:pPr>
            <a:r>
              <a:rPr lang="en-US" dirty="0"/>
              <a:t>Omer Volkan </a:t>
            </a:r>
            <a:r>
              <a:rPr lang="en-US" dirty="0" err="1"/>
              <a:t>Guney</a:t>
            </a:r>
            <a:r>
              <a:rPr lang="en-US" dirty="0"/>
              <a:t>                                (C0831373)</a:t>
            </a:r>
          </a:p>
          <a:p>
            <a:pPr marL="36900" lvl="0" indent="0">
              <a:buNone/>
            </a:pPr>
            <a:r>
              <a:rPr lang="en-US" dirty="0"/>
              <a:t>Rupesh Chandran                                    (C0826779)</a:t>
            </a:r>
          </a:p>
          <a:p>
            <a:pPr marL="3690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A1660-A4CA-4E2B-B0DE-CAC0FB5D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IN" sz="3000" dirty="0"/>
              <a:t>SGD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523C-C4DF-4B08-A2EC-47919D0B9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IN" sz="1800" dirty="0"/>
              <a:t>SGD Classifier has accuracy of 96.405%.</a:t>
            </a:r>
          </a:p>
          <a:p>
            <a:r>
              <a:rPr lang="en-IN" sz="1800" dirty="0"/>
              <a:t>Multivariate classifier classifying positive, neutral and depressed tweets.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795DC5-1AA6-43E7-B683-E976F1C45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898233"/>
            <a:ext cx="6633184" cy="263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6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A1660-A4CA-4E2B-B0DE-CAC0FB5D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IN" sz="3000" dirty="0"/>
              <a:t>Logistic Regression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523C-C4DF-4B08-A2EC-47919D0B9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IN" sz="1800" dirty="0"/>
              <a:t>Logistic Regression classifier has accuracy of 96.871%.</a:t>
            </a:r>
          </a:p>
          <a:p>
            <a:r>
              <a:rPr lang="en-IN" sz="1800" dirty="0"/>
              <a:t>Multivariate classifier classifying positive, neutral and depressed tweets.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B24EE-DA59-4214-A1EB-4D55548BC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964003"/>
            <a:ext cx="6633184" cy="25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22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A1660-A4CA-4E2B-B0DE-CAC0FB5D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IN" sz="3000" dirty="0"/>
              <a:t>Random Forest 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523C-C4DF-4B08-A2EC-47919D0B9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IN" sz="1800" dirty="0"/>
              <a:t>Random Forest classifier has accuracy of 34.166%.</a:t>
            </a:r>
          </a:p>
          <a:p>
            <a:r>
              <a:rPr lang="en-IN" sz="1800" dirty="0"/>
              <a:t>Multivariate classifier classifying positive, neutral and depressed tweets.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315C8-689E-478F-A478-6691A6F7A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948020"/>
            <a:ext cx="6633184" cy="25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74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DC671-15BA-4E62-B816-4BEE8072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305" y="965196"/>
            <a:ext cx="3131671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Comparison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C40C-9260-4257-A85C-4E676918C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304" y="3773489"/>
            <a:ext cx="3131671" cy="1677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All the models used in the analysis are compared according to their accuracy.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F4A5705-BF6C-42DA-8793-3E6025AB7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0489" y="1490182"/>
            <a:ext cx="5562032" cy="373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74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6D91-8DB8-4E7C-961A-06B808EB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7C46B-908B-4A4A-9042-C72EBF10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is extracted from twitter using </a:t>
            </a:r>
            <a:r>
              <a:rPr lang="en-IN" dirty="0" err="1"/>
              <a:t>twint</a:t>
            </a:r>
            <a:r>
              <a:rPr lang="en-IN" dirty="0"/>
              <a:t> and loaded into the dataset.</a:t>
            </a:r>
          </a:p>
          <a:p>
            <a:r>
              <a:rPr lang="en-IN" dirty="0"/>
              <a:t>Mainly three dataset: depressed, neutral and happy.</a:t>
            </a:r>
          </a:p>
          <a:p>
            <a:r>
              <a:rPr lang="en-IN" dirty="0"/>
              <a:t>Exploratory data analysis</a:t>
            </a:r>
          </a:p>
          <a:p>
            <a:r>
              <a:rPr lang="en-IN" dirty="0"/>
              <a:t>Pre-processing of tweets.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Comparison of models.</a:t>
            </a:r>
          </a:p>
        </p:txBody>
      </p:sp>
    </p:spTree>
    <p:extLst>
      <p:ext uri="{BB962C8B-B14F-4D97-AF65-F5344CB8AC3E}">
        <p14:creationId xmlns:p14="http://schemas.microsoft.com/office/powerpoint/2010/main" val="1906113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A696C-5B33-40D7-80FD-C73F047D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889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81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E11AE-A47A-4D64-A57E-AD3748A2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IN"/>
              <a:t>Data Extraction from Twitter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0C4A-6985-4537-92D0-7198179B6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rPr lang="en-IN" dirty="0" err="1"/>
              <a:t>Twint</a:t>
            </a:r>
            <a:r>
              <a:rPr lang="en-IN" dirty="0"/>
              <a:t> is used for data extraction.</a:t>
            </a:r>
          </a:p>
          <a:p>
            <a:r>
              <a:rPr lang="en-IN" dirty="0" err="1"/>
              <a:t>Twint</a:t>
            </a:r>
            <a:r>
              <a:rPr lang="en-IN" dirty="0"/>
              <a:t> is a library used for extracting tweet information without using Twitter API</a:t>
            </a:r>
          </a:p>
          <a:p>
            <a:r>
              <a:rPr lang="en-IN" dirty="0"/>
              <a:t>Data is extracted using keywords.</a:t>
            </a:r>
          </a:p>
          <a:p>
            <a:r>
              <a:rPr lang="en-IN" dirty="0"/>
              <a:t>Can set the number of tweets extracted</a:t>
            </a:r>
          </a:p>
        </p:txBody>
      </p:sp>
    </p:spTree>
    <p:extLst>
      <p:ext uri="{BB962C8B-B14F-4D97-AF65-F5344CB8AC3E}">
        <p14:creationId xmlns:p14="http://schemas.microsoft.com/office/powerpoint/2010/main" val="347586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ABDF4-D528-46B7-8764-CD33F887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IN" sz="3600"/>
              <a:t>Why Twint?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872A1-6710-48F2-8DC8-97EBA7BC8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IN" dirty="0"/>
              <a:t>Scrape tweets without authentication and Twitter API</a:t>
            </a:r>
          </a:p>
          <a:p>
            <a:r>
              <a:rPr lang="en-IN" dirty="0"/>
              <a:t>There is no limit on the data extracted from twitter compared to Twitter API.</a:t>
            </a:r>
          </a:p>
        </p:txBody>
      </p:sp>
    </p:spTree>
    <p:extLst>
      <p:ext uri="{BB962C8B-B14F-4D97-AF65-F5344CB8AC3E}">
        <p14:creationId xmlns:p14="http://schemas.microsoft.com/office/powerpoint/2010/main" val="364200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C099E-8E5B-4570-9E41-59B7648F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IN" sz="3600"/>
              <a:t>Data Extraction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4884-4E51-46BB-B873-A5B3B86B0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IN" dirty="0"/>
              <a:t>Using </a:t>
            </a:r>
            <a:r>
              <a:rPr lang="en-IN" dirty="0" err="1"/>
              <a:t>twint</a:t>
            </a:r>
            <a:r>
              <a:rPr lang="en-IN" dirty="0"/>
              <a:t>, tweets are scrapped from twitter.</a:t>
            </a:r>
          </a:p>
          <a:p>
            <a:r>
              <a:rPr lang="en-IN" dirty="0"/>
              <a:t>We are taking 3 separate kind of data from the twitter:</a:t>
            </a:r>
          </a:p>
          <a:p>
            <a:pPr lvl="1"/>
            <a:r>
              <a:rPr lang="en-IN" dirty="0"/>
              <a:t>Depressed data</a:t>
            </a:r>
          </a:p>
          <a:p>
            <a:pPr lvl="1"/>
            <a:r>
              <a:rPr lang="en-IN" dirty="0"/>
              <a:t>Neutral data</a:t>
            </a:r>
          </a:p>
          <a:p>
            <a:pPr lvl="1"/>
            <a:r>
              <a:rPr lang="en-IN" dirty="0"/>
              <a:t>Positive data.</a:t>
            </a:r>
          </a:p>
        </p:txBody>
      </p:sp>
    </p:spTree>
    <p:extLst>
      <p:ext uri="{BB962C8B-B14F-4D97-AF65-F5344CB8AC3E}">
        <p14:creationId xmlns:p14="http://schemas.microsoft.com/office/powerpoint/2010/main" val="46030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13BD0-BECF-4766-9869-75B2913B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IN" sz="3000"/>
              <a:t>Depressed 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1949-B157-4D30-AE8A-2FBA65AAA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IN" sz="1800"/>
              <a:t>Using twint, tweets with keywords depression, lonely are scrapped from twitter.</a:t>
            </a:r>
          </a:p>
          <a:p>
            <a:r>
              <a:rPr lang="en-IN" sz="1800"/>
              <a:t>10,000 tweets</a:t>
            </a:r>
          </a:p>
          <a:p>
            <a:pPr marL="36900" indent="0">
              <a:buNone/>
            </a:pPr>
            <a:endParaRPr lang="en-IN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AA41E3-87DD-4773-AB91-2D3571619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2145184"/>
            <a:ext cx="6633184" cy="214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5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13BD0-BECF-4766-9869-75B2913B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IN" sz="3000" dirty="0"/>
              <a:t>Neutral 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1949-B157-4D30-AE8A-2FBA65AAA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IN" sz="1800" dirty="0"/>
              <a:t>Using </a:t>
            </a:r>
            <a:r>
              <a:rPr lang="en-IN" sz="1800" dirty="0" err="1"/>
              <a:t>twint</a:t>
            </a:r>
            <a:r>
              <a:rPr lang="en-IN" sz="1800" dirty="0"/>
              <a:t>, tweets with keywords unbiased, impartial are scrapped from twitter.</a:t>
            </a:r>
          </a:p>
          <a:p>
            <a:r>
              <a:rPr lang="en-IN" sz="1800" dirty="0"/>
              <a:t>10,000 tweets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2E9F4-D2B7-45B0-A6D5-916E74C92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936245"/>
            <a:ext cx="6633184" cy="256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1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13BD0-BECF-4766-9869-75B2913B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29504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IN" sz="3000" dirty="0"/>
              <a:t>Positive 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1949-B157-4D30-AE8A-2FBA65AAA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IN" sz="1800" dirty="0"/>
              <a:t>Using </a:t>
            </a:r>
            <a:r>
              <a:rPr lang="en-IN" sz="1800" dirty="0" err="1"/>
              <a:t>twint</a:t>
            </a:r>
            <a:r>
              <a:rPr lang="en-IN" sz="1800" dirty="0"/>
              <a:t>, tweets with keywords happy, love are scrapped from twitter.</a:t>
            </a:r>
          </a:p>
          <a:p>
            <a:r>
              <a:rPr lang="en-IN" sz="1800" dirty="0"/>
              <a:t>10,000 tweets</a:t>
            </a:r>
          </a:p>
          <a:p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01CEF-3C02-4FAF-96B3-595DAD8FF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2000109"/>
            <a:ext cx="6633184" cy="243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5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995EB-24F0-47C6-8582-1B24705E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536E-608E-473B-AA09-A41BD63ED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000" dirty="0"/>
              <a:t>We have three separate dataset: Depressed, Neutral and Positive.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These scrapped data is loaded into the respective dataset.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Dataset contains 40 attributes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Only id, date, tweet, and username is taken for analysis.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A target variable is defined as ‘0’ for depressed dataset, ‘2’ for neutral and ‘4’ for positive dataset.</a:t>
            </a:r>
          </a:p>
          <a:p>
            <a:pPr>
              <a:lnSpc>
                <a:spcPct val="100000"/>
              </a:lnSpc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F6CB3CD-A21F-4D04-BFF8-C9CC2F7AE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923" y="2637661"/>
            <a:ext cx="4860000" cy="1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54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{F9C2156A-68E7-47D8-B122-88AB1C1CB27D}tf55705232_win32</Template>
  <TotalTime>981</TotalTime>
  <Words>689</Words>
  <Application>Microsoft Office PowerPoint</Application>
  <PresentationFormat>Widescreen</PresentationFormat>
  <Paragraphs>104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Goudy Old Style</vt:lpstr>
      <vt:lpstr>Wingdings 2</vt:lpstr>
      <vt:lpstr>SlateVTI</vt:lpstr>
      <vt:lpstr>Depression Detection on Twitter</vt:lpstr>
      <vt:lpstr>Team Members </vt:lpstr>
      <vt:lpstr>Data Extraction from Twitter</vt:lpstr>
      <vt:lpstr>Why Twint?</vt:lpstr>
      <vt:lpstr>Data Extraction</vt:lpstr>
      <vt:lpstr>Depressed Data Extraction</vt:lpstr>
      <vt:lpstr>Neutral Data Extraction</vt:lpstr>
      <vt:lpstr>Positive Data Extraction</vt:lpstr>
      <vt:lpstr>Dataset</vt:lpstr>
      <vt:lpstr>Final Dataset</vt:lpstr>
      <vt:lpstr>Data Wrangling</vt:lpstr>
      <vt:lpstr>Exploratory Data Analysis</vt:lpstr>
      <vt:lpstr>Exploratory Data Analysis Contd.</vt:lpstr>
      <vt:lpstr>Pre-processing of tweets</vt:lpstr>
      <vt:lpstr>Pre-processing of tweets Contd.</vt:lpstr>
      <vt:lpstr>Word Cloud Visualization</vt:lpstr>
      <vt:lpstr>Models</vt:lpstr>
      <vt:lpstr>Support Vector Classifier</vt:lpstr>
      <vt:lpstr>Naïve Bayes Classifier</vt:lpstr>
      <vt:lpstr>SGD Classifier</vt:lpstr>
      <vt:lpstr>Logistic Regression Classifier</vt:lpstr>
      <vt:lpstr>Random Forest  Classifier</vt:lpstr>
      <vt:lpstr>Comparison of Models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Depression Detection in Twitter</dc:title>
  <dc:creator>Anto Francis</dc:creator>
  <cp:lastModifiedBy>Anto Francis</cp:lastModifiedBy>
  <cp:revision>3</cp:revision>
  <dcterms:created xsi:type="dcterms:W3CDTF">2022-04-19T14:32:00Z</dcterms:created>
  <dcterms:modified xsi:type="dcterms:W3CDTF">2022-04-20T06:53:00Z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