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4" r:id="rId9"/>
    <p:sldId id="265" r:id="rId10"/>
    <p:sldId id="262" r:id="rId11"/>
    <p:sldId id="266" r:id="rId12"/>
    <p:sldId id="267" r:id="rId13"/>
    <p:sldId id="268" r:id="rId14"/>
    <p:sldId id="269" r:id="rId15"/>
    <p:sldId id="276" r:id="rId16"/>
    <p:sldId id="277" r:id="rId17"/>
    <p:sldId id="271" r:id="rId18"/>
    <p:sldId id="272" r:id="rId19"/>
    <p:sldId id="273" r:id="rId20"/>
    <p:sldId id="278" r:id="rId21"/>
    <p:sldId id="279" r:id="rId22"/>
    <p:sldId id="274" r:id="rId23"/>
    <p:sldId id="280" r:id="rId24"/>
    <p:sldId id="281" r:id="rId25"/>
    <p:sldId id="27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940C-78FD-4D7D-A578-CE3316AE5C74}" type="datetimeFigureOut">
              <a:rPr lang="en-CA" smtClean="0"/>
              <a:t>2022-04-12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0B99-FC2A-4D62-AFF4-FB22B20682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916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940C-78FD-4D7D-A578-CE3316AE5C74}" type="datetimeFigureOut">
              <a:rPr lang="en-CA" smtClean="0"/>
              <a:t>2022-04-12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0B99-FC2A-4D62-AFF4-FB22B20682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2614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940C-78FD-4D7D-A578-CE3316AE5C74}" type="datetimeFigureOut">
              <a:rPr lang="en-CA" smtClean="0"/>
              <a:t>2022-04-12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0B99-FC2A-4D62-AFF4-FB22B20682AA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4955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940C-78FD-4D7D-A578-CE3316AE5C74}" type="datetimeFigureOut">
              <a:rPr lang="en-CA" smtClean="0"/>
              <a:t>2022-04-12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0B99-FC2A-4D62-AFF4-FB22B20682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1350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940C-78FD-4D7D-A578-CE3316AE5C74}" type="datetimeFigureOut">
              <a:rPr lang="en-CA" smtClean="0"/>
              <a:t>2022-04-12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0B99-FC2A-4D62-AFF4-FB22B20682AA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0363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940C-78FD-4D7D-A578-CE3316AE5C74}" type="datetimeFigureOut">
              <a:rPr lang="en-CA" smtClean="0"/>
              <a:t>2022-04-12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0B99-FC2A-4D62-AFF4-FB22B20682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10884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940C-78FD-4D7D-A578-CE3316AE5C74}" type="datetimeFigureOut">
              <a:rPr lang="en-CA" smtClean="0"/>
              <a:t>2022-04-12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0B99-FC2A-4D62-AFF4-FB22B20682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17103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940C-78FD-4D7D-A578-CE3316AE5C74}" type="datetimeFigureOut">
              <a:rPr lang="en-CA" smtClean="0"/>
              <a:t>2022-04-12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0B99-FC2A-4D62-AFF4-FB22B20682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4863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940C-78FD-4D7D-A578-CE3316AE5C74}" type="datetimeFigureOut">
              <a:rPr lang="en-CA" smtClean="0"/>
              <a:t>2022-04-12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0B99-FC2A-4D62-AFF4-FB22B20682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8119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940C-78FD-4D7D-A578-CE3316AE5C74}" type="datetimeFigureOut">
              <a:rPr lang="en-CA" smtClean="0"/>
              <a:t>2022-04-12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0B99-FC2A-4D62-AFF4-FB22B20682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109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940C-78FD-4D7D-A578-CE3316AE5C74}" type="datetimeFigureOut">
              <a:rPr lang="en-CA" smtClean="0"/>
              <a:t>2022-04-12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0B99-FC2A-4D62-AFF4-FB22B20682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2043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940C-78FD-4D7D-A578-CE3316AE5C74}" type="datetimeFigureOut">
              <a:rPr lang="en-CA" smtClean="0"/>
              <a:t>2022-04-12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0B99-FC2A-4D62-AFF4-FB22B20682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7864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940C-78FD-4D7D-A578-CE3316AE5C74}" type="datetimeFigureOut">
              <a:rPr lang="en-CA" smtClean="0"/>
              <a:t>2022-04-12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0B99-FC2A-4D62-AFF4-FB22B20682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7001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940C-78FD-4D7D-A578-CE3316AE5C74}" type="datetimeFigureOut">
              <a:rPr lang="en-CA" smtClean="0"/>
              <a:t>2022-04-12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0B99-FC2A-4D62-AFF4-FB22B20682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2102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940C-78FD-4D7D-A578-CE3316AE5C74}" type="datetimeFigureOut">
              <a:rPr lang="en-CA" smtClean="0"/>
              <a:t>2022-04-12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0B99-FC2A-4D62-AFF4-FB22B20682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6731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940C-78FD-4D7D-A578-CE3316AE5C74}" type="datetimeFigureOut">
              <a:rPr lang="en-CA" smtClean="0"/>
              <a:t>2022-04-12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0B99-FC2A-4D62-AFF4-FB22B20682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9927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D940C-78FD-4D7D-A578-CE3316AE5C74}" type="datetimeFigureOut">
              <a:rPr lang="en-CA" smtClean="0"/>
              <a:t>2022-04-12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1140B99-FC2A-4D62-AFF4-FB22B20682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33634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c/quora-question-pai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61354-401E-4F51-A4E6-B3D047951C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Quora Duplicate Question Classifier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38268C-ADBB-444B-95CF-844D4BE481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AML 2204</a:t>
            </a:r>
          </a:p>
          <a:p>
            <a:r>
              <a:rPr lang="en-CA" dirty="0"/>
              <a:t>Term Project</a:t>
            </a:r>
          </a:p>
        </p:txBody>
      </p:sp>
    </p:spTree>
    <p:extLst>
      <p:ext uri="{BB962C8B-B14F-4D97-AF65-F5344CB8AC3E}">
        <p14:creationId xmlns:p14="http://schemas.microsoft.com/office/powerpoint/2010/main" val="3806185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7895D-BC35-475B-9498-4DE4B4CAF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Preprocessing of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BDBA5-42D1-4961-8BC3-E44577E20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Removing html tags </a:t>
            </a:r>
          </a:p>
          <a:p>
            <a:pPr lvl="1"/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&lt;div&gt; &lt;h1&gt;Title&lt;/h1&gt; &lt;p&gt;&lt;/p&gt; &lt;/a&gt; &lt;/div&gt;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GB" dirty="0"/>
          </a:p>
          <a:p>
            <a:r>
              <a:rPr lang="en-GB" dirty="0"/>
              <a:t>Removing Punctuations</a:t>
            </a:r>
          </a:p>
          <a:p>
            <a:pPr lvl="1"/>
            <a:r>
              <a:rPr lang="en-GB" dirty="0"/>
              <a:t>, ‘ “” ? - _  : ;</a:t>
            </a:r>
          </a:p>
          <a:p>
            <a:r>
              <a:rPr lang="en-GB" dirty="0"/>
              <a:t>Performing stemming</a:t>
            </a:r>
          </a:p>
          <a:p>
            <a:pPr lvl="1"/>
            <a:r>
              <a:rPr lang="en-GB" dirty="0"/>
              <a:t>Reduced to word’s base form using </a:t>
            </a:r>
            <a:r>
              <a:rPr lang="en-GB" dirty="0" err="1"/>
              <a:t>PorterStemmer</a:t>
            </a:r>
            <a:r>
              <a:rPr lang="en-GB" dirty="0"/>
              <a:t>()</a:t>
            </a:r>
          </a:p>
          <a:p>
            <a:r>
              <a:rPr lang="en-GB" dirty="0"/>
              <a:t>Removing </a:t>
            </a:r>
            <a:r>
              <a:rPr lang="en-GB" dirty="0" err="1"/>
              <a:t>Stopwords</a:t>
            </a:r>
            <a:endParaRPr lang="en-GB" dirty="0"/>
          </a:p>
          <a:p>
            <a:pPr lvl="1"/>
            <a:r>
              <a:rPr lang="en-GB" dirty="0"/>
              <a:t>Removed common words using </a:t>
            </a:r>
            <a:r>
              <a:rPr lang="en-GB" dirty="0" err="1"/>
              <a:t>WordCloud’s</a:t>
            </a:r>
            <a:r>
              <a:rPr lang="en-GB" dirty="0"/>
              <a:t> STOPWORD</a:t>
            </a:r>
          </a:p>
          <a:p>
            <a:r>
              <a:rPr lang="en-GB" dirty="0"/>
              <a:t>Expanding contractions</a:t>
            </a:r>
          </a:p>
          <a:p>
            <a:pPr lvl="1"/>
            <a:r>
              <a:rPr lang="en-GB" dirty="0"/>
              <a:t>Expanded short forms of words by replacing them with the help of </a:t>
            </a:r>
            <a:r>
              <a:rPr lang="en-GB" dirty="0" err="1"/>
              <a:t>RegEx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84330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0F729-3AD6-4AC9-9DB0-A52FDD934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Advanced Feature Extraction </a:t>
            </a:r>
            <a:br>
              <a:rPr lang="en-GB" dirty="0"/>
            </a:br>
            <a:r>
              <a:rPr lang="en-GB" dirty="0"/>
              <a:t>(NLP and Fuzzy Features)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B9700-D4E1-4C90-839B-3536CE10A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Some of the features further extracted:</a:t>
            </a:r>
          </a:p>
          <a:p>
            <a:pPr lvl="1"/>
            <a:r>
              <a:rPr lang="en-GB" dirty="0"/>
              <a:t>Ratio of common word count to min &amp; max length of word count of Q1 and Q2</a:t>
            </a:r>
          </a:p>
          <a:p>
            <a:pPr lvl="1"/>
            <a:r>
              <a:rPr lang="en-GB" dirty="0"/>
              <a:t>Check if first &amp; last word of both questions is same or not</a:t>
            </a:r>
          </a:p>
          <a:p>
            <a:pPr lvl="1"/>
            <a:r>
              <a:rPr lang="en-GB" dirty="0"/>
              <a:t>Absolute length difference</a:t>
            </a:r>
          </a:p>
          <a:p>
            <a:pPr lvl="1"/>
            <a:r>
              <a:rPr lang="en-GB" dirty="0"/>
              <a:t>Average token length of both questions</a:t>
            </a:r>
          </a:p>
          <a:p>
            <a:pPr lvl="1"/>
            <a:r>
              <a:rPr lang="en-GB" dirty="0"/>
              <a:t>Fuzz Ratio: Similarity between strings in the given state</a:t>
            </a:r>
          </a:p>
          <a:p>
            <a:pPr lvl="1"/>
            <a:r>
              <a:rPr lang="en-GB" dirty="0"/>
              <a:t>Fuzz Partial Ratio: Similarity between strings partially</a:t>
            </a:r>
          </a:p>
          <a:p>
            <a:pPr lvl="1"/>
            <a:r>
              <a:rPr lang="en-GB" dirty="0"/>
              <a:t>Token sort ratio: Similarity between strings out of order.</a:t>
            </a:r>
          </a:p>
          <a:p>
            <a:pPr lvl="1"/>
            <a:r>
              <a:rPr lang="en-CA" dirty="0"/>
              <a:t>Token set ratio: Similarity between strings using intersections</a:t>
            </a:r>
          </a:p>
        </p:txBody>
      </p:sp>
    </p:spTree>
    <p:extLst>
      <p:ext uri="{BB962C8B-B14F-4D97-AF65-F5344CB8AC3E}">
        <p14:creationId xmlns:p14="http://schemas.microsoft.com/office/powerpoint/2010/main" val="1077673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7E44F-7E63-4178-8A87-EDB336A06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Analysis of extracted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A1244-0CAF-4548-9EDA-2E02164D6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Total number of words in duplicate pair questions : 16110763 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Total number of words in non duplicate pair questions : 33201102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CA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1BD9E29-EE32-40E8-A4E4-4E2024C23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Total number of words in duplicate pair questions : 16110763 Total number of words in non duplicate pair questions : 33201102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3AB0A8-3C86-463C-A2E1-26E41309E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19" y="3202757"/>
            <a:ext cx="4257446" cy="22836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CB605D-0D30-4FF6-910F-5E4A0D079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441" y="3202757"/>
            <a:ext cx="4117146" cy="228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031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203DF-739A-480E-B99F-F2425F19B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9026"/>
          </a:xfrm>
        </p:spPr>
        <p:txBody>
          <a:bodyPr/>
          <a:lstStyle/>
          <a:p>
            <a:r>
              <a:rPr lang="en-CA" dirty="0"/>
              <a:t>Analysis of extracted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295E0-A3D3-4084-95CC-94E345BC4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663" y="1488613"/>
            <a:ext cx="4157751" cy="811527"/>
          </a:xfrm>
        </p:spPr>
        <p:txBody>
          <a:bodyPr/>
          <a:lstStyle/>
          <a:p>
            <a:r>
              <a:rPr lang="en-CA" dirty="0"/>
              <a:t>Distribution plot of duplicate questions and token sort ratio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636D50-16B1-4EDB-B13A-EE205434B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921" y="2410127"/>
            <a:ext cx="2919471" cy="43567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030504-CEB7-4844-ADDF-A0A7E241E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393" y="2533547"/>
            <a:ext cx="962159" cy="4763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8FC5D9-D9E2-4165-8AA5-34AC8A54F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3631" y="2410127"/>
            <a:ext cx="2720299" cy="435430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3865ABF-2E4C-4179-BCF9-24651A752DA6}"/>
              </a:ext>
            </a:extLst>
          </p:cNvPr>
          <p:cNvSpPr txBox="1">
            <a:spLocks/>
          </p:cNvSpPr>
          <p:nvPr/>
        </p:nvSpPr>
        <p:spPr>
          <a:xfrm>
            <a:off x="4722298" y="1524636"/>
            <a:ext cx="4157751" cy="811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Distribution plot of duplicate questions and fuzz ratio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BE6E70-3229-4593-B0EA-78555B29E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340" y="2503581"/>
            <a:ext cx="962159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137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1BEF3-6EAD-45EE-BB27-0511E60A1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Analysis of extracted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BF106-FD72-4B88-845A-56F18C5AD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554542" cy="3880773"/>
          </a:xfrm>
        </p:spPr>
        <p:txBody>
          <a:bodyPr/>
          <a:lstStyle/>
          <a:p>
            <a:r>
              <a:rPr lang="en-GB" dirty="0"/>
              <a:t>Using TSNE for </a:t>
            </a:r>
            <a:r>
              <a:rPr lang="en-GB" dirty="0" err="1"/>
              <a:t>Dimentionality</a:t>
            </a:r>
            <a:r>
              <a:rPr lang="en-GB" dirty="0"/>
              <a:t> reduction for 15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004BE3-D13F-4699-B991-6D114F262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876" y="1322877"/>
            <a:ext cx="5684363" cy="537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038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70AFE-B9A3-48EB-A854-1F01FFF2F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Modeling on TFIDF vectorizer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F4141-FF2E-4F86-9146-2527B1EAD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9B045F-1AEB-48E6-8760-82225DB63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229" y="1372778"/>
            <a:ext cx="6248942" cy="545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513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983FA-2773-4375-A184-3C9FFCD55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Pre-Processing Data for 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9D846-A8CC-480F-B6FA-E8EB082A1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Check for null values</a:t>
            </a:r>
          </a:p>
          <a:p>
            <a:pPr lvl="1"/>
            <a:r>
              <a:rPr lang="en-CA" dirty="0"/>
              <a:t>Dropped three rows with null values.</a:t>
            </a:r>
          </a:p>
          <a:p>
            <a:r>
              <a:rPr lang="en-CA" dirty="0"/>
              <a:t>Target specified as ‘</a:t>
            </a:r>
            <a:r>
              <a:rPr lang="en-CA" dirty="0" err="1"/>
              <a:t>is_duplicate</a:t>
            </a:r>
            <a:r>
              <a:rPr lang="en-CA" dirty="0"/>
              <a:t>’ as it is the dependent value</a:t>
            </a:r>
          </a:p>
          <a:p>
            <a:r>
              <a:rPr lang="en-CA" dirty="0"/>
              <a:t>Randomly split the data into train and split of ratio 70:30</a:t>
            </a:r>
          </a:p>
          <a:p>
            <a:r>
              <a:rPr lang="en-CA" dirty="0"/>
              <a:t>Vectorized and combined question 1 and question 2</a:t>
            </a:r>
          </a:p>
          <a:p>
            <a:r>
              <a:rPr lang="en-CA" dirty="0"/>
              <a:t>Checked class distribution in train and test data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61742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F6094-09C9-40E1-9D6A-9CF20E22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Machine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1FB40-0AC2-49E9-8959-0F4020A52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Random model</a:t>
            </a:r>
          </a:p>
          <a:p>
            <a:r>
              <a:rPr lang="en-CA" dirty="0"/>
              <a:t>Logistic Regression with hyperparameter tuning</a:t>
            </a:r>
          </a:p>
          <a:p>
            <a:r>
              <a:rPr lang="en-CA" dirty="0"/>
              <a:t>Linear SVM with hyperparameter tuning</a:t>
            </a:r>
          </a:p>
          <a:p>
            <a:r>
              <a:rPr lang="en-CA" dirty="0"/>
              <a:t>Random Forest</a:t>
            </a:r>
          </a:p>
          <a:p>
            <a:r>
              <a:rPr lang="en-CA" dirty="0" err="1"/>
              <a:t>XGBoost</a:t>
            </a:r>
            <a:endParaRPr lang="en-CA" dirty="0"/>
          </a:p>
          <a:p>
            <a:r>
              <a:rPr lang="en-CA" dirty="0"/>
              <a:t>With </a:t>
            </a:r>
            <a:r>
              <a:rPr lang="en-CA" dirty="0" err="1"/>
              <a:t>Tf-idf</a:t>
            </a:r>
            <a:r>
              <a:rPr lang="en-CA" dirty="0"/>
              <a:t> features</a:t>
            </a:r>
          </a:p>
        </p:txBody>
      </p:sp>
    </p:spTree>
    <p:extLst>
      <p:ext uri="{BB962C8B-B14F-4D97-AF65-F5344CB8AC3E}">
        <p14:creationId xmlns:p14="http://schemas.microsoft.com/office/powerpoint/2010/main" val="1253148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8FB9C-1BF8-467A-9F56-20AD4ADF4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Random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9BB0D-673C-4DDC-821D-D24B26878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C63907-0F31-4B31-9298-AF7698501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74445"/>
            <a:ext cx="12192000" cy="314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010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7BE01-98D1-44C1-9CB5-5A763BBC2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AE09B-C39D-47BF-95B4-A8FD4DB27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45" y="1349883"/>
            <a:ext cx="8596668" cy="3880773"/>
          </a:xfrm>
        </p:spPr>
        <p:txBody>
          <a:bodyPr/>
          <a:lstStyle/>
          <a:p>
            <a:r>
              <a:rPr lang="en-CA" dirty="0" err="1"/>
              <a:t>SGDClassifier</a:t>
            </a:r>
            <a:endParaRPr lang="en-CA" dirty="0"/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D198E9-52C5-46DF-B51E-E9F72412F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41709"/>
            <a:ext cx="12192000" cy="36031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04EA60-D133-45AC-A4EF-31910A95C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0748" y="278656"/>
            <a:ext cx="4751252" cy="296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964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BDB5E-9CFB-4539-876D-DE8DB99F9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983A2-026F-4E52-B58C-A1ABDC28D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Anto</a:t>
            </a:r>
            <a:r>
              <a:rPr lang="en-CA" dirty="0"/>
              <a:t> Francis			(C0825095)</a:t>
            </a:r>
          </a:p>
          <a:p>
            <a:r>
              <a:rPr lang="en-CA" dirty="0"/>
              <a:t>Omer Volkan			(C0831373)</a:t>
            </a:r>
          </a:p>
          <a:p>
            <a:r>
              <a:rPr lang="en-CA" dirty="0"/>
              <a:t>Rupesh Chandran		(C0826779)</a:t>
            </a:r>
          </a:p>
          <a:p>
            <a:r>
              <a:rPr lang="en-CA" dirty="0" err="1"/>
              <a:t>Sachin</a:t>
            </a:r>
            <a:r>
              <a:rPr lang="en-CA" dirty="0"/>
              <a:t> Sreekumar		(C0825096)</a:t>
            </a:r>
          </a:p>
        </p:txBody>
      </p:sp>
    </p:spTree>
    <p:extLst>
      <p:ext uri="{BB962C8B-B14F-4D97-AF65-F5344CB8AC3E}">
        <p14:creationId xmlns:p14="http://schemas.microsoft.com/office/powerpoint/2010/main" val="343577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7BE01-98D1-44C1-9CB5-5A763BBC2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Linear 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AE09B-C39D-47BF-95B4-A8FD4DB27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45" y="1349883"/>
            <a:ext cx="8596668" cy="3880773"/>
          </a:xfrm>
        </p:spPr>
        <p:txBody>
          <a:bodyPr/>
          <a:lstStyle/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A3924F-414C-4E23-8E11-BBDC9C963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08364"/>
            <a:ext cx="12192000" cy="3666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7E721D-730E-4F57-8F96-C0FFCA571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4588" y="179628"/>
            <a:ext cx="4237087" cy="265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072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4809C-109A-44FA-8942-F3FDC70D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Plotting hyperparamater: n_estimator vs AUC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E843A-BF52-4187-BBA7-E94D73490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8380AD-AD93-4666-BF14-18E30E27E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959" y="2160589"/>
            <a:ext cx="5737761" cy="388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526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7BE01-98D1-44C1-9CB5-5A763BBC2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XGBoost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AE09B-C39D-47BF-95B4-A8FD4DB27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45" y="1349883"/>
            <a:ext cx="8596668" cy="3880773"/>
          </a:xfrm>
        </p:spPr>
        <p:txBody>
          <a:bodyPr/>
          <a:lstStyle/>
          <a:p>
            <a:r>
              <a:rPr lang="en-CA" dirty="0" err="1"/>
              <a:t>XGBClassifier</a:t>
            </a:r>
            <a:endParaRPr lang="en-CA" dirty="0"/>
          </a:p>
          <a:p>
            <a:r>
              <a:rPr lang="en-GB" dirty="0"/>
              <a:t>With best </a:t>
            </a:r>
            <a:r>
              <a:rPr lang="en-GB" dirty="0" err="1"/>
              <a:t>n_estimator</a:t>
            </a:r>
            <a:r>
              <a:rPr lang="en-GB" dirty="0"/>
              <a:t> and learning rate hyperparameter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9A631263-E424-4B89-8D34-5F446BC50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The test log loss is: 0.32395333663854076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437C3D-B0BF-4F39-931D-D5804B974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23082"/>
            <a:ext cx="12192000" cy="349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556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36C7F-4838-40B4-ADEF-1CC8EAB2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Plotting roc curve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87C0E-A7B5-4FF7-879B-94F15086A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620C33-302E-4780-8BD6-ECDDD8266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481" y="2173291"/>
            <a:ext cx="5553600" cy="386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398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50458-50BA-4D74-89B6-9F97DAE1E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BE302-3FD6-45C8-8CA8-C3DA22BC1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55C7C5-6580-4EE6-B47F-646918063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84" y="2293765"/>
            <a:ext cx="9824074" cy="180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724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A776386-8FAA-4BB5-A453-6AE4C1D3F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700" y="292859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CA" sz="5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305130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AB22E-7A44-45A6-ACBC-83EF6C444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91009-317D-49A0-A3C6-2ADA11EA7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4500"/>
            <a:ext cx="8596668" cy="4533899"/>
          </a:xfrm>
        </p:spPr>
        <p:txBody>
          <a:bodyPr>
            <a:normAutofit/>
          </a:bodyPr>
          <a:lstStyle/>
          <a:p>
            <a:r>
              <a:rPr lang="en-GB" dirty="0"/>
              <a:t>Quora is a question-answering platform that lets users ask questions and get answers on them.</a:t>
            </a:r>
          </a:p>
          <a:p>
            <a:r>
              <a:rPr lang="en-GB" dirty="0"/>
              <a:t>The most common issue which has been faced by Quora users is question duplication.</a:t>
            </a:r>
          </a:p>
          <a:p>
            <a:r>
              <a:rPr lang="en-GB" dirty="0"/>
              <a:t>Problem Statement</a:t>
            </a:r>
          </a:p>
          <a:p>
            <a:pPr lvl="1"/>
            <a:r>
              <a:rPr lang="en-GB" dirty="0"/>
              <a:t>Identify which questions asked on Quora are duplicates of questions that have already been asked.</a:t>
            </a:r>
          </a:p>
          <a:p>
            <a:r>
              <a:rPr lang="en-GB" dirty="0"/>
              <a:t>Motive</a:t>
            </a:r>
          </a:p>
          <a:p>
            <a:pPr lvl="1"/>
            <a:r>
              <a:rPr lang="en-GB" dirty="0"/>
              <a:t>This could be useful to instantly provide answers to questions that have already been answered.</a:t>
            </a:r>
          </a:p>
          <a:p>
            <a:r>
              <a:rPr lang="en-GB" dirty="0"/>
              <a:t>Aim</a:t>
            </a:r>
          </a:p>
          <a:p>
            <a:pPr lvl="1"/>
            <a:r>
              <a:rPr lang="en-GB" dirty="0"/>
              <a:t>Resolve this problem by applying advanced NLP techniques to classify whether questions are repeated or not.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9115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FDE33-24AB-4D65-868D-B9147549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AC736-B8D3-4318-8111-CEAA61C8C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Data Source : </a:t>
            </a:r>
            <a:r>
              <a:rPr lang="en-CA" dirty="0">
                <a:hlinkClick r:id="rId2"/>
              </a:rPr>
              <a:t>https://www.kaggle.com/c/quora-question-pairs</a:t>
            </a:r>
            <a:endParaRPr lang="en-CA" dirty="0"/>
          </a:p>
          <a:p>
            <a:r>
              <a:rPr lang="fr-FR" dirty="0"/>
              <a:t>Train.csv </a:t>
            </a:r>
            <a:r>
              <a:rPr lang="fr-FR" dirty="0" err="1"/>
              <a:t>contains</a:t>
            </a:r>
            <a:r>
              <a:rPr lang="fr-FR" dirty="0"/>
              <a:t> 5 </a:t>
            </a:r>
            <a:r>
              <a:rPr lang="fr-FR" dirty="0" err="1"/>
              <a:t>columns</a:t>
            </a:r>
            <a:r>
              <a:rPr lang="fr-FR" dirty="0"/>
              <a:t> : qid1, qid2, question1, question2, </a:t>
            </a:r>
            <a:r>
              <a:rPr lang="fr-FR" dirty="0" err="1"/>
              <a:t>is</a:t>
            </a:r>
            <a:r>
              <a:rPr lang="fr-FR" dirty="0"/>
              <a:t> duplicate</a:t>
            </a:r>
          </a:p>
          <a:p>
            <a:r>
              <a:rPr lang="en-GB" dirty="0"/>
              <a:t>Size of Train.csv - 60MB</a:t>
            </a:r>
            <a:endParaRPr lang="fr-FR" dirty="0"/>
          </a:p>
          <a:p>
            <a:r>
              <a:rPr lang="en-GB" dirty="0"/>
              <a:t>Number of rows in Train.csv = 404,290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546EEE-94FC-4B3D-BA8B-D7A21467B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738" y="3799281"/>
            <a:ext cx="3852052" cy="278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417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FDE33-24AB-4D65-868D-B9147549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AC736-B8D3-4318-8111-CEAA61C8C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Data Fields</a:t>
            </a:r>
          </a:p>
          <a:p>
            <a:pPr lvl="1"/>
            <a:r>
              <a:rPr lang="en-GB" dirty="0"/>
              <a:t>id - the id of a training set question pair</a:t>
            </a:r>
          </a:p>
          <a:p>
            <a:pPr lvl="1"/>
            <a:r>
              <a:rPr lang="en-GB" dirty="0"/>
              <a:t>qid1, qid2 - unique ids of each question (only available in train.csv)</a:t>
            </a:r>
          </a:p>
          <a:p>
            <a:pPr lvl="1"/>
            <a:r>
              <a:rPr lang="en-GB" dirty="0"/>
              <a:t>question1, question2 - the full text of each question</a:t>
            </a:r>
          </a:p>
          <a:p>
            <a:pPr lvl="1"/>
            <a:r>
              <a:rPr lang="en-GB" dirty="0" err="1"/>
              <a:t>is_duplicate</a:t>
            </a:r>
            <a:r>
              <a:rPr lang="en-GB" dirty="0"/>
              <a:t> - the target variable, set to 1 if question1 and question2 have essentially the same meaning, and 0 otherwise.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20F9B7-83F2-4F12-B275-1ABBFA102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943" y="4341005"/>
            <a:ext cx="5685013" cy="240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94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5A515-0CF5-41E2-9170-56F8062C9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Exploratory Data Analysis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EAAB7-81B9-449D-BB27-882DAF1D5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Distribution of data points among output classes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56F09D-9D71-418F-936A-ED756A97A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278" y="1481921"/>
            <a:ext cx="3311352" cy="261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243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1CA91-F151-4423-90B0-430CD94F4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Feature Extraction</a:t>
            </a:r>
            <a:br>
              <a:rPr lang="en-GB" dirty="0"/>
            </a:br>
            <a:r>
              <a:rPr lang="en-GB" sz="3200" dirty="0"/>
              <a:t>(Before cleaning)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A94C6-405E-4350-96A2-2F20041F1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Frequency of qid1's</a:t>
            </a:r>
          </a:p>
          <a:p>
            <a:r>
              <a:rPr lang="en-GB" dirty="0"/>
              <a:t>Frequency of qid2's </a:t>
            </a:r>
          </a:p>
          <a:p>
            <a:r>
              <a:rPr lang="en-GB" dirty="0"/>
              <a:t>Length of q1</a:t>
            </a:r>
          </a:p>
          <a:p>
            <a:r>
              <a:rPr lang="en-GB" dirty="0"/>
              <a:t>Length of q2</a:t>
            </a:r>
          </a:p>
          <a:p>
            <a:r>
              <a:rPr lang="en-GB" dirty="0"/>
              <a:t>Number of words in Question 1</a:t>
            </a:r>
          </a:p>
          <a:p>
            <a:r>
              <a:rPr lang="en-GB" dirty="0"/>
              <a:t>Number of words in Question 2</a:t>
            </a:r>
          </a:p>
          <a:p>
            <a:r>
              <a:rPr lang="en-GB" dirty="0"/>
              <a:t>Number of common unique words in Question 1 and Question 2</a:t>
            </a:r>
          </a:p>
          <a:p>
            <a:r>
              <a:rPr lang="en-GB" dirty="0"/>
              <a:t>Total words (Total numbers of words in Question 1 and 2)</a:t>
            </a:r>
          </a:p>
          <a:p>
            <a:r>
              <a:rPr lang="en-GB" dirty="0"/>
              <a:t>Word share (word_common/word_Total)</a:t>
            </a:r>
          </a:p>
          <a:p>
            <a:r>
              <a:rPr lang="en-GB" dirty="0"/>
              <a:t>sum total of frequency of qid1 and qid2 </a:t>
            </a:r>
          </a:p>
          <a:p>
            <a:r>
              <a:rPr lang="en-GB" dirty="0"/>
              <a:t>Absolute difference of frequency of qid1 and qid2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22483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1CA91-F151-4423-90B0-430CD94F4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of some of the extracted features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A94C6-405E-4350-96A2-2F20041F1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29" y="2023429"/>
            <a:ext cx="4725242" cy="3485831"/>
          </a:xfrm>
        </p:spPr>
        <p:txBody>
          <a:bodyPr>
            <a:normAutofit/>
          </a:bodyPr>
          <a:lstStyle/>
          <a:p>
            <a:r>
              <a:rPr lang="en-GB" dirty="0"/>
              <a:t>The distributions for normalized </a:t>
            </a:r>
            <a:r>
              <a:rPr lang="en-GB" dirty="0" err="1"/>
              <a:t>word_share</a:t>
            </a:r>
            <a:r>
              <a:rPr lang="en-GB" dirty="0"/>
              <a:t> have some overlap on the far right-hand side, i.e., there are quite a lot of questions with high word similarity</a:t>
            </a:r>
          </a:p>
          <a:p>
            <a:r>
              <a:rPr lang="en-GB" dirty="0"/>
              <a:t>The average word share and Common no. of words of qid1 and qid2 is more when they are duplicate(Similar)</a:t>
            </a:r>
          </a:p>
          <a:p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E4E592-F678-48F9-BB3B-CC4153351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670" y="1464904"/>
            <a:ext cx="3745071" cy="500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67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459F6-EF1C-4FF4-8D23-6F02CB00E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of some of the extracted features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A83CF-6DA8-4FE4-A5E5-C1CD5E986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 are some questions have only one single words.</a:t>
            </a:r>
          </a:p>
          <a:p>
            <a:pPr lvl="1"/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Minimum length of the questions in question1 : 1 </a:t>
            </a:r>
          </a:p>
          <a:p>
            <a:pPr lvl="1"/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Minimum length of the questions in question2 : 1 </a:t>
            </a:r>
          </a:p>
          <a:p>
            <a:pPr lvl="1"/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Number of Questions with minimum length [question1] : 67 </a:t>
            </a:r>
          </a:p>
          <a:p>
            <a:pPr lvl="1"/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Number of Questions with minimum length [question2] : 24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520786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1746</TotalTime>
  <Words>816</Words>
  <Application>Microsoft Office PowerPoint</Application>
  <PresentationFormat>Widescreen</PresentationFormat>
  <Paragraphs>108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Arial Unicode MS</vt:lpstr>
      <vt:lpstr>Trebuchet MS</vt:lpstr>
      <vt:lpstr>Wingdings 3</vt:lpstr>
      <vt:lpstr>Facet</vt:lpstr>
      <vt:lpstr>Quora Duplicate Question Classifier</vt:lpstr>
      <vt:lpstr>Team Members</vt:lpstr>
      <vt:lpstr>Introduction</vt:lpstr>
      <vt:lpstr>Data Collection</vt:lpstr>
      <vt:lpstr>Data Collection</vt:lpstr>
      <vt:lpstr>Exploratory Data Analysis</vt:lpstr>
      <vt:lpstr>Basic Feature Extraction (Before cleaning)</vt:lpstr>
      <vt:lpstr>Analysis of some of the extracted features</vt:lpstr>
      <vt:lpstr>Analysis of some of the extracted features</vt:lpstr>
      <vt:lpstr>Preprocessing of Text</vt:lpstr>
      <vt:lpstr>Advanced Feature Extraction  (NLP and Fuzzy Features)</vt:lpstr>
      <vt:lpstr>Analysis of extracted features</vt:lpstr>
      <vt:lpstr>Analysis of extracted features</vt:lpstr>
      <vt:lpstr>Analysis of extracted features</vt:lpstr>
      <vt:lpstr>Modeling on TFIDF vectorizer</vt:lpstr>
      <vt:lpstr>Pre-Processing Data for Model Training</vt:lpstr>
      <vt:lpstr>Machine Learning Models</vt:lpstr>
      <vt:lpstr>Random model</vt:lpstr>
      <vt:lpstr>Logistic Regression</vt:lpstr>
      <vt:lpstr>Linear SVM</vt:lpstr>
      <vt:lpstr>Plotting hyperparamater: n_estimator vs AUC</vt:lpstr>
      <vt:lpstr>XGBoost</vt:lpstr>
      <vt:lpstr>Plotting roc curve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Quora Duplicate Question Classifier</dc:title>
  <dc:creator>Rupesh Chandran</dc:creator>
  <cp:lastModifiedBy>Rupesh Chandran</cp:lastModifiedBy>
  <cp:revision>5</cp:revision>
  <dcterms:created xsi:type="dcterms:W3CDTF">2022-04-10T00:12:43Z</dcterms:created>
  <dcterms:modified xsi:type="dcterms:W3CDTF">2022-04-12T07:52:04Z</dcterms:modified>
</cp:coreProperties>
</file>