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384" y="-128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2FB-20F7-7B4D-B95D-8C2EF3E3089F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E659-62D3-FB4C-8EF1-3C453705A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0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2FB-20F7-7B4D-B95D-8C2EF3E3089F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E659-62D3-FB4C-8EF1-3C453705A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0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0"/>
            <a:ext cx="243840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2FB-20F7-7B4D-B95D-8C2EF3E3089F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E659-62D3-FB4C-8EF1-3C453705A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6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2FB-20F7-7B4D-B95D-8C2EF3E3089F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E659-62D3-FB4C-8EF1-3C453705A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9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2FB-20F7-7B4D-B95D-8C2EF3E3089F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E659-62D3-FB4C-8EF1-3C453705A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5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1"/>
            <a:ext cx="163068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6400801"/>
            <a:ext cx="163068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2FB-20F7-7B4D-B95D-8C2EF3E3089F}" type="datetimeFigureOut">
              <a:rPr lang="en-US" smtClean="0"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E659-62D3-FB4C-8EF1-3C453705A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4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2FB-20F7-7B4D-B95D-8C2EF3E3089F}" type="datetimeFigureOut">
              <a:rPr lang="en-US" smtClean="0"/>
              <a:t>6/20/16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E659-62D3-FB4C-8EF1-3C453705A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5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2FB-20F7-7B4D-B95D-8C2EF3E3089F}" type="datetimeFigureOut">
              <a:rPr lang="en-US" smtClean="0"/>
              <a:t>6/20/16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E659-62D3-FB4C-8EF1-3C453705A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3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2FB-20F7-7B4D-B95D-8C2EF3E3089F}" type="datetimeFigureOut">
              <a:rPr lang="en-US" smtClean="0"/>
              <a:t>6/20/16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E659-62D3-FB4C-8EF1-3C453705A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1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2FB-20F7-7B4D-B95D-8C2EF3E3089F}" type="datetimeFigureOut">
              <a:rPr lang="en-US" smtClean="0"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E659-62D3-FB4C-8EF1-3C453705A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2FB-20F7-7B4D-B95D-8C2EF3E3089F}" type="datetimeFigureOut">
              <a:rPr lang="en-US" smtClean="0"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E659-62D3-FB4C-8EF1-3C453705A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6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022FB-20F7-7B4D-B95D-8C2EF3E3089F}" type="datetimeFigureOut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BE659-62D3-FB4C-8EF1-3C453705A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8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Oval 157"/>
          <p:cNvSpPr/>
          <p:nvPr/>
        </p:nvSpPr>
        <p:spPr>
          <a:xfrm>
            <a:off x="725446" y="439745"/>
            <a:ext cx="1746303" cy="100927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Pokemon Showdown</a:t>
            </a:r>
            <a:endParaRPr lang="en-US" sz="1800" dirty="0"/>
          </a:p>
        </p:txBody>
      </p:sp>
      <p:sp>
        <p:nvSpPr>
          <p:cNvPr id="159" name="Rectangle 158"/>
          <p:cNvSpPr/>
          <p:nvPr/>
        </p:nvSpPr>
        <p:spPr>
          <a:xfrm>
            <a:off x="3744744" y="790933"/>
            <a:ext cx="2075108" cy="57835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json logs on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file system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60" name="Right Arrow 159"/>
          <p:cNvSpPr/>
          <p:nvPr/>
        </p:nvSpPr>
        <p:spPr>
          <a:xfrm>
            <a:off x="2860252" y="907212"/>
            <a:ext cx="805114" cy="3288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ight Arrow 160"/>
          <p:cNvSpPr/>
          <p:nvPr/>
        </p:nvSpPr>
        <p:spPr>
          <a:xfrm rot="19825558">
            <a:off x="2622120" y="389320"/>
            <a:ext cx="805114" cy="328866"/>
          </a:xfrm>
          <a:prstGeom prst="rightArrow">
            <a:avLst/>
          </a:prstGeom>
          <a:pattFill prst="ltDnDiag">
            <a:fgClr>
              <a:schemeClr val="dk1"/>
            </a:fgClr>
            <a:bgClr>
              <a:prstClr val="white"/>
            </a:bgClr>
          </a:pattFill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3455946" y="124315"/>
            <a:ext cx="196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NoSQL</a:t>
            </a:r>
            <a:r>
              <a:rPr lang="en-US" sz="1800" dirty="0" smtClean="0"/>
              <a:t> database?</a:t>
            </a:r>
            <a:endParaRPr lang="en-US" sz="1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920797" y="2062066"/>
            <a:ext cx="1678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game metadata</a:t>
            </a:r>
            <a:endParaRPr lang="en-US" sz="1800" dirty="0"/>
          </a:p>
        </p:txBody>
      </p:sp>
      <p:sp>
        <p:nvSpPr>
          <p:cNvPr id="164" name="TextBox 163"/>
          <p:cNvSpPr txBox="1"/>
          <p:nvPr/>
        </p:nvSpPr>
        <p:spPr>
          <a:xfrm>
            <a:off x="915143" y="3610377"/>
            <a:ext cx="1678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Smogon </a:t>
            </a:r>
            <a:r>
              <a:rPr lang="en-US" sz="1800" dirty="0" err="1" smtClean="0"/>
              <a:t>configs</a:t>
            </a:r>
            <a:endParaRPr lang="en-US" sz="1800" dirty="0"/>
          </a:p>
        </p:txBody>
      </p:sp>
      <p:cxnSp>
        <p:nvCxnSpPr>
          <p:cNvPr id="165" name="Elbow Connector 164"/>
          <p:cNvCxnSpPr>
            <a:stCxn id="164" idx="0"/>
            <a:endCxn id="158" idx="2"/>
          </p:cNvCxnSpPr>
          <p:nvPr/>
        </p:nvCxnSpPr>
        <p:spPr>
          <a:xfrm rot="16200000" flipV="1">
            <a:off x="-93135" y="1762966"/>
            <a:ext cx="2665992" cy="1028830"/>
          </a:xfrm>
          <a:prstGeom prst="bentConnector4">
            <a:avLst>
              <a:gd name="adj1" fmla="val 7666"/>
              <a:gd name="adj2" fmla="val 122219"/>
            </a:avLst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63" idx="0"/>
            <a:endCxn id="158" idx="2"/>
          </p:cNvCxnSpPr>
          <p:nvPr/>
        </p:nvCxnSpPr>
        <p:spPr>
          <a:xfrm rot="16200000" flipV="1">
            <a:off x="683848" y="985984"/>
            <a:ext cx="1117681" cy="1034484"/>
          </a:xfrm>
          <a:prstGeom prst="bentConnector4">
            <a:avLst>
              <a:gd name="adj1" fmla="val 27425"/>
              <a:gd name="adj2" fmla="val 122098"/>
            </a:avLst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26452" y="2551475"/>
            <a:ext cx="1666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Base stats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Mega stones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</p:txBody>
      </p:sp>
      <p:sp>
        <p:nvSpPr>
          <p:cNvPr id="168" name="TextBox 167"/>
          <p:cNvSpPr txBox="1"/>
          <p:nvPr/>
        </p:nvSpPr>
        <p:spPr>
          <a:xfrm>
            <a:off x="926452" y="3979709"/>
            <a:ext cx="2165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Tiers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Formes</a:t>
            </a:r>
            <a:r>
              <a:rPr lang="en-US" sz="1600" dirty="0" smtClean="0"/>
              <a:t> to combine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</p:txBody>
      </p:sp>
      <p:cxnSp>
        <p:nvCxnSpPr>
          <p:cNvPr id="169" name="Elbow Connector 168"/>
          <p:cNvCxnSpPr/>
          <p:nvPr/>
        </p:nvCxnSpPr>
        <p:spPr>
          <a:xfrm flipV="1">
            <a:off x="0" y="1676400"/>
            <a:ext cx="6159500" cy="3134306"/>
          </a:xfrm>
          <a:prstGeom prst="bentConnector3">
            <a:avLst/>
          </a:prstGeom>
          <a:ln w="3810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159500" y="0"/>
            <a:ext cx="0" cy="1676400"/>
          </a:xfrm>
          <a:prstGeom prst="line">
            <a:avLst/>
          </a:prstGeom>
          <a:ln w="3810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6916901" y="421901"/>
            <a:ext cx="4395892" cy="2041339"/>
            <a:chOff x="5417703" y="2086161"/>
            <a:chExt cx="4395892" cy="2041339"/>
          </a:xfrm>
        </p:grpSpPr>
        <p:sp>
          <p:nvSpPr>
            <p:cNvPr id="172" name="Rounded Rectangle 171"/>
            <p:cNvSpPr/>
            <p:nvPr/>
          </p:nvSpPr>
          <p:spPr>
            <a:xfrm>
              <a:off x="5417703" y="2086161"/>
              <a:ext cx="4395892" cy="20413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800" dirty="0" smtClean="0"/>
                <a:t>Log Processor</a:t>
              </a:r>
            </a:p>
            <a:p>
              <a:endParaRPr lang="en-US" sz="1800" dirty="0"/>
            </a:p>
            <a:p>
              <a:r>
                <a:rPr lang="en-US" sz="1400" dirty="0" smtClean="0"/>
                <a:t>Takes information,</a:t>
              </a:r>
              <a:r>
                <a:rPr lang="en-US" sz="1400" dirty="0"/>
                <a:t/>
              </a:r>
              <a:br>
                <a:rPr lang="en-US" sz="1400" dirty="0"/>
              </a:br>
              <a:r>
                <a:rPr lang="en-US" sz="1400" dirty="0" smtClean="0"/>
                <a:t>parses out relevant</a:t>
              </a:r>
              <a:br>
                <a:rPr lang="en-US" sz="1400" dirty="0" smtClean="0"/>
              </a:br>
              <a:r>
                <a:rPr lang="en-US" sz="1400" dirty="0" smtClean="0"/>
                <a:t>information, and</a:t>
              </a:r>
              <a:br>
                <a:rPr lang="en-US" sz="1400" dirty="0" smtClean="0"/>
              </a:br>
              <a:r>
                <a:rPr lang="en-US" sz="1400" dirty="0" smtClean="0"/>
                <a:t>directs the information</a:t>
              </a:r>
              <a:br>
                <a:rPr lang="en-US" sz="1400" dirty="0" smtClean="0"/>
              </a:br>
              <a:r>
                <a:rPr lang="en-US" sz="1400" dirty="0" smtClean="0"/>
                <a:t>to the appropriate place</a:t>
              </a: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7518400" y="2807861"/>
              <a:ext cx="2194193" cy="9192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800" dirty="0" smtClean="0"/>
                <a:t>Log Reader</a:t>
              </a:r>
            </a:p>
            <a:p>
              <a:pPr algn="ctr"/>
              <a:r>
                <a:rPr lang="en-US" sz="1400" dirty="0" smtClean="0"/>
                <a:t>Parses individual logs</a:t>
              </a:r>
            </a:p>
            <a:p>
              <a:pPr algn="ctr"/>
              <a:r>
                <a:rPr lang="en-US" sz="1400" dirty="0" smtClean="0"/>
                <a:t>Extracts individual objects</a:t>
              </a:r>
              <a:endParaRPr lang="en-US" sz="1400" dirty="0"/>
            </a:p>
          </p:txBody>
        </p:sp>
      </p:grpSp>
      <p:sp>
        <p:nvSpPr>
          <p:cNvPr id="174" name="Rounded Rectangle 173"/>
          <p:cNvSpPr/>
          <p:nvPr/>
        </p:nvSpPr>
        <p:spPr>
          <a:xfrm>
            <a:off x="3665366" y="2463240"/>
            <a:ext cx="2194193" cy="919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800" dirty="0" smtClean="0"/>
              <a:t>Scrapers</a:t>
            </a:r>
          </a:p>
          <a:p>
            <a:pPr algn="ctr"/>
            <a:r>
              <a:rPr lang="en-US" sz="1400" dirty="0" smtClean="0"/>
              <a:t>Scrape PS data and make usable by Smogon</a:t>
            </a:r>
            <a:r>
              <a:rPr lang="en-US" sz="1400" dirty="0"/>
              <a:t> </a:t>
            </a:r>
            <a:r>
              <a:rPr lang="en-US" sz="1400" dirty="0" smtClean="0"/>
              <a:t>Usage</a:t>
            </a:r>
            <a:endParaRPr lang="en-US" sz="1400" dirty="0"/>
          </a:p>
        </p:txBody>
      </p:sp>
      <p:cxnSp>
        <p:nvCxnSpPr>
          <p:cNvPr id="175" name="Elbow Connector 174"/>
          <p:cNvCxnSpPr>
            <a:stCxn id="163" idx="3"/>
            <a:endCxn id="174" idx="1"/>
          </p:cNvCxnSpPr>
          <p:nvPr/>
        </p:nvCxnSpPr>
        <p:spPr>
          <a:xfrm>
            <a:off x="2599063" y="2246732"/>
            <a:ext cx="1066303" cy="676124"/>
          </a:xfrm>
          <a:prstGeom prst="bentConnector3">
            <a:avLst>
              <a:gd name="adj1" fmla="val 66674"/>
            </a:avLst>
          </a:prstGeom>
          <a:ln w="762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164" idx="3"/>
            <a:endCxn id="174" idx="1"/>
          </p:cNvCxnSpPr>
          <p:nvPr/>
        </p:nvCxnSpPr>
        <p:spPr>
          <a:xfrm flipV="1">
            <a:off x="2593409" y="2922856"/>
            <a:ext cx="1071957" cy="872187"/>
          </a:xfrm>
          <a:prstGeom prst="bentConnector3">
            <a:avLst>
              <a:gd name="adj1" fmla="val 66981"/>
            </a:avLst>
          </a:prstGeom>
          <a:ln w="762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9652598" y="4357551"/>
            <a:ext cx="906309" cy="90630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/>
              <a:t>Moveset</a:t>
            </a:r>
          </a:p>
          <a:p>
            <a:pPr algn="ctr"/>
            <a:r>
              <a:rPr lang="en-US" sz="1600" dirty="0" smtClean="0"/>
              <a:t>DB</a:t>
            </a:r>
            <a:endParaRPr lang="en-US" sz="1600" dirty="0"/>
          </a:p>
        </p:txBody>
      </p:sp>
      <p:sp>
        <p:nvSpPr>
          <p:cNvPr id="178" name="Oval 177"/>
          <p:cNvSpPr/>
          <p:nvPr/>
        </p:nvSpPr>
        <p:spPr>
          <a:xfrm>
            <a:off x="8746289" y="3442119"/>
            <a:ext cx="906309" cy="90630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/>
              <a:t>Team</a:t>
            </a:r>
          </a:p>
          <a:p>
            <a:pPr algn="ctr"/>
            <a:r>
              <a:rPr lang="en-US" sz="1600" dirty="0" smtClean="0"/>
              <a:t>DB</a:t>
            </a:r>
            <a:endParaRPr lang="en-US" sz="1600" dirty="0"/>
          </a:p>
        </p:txBody>
      </p:sp>
      <p:sp>
        <p:nvSpPr>
          <p:cNvPr id="179" name="Oval 178"/>
          <p:cNvSpPr/>
          <p:nvPr/>
        </p:nvSpPr>
        <p:spPr>
          <a:xfrm>
            <a:off x="7839980" y="4357551"/>
            <a:ext cx="906309" cy="90630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/>
              <a:t>Battle Info</a:t>
            </a:r>
          </a:p>
          <a:p>
            <a:pPr algn="ctr"/>
            <a:r>
              <a:rPr lang="en-US" sz="1600" dirty="0" smtClean="0"/>
              <a:t>DB</a:t>
            </a:r>
            <a:endParaRPr lang="en-US" sz="1600" dirty="0"/>
          </a:p>
        </p:txBody>
      </p:sp>
      <p:sp>
        <p:nvSpPr>
          <p:cNvPr id="180" name="Oval 179"/>
          <p:cNvSpPr/>
          <p:nvPr/>
        </p:nvSpPr>
        <p:spPr>
          <a:xfrm>
            <a:off x="8746289" y="5294337"/>
            <a:ext cx="906309" cy="90630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/>
              <a:t>Matchup</a:t>
            </a:r>
          </a:p>
          <a:p>
            <a:pPr algn="ctr"/>
            <a:r>
              <a:rPr lang="en-US" sz="1600" dirty="0" smtClean="0"/>
              <a:t>DB</a:t>
            </a:r>
            <a:endParaRPr lang="en-US" sz="1600" dirty="0"/>
          </a:p>
        </p:txBody>
      </p:sp>
      <p:sp>
        <p:nvSpPr>
          <p:cNvPr id="181" name="Oval 180"/>
          <p:cNvSpPr/>
          <p:nvPr/>
        </p:nvSpPr>
        <p:spPr>
          <a:xfrm>
            <a:off x="12048254" y="318002"/>
            <a:ext cx="906309" cy="90630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/>
              <a:t>Moves</a:t>
            </a:r>
          </a:p>
          <a:p>
            <a:pPr algn="ctr"/>
            <a:r>
              <a:rPr lang="en-US" sz="1600" dirty="0" smtClean="0"/>
              <a:t>Sink</a:t>
            </a:r>
            <a:endParaRPr lang="en-US" sz="1600" dirty="0"/>
          </a:p>
        </p:txBody>
      </p:sp>
      <p:sp>
        <p:nvSpPr>
          <p:cNvPr id="182" name="Oval 181"/>
          <p:cNvSpPr/>
          <p:nvPr/>
        </p:nvSpPr>
        <p:spPr>
          <a:xfrm>
            <a:off x="12048254" y="1449024"/>
            <a:ext cx="906309" cy="90630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/>
              <a:t>Player</a:t>
            </a:r>
          </a:p>
          <a:p>
            <a:pPr algn="ctr"/>
            <a:r>
              <a:rPr lang="en-US" sz="1600" dirty="0" smtClean="0"/>
              <a:t>Sink</a:t>
            </a:r>
            <a:endParaRPr lang="en-US" sz="1600" dirty="0"/>
          </a:p>
        </p:txBody>
      </p:sp>
      <p:grpSp>
        <p:nvGrpSpPr>
          <p:cNvPr id="183" name="Group 182"/>
          <p:cNvGrpSpPr/>
          <p:nvPr/>
        </p:nvGrpSpPr>
        <p:grpSpPr>
          <a:xfrm>
            <a:off x="12583353" y="3908726"/>
            <a:ext cx="5153293" cy="1803960"/>
            <a:chOff x="12608753" y="4613252"/>
            <a:chExt cx="5153293" cy="1803960"/>
          </a:xfrm>
        </p:grpSpPr>
        <p:sp>
          <p:nvSpPr>
            <p:cNvPr id="184" name="Rounded Rectangle 183"/>
            <p:cNvSpPr/>
            <p:nvPr/>
          </p:nvSpPr>
          <p:spPr>
            <a:xfrm>
              <a:off x="12608753" y="4613252"/>
              <a:ext cx="5153293" cy="18039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800" dirty="0" smtClean="0"/>
                <a:t>Data Enrichment</a:t>
              </a:r>
            </a:p>
            <a:p>
              <a:pPr algn="ctr"/>
              <a:r>
                <a:rPr lang="en-US" sz="1400" dirty="0" smtClean="0"/>
                <a:t>Derive additional information from existing DBs</a:t>
              </a:r>
              <a:endParaRPr lang="en-US" sz="1400" dirty="0"/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12788862" y="5281415"/>
              <a:ext cx="2194193" cy="9192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800" dirty="0" smtClean="0"/>
                <a:t>Team Analysis</a:t>
              </a:r>
            </a:p>
            <a:p>
              <a:pPr algn="ctr"/>
              <a:r>
                <a:rPr lang="en-US" sz="1400" dirty="0" smtClean="0"/>
                <a:t>Calculate </a:t>
              </a:r>
              <a:r>
                <a:rPr lang="en-US" sz="1400" dirty="0" err="1" smtClean="0"/>
                <a:t>stalliness</a:t>
              </a:r>
              <a:r>
                <a:rPr lang="en-US" sz="1400" dirty="0" smtClean="0"/>
                <a:t> for </a:t>
              </a:r>
              <a:r>
                <a:rPr lang="en-US" sz="1400" dirty="0" err="1" smtClean="0"/>
                <a:t>movesets</a:t>
              </a:r>
              <a:r>
                <a:rPr lang="en-US" sz="1400" dirty="0" smtClean="0"/>
                <a:t>, tags for teams</a:t>
              </a:r>
              <a:endParaRPr lang="en-US" sz="1400" dirty="0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15330671" y="5268435"/>
              <a:ext cx="2194193" cy="9192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800" dirty="0" smtClean="0"/>
                <a:t>Manual </a:t>
              </a:r>
              <a:r>
                <a:rPr lang="en-US" sz="1800" dirty="0" err="1" smtClean="0"/>
                <a:t>Glicko</a:t>
              </a:r>
              <a:endParaRPr lang="en-US" sz="1800" dirty="0" smtClean="0"/>
            </a:p>
            <a:p>
              <a:pPr algn="ctr"/>
              <a:r>
                <a:rPr lang="en-US" sz="1400" dirty="0" smtClean="0"/>
                <a:t>Calculate </a:t>
              </a:r>
              <a:r>
                <a:rPr lang="en-US" sz="1400" dirty="0" err="1" smtClean="0"/>
                <a:t>Glicko</a:t>
              </a:r>
              <a:r>
                <a:rPr lang="en-US" sz="1400" dirty="0"/>
                <a:t> </a:t>
              </a:r>
              <a:r>
                <a:rPr lang="en-US" sz="1400" dirty="0" smtClean="0"/>
                <a:t>ratings for teams, not players</a:t>
              </a:r>
              <a:endParaRPr lang="en-US" sz="1400" dirty="0"/>
            </a:p>
          </p:txBody>
        </p:sp>
      </p:grpSp>
      <p:sp>
        <p:nvSpPr>
          <p:cNvPr id="187" name="Right Arrow 186"/>
          <p:cNvSpPr/>
          <p:nvPr/>
        </p:nvSpPr>
        <p:spPr>
          <a:xfrm>
            <a:off x="5859559" y="895445"/>
            <a:ext cx="1057341" cy="3288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10381682" y="6853374"/>
            <a:ext cx="906309" cy="906309"/>
          </a:xfrm>
          <a:prstGeom prst="ellipse">
            <a:avLst/>
          </a:prstGeom>
          <a:solidFill>
            <a:srgbClr val="BFBFB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/>
              <a:t>Team Tag</a:t>
            </a:r>
          </a:p>
          <a:p>
            <a:pPr algn="ctr"/>
            <a:r>
              <a:rPr lang="en-US" sz="1600" dirty="0" smtClean="0"/>
              <a:t>DB</a:t>
            </a:r>
            <a:endParaRPr lang="en-US" sz="1600" dirty="0"/>
          </a:p>
        </p:txBody>
      </p:sp>
      <p:sp>
        <p:nvSpPr>
          <p:cNvPr id="189" name="Oval 188"/>
          <p:cNvSpPr/>
          <p:nvPr/>
        </p:nvSpPr>
        <p:spPr>
          <a:xfrm>
            <a:off x="11753244" y="6835646"/>
            <a:ext cx="906309" cy="906309"/>
          </a:xfrm>
          <a:prstGeom prst="ellipse">
            <a:avLst/>
          </a:prstGeom>
          <a:solidFill>
            <a:srgbClr val="BFBFB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/>
              <a:t>Derived</a:t>
            </a:r>
          </a:p>
          <a:p>
            <a:pPr algn="ctr"/>
            <a:r>
              <a:rPr lang="en-US" sz="1600" dirty="0" smtClean="0"/>
              <a:t>Ratings</a:t>
            </a:r>
          </a:p>
          <a:p>
            <a:pPr algn="ctr"/>
            <a:r>
              <a:rPr lang="en-US" sz="1600" dirty="0" smtClean="0"/>
              <a:t>BI DB</a:t>
            </a:r>
            <a:endParaRPr lang="en-US" sz="1600" dirty="0"/>
          </a:p>
        </p:txBody>
      </p:sp>
      <p:sp>
        <p:nvSpPr>
          <p:cNvPr id="190" name="Oval 189"/>
          <p:cNvSpPr/>
          <p:nvPr/>
        </p:nvSpPr>
        <p:spPr>
          <a:xfrm>
            <a:off x="11096893" y="5947065"/>
            <a:ext cx="906309" cy="906309"/>
          </a:xfrm>
          <a:prstGeom prst="ellipse">
            <a:avLst/>
          </a:prstGeom>
          <a:solidFill>
            <a:srgbClr val="BFBFB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/>
              <a:t>Set</a:t>
            </a:r>
            <a:br>
              <a:rPr lang="en-US" sz="1600" dirty="0" smtClean="0"/>
            </a:br>
            <a:r>
              <a:rPr lang="en-US" sz="1600" dirty="0" err="1" smtClean="0"/>
              <a:t>Stalliness</a:t>
            </a:r>
            <a:endParaRPr lang="en-US" sz="1600" dirty="0" smtClean="0"/>
          </a:p>
          <a:p>
            <a:pPr algn="ctr"/>
            <a:r>
              <a:rPr lang="en-US" sz="1600" dirty="0" smtClean="0"/>
              <a:t>DB</a:t>
            </a:r>
            <a:endParaRPr lang="en-US" sz="1600" dirty="0"/>
          </a:p>
        </p:txBody>
      </p:sp>
      <p:grpSp>
        <p:nvGrpSpPr>
          <p:cNvPr id="191" name="Group 190"/>
          <p:cNvGrpSpPr/>
          <p:nvPr/>
        </p:nvGrpSpPr>
        <p:grpSpPr>
          <a:xfrm>
            <a:off x="2334453" y="6222703"/>
            <a:ext cx="5153293" cy="1803960"/>
            <a:chOff x="12608753" y="4613252"/>
            <a:chExt cx="5153293" cy="1803960"/>
          </a:xfrm>
        </p:grpSpPr>
        <p:sp>
          <p:nvSpPr>
            <p:cNvPr id="192" name="Rounded Rectangle 191"/>
            <p:cNvSpPr/>
            <p:nvPr/>
          </p:nvSpPr>
          <p:spPr>
            <a:xfrm>
              <a:off x="12608753" y="4613252"/>
              <a:ext cx="5153293" cy="18039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800" dirty="0" smtClean="0"/>
                <a:t>Reports Generator</a:t>
              </a:r>
            </a:p>
            <a:p>
              <a:pPr algn="ctr"/>
              <a:r>
                <a:rPr lang="en-US" sz="1400" dirty="0" smtClean="0"/>
                <a:t>Generate Usage Stats for Public Consumption</a:t>
              </a:r>
              <a:endParaRPr lang="en-US" sz="1400" dirty="0"/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12788862" y="5281415"/>
              <a:ext cx="2194193" cy="9192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800" dirty="0" smtClean="0"/>
                <a:t>Usage Stats</a:t>
              </a:r>
            </a:p>
            <a:p>
              <a:pPr algn="ctr"/>
              <a:r>
                <a:rPr lang="en-US" sz="1400" dirty="0" smtClean="0"/>
                <a:t>Pokemon usage, including detailed and </a:t>
              </a:r>
              <a:r>
                <a:rPr lang="en-US" sz="1400" dirty="0" err="1" smtClean="0"/>
                <a:t>metagame</a:t>
              </a:r>
              <a:endParaRPr lang="en-US" sz="1400" dirty="0"/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15330671" y="5268435"/>
              <a:ext cx="2194193" cy="9192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800" dirty="0" smtClean="0"/>
                <a:t>Machine Learning</a:t>
              </a:r>
            </a:p>
            <a:p>
              <a:pPr algn="ctr"/>
              <a:r>
                <a:rPr lang="en-US" sz="1400" dirty="0" smtClean="0"/>
                <a:t>Deeper insights using regressions and predictors</a:t>
              </a:r>
              <a:endParaRPr lang="en-US" sz="1400" dirty="0"/>
            </a:p>
          </p:txBody>
        </p:sp>
      </p:grpSp>
      <p:sp>
        <p:nvSpPr>
          <p:cNvPr id="195" name="Rectangle 194"/>
          <p:cNvSpPr/>
          <p:nvPr/>
        </p:nvSpPr>
        <p:spPr>
          <a:xfrm>
            <a:off x="915143" y="8439866"/>
            <a:ext cx="2075108" cy="57835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ourier"/>
                <a:cs typeface="Courier"/>
              </a:rPr>
              <a:t>json reports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15143" y="10319332"/>
            <a:ext cx="2058168" cy="60555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800" dirty="0" smtClean="0"/>
              <a:t>Public API?</a:t>
            </a:r>
            <a:endParaRPr lang="en-US" sz="1800" dirty="0"/>
          </a:p>
        </p:txBody>
      </p:sp>
      <p:sp>
        <p:nvSpPr>
          <p:cNvPr id="197" name="Rectangle 196"/>
          <p:cNvSpPr/>
          <p:nvPr/>
        </p:nvSpPr>
        <p:spPr>
          <a:xfrm>
            <a:off x="926452" y="9378294"/>
            <a:ext cx="2075108" cy="57835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Vera"/>
                <a:cs typeface="Vera"/>
              </a:rPr>
              <a:t>HTML pages</a:t>
            </a:r>
            <a:endParaRPr lang="en-US" sz="1800" dirty="0">
              <a:latin typeface="Vera"/>
              <a:cs typeface="Vera"/>
            </a:endParaRPr>
          </a:p>
        </p:txBody>
      </p:sp>
      <p:cxnSp>
        <p:nvCxnSpPr>
          <p:cNvPr id="198" name="Elbow Connector 197"/>
          <p:cNvCxnSpPr>
            <a:stCxn id="192" idx="2"/>
            <a:endCxn id="195" idx="3"/>
          </p:cNvCxnSpPr>
          <p:nvPr/>
        </p:nvCxnSpPr>
        <p:spPr>
          <a:xfrm rot="5400000">
            <a:off x="3599486" y="7417429"/>
            <a:ext cx="702381" cy="1920849"/>
          </a:xfrm>
          <a:prstGeom prst="bentConnector2">
            <a:avLst/>
          </a:prstGeom>
          <a:ln w="762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192" idx="2"/>
            <a:endCxn id="197" idx="3"/>
          </p:cNvCxnSpPr>
          <p:nvPr/>
        </p:nvCxnSpPr>
        <p:spPr>
          <a:xfrm rot="5400000">
            <a:off x="3135926" y="7892297"/>
            <a:ext cx="1640809" cy="1909540"/>
          </a:xfrm>
          <a:prstGeom prst="bentConnector2">
            <a:avLst/>
          </a:prstGeom>
          <a:ln w="762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92" idx="2"/>
            <a:endCxn id="196" idx="6"/>
          </p:cNvCxnSpPr>
          <p:nvPr/>
        </p:nvCxnSpPr>
        <p:spPr>
          <a:xfrm rot="5400000">
            <a:off x="2644483" y="8355492"/>
            <a:ext cx="2595446" cy="1937789"/>
          </a:xfrm>
          <a:prstGeom prst="bentConnector2">
            <a:avLst/>
          </a:prstGeom>
          <a:ln w="762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3081000" y="912912"/>
            <a:ext cx="232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(Hooks for</a:t>
            </a:r>
            <a:br>
              <a:rPr lang="en-US" sz="1800" dirty="0" smtClean="0"/>
            </a:br>
            <a:r>
              <a:rPr lang="en-US" sz="1800" dirty="0" smtClean="0"/>
              <a:t>future analysis)</a:t>
            </a:r>
            <a:endParaRPr lang="en-US" sz="1800" dirty="0"/>
          </a:p>
        </p:txBody>
      </p:sp>
      <p:cxnSp>
        <p:nvCxnSpPr>
          <p:cNvPr id="202" name="Elbow Connector 201"/>
          <p:cNvCxnSpPr>
            <a:stCxn id="172" idx="3"/>
            <a:endCxn id="181" idx="2"/>
          </p:cNvCxnSpPr>
          <p:nvPr/>
        </p:nvCxnSpPr>
        <p:spPr>
          <a:xfrm flipV="1">
            <a:off x="11312793" y="771157"/>
            <a:ext cx="735461" cy="671414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172" idx="3"/>
            <a:endCxn id="182" idx="2"/>
          </p:cNvCxnSpPr>
          <p:nvPr/>
        </p:nvCxnSpPr>
        <p:spPr>
          <a:xfrm>
            <a:off x="11312793" y="1442571"/>
            <a:ext cx="735461" cy="459608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ight Arrow 203"/>
          <p:cNvSpPr/>
          <p:nvPr/>
        </p:nvSpPr>
        <p:spPr>
          <a:xfrm rot="5400000">
            <a:off x="8934768" y="2469872"/>
            <a:ext cx="636224" cy="7994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>
            <a:off x="10784122" y="4646273"/>
            <a:ext cx="1636478" cy="3288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205"/>
          <p:cNvSpPr/>
          <p:nvPr/>
        </p:nvSpPr>
        <p:spPr>
          <a:xfrm rot="9404210">
            <a:off x="12952984" y="6053941"/>
            <a:ext cx="1636478" cy="3288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ight Arrow 206"/>
          <p:cNvSpPr/>
          <p:nvPr/>
        </p:nvSpPr>
        <p:spPr>
          <a:xfrm rot="9404210">
            <a:off x="7439562" y="5614740"/>
            <a:ext cx="938080" cy="3288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ight Arrow 207"/>
          <p:cNvSpPr/>
          <p:nvPr/>
        </p:nvSpPr>
        <p:spPr>
          <a:xfrm rot="10800000">
            <a:off x="8199359" y="6958709"/>
            <a:ext cx="1636478" cy="3288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127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Perceptronics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Gilad Barlev</dc:creator>
  <cp:lastModifiedBy>Gilad Barlev</cp:lastModifiedBy>
  <cp:revision>1</cp:revision>
  <dcterms:created xsi:type="dcterms:W3CDTF">2016-06-21T00:40:32Z</dcterms:created>
  <dcterms:modified xsi:type="dcterms:W3CDTF">2016-06-21T00:48:11Z</dcterms:modified>
</cp:coreProperties>
</file>