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AF2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E42E82-65E0-49CA-8591-F0665C48E7F3}" type="datetimeFigureOut">
              <a:rPr lang="en-IN" smtClean="0"/>
              <a:t>25-08-2025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50B32C-7289-499F-8B90-6BC95B82D3F8}" type="slidenum">
              <a:rPr lang="en-IN" smtClean="0"/>
              <a:t>‹#›</a:t>
            </a:fld>
            <a:endParaRPr lang="en-IN"/>
          </a:p>
        </p:txBody>
      </p:sp>
    </p:spTree>
    <p:extLst>
      <p:ext uri="{BB962C8B-B14F-4D97-AF65-F5344CB8AC3E}">
        <p14:creationId xmlns:p14="http://schemas.microsoft.com/office/powerpoint/2010/main" val="3702346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12F26-9DA8-CD1A-763D-AB26C0CE5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F01727-920F-DF91-02D3-54E0DB190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BA787C-0E91-FB74-904D-A9BB7DF005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E6819D-6A35-9FCE-7770-7B72813E0BB6}"/>
              </a:ext>
            </a:extLst>
          </p:cNvPr>
          <p:cNvSpPr>
            <a:spLocks noGrp="1"/>
          </p:cNvSpPr>
          <p:nvPr>
            <p:ph type="sldNum" sz="quarter" idx="5"/>
          </p:nvPr>
        </p:nvSpPr>
        <p:spPr/>
        <p:txBody>
          <a:bodyPr/>
          <a:lstStyle/>
          <a:p>
            <a:fld id="{AA50B32C-7289-499F-8B90-6BC95B82D3F8}" type="slidenum">
              <a:rPr lang="en-IN" smtClean="0"/>
              <a:t>1</a:t>
            </a:fld>
            <a:endParaRPr lang="en-IN"/>
          </a:p>
        </p:txBody>
      </p:sp>
    </p:spTree>
    <p:extLst>
      <p:ext uri="{BB962C8B-B14F-4D97-AF65-F5344CB8AC3E}">
        <p14:creationId xmlns:p14="http://schemas.microsoft.com/office/powerpoint/2010/main" val="31892323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FEC37-57D0-F1D8-B731-FC9B51D98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F19E01-9B05-5B7F-D637-5BF0D60BF0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CA6B63-A769-2CD4-FA55-EAB0348A1C0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D4C3555-014A-4F3E-CF13-95DD0B354EA4}"/>
              </a:ext>
            </a:extLst>
          </p:cNvPr>
          <p:cNvSpPr>
            <a:spLocks noGrp="1"/>
          </p:cNvSpPr>
          <p:nvPr>
            <p:ph type="sldNum" sz="quarter" idx="5"/>
          </p:nvPr>
        </p:nvSpPr>
        <p:spPr/>
        <p:txBody>
          <a:bodyPr/>
          <a:lstStyle/>
          <a:p>
            <a:fld id="{AA50B32C-7289-499F-8B90-6BC95B82D3F8}" type="slidenum">
              <a:rPr lang="en-IN" smtClean="0"/>
              <a:t>10</a:t>
            </a:fld>
            <a:endParaRPr lang="en-IN"/>
          </a:p>
        </p:txBody>
      </p:sp>
    </p:spTree>
    <p:extLst>
      <p:ext uri="{BB962C8B-B14F-4D97-AF65-F5344CB8AC3E}">
        <p14:creationId xmlns:p14="http://schemas.microsoft.com/office/powerpoint/2010/main" val="1415892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33CDC-5B1C-087D-DB20-163AA632A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F85D7C-89E3-E1AC-B992-416B4AF82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9C034-7A9E-49C2-4567-93620146A9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27FC120-4634-AE21-5E2D-40FB7D8B16DD}"/>
              </a:ext>
            </a:extLst>
          </p:cNvPr>
          <p:cNvSpPr>
            <a:spLocks noGrp="1"/>
          </p:cNvSpPr>
          <p:nvPr>
            <p:ph type="sldNum" sz="quarter" idx="5"/>
          </p:nvPr>
        </p:nvSpPr>
        <p:spPr/>
        <p:txBody>
          <a:bodyPr/>
          <a:lstStyle/>
          <a:p>
            <a:fld id="{AA50B32C-7289-499F-8B90-6BC95B82D3F8}" type="slidenum">
              <a:rPr lang="en-IN" smtClean="0"/>
              <a:t>11</a:t>
            </a:fld>
            <a:endParaRPr lang="en-IN"/>
          </a:p>
        </p:txBody>
      </p:sp>
    </p:spTree>
    <p:extLst>
      <p:ext uri="{BB962C8B-B14F-4D97-AF65-F5344CB8AC3E}">
        <p14:creationId xmlns:p14="http://schemas.microsoft.com/office/powerpoint/2010/main" val="2382364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874F1-E848-9F3D-4A40-9F253C5D24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064EA-A940-F692-1D96-BA9110E64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5FB437-869C-702B-59C6-55D48299854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C854FC-C73E-FA36-3BFD-6761C04A550A}"/>
              </a:ext>
            </a:extLst>
          </p:cNvPr>
          <p:cNvSpPr>
            <a:spLocks noGrp="1"/>
          </p:cNvSpPr>
          <p:nvPr>
            <p:ph type="sldNum" sz="quarter" idx="5"/>
          </p:nvPr>
        </p:nvSpPr>
        <p:spPr/>
        <p:txBody>
          <a:bodyPr/>
          <a:lstStyle/>
          <a:p>
            <a:fld id="{AA50B32C-7289-499F-8B90-6BC95B82D3F8}" type="slidenum">
              <a:rPr lang="en-IN" smtClean="0"/>
              <a:t>12</a:t>
            </a:fld>
            <a:endParaRPr lang="en-IN"/>
          </a:p>
        </p:txBody>
      </p:sp>
    </p:spTree>
    <p:extLst>
      <p:ext uri="{BB962C8B-B14F-4D97-AF65-F5344CB8AC3E}">
        <p14:creationId xmlns:p14="http://schemas.microsoft.com/office/powerpoint/2010/main" val="2879432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7215B-C862-916A-B644-2290198117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5BD63-FDB1-9368-47F7-0C8AFA242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8C14CC-5006-3964-D9AA-1089AC9D614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718BB95-5F08-EB9F-833C-76C87E942359}"/>
              </a:ext>
            </a:extLst>
          </p:cNvPr>
          <p:cNvSpPr>
            <a:spLocks noGrp="1"/>
          </p:cNvSpPr>
          <p:nvPr>
            <p:ph type="sldNum" sz="quarter" idx="5"/>
          </p:nvPr>
        </p:nvSpPr>
        <p:spPr/>
        <p:txBody>
          <a:bodyPr/>
          <a:lstStyle/>
          <a:p>
            <a:fld id="{AA50B32C-7289-499F-8B90-6BC95B82D3F8}" type="slidenum">
              <a:rPr lang="en-IN" smtClean="0"/>
              <a:t>13</a:t>
            </a:fld>
            <a:endParaRPr lang="en-IN"/>
          </a:p>
        </p:txBody>
      </p:sp>
    </p:spTree>
    <p:extLst>
      <p:ext uri="{BB962C8B-B14F-4D97-AF65-F5344CB8AC3E}">
        <p14:creationId xmlns:p14="http://schemas.microsoft.com/office/powerpoint/2010/main" val="1010680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B4834-5032-490A-000D-0C77BF338A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5AA667-2785-1066-7789-E884A73E57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4A059D-DCF6-8ED6-9E0D-29455D214B1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4062EBE-A6D4-0FA3-EEDF-1417109EB19C}"/>
              </a:ext>
            </a:extLst>
          </p:cNvPr>
          <p:cNvSpPr>
            <a:spLocks noGrp="1"/>
          </p:cNvSpPr>
          <p:nvPr>
            <p:ph type="sldNum" sz="quarter" idx="5"/>
          </p:nvPr>
        </p:nvSpPr>
        <p:spPr/>
        <p:txBody>
          <a:bodyPr/>
          <a:lstStyle/>
          <a:p>
            <a:fld id="{AA50B32C-7289-499F-8B90-6BC95B82D3F8}" type="slidenum">
              <a:rPr lang="en-IN" smtClean="0"/>
              <a:t>14</a:t>
            </a:fld>
            <a:endParaRPr lang="en-IN"/>
          </a:p>
        </p:txBody>
      </p:sp>
    </p:spTree>
    <p:extLst>
      <p:ext uri="{BB962C8B-B14F-4D97-AF65-F5344CB8AC3E}">
        <p14:creationId xmlns:p14="http://schemas.microsoft.com/office/powerpoint/2010/main" val="28097221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61EF9-BBC4-4973-F643-1F3646B34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B3FC2B-6F56-E700-6995-B646FF5844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13A96E-59AF-C22B-D0FD-CBFFF696A29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875E706-1F55-9590-722F-1029F71A9A5D}"/>
              </a:ext>
            </a:extLst>
          </p:cNvPr>
          <p:cNvSpPr>
            <a:spLocks noGrp="1"/>
          </p:cNvSpPr>
          <p:nvPr>
            <p:ph type="sldNum" sz="quarter" idx="5"/>
          </p:nvPr>
        </p:nvSpPr>
        <p:spPr/>
        <p:txBody>
          <a:bodyPr/>
          <a:lstStyle/>
          <a:p>
            <a:fld id="{AA50B32C-7289-499F-8B90-6BC95B82D3F8}" type="slidenum">
              <a:rPr lang="en-IN" smtClean="0"/>
              <a:t>15</a:t>
            </a:fld>
            <a:endParaRPr lang="en-IN"/>
          </a:p>
        </p:txBody>
      </p:sp>
    </p:spTree>
    <p:extLst>
      <p:ext uri="{BB962C8B-B14F-4D97-AF65-F5344CB8AC3E}">
        <p14:creationId xmlns:p14="http://schemas.microsoft.com/office/powerpoint/2010/main" val="201766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A13FA-6D83-C9C8-629C-C73954C49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274857-5DC6-E8BC-3E1F-1AAF1AE377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30B16C-A064-6BD8-5F62-C9DD6497DE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363846C-CDA4-F508-340E-3795D5BC5732}"/>
              </a:ext>
            </a:extLst>
          </p:cNvPr>
          <p:cNvSpPr>
            <a:spLocks noGrp="1"/>
          </p:cNvSpPr>
          <p:nvPr>
            <p:ph type="sldNum" sz="quarter" idx="5"/>
          </p:nvPr>
        </p:nvSpPr>
        <p:spPr/>
        <p:txBody>
          <a:bodyPr/>
          <a:lstStyle/>
          <a:p>
            <a:fld id="{AA50B32C-7289-499F-8B90-6BC95B82D3F8}" type="slidenum">
              <a:rPr lang="en-IN" smtClean="0"/>
              <a:t>16</a:t>
            </a:fld>
            <a:endParaRPr lang="en-IN"/>
          </a:p>
        </p:txBody>
      </p:sp>
    </p:spTree>
    <p:extLst>
      <p:ext uri="{BB962C8B-B14F-4D97-AF65-F5344CB8AC3E}">
        <p14:creationId xmlns:p14="http://schemas.microsoft.com/office/powerpoint/2010/main" val="2103375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DAB06-DDD8-D45B-A0B6-47A835FEF2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3D5889-9C34-72F1-9807-67F95A4FC1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800419-CC25-1998-CE5C-3E293464E0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983B8E-7A9A-549E-DF4B-C1A617AB0D40}"/>
              </a:ext>
            </a:extLst>
          </p:cNvPr>
          <p:cNvSpPr>
            <a:spLocks noGrp="1"/>
          </p:cNvSpPr>
          <p:nvPr>
            <p:ph type="sldNum" sz="quarter" idx="5"/>
          </p:nvPr>
        </p:nvSpPr>
        <p:spPr/>
        <p:txBody>
          <a:bodyPr/>
          <a:lstStyle/>
          <a:p>
            <a:fld id="{AA50B32C-7289-499F-8B90-6BC95B82D3F8}" type="slidenum">
              <a:rPr lang="en-IN" smtClean="0"/>
              <a:t>2</a:t>
            </a:fld>
            <a:endParaRPr lang="en-IN"/>
          </a:p>
        </p:txBody>
      </p:sp>
    </p:spTree>
    <p:extLst>
      <p:ext uri="{BB962C8B-B14F-4D97-AF65-F5344CB8AC3E}">
        <p14:creationId xmlns:p14="http://schemas.microsoft.com/office/powerpoint/2010/main" val="32167949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4F06A-FCFD-DAE3-CFBC-4867231D0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D9E2AA-0D36-41E9-1CE6-60FA5C57E4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02DC39-BE20-53BB-8826-6FE42275E6C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CB2EA4-CBDC-0903-BC75-DDE3C92F74E3}"/>
              </a:ext>
            </a:extLst>
          </p:cNvPr>
          <p:cNvSpPr>
            <a:spLocks noGrp="1"/>
          </p:cNvSpPr>
          <p:nvPr>
            <p:ph type="sldNum" sz="quarter" idx="5"/>
          </p:nvPr>
        </p:nvSpPr>
        <p:spPr/>
        <p:txBody>
          <a:bodyPr/>
          <a:lstStyle/>
          <a:p>
            <a:fld id="{AA50B32C-7289-499F-8B90-6BC95B82D3F8}" type="slidenum">
              <a:rPr lang="en-IN" smtClean="0"/>
              <a:t>3</a:t>
            </a:fld>
            <a:endParaRPr lang="en-IN"/>
          </a:p>
        </p:txBody>
      </p:sp>
    </p:spTree>
    <p:extLst>
      <p:ext uri="{BB962C8B-B14F-4D97-AF65-F5344CB8AC3E}">
        <p14:creationId xmlns:p14="http://schemas.microsoft.com/office/powerpoint/2010/main" val="422009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2AED90-4803-A49A-522D-207A4C91B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8CEF6-3796-C404-C5C1-A67A3260C6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1D8BD6-1279-FBB7-2684-00412BE222F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2DB424E-BE24-2871-45E6-61AFFFEB93DA}"/>
              </a:ext>
            </a:extLst>
          </p:cNvPr>
          <p:cNvSpPr>
            <a:spLocks noGrp="1"/>
          </p:cNvSpPr>
          <p:nvPr>
            <p:ph type="sldNum" sz="quarter" idx="5"/>
          </p:nvPr>
        </p:nvSpPr>
        <p:spPr/>
        <p:txBody>
          <a:bodyPr/>
          <a:lstStyle/>
          <a:p>
            <a:fld id="{AA50B32C-7289-499F-8B90-6BC95B82D3F8}" type="slidenum">
              <a:rPr lang="en-IN" smtClean="0"/>
              <a:t>4</a:t>
            </a:fld>
            <a:endParaRPr lang="en-IN"/>
          </a:p>
        </p:txBody>
      </p:sp>
    </p:spTree>
    <p:extLst>
      <p:ext uri="{BB962C8B-B14F-4D97-AF65-F5344CB8AC3E}">
        <p14:creationId xmlns:p14="http://schemas.microsoft.com/office/powerpoint/2010/main" val="19733501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20D3D-2684-5348-09CF-0C86C8B56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058BD7-2DA8-44A1-70E5-366D97201F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A519E-6912-162A-C50E-893E4AF5D80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7965EC-2B73-88F5-9A76-59E1FE5B663D}"/>
              </a:ext>
            </a:extLst>
          </p:cNvPr>
          <p:cNvSpPr>
            <a:spLocks noGrp="1"/>
          </p:cNvSpPr>
          <p:nvPr>
            <p:ph type="sldNum" sz="quarter" idx="5"/>
          </p:nvPr>
        </p:nvSpPr>
        <p:spPr/>
        <p:txBody>
          <a:bodyPr/>
          <a:lstStyle/>
          <a:p>
            <a:fld id="{AA50B32C-7289-499F-8B90-6BC95B82D3F8}" type="slidenum">
              <a:rPr lang="en-IN" smtClean="0"/>
              <a:t>5</a:t>
            </a:fld>
            <a:endParaRPr lang="en-IN"/>
          </a:p>
        </p:txBody>
      </p:sp>
    </p:spTree>
    <p:extLst>
      <p:ext uri="{BB962C8B-B14F-4D97-AF65-F5344CB8AC3E}">
        <p14:creationId xmlns:p14="http://schemas.microsoft.com/office/powerpoint/2010/main" val="1851971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25FE6-AD4A-0BE6-30BA-A3D27320D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5ADC0C-DC77-2F62-904C-2AAEFA779F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791312-9E85-1B02-8936-182AB0E5BC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C971BB5-0CA3-B052-A665-54B59C989C3F}"/>
              </a:ext>
            </a:extLst>
          </p:cNvPr>
          <p:cNvSpPr>
            <a:spLocks noGrp="1"/>
          </p:cNvSpPr>
          <p:nvPr>
            <p:ph type="sldNum" sz="quarter" idx="5"/>
          </p:nvPr>
        </p:nvSpPr>
        <p:spPr/>
        <p:txBody>
          <a:bodyPr/>
          <a:lstStyle/>
          <a:p>
            <a:fld id="{AA50B32C-7289-499F-8B90-6BC95B82D3F8}" type="slidenum">
              <a:rPr lang="en-IN" smtClean="0"/>
              <a:t>6</a:t>
            </a:fld>
            <a:endParaRPr lang="en-IN"/>
          </a:p>
        </p:txBody>
      </p:sp>
    </p:spTree>
    <p:extLst>
      <p:ext uri="{BB962C8B-B14F-4D97-AF65-F5344CB8AC3E}">
        <p14:creationId xmlns:p14="http://schemas.microsoft.com/office/powerpoint/2010/main" val="23994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319E3-CA6D-BBEA-5851-D7EBDD92C0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14C48B-4E21-C3B0-69A0-6BE172F61F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68B12B-7586-5DDC-4FC1-5A4A05D5CF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1CCB290-012A-786E-5CB9-B8E0734A9DFE}"/>
              </a:ext>
            </a:extLst>
          </p:cNvPr>
          <p:cNvSpPr>
            <a:spLocks noGrp="1"/>
          </p:cNvSpPr>
          <p:nvPr>
            <p:ph type="sldNum" sz="quarter" idx="5"/>
          </p:nvPr>
        </p:nvSpPr>
        <p:spPr/>
        <p:txBody>
          <a:bodyPr/>
          <a:lstStyle/>
          <a:p>
            <a:fld id="{AA50B32C-7289-499F-8B90-6BC95B82D3F8}" type="slidenum">
              <a:rPr lang="en-IN" smtClean="0"/>
              <a:t>7</a:t>
            </a:fld>
            <a:endParaRPr lang="en-IN"/>
          </a:p>
        </p:txBody>
      </p:sp>
    </p:spTree>
    <p:extLst>
      <p:ext uri="{BB962C8B-B14F-4D97-AF65-F5344CB8AC3E}">
        <p14:creationId xmlns:p14="http://schemas.microsoft.com/office/powerpoint/2010/main" val="593103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BFC6A-81D7-6BD8-F55F-AC823157A9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7AF52-8E72-765A-C6B2-99ECDE906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23F286-CE84-3F75-BEEA-CE598BE3975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64B106-713C-AEC4-E34E-65B3647065F0}"/>
              </a:ext>
            </a:extLst>
          </p:cNvPr>
          <p:cNvSpPr>
            <a:spLocks noGrp="1"/>
          </p:cNvSpPr>
          <p:nvPr>
            <p:ph type="sldNum" sz="quarter" idx="5"/>
          </p:nvPr>
        </p:nvSpPr>
        <p:spPr/>
        <p:txBody>
          <a:bodyPr/>
          <a:lstStyle/>
          <a:p>
            <a:fld id="{AA50B32C-7289-499F-8B90-6BC95B82D3F8}" type="slidenum">
              <a:rPr lang="en-IN" smtClean="0"/>
              <a:t>8</a:t>
            </a:fld>
            <a:endParaRPr lang="en-IN"/>
          </a:p>
        </p:txBody>
      </p:sp>
    </p:spTree>
    <p:extLst>
      <p:ext uri="{BB962C8B-B14F-4D97-AF65-F5344CB8AC3E}">
        <p14:creationId xmlns:p14="http://schemas.microsoft.com/office/powerpoint/2010/main" val="11254759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B3522-1098-4571-A75C-32539751AE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351125-564B-9B02-4BD2-3847954BC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CE1B5-8634-A394-6541-A0170D5091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E3CE03E-1427-227B-C280-546B508DE178}"/>
              </a:ext>
            </a:extLst>
          </p:cNvPr>
          <p:cNvSpPr>
            <a:spLocks noGrp="1"/>
          </p:cNvSpPr>
          <p:nvPr>
            <p:ph type="sldNum" sz="quarter" idx="5"/>
          </p:nvPr>
        </p:nvSpPr>
        <p:spPr/>
        <p:txBody>
          <a:bodyPr/>
          <a:lstStyle/>
          <a:p>
            <a:fld id="{AA50B32C-7289-499F-8B90-6BC95B82D3F8}" type="slidenum">
              <a:rPr lang="en-IN" smtClean="0"/>
              <a:t>9</a:t>
            </a:fld>
            <a:endParaRPr lang="en-IN"/>
          </a:p>
        </p:txBody>
      </p:sp>
    </p:spTree>
    <p:extLst>
      <p:ext uri="{BB962C8B-B14F-4D97-AF65-F5344CB8AC3E}">
        <p14:creationId xmlns:p14="http://schemas.microsoft.com/office/powerpoint/2010/main" val="2388821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AD22-9EE4-1B5A-0268-0F411C0C39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470EF8-D1DE-229F-F6E9-1FE0754C40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E06D88-F0E8-CB78-5771-F8E446170FDE}"/>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99BA2672-A8DF-E8A4-775E-D4672854E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1454EF-365A-6270-7293-59DE8A2F819A}"/>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3304013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9D5E-FFC1-DBC2-8131-91C6FECD40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57B9B0-D9E3-EE98-846A-A438AC18CC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51C4F5-F02E-2706-0B9B-36CA45ABFD06}"/>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5B4A0C65-1388-1842-3FE7-677EFFCA82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794D6-AD98-B719-9F93-547002FF308C}"/>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80485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FCF1C8-0929-AD9A-EACF-C9C226FA2B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40AAFB-7273-BC8A-59BD-8FB6F81839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898157-9D4B-CACF-0C9B-35198497C05F}"/>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7D9CBCEA-8DD4-ACA8-A044-9F205DCD57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E52B27-0633-A0A2-C46A-BED6B698CCC0}"/>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169023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C5A47-2B8F-EF22-57E9-BF988E1E8E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240164-5189-98D6-CAFE-F840723D4E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B7403-74A8-DA38-B168-A93382F68971}"/>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79424D84-5B7E-FFA5-CED9-03359BAEA6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71B35-9263-C35E-4602-1AD8C1220B60}"/>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2501815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57746-12E9-F976-84C0-5C43864DD7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1E3A90F-4502-D1B4-1F01-5AB9380705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6BC1B0-B802-76E4-AA41-34D6F5D19D06}"/>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FB2D7075-7BC5-F5C2-8B82-7AACEFB99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8AB59A-97CE-0767-3DD2-925DD8DC8EFA}"/>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2567457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2C2E-5964-407E-3C22-D4D5A6D084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4D8C6B-BFC9-7552-6F44-138699C2D18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38E2C7-FC36-4AF2-B1FE-940F80D9BF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981F9B-89DC-86DD-571B-12160D4B538B}"/>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6" name="Footer Placeholder 5">
            <a:extLst>
              <a:ext uri="{FF2B5EF4-FFF2-40B4-BE49-F238E27FC236}">
                <a16:creationId xmlns:a16="http://schemas.microsoft.com/office/drawing/2014/main" id="{F5EF5BDE-DBCB-61B0-19BD-C018C8845A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75305-A492-9954-209B-34DE7679EBE6}"/>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3517837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57D52-4E49-6458-FE5E-532BF1CDA3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098458-714F-71DA-C091-1E131DDD0B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36486B-3C08-3B91-B577-15C7AE4F05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355D14-C3BD-8B0B-DEE4-E57BB2330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AD024-A8E8-CD2A-78AB-0684AE4DB2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57140D-213E-DF8B-353B-96FEA2C5626A}"/>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8" name="Footer Placeholder 7">
            <a:extLst>
              <a:ext uri="{FF2B5EF4-FFF2-40B4-BE49-F238E27FC236}">
                <a16:creationId xmlns:a16="http://schemas.microsoft.com/office/drawing/2014/main" id="{D7D43B31-7B38-EE0F-CBE3-F3F17AD663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818FFB-7CF3-4045-EDEF-15D5AC2BD77B}"/>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2444724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65BA-DCA0-1464-96B5-737AE2ABA4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C04C10-B908-AA50-6279-AB7BED3A4821}"/>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4" name="Footer Placeholder 3">
            <a:extLst>
              <a:ext uri="{FF2B5EF4-FFF2-40B4-BE49-F238E27FC236}">
                <a16:creationId xmlns:a16="http://schemas.microsoft.com/office/drawing/2014/main" id="{49E74D26-29A4-4873-9FC9-E81FBEE246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D536875-F0A4-8221-237B-F9AF986998BB}"/>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3842138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FC5834-6C06-B3EE-65C7-EA44C9C6A385}"/>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3" name="Footer Placeholder 2">
            <a:extLst>
              <a:ext uri="{FF2B5EF4-FFF2-40B4-BE49-F238E27FC236}">
                <a16:creationId xmlns:a16="http://schemas.microsoft.com/office/drawing/2014/main" id="{BEC26F7A-ECF6-7FDA-214A-2E97855ABF5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FDD9D93-910A-89C8-387B-63142B430D4A}"/>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2489965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EF5BE-BA5B-2BE8-8E25-685883E39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408897-3DBB-4647-B5B9-3545AD04FD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97F0BD6-07C2-5F48-FB6F-67F156F2B7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B621CF-636B-FEA2-3A2C-A6A4DC7F731B}"/>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6" name="Footer Placeholder 5">
            <a:extLst>
              <a:ext uri="{FF2B5EF4-FFF2-40B4-BE49-F238E27FC236}">
                <a16:creationId xmlns:a16="http://schemas.microsoft.com/office/drawing/2014/main" id="{31F5011F-33E3-1901-F0F6-F6ACC0BC9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D97443-6AB5-D7A7-5F84-A11782C40E65}"/>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1066075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F9B96-9804-B1E5-3E18-ECCDF21627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582EED-8F52-139B-466E-76CCB7959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EFCB23-4062-B7D1-9CED-C12CBE826A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EB659-A955-B60D-2F77-BE60FAEBDCEF}"/>
              </a:ext>
            </a:extLst>
          </p:cNvPr>
          <p:cNvSpPr>
            <a:spLocks noGrp="1"/>
          </p:cNvSpPr>
          <p:nvPr>
            <p:ph type="dt" sz="half" idx="10"/>
          </p:nvPr>
        </p:nvSpPr>
        <p:spPr/>
        <p:txBody>
          <a:bodyPr/>
          <a:lstStyle/>
          <a:p>
            <a:fld id="{67823796-26C6-4B32-8714-706A9F8FC2D3}" type="datetimeFigureOut">
              <a:rPr lang="en-IN" smtClean="0"/>
              <a:t>25-08-2025</a:t>
            </a:fld>
            <a:endParaRPr lang="en-IN"/>
          </a:p>
        </p:txBody>
      </p:sp>
      <p:sp>
        <p:nvSpPr>
          <p:cNvPr id="6" name="Footer Placeholder 5">
            <a:extLst>
              <a:ext uri="{FF2B5EF4-FFF2-40B4-BE49-F238E27FC236}">
                <a16:creationId xmlns:a16="http://schemas.microsoft.com/office/drawing/2014/main" id="{18CC5FB7-10F7-9056-760B-17EC0C052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0753F4-98EA-4E8E-5694-37B0FE16A50E}"/>
              </a:ext>
            </a:extLst>
          </p:cNvPr>
          <p:cNvSpPr>
            <a:spLocks noGrp="1"/>
          </p:cNvSpPr>
          <p:nvPr>
            <p:ph type="sldNum" sz="quarter" idx="12"/>
          </p:nvPr>
        </p:nvSpPr>
        <p:spPr/>
        <p:txBody>
          <a:bodyPr/>
          <a:lstStyle/>
          <a:p>
            <a:fld id="{49DCA4F5-4CB6-4682-AD0A-6CAFA73E51CC}" type="slidenum">
              <a:rPr lang="en-IN" smtClean="0"/>
              <a:t>‹#›</a:t>
            </a:fld>
            <a:endParaRPr lang="en-IN"/>
          </a:p>
        </p:txBody>
      </p:sp>
    </p:spTree>
    <p:extLst>
      <p:ext uri="{BB962C8B-B14F-4D97-AF65-F5344CB8AC3E}">
        <p14:creationId xmlns:p14="http://schemas.microsoft.com/office/powerpoint/2010/main" val="704202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37D372-C547-26C3-5C83-9BC269912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33D652-4791-5947-1B60-A63C43099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053440-2D2A-F427-ED48-FDFCDF15E3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823796-26C6-4B32-8714-706A9F8FC2D3}" type="datetimeFigureOut">
              <a:rPr lang="en-IN" smtClean="0"/>
              <a:t>25-08-2025</a:t>
            </a:fld>
            <a:endParaRPr lang="en-IN"/>
          </a:p>
        </p:txBody>
      </p:sp>
      <p:sp>
        <p:nvSpPr>
          <p:cNvPr id="5" name="Footer Placeholder 4">
            <a:extLst>
              <a:ext uri="{FF2B5EF4-FFF2-40B4-BE49-F238E27FC236}">
                <a16:creationId xmlns:a16="http://schemas.microsoft.com/office/drawing/2014/main" id="{8072E9BC-58BC-1267-AD57-470787D7A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A9C1E80-1AD4-91C3-29E6-D9C753A5BF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9DCA4F5-4CB6-4682-AD0A-6CAFA73E51CC}" type="slidenum">
              <a:rPr lang="en-IN" smtClean="0"/>
              <a:t>‹#›</a:t>
            </a:fld>
            <a:endParaRPr lang="en-IN"/>
          </a:p>
        </p:txBody>
      </p:sp>
    </p:spTree>
    <p:extLst>
      <p:ext uri="{BB962C8B-B14F-4D97-AF65-F5344CB8AC3E}">
        <p14:creationId xmlns:p14="http://schemas.microsoft.com/office/powerpoint/2010/main" val="13901175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CF263-C3ED-A2F6-E145-2DD414D73ACD}"/>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C3FED8C3-E2A6-F9DA-C862-C1AB7D23A12A}"/>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pic>
        <p:nvPicPr>
          <p:cNvPr id="10" name="Picture 9" descr="A person standing next to a taxi">
            <a:extLst>
              <a:ext uri="{FF2B5EF4-FFF2-40B4-BE49-F238E27FC236}">
                <a16:creationId xmlns:a16="http://schemas.microsoft.com/office/drawing/2014/main" id="{6C9E0DEB-19FF-C948-7358-8A685B383762}"/>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7122" y="1194926"/>
            <a:ext cx="6047058" cy="4251838"/>
          </a:xfrm>
          <a:prstGeom prst="rect">
            <a:avLst/>
          </a:prstGeom>
          <a:solidFill>
            <a:srgbClr val="29AF2B"/>
          </a:solidFill>
          <a:effectLst>
            <a:glow>
              <a:schemeClr val="accent1"/>
            </a:glow>
            <a:reflection endPos="0" dist="50800" dir="5400000" sy="-100000" algn="bl" rotWithShape="0"/>
            <a:softEdge rad="444500"/>
          </a:effectLst>
          <a:scene3d>
            <a:camera prst="orthographicFront"/>
            <a:lightRig rig="threePt" dir="t"/>
          </a:scene3d>
          <a:sp3d prstMaterial="matte"/>
        </p:spPr>
      </p:pic>
      <p:sp>
        <p:nvSpPr>
          <p:cNvPr id="12" name="TextBox 11">
            <a:extLst>
              <a:ext uri="{FF2B5EF4-FFF2-40B4-BE49-F238E27FC236}">
                <a16:creationId xmlns:a16="http://schemas.microsoft.com/office/drawing/2014/main" id="{6FFD32E1-AF4C-A4FB-5859-38FD6AFB34C0}"/>
              </a:ext>
            </a:extLst>
          </p:cNvPr>
          <p:cNvSpPr txBox="1"/>
          <p:nvPr/>
        </p:nvSpPr>
        <p:spPr>
          <a:xfrm>
            <a:off x="1084302" y="99295"/>
            <a:ext cx="3848519" cy="1569660"/>
          </a:xfrm>
          <a:prstGeom prst="rect">
            <a:avLst/>
          </a:prstGeom>
          <a:noFill/>
        </p:spPr>
        <p:txBody>
          <a:bodyPr wrap="square" rtlCol="0">
            <a:spAutoFit/>
          </a:bodyPr>
          <a:lstStyle/>
          <a:p>
            <a:r>
              <a:rPr lang="en-IN" sz="9600" b="1" dirty="0">
                <a:solidFill>
                  <a:srgbClr val="FFFF00"/>
                </a:solidFill>
                <a:latin typeface="Angsana New" panose="020B0502040204020203" pitchFamily="18" charset="-34"/>
                <a:cs typeface="Angsana New" panose="020B0502040204020203" pitchFamily="18" charset="-34"/>
              </a:rPr>
              <a:t>Goodcabs</a:t>
            </a:r>
          </a:p>
        </p:txBody>
      </p:sp>
      <p:sp>
        <p:nvSpPr>
          <p:cNvPr id="13" name="TextBox 12">
            <a:extLst>
              <a:ext uri="{FF2B5EF4-FFF2-40B4-BE49-F238E27FC236}">
                <a16:creationId xmlns:a16="http://schemas.microsoft.com/office/drawing/2014/main" id="{D3EDB21E-FDBE-B42F-4604-F4DE43A12CD3}"/>
              </a:ext>
            </a:extLst>
          </p:cNvPr>
          <p:cNvSpPr txBox="1"/>
          <p:nvPr/>
        </p:nvSpPr>
        <p:spPr>
          <a:xfrm>
            <a:off x="818831" y="1649939"/>
            <a:ext cx="4552823" cy="923330"/>
          </a:xfrm>
          <a:prstGeom prst="rect">
            <a:avLst/>
          </a:prstGeom>
          <a:noFill/>
        </p:spPr>
        <p:txBody>
          <a:bodyPr wrap="square" rtlCol="0">
            <a:spAutoFit/>
          </a:bodyPr>
          <a:lstStyle/>
          <a:p>
            <a:r>
              <a:rPr lang="en-US" b="1" dirty="0"/>
              <a:t>Optimizing Performance : </a:t>
            </a:r>
            <a:r>
              <a:rPr lang="en-US" dirty="0"/>
              <a:t>Key Insights to Enhance </a:t>
            </a:r>
            <a:r>
              <a:rPr lang="en-US" dirty="0">
                <a:solidFill>
                  <a:srgbClr val="FFFF00"/>
                </a:solidFill>
              </a:rPr>
              <a:t>Goodcabs </a:t>
            </a:r>
            <a:r>
              <a:rPr lang="en-US" dirty="0"/>
              <a:t>Passenger Experience &amp; Growth</a:t>
            </a:r>
            <a:endParaRPr lang="en-IN"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49742B2B-6E04-EC0D-D2DC-F706D245E9BC}"/>
              </a:ext>
            </a:extLst>
          </p:cNvPr>
          <p:cNvSpPr txBox="1"/>
          <p:nvPr/>
        </p:nvSpPr>
        <p:spPr>
          <a:xfrm>
            <a:off x="342676" y="5433672"/>
            <a:ext cx="3884356"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Domain: Transportation &amp; Mobility</a:t>
            </a:r>
            <a:endParaRPr lang="en-IN" sz="1600" b="1" dirty="0">
              <a:solidFill>
                <a:schemeClr val="bg1"/>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9903C86B-8B95-B888-2588-376FB8FB07C0}"/>
              </a:ext>
            </a:extLst>
          </p:cNvPr>
          <p:cNvSpPr txBox="1"/>
          <p:nvPr/>
        </p:nvSpPr>
        <p:spPr>
          <a:xfrm>
            <a:off x="342676" y="5892985"/>
            <a:ext cx="2639437"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Function: Operations</a:t>
            </a:r>
            <a:endParaRPr lang="en-IN" sz="1600" b="1" dirty="0">
              <a:solidFill>
                <a:schemeClr val="bg1"/>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8BD47D0-5B4F-E4B5-C9D2-64047C2A9325}"/>
              </a:ext>
            </a:extLst>
          </p:cNvPr>
          <p:cNvSpPr txBox="1"/>
          <p:nvPr/>
        </p:nvSpPr>
        <p:spPr>
          <a:xfrm>
            <a:off x="8664385" y="5813828"/>
            <a:ext cx="3092186" cy="338554"/>
          </a:xfrm>
          <a:prstGeom prst="rect">
            <a:avLst/>
          </a:prstGeom>
          <a:noFill/>
        </p:spPr>
        <p:txBody>
          <a:bodyPr wrap="square" rtlCol="0">
            <a:spAutoFit/>
          </a:bodyPr>
          <a:lstStyle/>
          <a:p>
            <a:r>
              <a:rPr lang="en-US" sz="1600" b="1" dirty="0">
                <a:solidFill>
                  <a:schemeClr val="bg1"/>
                </a:solidFill>
                <a:latin typeface="Arial" panose="020B0604020202020204" pitchFamily="34" charset="0"/>
                <a:cs typeface="Arial" panose="020B0604020202020204" pitchFamily="34" charset="0"/>
              </a:rPr>
              <a:t>Presented by: Antara Ghosh</a:t>
            </a:r>
            <a:endParaRPr lang="en-IN" sz="1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38689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690E3-7336-2150-C74D-040D8246EF2A}"/>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74C39B52-2E48-1472-F2AD-9B1AA9D7D9B1}"/>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2F0A5FEB-E745-7713-DDE4-E73C93818281}"/>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E535EA50-3565-B92D-92F2-2EB07794B706}"/>
              </a:ext>
            </a:extLst>
          </p:cNvPr>
          <p:cNvSpPr txBox="1"/>
          <p:nvPr/>
        </p:nvSpPr>
        <p:spPr>
          <a:xfrm>
            <a:off x="414495" y="1230534"/>
            <a:ext cx="10707329" cy="1200329"/>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- 4: Identify Cities with Highest and Lowest Total New Passengers</a:t>
            </a:r>
          </a:p>
          <a:p>
            <a:r>
              <a:rPr lang="en-US" dirty="0">
                <a:latin typeface="Calibri" panose="020F0502020204030204" pitchFamily="34" charset="0"/>
                <a:ea typeface="Calibri" panose="020F0502020204030204" pitchFamily="34" charset="0"/>
                <a:cs typeface="Calibri" panose="020F0502020204030204" pitchFamily="34" charset="0"/>
              </a:rPr>
              <a:t>Generate a report that calculates the total new passengers for each city and ranks them based on this value. Identify the top 3 cities with the highest number of new passengers as well as the bottom 3 cities with the lowest number of new passengers, categorizing them as "Top 3" or "Bottom 3" accordingly.</a:t>
            </a:r>
          </a:p>
        </p:txBody>
      </p:sp>
      <p:sp>
        <p:nvSpPr>
          <p:cNvPr id="8" name="TextBox 7">
            <a:extLst>
              <a:ext uri="{FF2B5EF4-FFF2-40B4-BE49-F238E27FC236}">
                <a16:creationId xmlns:a16="http://schemas.microsoft.com/office/drawing/2014/main" id="{5706CE2E-5BEA-9C18-7561-F8A59BCCB1BD}"/>
              </a:ext>
            </a:extLst>
          </p:cNvPr>
          <p:cNvSpPr txBox="1"/>
          <p:nvPr/>
        </p:nvSpPr>
        <p:spPr>
          <a:xfrm>
            <a:off x="619432" y="5407742"/>
            <a:ext cx="10933471" cy="923330"/>
          </a:xfrm>
          <a:prstGeom prst="rect">
            <a:avLst/>
          </a:prstGeom>
          <a:noFill/>
        </p:spPr>
        <p:txBody>
          <a:bodyPr wrap="square" rtlCol="0">
            <a:spAutoFit/>
          </a:bodyPr>
          <a:lstStyle/>
          <a:p>
            <a:r>
              <a:rPr lang="en-IN" b="1" dirty="0"/>
              <a:t>Insights: </a:t>
            </a:r>
            <a:r>
              <a:rPr lang="en-US" dirty="0"/>
              <a:t>Jaipur (45.8K), Kochi (26.4K), and Chandigarh (18.9K) together form the Top 3 cities, contributing the highest share of new passengers. In contrast, Coimbatore, Vadodara, and Surat collectively add only ~30K new passengers, highlighting a significant gap in onboarding performance.</a:t>
            </a:r>
            <a:endParaRPr lang="en-IN" dirty="0"/>
          </a:p>
        </p:txBody>
      </p:sp>
      <p:pic>
        <p:nvPicPr>
          <p:cNvPr id="7" name="Picture 6">
            <a:extLst>
              <a:ext uri="{FF2B5EF4-FFF2-40B4-BE49-F238E27FC236}">
                <a16:creationId xmlns:a16="http://schemas.microsoft.com/office/drawing/2014/main" id="{FE750896-6971-06D3-3FCE-37F4D35C7375}"/>
              </a:ext>
            </a:extLst>
          </p:cNvPr>
          <p:cNvPicPr>
            <a:picLocks noChangeAspect="1"/>
          </p:cNvPicPr>
          <p:nvPr/>
        </p:nvPicPr>
        <p:blipFill>
          <a:blip r:embed="rId3"/>
          <a:stretch>
            <a:fillRect/>
          </a:stretch>
        </p:blipFill>
        <p:spPr>
          <a:xfrm>
            <a:off x="2729225" y="2845767"/>
            <a:ext cx="4782620" cy="2078288"/>
          </a:xfrm>
          <a:prstGeom prst="rect">
            <a:avLst/>
          </a:prstGeom>
        </p:spPr>
      </p:pic>
    </p:spTree>
    <p:extLst>
      <p:ext uri="{BB962C8B-B14F-4D97-AF65-F5344CB8AC3E}">
        <p14:creationId xmlns:p14="http://schemas.microsoft.com/office/powerpoint/2010/main" val="397807244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7E7B7-BF33-FDF5-0834-561ACB08C8E8}"/>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4C66945C-524A-8076-0432-8F80A8C6598F}"/>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0BC51793-B4AD-D5D7-F174-20120F06C304}"/>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F5DD3AFA-8D42-97BD-93A1-C9286C5C5920}"/>
              </a:ext>
            </a:extLst>
          </p:cNvPr>
          <p:cNvSpPr txBox="1"/>
          <p:nvPr/>
        </p:nvSpPr>
        <p:spPr>
          <a:xfrm>
            <a:off x="414495" y="1230534"/>
            <a:ext cx="10707329" cy="1200329"/>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- 5: Identify Month with Highest Revenue for Each City</a:t>
            </a:r>
          </a:p>
          <a:p>
            <a:r>
              <a:rPr lang="en-US" dirty="0">
                <a:latin typeface="Calibri" panose="020F0502020204030204" pitchFamily="34" charset="0"/>
                <a:ea typeface="Calibri" panose="020F0502020204030204" pitchFamily="34" charset="0"/>
                <a:cs typeface="Calibri" panose="020F0502020204030204" pitchFamily="34" charset="0"/>
              </a:rPr>
              <a:t>Generate a report that identifies the month with the highest revenue for each city. For each city, display the month_name, the revenue amount for that month, and the percentage contribution of that month’s revenue to the city’s total revenue.</a:t>
            </a:r>
          </a:p>
        </p:txBody>
      </p:sp>
      <p:sp>
        <p:nvSpPr>
          <p:cNvPr id="8" name="TextBox 7">
            <a:extLst>
              <a:ext uri="{FF2B5EF4-FFF2-40B4-BE49-F238E27FC236}">
                <a16:creationId xmlns:a16="http://schemas.microsoft.com/office/drawing/2014/main" id="{3A50E1E1-D49B-C2BA-37EF-241D76082415}"/>
              </a:ext>
            </a:extLst>
          </p:cNvPr>
          <p:cNvSpPr txBox="1"/>
          <p:nvPr/>
        </p:nvSpPr>
        <p:spPr>
          <a:xfrm>
            <a:off x="619432" y="5407742"/>
            <a:ext cx="10933471" cy="646331"/>
          </a:xfrm>
          <a:prstGeom prst="rect">
            <a:avLst/>
          </a:prstGeom>
          <a:noFill/>
        </p:spPr>
        <p:txBody>
          <a:bodyPr wrap="square" rtlCol="0">
            <a:spAutoFit/>
          </a:bodyPr>
          <a:lstStyle/>
          <a:p>
            <a:r>
              <a:rPr lang="en-IN" b="1" dirty="0"/>
              <a:t>Insights: </a:t>
            </a:r>
            <a:r>
              <a:rPr lang="en-US" dirty="0"/>
              <a:t>Jaipur (₹7.7M) and Kochi (₹3.3M) recorded the highest revenues in February and May respectively, while Chandigarh also delivered a strong performance with ₹2.1M in February.</a:t>
            </a:r>
            <a:endParaRPr lang="en-IN" dirty="0"/>
          </a:p>
        </p:txBody>
      </p:sp>
      <p:pic>
        <p:nvPicPr>
          <p:cNvPr id="4" name="Picture 3">
            <a:extLst>
              <a:ext uri="{FF2B5EF4-FFF2-40B4-BE49-F238E27FC236}">
                <a16:creationId xmlns:a16="http://schemas.microsoft.com/office/drawing/2014/main" id="{0A79F33A-A2D6-38FC-6AF9-92FBDBEE49D4}"/>
              </a:ext>
            </a:extLst>
          </p:cNvPr>
          <p:cNvPicPr>
            <a:picLocks noChangeAspect="1"/>
          </p:cNvPicPr>
          <p:nvPr/>
        </p:nvPicPr>
        <p:blipFill>
          <a:blip r:embed="rId3"/>
          <a:stretch>
            <a:fillRect/>
          </a:stretch>
        </p:blipFill>
        <p:spPr>
          <a:xfrm>
            <a:off x="2979445" y="2503948"/>
            <a:ext cx="4915586" cy="2314898"/>
          </a:xfrm>
          <a:prstGeom prst="rect">
            <a:avLst/>
          </a:prstGeom>
        </p:spPr>
      </p:pic>
    </p:spTree>
    <p:extLst>
      <p:ext uri="{BB962C8B-B14F-4D97-AF65-F5344CB8AC3E}">
        <p14:creationId xmlns:p14="http://schemas.microsoft.com/office/powerpoint/2010/main" val="7658801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BB203-E010-3A79-219D-997BD9501008}"/>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21E10E00-4556-7BEC-37E9-7BF4AEFCDCB1}"/>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9B7F6BD2-4CDE-5C5C-B329-0342100554E3}"/>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F44B5B4-F59C-44B5-9AD7-34ECD6555998}"/>
              </a:ext>
            </a:extLst>
          </p:cNvPr>
          <p:cNvSpPr txBox="1"/>
          <p:nvPr/>
        </p:nvSpPr>
        <p:spPr>
          <a:xfrm>
            <a:off x="414495" y="1230534"/>
            <a:ext cx="10707329" cy="1754326"/>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- 6: Repeat Passenger Rate Analysis</a:t>
            </a:r>
          </a:p>
          <a:p>
            <a:r>
              <a:rPr lang="en-US" dirty="0">
                <a:latin typeface="Calibri" panose="020F0502020204030204" pitchFamily="34" charset="0"/>
                <a:ea typeface="Calibri" panose="020F0502020204030204" pitchFamily="34" charset="0"/>
                <a:cs typeface="Calibri" panose="020F0502020204030204" pitchFamily="34" charset="0"/>
              </a:rPr>
              <a:t>Generate a report that calculates two metrics:</a:t>
            </a:r>
          </a:p>
          <a:p>
            <a:r>
              <a:rPr lang="en-US" dirty="0">
                <a:latin typeface="Calibri" panose="020F0502020204030204" pitchFamily="34" charset="0"/>
                <a:ea typeface="Calibri" panose="020F0502020204030204" pitchFamily="34" charset="0"/>
                <a:cs typeface="Calibri" panose="020F0502020204030204" pitchFamily="34" charset="0"/>
              </a:rPr>
              <a:t>1. Monthly Repeat Passenger Rate: Calculate the repeat passenger rate for each city and month by comparing the number of repeat passengers to the total passengers.</a:t>
            </a:r>
          </a:p>
          <a:p>
            <a:r>
              <a:rPr lang="en-US" dirty="0">
                <a:latin typeface="Calibri" panose="020F0502020204030204" pitchFamily="34" charset="0"/>
                <a:ea typeface="Calibri" panose="020F0502020204030204" pitchFamily="34" charset="0"/>
                <a:cs typeface="Calibri" panose="020F0502020204030204" pitchFamily="34" charset="0"/>
              </a:rPr>
              <a:t>2. City-wide Repeat Passenger Rate: Calculate the overall repeat passenger rate for each city, considering all passengers across months.</a:t>
            </a:r>
          </a:p>
        </p:txBody>
      </p:sp>
      <p:pic>
        <p:nvPicPr>
          <p:cNvPr id="3" name="Picture 2">
            <a:extLst>
              <a:ext uri="{FF2B5EF4-FFF2-40B4-BE49-F238E27FC236}">
                <a16:creationId xmlns:a16="http://schemas.microsoft.com/office/drawing/2014/main" id="{BD9D4D47-A68D-5823-EB79-5FD23E4226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07996" y="3069213"/>
            <a:ext cx="6390967" cy="3471702"/>
          </a:xfrm>
          <a:prstGeom prst="rect">
            <a:avLst/>
          </a:prstGeom>
        </p:spPr>
      </p:pic>
    </p:spTree>
    <p:extLst>
      <p:ext uri="{BB962C8B-B14F-4D97-AF65-F5344CB8AC3E}">
        <p14:creationId xmlns:p14="http://schemas.microsoft.com/office/powerpoint/2010/main" val="1406967788"/>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2EABB-CD90-69D7-CB21-1221F22BF7CA}"/>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99291A4B-5371-CD87-1A8E-B9BB96124074}"/>
              </a:ext>
            </a:extLst>
          </p:cNvPr>
          <p:cNvSpPr/>
          <p:nvPr/>
        </p:nvSpPr>
        <p:spPr>
          <a:xfrm rot="5400000">
            <a:off x="2662087" y="-2662084"/>
            <a:ext cx="686783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descr="A screenshot of a graph">
            <a:extLst>
              <a:ext uri="{FF2B5EF4-FFF2-40B4-BE49-F238E27FC236}">
                <a16:creationId xmlns:a16="http://schemas.microsoft.com/office/drawing/2014/main" id="{C7DA0BE8-4F4B-857E-632D-99F1FE219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9900" y="133542"/>
            <a:ext cx="4852633" cy="2354019"/>
          </a:xfrm>
          <a:prstGeom prst="rect">
            <a:avLst/>
          </a:prstGeom>
        </p:spPr>
      </p:pic>
      <p:pic>
        <p:nvPicPr>
          <p:cNvPr id="9" name="Picture 8" descr="A screenshot of a graph">
            <a:extLst>
              <a:ext uri="{FF2B5EF4-FFF2-40B4-BE49-F238E27FC236}">
                <a16:creationId xmlns:a16="http://schemas.microsoft.com/office/drawing/2014/main" id="{A7DE6366-AE24-B91F-7F5C-6B907EA7F3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2661" y="133542"/>
            <a:ext cx="4748470" cy="2354018"/>
          </a:xfrm>
          <a:prstGeom prst="rect">
            <a:avLst/>
          </a:prstGeom>
        </p:spPr>
      </p:pic>
      <p:pic>
        <p:nvPicPr>
          <p:cNvPr id="11" name="Picture 10" descr="A screenshot of a graph">
            <a:extLst>
              <a:ext uri="{FF2B5EF4-FFF2-40B4-BE49-F238E27FC236}">
                <a16:creationId xmlns:a16="http://schemas.microsoft.com/office/drawing/2014/main" id="{8296219F-2D2A-1FA6-5A58-D8F4F86174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00" y="2786113"/>
            <a:ext cx="5649288" cy="1364681"/>
          </a:xfrm>
          <a:prstGeom prst="rect">
            <a:avLst/>
          </a:prstGeom>
        </p:spPr>
      </p:pic>
      <p:sp>
        <p:nvSpPr>
          <p:cNvPr id="12" name="TextBox 11">
            <a:extLst>
              <a:ext uri="{FF2B5EF4-FFF2-40B4-BE49-F238E27FC236}">
                <a16:creationId xmlns:a16="http://schemas.microsoft.com/office/drawing/2014/main" id="{B28DBF10-B19A-0A96-4C49-7F7F8FFE3D42}"/>
              </a:ext>
            </a:extLst>
          </p:cNvPr>
          <p:cNvSpPr txBox="1"/>
          <p:nvPr/>
        </p:nvSpPr>
        <p:spPr>
          <a:xfrm>
            <a:off x="619432" y="5407742"/>
            <a:ext cx="10933471" cy="646331"/>
          </a:xfrm>
          <a:prstGeom prst="rect">
            <a:avLst/>
          </a:prstGeom>
          <a:noFill/>
        </p:spPr>
        <p:txBody>
          <a:bodyPr wrap="square" rtlCol="0">
            <a:spAutoFit/>
          </a:bodyPr>
          <a:lstStyle/>
          <a:p>
            <a:r>
              <a:rPr lang="en-IN" b="1" dirty="0"/>
              <a:t>Insights:</a:t>
            </a:r>
            <a:r>
              <a:rPr lang="en-IN" dirty="0"/>
              <a:t> Surat</a:t>
            </a:r>
            <a:r>
              <a:rPr lang="en-US" dirty="0"/>
              <a:t> (42.63%) Lucknow(37.12%) and Indore(32.68%) recorded the highest RPR also has a positive pattern in January , May and June respectively, while Mysore has the lowest with 11.23%.</a:t>
            </a:r>
            <a:endParaRPr lang="en-IN" dirty="0"/>
          </a:p>
        </p:txBody>
      </p:sp>
      <p:sp>
        <p:nvSpPr>
          <p:cNvPr id="15" name="Arrow: Curved Right 14">
            <a:extLst>
              <a:ext uri="{FF2B5EF4-FFF2-40B4-BE49-F238E27FC236}">
                <a16:creationId xmlns:a16="http://schemas.microsoft.com/office/drawing/2014/main" id="{53C30836-1B4D-578F-5EE1-0CEB5C52FEC1}"/>
              </a:ext>
            </a:extLst>
          </p:cNvPr>
          <p:cNvSpPr/>
          <p:nvPr/>
        </p:nvSpPr>
        <p:spPr>
          <a:xfrm rot="19627155">
            <a:off x="6363917" y="3374806"/>
            <a:ext cx="526626" cy="114169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pic>
        <p:nvPicPr>
          <p:cNvPr id="17" name="Picture 16">
            <a:extLst>
              <a:ext uri="{FF2B5EF4-FFF2-40B4-BE49-F238E27FC236}">
                <a16:creationId xmlns:a16="http://schemas.microsoft.com/office/drawing/2014/main" id="{193E56DE-E943-19E4-691B-43FD45A7022D}"/>
              </a:ext>
            </a:extLst>
          </p:cNvPr>
          <p:cNvPicPr>
            <a:picLocks noChangeAspect="1"/>
          </p:cNvPicPr>
          <p:nvPr/>
        </p:nvPicPr>
        <p:blipFill>
          <a:blip r:embed="rId6"/>
          <a:stretch>
            <a:fillRect/>
          </a:stretch>
        </p:blipFill>
        <p:spPr>
          <a:xfrm>
            <a:off x="7158270" y="2621101"/>
            <a:ext cx="4763425" cy="2354018"/>
          </a:xfrm>
          <a:prstGeom prst="rect">
            <a:avLst/>
          </a:prstGeom>
        </p:spPr>
      </p:pic>
    </p:spTree>
    <p:extLst>
      <p:ext uri="{BB962C8B-B14F-4D97-AF65-F5344CB8AC3E}">
        <p14:creationId xmlns:p14="http://schemas.microsoft.com/office/powerpoint/2010/main" val="589924954"/>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E4B8E-40A8-2BBA-2BA8-596C7813BBB3}"/>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9C370252-19BC-B701-0C89-15B0FB5FB6B2}"/>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168A9FC5-F17A-42D1-74DA-27A500E6EA28}"/>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Dashboard Overview</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108449CA-710D-82E7-0109-6AFAE11B44FC}"/>
              </a:ext>
            </a:extLst>
          </p:cNvPr>
          <p:cNvSpPr txBox="1"/>
          <p:nvPr/>
        </p:nvSpPr>
        <p:spPr>
          <a:xfrm>
            <a:off x="414495" y="1230534"/>
            <a:ext cx="10707329" cy="286232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I have divided the whole dashboard in four tabs –</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Trip_Summary :</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a:t>Highlights total trips, demand patterns across cities, weekdays vs weekends, and target achievement status.</a:t>
            </a:r>
          </a:p>
          <a:p>
            <a:r>
              <a:rPr lang="en-US" b="1" dirty="0"/>
              <a:t>Revenue Analysis</a:t>
            </a:r>
            <a:r>
              <a:rPr lang="en-US" dirty="0"/>
              <a:t> :Shows total revenue, trip cost trends, and contribution by city, month, and weekday vs weekend.</a:t>
            </a:r>
          </a:p>
          <a:p>
            <a:r>
              <a:rPr lang="en-US" b="1" dirty="0"/>
              <a:t>Passenger Summary :</a:t>
            </a:r>
            <a:r>
              <a:rPr lang="en-US" dirty="0"/>
              <a:t> Breaks down total passengers into new vs repeat, city-wise distribution, and passenger retention rates.</a:t>
            </a:r>
          </a:p>
          <a:p>
            <a:r>
              <a:rPr lang="en-US" b="1" dirty="0"/>
              <a:t>Target &amp; Rating Analysis :</a:t>
            </a:r>
            <a:r>
              <a:rPr lang="en-US" dirty="0"/>
              <a:t> Compares actual vs target performance for trips and passengers, along with driver and passenger ratings.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591074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885F9-82DB-52FF-5096-768E0704B5E8}"/>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F6F5D31C-03A6-C596-D2E9-6CF2B2D150A8}"/>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701FA86D-1BC7-CFCF-9844-F0D0C08E8A0F}"/>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Recommendations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2BE41C37-F741-5209-7F63-A8624C4F372F}"/>
              </a:ext>
            </a:extLst>
          </p:cNvPr>
          <p:cNvSpPr txBox="1"/>
          <p:nvPr/>
        </p:nvSpPr>
        <p:spPr>
          <a:xfrm>
            <a:off x="414495" y="1230534"/>
            <a:ext cx="10707329" cy="4801314"/>
          </a:xfrm>
          <a:prstGeom prst="rect">
            <a:avLst/>
          </a:prstGeom>
          <a:noFill/>
        </p:spPr>
        <p:txBody>
          <a:bodyPr wrap="square" rtlCol="0">
            <a:spAutoFit/>
          </a:bodyPr>
          <a:lstStyle/>
          <a:p>
            <a:pPr marL="285750" indent="-285750">
              <a:buFont typeface="Arial" panose="020B0604020202020204" pitchFamily="34" charset="0"/>
              <a:buChar char="•"/>
            </a:pPr>
            <a:r>
              <a:rPr lang="en-US" b="1" dirty="0"/>
              <a:t>Boost Repeat Passenger Rate</a:t>
            </a:r>
            <a:endParaRPr lang="en-US" dirty="0"/>
          </a:p>
          <a:p>
            <a:pPr lvl="1"/>
            <a:r>
              <a:rPr lang="en-US" dirty="0"/>
              <a:t>Launch loyalty programs and discounts for frequent riders to improve repeat passenger percentage (currently only ~26%).</a:t>
            </a:r>
          </a:p>
          <a:p>
            <a:pPr marL="285750" indent="-285750">
              <a:buFont typeface="Arial" panose="020B0604020202020204" pitchFamily="34" charset="0"/>
              <a:buChar char="•"/>
            </a:pPr>
            <a:r>
              <a:rPr lang="en-US" b="1" dirty="0"/>
              <a:t>Focus on Underperforming Cities</a:t>
            </a:r>
            <a:br>
              <a:rPr lang="en-US" b="1" dirty="0"/>
            </a:br>
            <a:r>
              <a:rPr lang="en-US" b="1" dirty="0"/>
              <a:t>           </a:t>
            </a:r>
            <a:r>
              <a:rPr lang="en-US" dirty="0"/>
              <a:t>Cities like Mysore, Coimbatore, and Surat show low passenger counts and ratings; run targeted          campaigns to increase adoption.</a:t>
            </a:r>
          </a:p>
          <a:p>
            <a:pPr marL="285750" indent="-285750">
              <a:buFont typeface="Arial" panose="020B0604020202020204" pitchFamily="34" charset="0"/>
              <a:buChar char="•"/>
            </a:pPr>
            <a:r>
              <a:rPr lang="en-US" b="1" dirty="0"/>
              <a:t>Stabilize Monthly Performance</a:t>
            </a:r>
            <a:endParaRPr lang="en-US" dirty="0"/>
          </a:p>
          <a:p>
            <a:r>
              <a:rPr lang="en-US" dirty="0"/>
              <a:t>           Revenue and trips show fluctuations across months; introduce city-wise demand forecasting and seasonal strategies to maintain consistency.</a:t>
            </a:r>
          </a:p>
          <a:p>
            <a:pPr marL="285750" indent="-285750">
              <a:buFont typeface="Arial" panose="020B0604020202020204" pitchFamily="34" charset="0"/>
              <a:buChar char="•"/>
            </a:pPr>
            <a:r>
              <a:rPr lang="en-US" b="1" dirty="0"/>
              <a:t>Balance Weekday vs Weekend Demand</a:t>
            </a:r>
            <a:endParaRPr lang="en-US" dirty="0"/>
          </a:p>
          <a:p>
            <a:pPr lvl="1"/>
            <a:r>
              <a:rPr lang="en-US" dirty="0"/>
              <a:t>Trips and revenue are higher on weekdays; explore weekend promotions to improve utilization.</a:t>
            </a:r>
          </a:p>
          <a:p>
            <a:pPr marL="285750" indent="-285750">
              <a:buFont typeface="Arial" panose="020B0604020202020204" pitchFamily="34" charset="0"/>
              <a:buChar char="•"/>
            </a:pPr>
            <a:r>
              <a:rPr lang="en-US" b="1" dirty="0"/>
              <a:t>Improve Passenger Experience</a:t>
            </a:r>
            <a:endParaRPr lang="en-US" dirty="0"/>
          </a:p>
          <a:p>
            <a:pPr lvl="1"/>
            <a:r>
              <a:rPr lang="en-US" dirty="0"/>
              <a:t>Average passenger rating is 7.85; invest in driver training and service quality to push it 8.5+.</a:t>
            </a:r>
          </a:p>
          <a:p>
            <a:pPr marL="285750" indent="-285750">
              <a:buFont typeface="Arial" panose="020B0604020202020204" pitchFamily="34" charset="0"/>
              <a:buChar char="•"/>
            </a:pPr>
            <a:r>
              <a:rPr lang="en-US" b="1" dirty="0"/>
              <a:t>Optimize Target Setting</a:t>
            </a:r>
            <a:endParaRPr lang="en-US" dirty="0"/>
          </a:p>
          <a:p>
            <a:r>
              <a:rPr lang="en-US" dirty="0"/>
              <a:t>         Some cities consistently miss targets; use historical performance trends to set more achievable, data-         	driven goals.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410864"/>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0BBFB-D4BE-2C09-DD92-59CC6B2B7D15}"/>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41FB094B-366E-2519-18B8-0509AE58AD45}"/>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 name="Rectangle 2">
            <a:extLst>
              <a:ext uri="{FF2B5EF4-FFF2-40B4-BE49-F238E27FC236}">
                <a16:creationId xmlns:a16="http://schemas.microsoft.com/office/drawing/2014/main" id="{7AC43BE3-5A91-8EB1-B04E-498F261D40D4}"/>
              </a:ext>
            </a:extLst>
          </p:cNvPr>
          <p:cNvSpPr/>
          <p:nvPr/>
        </p:nvSpPr>
        <p:spPr>
          <a:xfrm>
            <a:off x="3289451" y="2662535"/>
            <a:ext cx="5141151" cy="1200329"/>
          </a:xfrm>
          <a:prstGeom prst="rect">
            <a:avLst/>
          </a:prstGeom>
          <a:noFill/>
        </p:spPr>
        <p:txBody>
          <a:bodyPr wrap="none" lIns="91440" tIns="45720" rIns="91440" bIns="45720">
            <a:spAutoFit/>
          </a:bodyPr>
          <a:lstStyle/>
          <a:p>
            <a:pPr algn="ctr"/>
            <a:r>
              <a:rPr lang="en-US" sz="7200" b="1" cap="none" spc="0" dirty="0">
                <a:ln w="12700" cmpd="sng">
                  <a:solidFill>
                    <a:schemeClr val="accent4"/>
                  </a:solidFill>
                  <a:prstDash val="solid"/>
                </a:ln>
                <a:solidFill>
                  <a:srgbClr val="FFFF00"/>
                </a:solidFill>
                <a:effectLst/>
                <a:latin typeface="Algerian" panose="04020705040A02060702" pitchFamily="82" charset="0"/>
              </a:rPr>
              <a:t>Thank You</a:t>
            </a:r>
          </a:p>
        </p:txBody>
      </p:sp>
    </p:spTree>
    <p:extLst>
      <p:ext uri="{BB962C8B-B14F-4D97-AF65-F5344CB8AC3E}">
        <p14:creationId xmlns:p14="http://schemas.microsoft.com/office/powerpoint/2010/main" val="6492930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3214-6270-89E4-7AEB-D5153B1B3BD9}"/>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6607BA8C-51E0-5C12-E99B-82C7148D11E1}"/>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sp>
        <p:nvSpPr>
          <p:cNvPr id="4" name="TextBox 3">
            <a:extLst>
              <a:ext uri="{FF2B5EF4-FFF2-40B4-BE49-F238E27FC236}">
                <a16:creationId xmlns:a16="http://schemas.microsoft.com/office/drawing/2014/main" id="{25A4CB1E-8B1B-495A-BF72-F27A5516AA3E}"/>
              </a:ext>
            </a:extLst>
          </p:cNvPr>
          <p:cNvSpPr txBox="1"/>
          <p:nvPr/>
        </p:nvSpPr>
        <p:spPr>
          <a:xfrm>
            <a:off x="505072" y="666597"/>
            <a:ext cx="32001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Company Overview:</a:t>
            </a:r>
            <a:endParaRPr lang="en-IN" sz="24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18" name="TextBox 17">
            <a:extLst>
              <a:ext uri="{FF2B5EF4-FFF2-40B4-BE49-F238E27FC236}">
                <a16:creationId xmlns:a16="http://schemas.microsoft.com/office/drawing/2014/main" id="{C0082257-E8BA-F092-AC1F-25E7E4A941B7}"/>
              </a:ext>
            </a:extLst>
          </p:cNvPr>
          <p:cNvSpPr txBox="1"/>
          <p:nvPr/>
        </p:nvSpPr>
        <p:spPr>
          <a:xfrm>
            <a:off x="505072" y="1539106"/>
            <a:ext cx="8672051" cy="2308324"/>
          </a:xfrm>
          <a:prstGeom prst="rect">
            <a:avLst/>
          </a:prstGeom>
          <a:noFill/>
        </p:spPr>
        <p:txBody>
          <a:bodyPr wrap="square" rtlCol="0">
            <a:spAutoFit/>
          </a:bodyPr>
          <a:lstStyle/>
          <a:p>
            <a:pPr marL="285750" indent="-285750">
              <a:buFont typeface="Wingdings" panose="05000000000000000000" pitchFamily="2" charset="2"/>
              <a:buChar char="v"/>
            </a:pPr>
            <a:r>
              <a:rPr lang="en-IN" dirty="0"/>
              <a:t>Founded 2 years ago , operating across 10 Tier-II cities.</a:t>
            </a:r>
          </a:p>
          <a:p>
            <a:endParaRPr lang="en-IN" dirty="0"/>
          </a:p>
          <a:p>
            <a:endParaRPr lang="en-IN" dirty="0"/>
          </a:p>
          <a:p>
            <a:pPr marL="285750" indent="-285750">
              <a:buFont typeface="Wingdings" panose="05000000000000000000" pitchFamily="2" charset="2"/>
              <a:buChar char="v"/>
            </a:pPr>
            <a:r>
              <a:rPr lang="en-US" dirty="0"/>
              <a:t>Empowers local drivers, helping them build sustainable livelihoods.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Focuses on passenger satisfaction and driver well-being, establishing itself as a trusted mobility partner.</a:t>
            </a:r>
            <a:endParaRPr lang="en-IN" dirty="0"/>
          </a:p>
        </p:txBody>
      </p:sp>
    </p:spTree>
    <p:extLst>
      <p:ext uri="{BB962C8B-B14F-4D97-AF65-F5344CB8AC3E}">
        <p14:creationId xmlns:p14="http://schemas.microsoft.com/office/powerpoint/2010/main" val="1021045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BA854-C49D-9C5D-72CB-707344E6F403}"/>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87CE1C71-1A74-1EB9-6107-617BF13A0847}"/>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sp>
        <p:nvSpPr>
          <p:cNvPr id="6" name="TextBox 5">
            <a:extLst>
              <a:ext uri="{FF2B5EF4-FFF2-40B4-BE49-F238E27FC236}">
                <a16:creationId xmlns:a16="http://schemas.microsoft.com/office/drawing/2014/main" id="{DDA2F607-17D8-30BA-2D36-26F137C6B881}"/>
              </a:ext>
            </a:extLst>
          </p:cNvPr>
          <p:cNvSpPr txBox="1"/>
          <p:nvPr/>
        </p:nvSpPr>
        <p:spPr>
          <a:xfrm>
            <a:off x="414495" y="684516"/>
            <a:ext cx="2338753"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AGENDA</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8745CBE3-648D-AB37-1172-40C491AE80D4}"/>
              </a:ext>
            </a:extLst>
          </p:cNvPr>
          <p:cNvSpPr txBox="1"/>
          <p:nvPr/>
        </p:nvSpPr>
        <p:spPr>
          <a:xfrm>
            <a:off x="414495" y="1317003"/>
            <a:ext cx="8287378" cy="2356286"/>
          </a:xfrm>
          <a:prstGeom prst="rect">
            <a:avLst/>
          </a:prstGeom>
          <a:noFill/>
        </p:spPr>
        <p:txBody>
          <a:bodyPr wrap="square">
            <a:spAutoFit/>
          </a:bodyPr>
          <a:lstStyle/>
          <a:p>
            <a:pPr marL="285750" indent="-285750">
              <a:lnSpc>
                <a:spcPct val="150000"/>
              </a:lnSpc>
              <a:buClr>
                <a:schemeClr val="tx1">
                  <a:lumMod val="95000"/>
                  <a:lumOff val="5000"/>
                </a:schemeClr>
              </a:buClr>
              <a:buFont typeface="Wingdings" panose="05000000000000000000" pitchFamily="2" charset="2"/>
              <a:buChar char="v"/>
            </a:pPr>
            <a:r>
              <a:rPr lang="en-US" sz="2000" dirty="0">
                <a:ea typeface="Calibri" panose="020F0502020204030204" pitchFamily="34" charset="0"/>
                <a:cs typeface="Calibri" panose="020F0502020204030204" pitchFamily="34" charset="0"/>
              </a:rPr>
              <a:t>Project </a:t>
            </a:r>
            <a:r>
              <a:rPr lang="en-IN" sz="2000" dirty="0">
                <a:ea typeface="Calibri" panose="020F0502020204030204" pitchFamily="34" charset="0"/>
                <a:cs typeface="Calibri" panose="020F0502020204030204" pitchFamily="34" charset="0"/>
              </a:rPr>
              <a:t>Objective</a:t>
            </a:r>
          </a:p>
          <a:p>
            <a:pPr marL="285750" indent="-285750">
              <a:lnSpc>
                <a:spcPct val="150000"/>
              </a:lnSpc>
              <a:buClr>
                <a:schemeClr val="tx1">
                  <a:lumMod val="95000"/>
                  <a:lumOff val="5000"/>
                </a:schemeClr>
              </a:buClr>
              <a:buFont typeface="Wingdings" panose="05000000000000000000" pitchFamily="2" charset="2"/>
              <a:buChar char="v"/>
            </a:pPr>
            <a:r>
              <a:rPr lang="en-IN" sz="2000" dirty="0">
                <a:ea typeface="Calibri" panose="020F0502020204030204" pitchFamily="34" charset="0"/>
                <a:cs typeface="Calibri" panose="020F0502020204030204" pitchFamily="34" charset="0"/>
              </a:rPr>
              <a:t>Data Overview</a:t>
            </a:r>
          </a:p>
          <a:p>
            <a:pPr marL="285750" indent="-285750">
              <a:lnSpc>
                <a:spcPct val="150000"/>
              </a:lnSpc>
              <a:buClr>
                <a:schemeClr val="tx1">
                  <a:lumMod val="95000"/>
                  <a:lumOff val="5000"/>
                </a:schemeClr>
              </a:buClr>
              <a:buFont typeface="Wingdings" panose="05000000000000000000" pitchFamily="2" charset="2"/>
              <a:buChar char="v"/>
            </a:pPr>
            <a:r>
              <a:rPr lang="en-IN" sz="2000" dirty="0">
                <a:ea typeface="Calibri" panose="020F0502020204030204" pitchFamily="34" charset="0"/>
                <a:cs typeface="Calibri" panose="020F0502020204030204" pitchFamily="34" charset="0"/>
              </a:rPr>
              <a:t>Ad-Hoc Business Requests</a:t>
            </a:r>
          </a:p>
          <a:p>
            <a:pPr marL="285750" indent="-285750">
              <a:lnSpc>
                <a:spcPct val="150000"/>
              </a:lnSpc>
              <a:buClr>
                <a:schemeClr val="tx1">
                  <a:lumMod val="95000"/>
                  <a:lumOff val="5000"/>
                </a:schemeClr>
              </a:buClr>
              <a:buFont typeface="Wingdings" panose="05000000000000000000" pitchFamily="2" charset="2"/>
              <a:buChar char="v"/>
            </a:pPr>
            <a:r>
              <a:rPr lang="en-IN" sz="2000" dirty="0">
                <a:ea typeface="Calibri" panose="020F0502020204030204" pitchFamily="34" charset="0"/>
                <a:cs typeface="Calibri" panose="020F0502020204030204" pitchFamily="34" charset="0"/>
              </a:rPr>
              <a:t>Dashboard Overview</a:t>
            </a:r>
          </a:p>
          <a:p>
            <a:pPr marL="285750" indent="-285750">
              <a:lnSpc>
                <a:spcPct val="150000"/>
              </a:lnSpc>
              <a:buClr>
                <a:schemeClr val="tx1">
                  <a:lumMod val="95000"/>
                  <a:lumOff val="5000"/>
                </a:schemeClr>
              </a:buClr>
              <a:buFont typeface="Wingdings" panose="05000000000000000000" pitchFamily="2" charset="2"/>
              <a:buChar char="v"/>
            </a:pPr>
            <a:r>
              <a:rPr lang="en-IN" sz="2000" dirty="0">
                <a:ea typeface="Calibri" panose="020F0502020204030204" pitchFamily="34" charset="0"/>
                <a:cs typeface="Calibri" panose="020F0502020204030204" pitchFamily="34" charset="0"/>
              </a:rPr>
              <a:t>Recommendations</a:t>
            </a:r>
          </a:p>
        </p:txBody>
      </p:sp>
    </p:spTree>
    <p:extLst>
      <p:ext uri="{BB962C8B-B14F-4D97-AF65-F5344CB8AC3E}">
        <p14:creationId xmlns:p14="http://schemas.microsoft.com/office/powerpoint/2010/main" val="122214410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1BBF3-8710-5FC5-6F7F-AAB03DE40E3E}"/>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BF0C2DA9-58A9-7F76-24D4-272AD3D2902E}"/>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sp>
        <p:nvSpPr>
          <p:cNvPr id="6" name="TextBox 5">
            <a:extLst>
              <a:ext uri="{FF2B5EF4-FFF2-40B4-BE49-F238E27FC236}">
                <a16:creationId xmlns:a16="http://schemas.microsoft.com/office/drawing/2014/main" id="{55C2DE69-A99B-93A9-CFF2-F7DD04A2EE31}"/>
              </a:ext>
            </a:extLst>
          </p:cNvPr>
          <p:cNvSpPr txBox="1"/>
          <p:nvPr/>
        </p:nvSpPr>
        <p:spPr>
          <a:xfrm>
            <a:off x="414495" y="684516"/>
            <a:ext cx="3645039"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Project Objective</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8" name="TextBox 7">
            <a:extLst>
              <a:ext uri="{FF2B5EF4-FFF2-40B4-BE49-F238E27FC236}">
                <a16:creationId xmlns:a16="http://schemas.microsoft.com/office/drawing/2014/main" id="{8474D836-26CD-F198-730D-33613E83A8C1}"/>
              </a:ext>
            </a:extLst>
          </p:cNvPr>
          <p:cNvSpPr txBox="1"/>
          <p:nvPr/>
        </p:nvSpPr>
        <p:spPr>
          <a:xfrm>
            <a:off x="324059" y="1385225"/>
            <a:ext cx="8287378" cy="2817951"/>
          </a:xfrm>
          <a:prstGeom prst="rect">
            <a:avLst/>
          </a:prstGeom>
          <a:noFill/>
        </p:spPr>
        <p:txBody>
          <a:bodyPr wrap="square">
            <a:spAutoFit/>
          </a:bodyPr>
          <a:lstStyle/>
          <a:p>
            <a:pPr>
              <a:lnSpc>
                <a:spcPct val="150000"/>
              </a:lnSpc>
              <a:buClr>
                <a:schemeClr val="tx1">
                  <a:lumMod val="95000"/>
                  <a:lumOff val="5000"/>
                </a:schemeClr>
              </a:buClr>
            </a:pPr>
            <a:r>
              <a:rPr lang="en-US" sz="2000" dirty="0">
                <a:latin typeface="Calibri" panose="020F0502020204030204" pitchFamily="34" charset="0"/>
                <a:ea typeface="Calibri" panose="020F0502020204030204" pitchFamily="34" charset="0"/>
                <a:cs typeface="Calibri" panose="020F0502020204030204" pitchFamily="34" charset="0"/>
              </a:rPr>
              <a:t>Goodcabs aims to evaluate its performance in tier-2 cities by analyzing key metrics—trip volume, passenger satisfaction, repeat passenger rate, trip distribution, and the balance between new and repeat passengers. Due to the analytics manager being occupied with another project, the task has been assigned to data analyst, who must generate these insights urgently for the Chief of Operations.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266344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407D3-7BD2-2C13-08DE-253373EA332D}"/>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8F109777-4589-12F3-0A59-0AEF78A44E75}"/>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sp>
        <p:nvSpPr>
          <p:cNvPr id="6" name="TextBox 5">
            <a:extLst>
              <a:ext uri="{FF2B5EF4-FFF2-40B4-BE49-F238E27FC236}">
                <a16:creationId xmlns:a16="http://schemas.microsoft.com/office/drawing/2014/main" id="{D18C44E2-D34C-EB31-355D-E8CCF67DA297}"/>
              </a:ext>
            </a:extLst>
          </p:cNvPr>
          <p:cNvSpPr txBox="1"/>
          <p:nvPr/>
        </p:nvSpPr>
        <p:spPr>
          <a:xfrm>
            <a:off x="414495" y="684516"/>
            <a:ext cx="3645039"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Data Overview</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pic>
        <p:nvPicPr>
          <p:cNvPr id="4" name="Picture 3">
            <a:extLst>
              <a:ext uri="{FF2B5EF4-FFF2-40B4-BE49-F238E27FC236}">
                <a16:creationId xmlns:a16="http://schemas.microsoft.com/office/drawing/2014/main" id="{72C327EB-DAE5-FA5F-CE0B-3940200F38E1}"/>
              </a:ext>
            </a:extLst>
          </p:cNvPr>
          <p:cNvPicPr>
            <a:picLocks noChangeAspect="1"/>
          </p:cNvPicPr>
          <p:nvPr/>
        </p:nvPicPr>
        <p:blipFill>
          <a:blip r:embed="rId3"/>
          <a:stretch>
            <a:fillRect/>
          </a:stretch>
        </p:blipFill>
        <p:spPr>
          <a:xfrm>
            <a:off x="1526251" y="1485284"/>
            <a:ext cx="7867545" cy="4423903"/>
          </a:xfrm>
          <a:prstGeom prst="rect">
            <a:avLst/>
          </a:prstGeom>
        </p:spPr>
      </p:pic>
    </p:spTree>
    <p:extLst>
      <p:ext uri="{BB962C8B-B14F-4D97-AF65-F5344CB8AC3E}">
        <p14:creationId xmlns:p14="http://schemas.microsoft.com/office/powerpoint/2010/main" val="77530852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B68B3-3B66-CC21-2B0B-739AAC14F982}"/>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A2F1EA29-4F66-C7D5-2CE4-556EFAEA444E}"/>
              </a:ext>
            </a:extLst>
          </p:cNvPr>
          <p:cNvSpPr/>
          <p:nvPr/>
        </p:nvSpPr>
        <p:spPr>
          <a:xfrm rot="5400000">
            <a:off x="2667002" y="-2667002"/>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29AF2B"/>
              </a:solidFill>
            </a:endParaRPr>
          </a:p>
        </p:txBody>
      </p:sp>
      <p:sp>
        <p:nvSpPr>
          <p:cNvPr id="6" name="TextBox 5">
            <a:extLst>
              <a:ext uri="{FF2B5EF4-FFF2-40B4-BE49-F238E27FC236}">
                <a16:creationId xmlns:a16="http://schemas.microsoft.com/office/drawing/2014/main" id="{A04A2734-B761-4F01-34C3-66CA0BC071E3}"/>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30592AFC-AC5E-8E91-6A73-361E5A434D8F}"/>
              </a:ext>
            </a:extLst>
          </p:cNvPr>
          <p:cNvSpPr txBox="1"/>
          <p:nvPr/>
        </p:nvSpPr>
        <p:spPr>
          <a:xfrm>
            <a:off x="414495" y="1230534"/>
            <a:ext cx="10707329" cy="1200329"/>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- 1: City-Level Fare and Trip Summary Report</a:t>
            </a:r>
          </a:p>
          <a:p>
            <a:r>
              <a:rPr lang="en-US" dirty="0">
                <a:latin typeface="Calibri" panose="020F0502020204030204" pitchFamily="34" charset="0"/>
                <a:ea typeface="Calibri" panose="020F0502020204030204" pitchFamily="34" charset="0"/>
                <a:cs typeface="Calibri" panose="020F0502020204030204" pitchFamily="34" charset="0"/>
              </a:rPr>
              <a:t>Generate a report that displays the total trips, average fare per km, average fare per trip, and the percentage contribution of each city’s trips to the overall trips.</a:t>
            </a:r>
          </a:p>
          <a:p>
            <a:endParaRPr lang="en-IN" dirty="0"/>
          </a:p>
        </p:txBody>
      </p:sp>
      <p:pic>
        <p:nvPicPr>
          <p:cNvPr id="4" name="Picture 3">
            <a:extLst>
              <a:ext uri="{FF2B5EF4-FFF2-40B4-BE49-F238E27FC236}">
                <a16:creationId xmlns:a16="http://schemas.microsoft.com/office/drawing/2014/main" id="{D2C082F6-D764-FCEC-198C-4F1D362525DE}"/>
              </a:ext>
            </a:extLst>
          </p:cNvPr>
          <p:cNvPicPr>
            <a:picLocks noChangeAspect="1"/>
          </p:cNvPicPr>
          <p:nvPr/>
        </p:nvPicPr>
        <p:blipFill>
          <a:blip r:embed="rId3"/>
          <a:stretch>
            <a:fillRect/>
          </a:stretch>
        </p:blipFill>
        <p:spPr>
          <a:xfrm>
            <a:off x="1384656" y="2376717"/>
            <a:ext cx="6630325" cy="2724530"/>
          </a:xfrm>
          <a:prstGeom prst="rect">
            <a:avLst/>
          </a:prstGeom>
        </p:spPr>
      </p:pic>
      <p:sp>
        <p:nvSpPr>
          <p:cNvPr id="7" name="TextBox 6">
            <a:extLst>
              <a:ext uri="{FF2B5EF4-FFF2-40B4-BE49-F238E27FC236}">
                <a16:creationId xmlns:a16="http://schemas.microsoft.com/office/drawing/2014/main" id="{1AB583EA-EFDF-F71D-DD9B-850AD1895BC8}"/>
              </a:ext>
            </a:extLst>
          </p:cNvPr>
          <p:cNvSpPr txBox="1"/>
          <p:nvPr/>
        </p:nvSpPr>
        <p:spPr>
          <a:xfrm>
            <a:off x="619432" y="5407742"/>
            <a:ext cx="10933471" cy="646331"/>
          </a:xfrm>
          <a:prstGeom prst="rect">
            <a:avLst/>
          </a:prstGeom>
          <a:noFill/>
        </p:spPr>
        <p:txBody>
          <a:bodyPr wrap="square" rtlCol="0">
            <a:spAutoFit/>
          </a:bodyPr>
          <a:lstStyle/>
          <a:p>
            <a:r>
              <a:rPr lang="en-IN" b="1" dirty="0"/>
              <a:t>Insights: </a:t>
            </a:r>
            <a:r>
              <a:rPr lang="en-US" dirty="0"/>
              <a:t>Jaipur &amp; Lucknow drive growth, while Kochi shows premium potential and Surat , Vadodara need revenue optimization.</a:t>
            </a:r>
            <a:endParaRPr lang="en-IN" dirty="0"/>
          </a:p>
        </p:txBody>
      </p:sp>
    </p:spTree>
    <p:extLst>
      <p:ext uri="{BB962C8B-B14F-4D97-AF65-F5344CB8AC3E}">
        <p14:creationId xmlns:p14="http://schemas.microsoft.com/office/powerpoint/2010/main" val="128379953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7EBE2-ACFE-9BEF-D73D-2526A8032BC0}"/>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41686EDF-E810-D667-BA8A-627D6A68C9F5}"/>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3B879F92-7320-320D-A69A-9E435BE5968D}"/>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C92D0586-0D05-379D-467B-027034B9680D}"/>
              </a:ext>
            </a:extLst>
          </p:cNvPr>
          <p:cNvSpPr txBox="1"/>
          <p:nvPr/>
        </p:nvSpPr>
        <p:spPr>
          <a:xfrm>
            <a:off x="414495" y="1230534"/>
            <a:ext cx="10707329" cy="2862322"/>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- 2: Monthly City-Level Trips Target Performance Report</a:t>
            </a:r>
          </a:p>
          <a:p>
            <a:r>
              <a:rPr lang="en-US" dirty="0">
                <a:latin typeface="Calibri" panose="020F0502020204030204" pitchFamily="34" charset="0"/>
                <a:ea typeface="Calibri" panose="020F0502020204030204" pitchFamily="34" charset="0"/>
                <a:cs typeface="Calibri" panose="020F0502020204030204" pitchFamily="34" charset="0"/>
              </a:rPr>
              <a:t>Generate a report that evaluates the target performance for trips at the monthly and city</a:t>
            </a:r>
          </a:p>
          <a:p>
            <a:r>
              <a:rPr lang="en-US" dirty="0">
                <a:latin typeface="Calibri" panose="020F0502020204030204" pitchFamily="34" charset="0"/>
                <a:ea typeface="Calibri" panose="020F0502020204030204" pitchFamily="34" charset="0"/>
                <a:cs typeface="Calibri" panose="020F0502020204030204" pitchFamily="34" charset="0"/>
              </a:rPr>
              <a:t>level. For each city and month, compare the actual total trips with the target trips and categorize the performance as follows: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If actual trips are greater than target trips, mark it as "Above Target“.</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If actual trips are less than or equal to target trips, mark it as "Below Target".</a:t>
            </a:r>
            <a:endParaRPr lang="en-IN" dirty="0"/>
          </a:p>
          <a:p>
            <a:r>
              <a:rPr lang="en-US" dirty="0">
                <a:latin typeface="Calibri" panose="020F0502020204030204" pitchFamily="34" charset="0"/>
                <a:ea typeface="Calibri" panose="020F0502020204030204" pitchFamily="34" charset="0"/>
                <a:cs typeface="Calibri" panose="020F0502020204030204" pitchFamily="34" charset="0"/>
              </a:rPr>
              <a:t>Additionally, calculate the % difference between actual and target trips to quantify the performance gap.</a:t>
            </a:r>
            <a:endParaRPr lang="en-IN" dirty="0">
              <a:latin typeface="Calibri" panose="020F0502020204030204" pitchFamily="34" charset="0"/>
              <a:ea typeface="Calibri" panose="020F0502020204030204" pitchFamily="34" charset="0"/>
              <a:cs typeface="Calibri" panose="020F0502020204030204" pitchFamily="34" charset="0"/>
            </a:endParaRPr>
          </a:p>
          <a:p>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14" name="Picture 13" descr="A screenshot of a computer">
            <a:extLst>
              <a:ext uri="{FF2B5EF4-FFF2-40B4-BE49-F238E27FC236}">
                <a16:creationId xmlns:a16="http://schemas.microsoft.com/office/drawing/2014/main" id="{EBA9A9E6-9236-3DDF-8E9D-D866CF578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495" y="3536113"/>
            <a:ext cx="4073399" cy="2559888"/>
          </a:xfrm>
          <a:prstGeom prst="rect">
            <a:avLst/>
          </a:prstGeom>
        </p:spPr>
      </p:pic>
      <p:pic>
        <p:nvPicPr>
          <p:cNvPr id="16" name="Picture 15" descr="A screenshot of a computer">
            <a:extLst>
              <a:ext uri="{FF2B5EF4-FFF2-40B4-BE49-F238E27FC236}">
                <a16:creationId xmlns:a16="http://schemas.microsoft.com/office/drawing/2014/main" id="{CB27BBB3-0AD6-581E-E3A1-1759C45E858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02389" y="3536113"/>
            <a:ext cx="4518924" cy="2559889"/>
          </a:xfrm>
          <a:prstGeom prst="rect">
            <a:avLst/>
          </a:prstGeom>
        </p:spPr>
      </p:pic>
    </p:spTree>
    <p:extLst>
      <p:ext uri="{BB962C8B-B14F-4D97-AF65-F5344CB8AC3E}">
        <p14:creationId xmlns:p14="http://schemas.microsoft.com/office/powerpoint/2010/main" val="274034016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A1E6B-F595-96E0-6B29-FA57B1A4D025}"/>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380BA514-015E-7580-8BF7-A407B053222E}"/>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4" name="Picture 3" descr="A screenshot of a computer screen">
            <a:extLst>
              <a:ext uri="{FF2B5EF4-FFF2-40B4-BE49-F238E27FC236}">
                <a16:creationId xmlns:a16="http://schemas.microsoft.com/office/drawing/2014/main" id="{62D13A1A-EB5D-D897-C392-9FA0DC79E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2203" y="996132"/>
            <a:ext cx="4671099" cy="2243613"/>
          </a:xfrm>
          <a:prstGeom prst="rect">
            <a:avLst/>
          </a:prstGeom>
        </p:spPr>
      </p:pic>
      <p:pic>
        <p:nvPicPr>
          <p:cNvPr id="8" name="Picture 7" descr="A table with numbers on it&#10;&#10;AI-generated content may be incorrect.">
            <a:extLst>
              <a:ext uri="{FF2B5EF4-FFF2-40B4-BE49-F238E27FC236}">
                <a16:creationId xmlns:a16="http://schemas.microsoft.com/office/drawing/2014/main" id="{8AD98B41-D2E4-FC01-B70D-51ED887E0E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495" y="1830697"/>
            <a:ext cx="5443213" cy="1238423"/>
          </a:xfrm>
          <a:prstGeom prst="rect">
            <a:avLst/>
          </a:prstGeom>
        </p:spPr>
      </p:pic>
      <p:pic>
        <p:nvPicPr>
          <p:cNvPr id="9" name="Picture 8">
            <a:extLst>
              <a:ext uri="{FF2B5EF4-FFF2-40B4-BE49-F238E27FC236}">
                <a16:creationId xmlns:a16="http://schemas.microsoft.com/office/drawing/2014/main" id="{9BC05148-9978-750E-BDC3-BAACC3C573AD}"/>
              </a:ext>
            </a:extLst>
          </p:cNvPr>
          <p:cNvPicPr>
            <a:picLocks noChangeAspect="1"/>
          </p:cNvPicPr>
          <p:nvPr/>
        </p:nvPicPr>
        <p:blipFill>
          <a:blip r:embed="rId5"/>
          <a:stretch>
            <a:fillRect/>
          </a:stretch>
        </p:blipFill>
        <p:spPr>
          <a:xfrm>
            <a:off x="1757952" y="3564186"/>
            <a:ext cx="7246290" cy="1484687"/>
          </a:xfrm>
          <a:prstGeom prst="rect">
            <a:avLst/>
          </a:prstGeom>
        </p:spPr>
      </p:pic>
      <p:sp>
        <p:nvSpPr>
          <p:cNvPr id="10" name="TextBox 9">
            <a:extLst>
              <a:ext uri="{FF2B5EF4-FFF2-40B4-BE49-F238E27FC236}">
                <a16:creationId xmlns:a16="http://schemas.microsoft.com/office/drawing/2014/main" id="{2F41F1D8-5B95-A869-25E0-D00972BA1F33}"/>
              </a:ext>
            </a:extLst>
          </p:cNvPr>
          <p:cNvSpPr txBox="1"/>
          <p:nvPr/>
        </p:nvSpPr>
        <p:spPr>
          <a:xfrm>
            <a:off x="619432" y="5407742"/>
            <a:ext cx="10933471" cy="923330"/>
          </a:xfrm>
          <a:prstGeom prst="rect">
            <a:avLst/>
          </a:prstGeom>
          <a:noFill/>
        </p:spPr>
        <p:txBody>
          <a:bodyPr wrap="square" rtlCol="0">
            <a:spAutoFit/>
          </a:bodyPr>
          <a:lstStyle/>
          <a:p>
            <a:r>
              <a:rPr lang="en-IN" b="1" dirty="0"/>
              <a:t>Insights: </a:t>
            </a:r>
            <a:r>
              <a:rPr lang="en-IN" dirty="0"/>
              <a:t>J</a:t>
            </a:r>
            <a:r>
              <a:rPr lang="en-US" dirty="0"/>
              <a:t>Jaipur recorded steady double-digit growth (~14% overall), with Mysore emerging as the fastest-growing city (+20%). In contrast, Lucknow (~-11%) and Vadodara (~-15%) experienced notable declines so it’s signaling the need for focused recovery initiatives.</a:t>
            </a:r>
            <a:endParaRPr lang="en-IN" dirty="0"/>
          </a:p>
        </p:txBody>
      </p:sp>
    </p:spTree>
    <p:extLst>
      <p:ext uri="{BB962C8B-B14F-4D97-AF65-F5344CB8AC3E}">
        <p14:creationId xmlns:p14="http://schemas.microsoft.com/office/powerpoint/2010/main" val="372957316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DA590-2A6B-8216-0888-71C1BFF4F007}"/>
            </a:ext>
          </a:extLst>
        </p:cNvPr>
        <p:cNvGrpSpPr/>
        <p:nvPr/>
      </p:nvGrpSpPr>
      <p:grpSpPr>
        <a:xfrm>
          <a:off x="0" y="0"/>
          <a:ext cx="0" cy="0"/>
          <a:chOff x="0" y="0"/>
          <a:chExt cx="0" cy="0"/>
        </a:xfrm>
      </p:grpSpPr>
      <p:sp>
        <p:nvSpPr>
          <p:cNvPr id="5" name="Rectangle: Top Corners Rounded 4">
            <a:extLst>
              <a:ext uri="{FF2B5EF4-FFF2-40B4-BE49-F238E27FC236}">
                <a16:creationId xmlns:a16="http://schemas.microsoft.com/office/drawing/2014/main" id="{E2063E45-A3CC-9C26-00E1-3D5AA85AFD6A}"/>
              </a:ext>
            </a:extLst>
          </p:cNvPr>
          <p:cNvSpPr/>
          <p:nvPr/>
        </p:nvSpPr>
        <p:spPr>
          <a:xfrm rot="5400000">
            <a:off x="2667001" y="-2667000"/>
            <a:ext cx="6858001" cy="12192002"/>
          </a:xfrm>
          <a:prstGeom prst="round2SameRect">
            <a:avLst/>
          </a:prstGeom>
          <a:solidFill>
            <a:srgbClr val="29AF2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6" name="TextBox 5">
            <a:extLst>
              <a:ext uri="{FF2B5EF4-FFF2-40B4-BE49-F238E27FC236}">
                <a16:creationId xmlns:a16="http://schemas.microsoft.com/office/drawing/2014/main" id="{C158CD86-4E42-BC71-4D2B-76A20BE7B590}"/>
              </a:ext>
            </a:extLst>
          </p:cNvPr>
          <p:cNvSpPr txBox="1"/>
          <p:nvPr/>
        </p:nvSpPr>
        <p:spPr>
          <a:xfrm>
            <a:off x="414495" y="684516"/>
            <a:ext cx="4187002" cy="461665"/>
          </a:xfrm>
          <a:prstGeom prst="rect">
            <a:avLst/>
          </a:prstGeom>
          <a:noFill/>
        </p:spPr>
        <p:txBody>
          <a:bodyPr wrap="square">
            <a:spAutoFit/>
          </a:bodyPr>
          <a:lstStyle/>
          <a:p>
            <a:r>
              <a:rPr lang="en-US" sz="2400" b="1" u="sng" dirty="0">
                <a:latin typeface="ADLaM Display" panose="02010000000000000000" pitchFamily="2" charset="0"/>
                <a:ea typeface="ADLaM Display" panose="02010000000000000000" pitchFamily="2" charset="0"/>
                <a:cs typeface="ADLaM Display" panose="02010000000000000000" pitchFamily="2" charset="0"/>
              </a:rPr>
              <a:t>Ad-Hoc Business Requests</a:t>
            </a:r>
            <a:r>
              <a:rPr lang="en-US" sz="1800" b="1" u="sng" dirty="0">
                <a:latin typeface="ADLaM Display" panose="02010000000000000000" pitchFamily="2" charset="0"/>
                <a:ea typeface="ADLaM Display" panose="02010000000000000000" pitchFamily="2" charset="0"/>
                <a:cs typeface="ADLaM Display" panose="02010000000000000000" pitchFamily="2" charset="0"/>
              </a:rPr>
              <a:t>:</a:t>
            </a:r>
            <a:endParaRPr lang="en-IN" sz="1800" b="1" u="sng" dirty="0">
              <a:latin typeface="ADLaM Display" panose="02010000000000000000" pitchFamily="2" charset="0"/>
              <a:ea typeface="ADLaM Display" panose="02010000000000000000" pitchFamily="2" charset="0"/>
              <a:cs typeface="ADLaM Display" panose="02010000000000000000" pitchFamily="2" charset="0"/>
            </a:endParaRPr>
          </a:p>
        </p:txBody>
      </p:sp>
      <p:sp>
        <p:nvSpPr>
          <p:cNvPr id="2" name="TextBox 1">
            <a:extLst>
              <a:ext uri="{FF2B5EF4-FFF2-40B4-BE49-F238E27FC236}">
                <a16:creationId xmlns:a16="http://schemas.microsoft.com/office/drawing/2014/main" id="{B517050F-4FFA-FC1F-B7C6-E9D55BE22C74}"/>
              </a:ext>
            </a:extLst>
          </p:cNvPr>
          <p:cNvSpPr txBox="1"/>
          <p:nvPr/>
        </p:nvSpPr>
        <p:spPr>
          <a:xfrm>
            <a:off x="414495" y="1230534"/>
            <a:ext cx="10707329" cy="1477328"/>
          </a:xfrm>
          <a:prstGeom prst="rect">
            <a:avLst/>
          </a:prstGeom>
          <a:noFill/>
        </p:spPr>
        <p:txBody>
          <a:bodyPr wrap="square" rtlCol="0">
            <a:spAutoFit/>
          </a:bodyPr>
          <a:lstStyle/>
          <a:p>
            <a:r>
              <a:rPr lang="en-US" b="1" dirty="0">
                <a:latin typeface="Calibri" panose="020F0502020204030204" pitchFamily="34" charset="0"/>
                <a:ea typeface="Calibri" panose="020F0502020204030204" pitchFamily="34" charset="0"/>
                <a:cs typeface="Calibri" panose="020F0502020204030204" pitchFamily="34" charset="0"/>
              </a:rPr>
              <a:t>Business Request - 3: City-Level Repeat Passenger Trip Frequency Report</a:t>
            </a:r>
          </a:p>
          <a:p>
            <a:r>
              <a:rPr lang="en-US" dirty="0">
                <a:latin typeface="Calibri" panose="020F0502020204030204" pitchFamily="34" charset="0"/>
                <a:ea typeface="Calibri" panose="020F0502020204030204" pitchFamily="34" charset="0"/>
                <a:cs typeface="Calibri" panose="020F0502020204030204" pitchFamily="34" charset="0"/>
              </a:rPr>
              <a:t>Generate a report that shows the percentage distribution of repeat passengers by the number of trips they have taken in each city. Calculate the percentage of repeat passengers who took 2 trips, 3 trips, and so on, up to 10 trips. </a:t>
            </a:r>
          </a:p>
          <a:p>
            <a:endParaRPr lang="en-IN" dirty="0"/>
          </a:p>
        </p:txBody>
      </p:sp>
      <p:pic>
        <p:nvPicPr>
          <p:cNvPr id="4" name="Picture 3">
            <a:extLst>
              <a:ext uri="{FF2B5EF4-FFF2-40B4-BE49-F238E27FC236}">
                <a16:creationId xmlns:a16="http://schemas.microsoft.com/office/drawing/2014/main" id="{9C2EE037-2158-7E05-A017-E29E20D7CC92}"/>
              </a:ext>
            </a:extLst>
          </p:cNvPr>
          <p:cNvPicPr>
            <a:picLocks noChangeAspect="1"/>
          </p:cNvPicPr>
          <p:nvPr/>
        </p:nvPicPr>
        <p:blipFill>
          <a:blip r:embed="rId3"/>
          <a:stretch>
            <a:fillRect/>
          </a:stretch>
        </p:blipFill>
        <p:spPr>
          <a:xfrm>
            <a:off x="1626269" y="2792215"/>
            <a:ext cx="7287642" cy="2314898"/>
          </a:xfrm>
          <a:prstGeom prst="rect">
            <a:avLst/>
          </a:prstGeom>
        </p:spPr>
      </p:pic>
      <p:sp>
        <p:nvSpPr>
          <p:cNvPr id="8" name="TextBox 7">
            <a:extLst>
              <a:ext uri="{FF2B5EF4-FFF2-40B4-BE49-F238E27FC236}">
                <a16:creationId xmlns:a16="http://schemas.microsoft.com/office/drawing/2014/main" id="{03893A7C-0CDD-FB5C-6359-01367817814D}"/>
              </a:ext>
            </a:extLst>
          </p:cNvPr>
          <p:cNvSpPr txBox="1"/>
          <p:nvPr/>
        </p:nvSpPr>
        <p:spPr>
          <a:xfrm>
            <a:off x="619432" y="5407742"/>
            <a:ext cx="10933471" cy="923330"/>
          </a:xfrm>
          <a:prstGeom prst="rect">
            <a:avLst/>
          </a:prstGeom>
          <a:noFill/>
        </p:spPr>
        <p:txBody>
          <a:bodyPr wrap="square" rtlCol="0">
            <a:spAutoFit/>
          </a:bodyPr>
          <a:lstStyle/>
          <a:p>
            <a:r>
              <a:rPr lang="en-IN" b="1" dirty="0"/>
              <a:t>Insights: </a:t>
            </a:r>
            <a:r>
              <a:rPr lang="en-US" dirty="0"/>
              <a:t>Visakhapatnam &amp; Jaipur lead in first-time trips while Surat ,Vadodara and Coimbatore show stronger repeat usage.</a:t>
            </a:r>
          </a:p>
          <a:p>
            <a:endParaRPr lang="en-IN" dirty="0"/>
          </a:p>
        </p:txBody>
      </p:sp>
    </p:spTree>
    <p:extLst>
      <p:ext uri="{BB962C8B-B14F-4D97-AF65-F5344CB8AC3E}">
        <p14:creationId xmlns:p14="http://schemas.microsoft.com/office/powerpoint/2010/main" val="31494702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1110</TotalTime>
  <Words>1062</Words>
  <Application>Microsoft Office PowerPoint</Application>
  <PresentationFormat>Widescreen</PresentationFormat>
  <Paragraphs>87</Paragraphs>
  <Slides>16</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ADLaM Display</vt:lpstr>
      <vt:lpstr>Algerian</vt:lpstr>
      <vt:lpstr>Angsana New</vt: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Antara Ghosh</dc:creator>
  <cp:lastModifiedBy>Antara Ghosh</cp:lastModifiedBy>
  <cp:revision>13</cp:revision>
  <dcterms:created xsi:type="dcterms:W3CDTF">2025-08-21T15:36:14Z</dcterms:created>
  <dcterms:modified xsi:type="dcterms:W3CDTF">2025-08-24T19:42:41Z</dcterms:modified>
</cp:coreProperties>
</file>