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6"/>
  </p:notesMasterIdLst>
  <p:handoutMasterIdLst>
    <p:handoutMasterId r:id="rId27"/>
  </p:handoutMasterIdLst>
  <p:sldIdLst>
    <p:sldId id="257" r:id="rId5"/>
    <p:sldId id="389" r:id="rId6"/>
    <p:sldId id="384" r:id="rId7"/>
    <p:sldId id="317" r:id="rId8"/>
    <p:sldId id="277" r:id="rId9"/>
    <p:sldId id="278" r:id="rId10"/>
    <p:sldId id="392" r:id="rId11"/>
    <p:sldId id="393" r:id="rId12"/>
    <p:sldId id="394" r:id="rId13"/>
    <p:sldId id="395" r:id="rId14"/>
    <p:sldId id="396" r:id="rId15"/>
    <p:sldId id="397" r:id="rId16"/>
    <p:sldId id="398" r:id="rId17"/>
    <p:sldId id="399" r:id="rId18"/>
    <p:sldId id="400" r:id="rId19"/>
    <p:sldId id="402" r:id="rId20"/>
    <p:sldId id="403" r:id="rId21"/>
    <p:sldId id="404" r:id="rId22"/>
    <p:sldId id="401" r:id="rId23"/>
    <p:sldId id="321" r:id="rId24"/>
    <p:sldId id="39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725" autoAdjust="0"/>
  </p:normalViewPr>
  <p:slideViewPr>
    <p:cSldViewPr snapToGrid="0">
      <p:cViewPr>
        <p:scale>
          <a:sx n="77" d="100"/>
          <a:sy n="77" d="100"/>
        </p:scale>
        <p:origin x="232" y="5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4/1/2022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hyperlink" Target="mailto:antarasaha.1104@gmail.com" TargetMode="External"/><Relationship Id="rId2" Type="http://schemas.openxmlformats.org/officeDocument/2006/relationships/hyperlink" Target="mailto:antara.saha@utdallas.edu" TargetMode="External"/><Relationship Id="rId1" Type="http://schemas.openxmlformats.org/officeDocument/2006/relationships/slideLayout" Target="../slideLayouts/slideLayout12.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hyperlink" Target="https://tinyurl.com/mw43kfj4"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sz="3200" b="0" i="0" dirty="0">
                <a:solidFill>
                  <a:schemeClr val="tx2"/>
                </a:solidFill>
                <a:effectLst/>
                <a:latin typeface="SourceSansPro"/>
              </a:rPr>
              <a:t>Prediction of Pima Indians Diabetes with Machine Learning Algorithms</a:t>
            </a:r>
            <a:endParaRPr lang="en-US" sz="3200" dirty="0">
              <a:solidFill>
                <a:schemeClr val="tx2"/>
              </a:solidFill>
            </a:endParaRP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Presented by: Antara Saha</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9" name="Group 1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0" name="Freeform: Shape 1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Oval 2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5" name="Rectangle 2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9" name="Group 28">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30" name="Freeform: Shape 29">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1D34CA46-0F1B-493C-97A1-B3F730C3C6C6}"/>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pPr>
              <a:lnSpc>
                <a:spcPct val="100000"/>
              </a:lnSpc>
            </a:pPr>
            <a:r>
              <a:rPr lang="en-US" dirty="0"/>
              <a:t>Variable Correlation</a:t>
            </a:r>
          </a:p>
        </p:txBody>
      </p:sp>
      <p:grpSp>
        <p:nvGrpSpPr>
          <p:cNvPr id="33" name="Group 32">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4"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Content Placeholder 7">
            <a:extLst>
              <a:ext uri="{FF2B5EF4-FFF2-40B4-BE49-F238E27FC236}">
                <a16:creationId xmlns:a16="http://schemas.microsoft.com/office/drawing/2014/main" id="{94D14744-1A57-4A99-9E62-725CB42C43C3}"/>
              </a:ext>
            </a:extLst>
          </p:cNvPr>
          <p:cNvPicPr>
            <a:picLocks noGrp="1" noChangeAspect="1"/>
          </p:cNvPicPr>
          <p:nvPr>
            <p:ph idx="1"/>
          </p:nvPr>
        </p:nvPicPr>
        <p:blipFill>
          <a:blip r:embed="rId2"/>
          <a:stretch>
            <a:fillRect/>
          </a:stretch>
        </p:blipFill>
        <p:spPr>
          <a:xfrm>
            <a:off x="4295776" y="785463"/>
            <a:ext cx="7345363" cy="5288660"/>
          </a:xfrm>
          <a:custGeom>
            <a:avLst/>
            <a:gdLst/>
            <a:ahLst/>
            <a:cxnLst/>
            <a:rect l="l" t="t" r="r" b="b"/>
            <a:pathLst>
              <a:path w="7345363" h="5761037">
                <a:moveTo>
                  <a:pt x="0" y="0"/>
                </a:moveTo>
                <a:lnTo>
                  <a:pt x="7345363" y="0"/>
                </a:lnTo>
                <a:lnTo>
                  <a:pt x="7345363" y="5761037"/>
                </a:lnTo>
                <a:lnTo>
                  <a:pt x="0" y="5761037"/>
                </a:lnTo>
                <a:close/>
              </a:path>
            </a:pathLst>
          </a:custGeom>
        </p:spPr>
      </p:pic>
      <p:sp>
        <p:nvSpPr>
          <p:cNvPr id="4" name="Date Placeholder 3">
            <a:extLst>
              <a:ext uri="{FF2B5EF4-FFF2-40B4-BE49-F238E27FC236}">
                <a16:creationId xmlns:a16="http://schemas.microsoft.com/office/drawing/2014/main" id="{087FE60E-85A4-4583-8A84-714C897ACFC3}"/>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5" name="Footer Placeholder 4">
            <a:extLst>
              <a:ext uri="{FF2B5EF4-FFF2-40B4-BE49-F238E27FC236}">
                <a16:creationId xmlns:a16="http://schemas.microsoft.com/office/drawing/2014/main" id="{F9D1E71F-2A2A-49AF-8260-5320304720C7}"/>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E245846A-CC51-4213-A54F-F077792045F6}"/>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10</a:t>
            </a:fld>
            <a:endParaRPr lang="en-US">
              <a:solidFill>
                <a:schemeClr val="tx1">
                  <a:alpha val="80000"/>
                </a:schemeClr>
              </a:solidFill>
            </a:endParaRPr>
          </a:p>
        </p:txBody>
      </p:sp>
    </p:spTree>
    <p:extLst>
      <p:ext uri="{BB962C8B-B14F-4D97-AF65-F5344CB8AC3E}">
        <p14:creationId xmlns:p14="http://schemas.microsoft.com/office/powerpoint/2010/main" val="2435292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oup 2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2" name="Freeform: Shape 2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Oval 2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7" name="Rectangle 2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FF68B5E2-563F-4379-8684-3D5CC361E8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0863" y="530825"/>
            <a:ext cx="678135" cy="990000"/>
            <a:chOff x="10490969" y="1448827"/>
            <a:chExt cx="678135" cy="990000"/>
          </a:xfrm>
        </p:grpSpPr>
        <p:sp>
          <p:nvSpPr>
            <p:cNvPr id="30" name="Freeform: Shape 29">
              <a:extLst>
                <a:ext uri="{FF2B5EF4-FFF2-40B4-BE49-F238E27FC236}">
                  <a16:creationId xmlns:a16="http://schemas.microsoft.com/office/drawing/2014/main" id="{6677C8B1-4136-48AF-8673-82EB7A2620F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Oval 30">
              <a:extLst>
                <a:ext uri="{FF2B5EF4-FFF2-40B4-BE49-F238E27FC236}">
                  <a16:creationId xmlns:a16="http://schemas.microsoft.com/office/drawing/2014/main" id="{3B10B746-EEA9-4075-B6D7-F12F7742A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834FB7BF-7419-4A75-81E2-AE2F44601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Shape 32">
              <a:extLst>
                <a:ext uri="{FF2B5EF4-FFF2-40B4-BE49-F238E27FC236}">
                  <a16:creationId xmlns:a16="http://schemas.microsoft.com/office/drawing/2014/main" id="{04EE4AAA-6CF7-4F1B-BFD4-2CEE4D481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33B4E7F-0750-4047-B270-27B3F9CE5C3D}"/>
              </a:ext>
            </a:extLst>
          </p:cNvPr>
          <p:cNvSpPr>
            <a:spLocks noGrp="1"/>
          </p:cNvSpPr>
          <p:nvPr>
            <p:ph type="title"/>
          </p:nvPr>
        </p:nvSpPr>
        <p:spPr>
          <a:xfrm>
            <a:off x="550864" y="546058"/>
            <a:ext cx="3565524" cy="2743622"/>
          </a:xfrm>
        </p:spPr>
        <p:txBody>
          <a:bodyPr vert="horz" wrap="square" lIns="0" tIns="0" rIns="0" bIns="0" rtlCol="0" anchor="b" anchorCtr="0">
            <a:normAutofit fontScale="90000"/>
          </a:bodyPr>
          <a:lstStyle/>
          <a:p>
            <a:pPr>
              <a:lnSpc>
                <a:spcPct val="100000"/>
              </a:lnSpc>
            </a:pPr>
            <a:r>
              <a:rPr lang="en-US" sz="2800" dirty="0"/>
              <a:t>Comparing</a:t>
            </a:r>
            <a:r>
              <a:rPr lang="en-US" dirty="0"/>
              <a:t> </a:t>
            </a:r>
            <a:r>
              <a:rPr lang="en-US" sz="2700" dirty="0"/>
              <a:t>how different variables can be correlated with the diabetes by creating individual graphical representation for each variable</a:t>
            </a:r>
          </a:p>
        </p:txBody>
      </p:sp>
      <p:pic>
        <p:nvPicPr>
          <p:cNvPr id="8" name="Content Placeholder 7">
            <a:extLst>
              <a:ext uri="{FF2B5EF4-FFF2-40B4-BE49-F238E27FC236}">
                <a16:creationId xmlns:a16="http://schemas.microsoft.com/office/drawing/2014/main" id="{45B1F9D0-D9BD-4AB9-98FC-02F20E60EA03}"/>
              </a:ext>
            </a:extLst>
          </p:cNvPr>
          <p:cNvPicPr>
            <a:picLocks noGrp="1" noChangeAspect="1"/>
          </p:cNvPicPr>
          <p:nvPr>
            <p:ph idx="1"/>
          </p:nvPr>
        </p:nvPicPr>
        <p:blipFill>
          <a:blip r:embed="rId2"/>
          <a:stretch>
            <a:fillRect/>
          </a:stretch>
        </p:blipFill>
        <p:spPr>
          <a:xfrm>
            <a:off x="4412645" y="565724"/>
            <a:ext cx="3437169" cy="2723955"/>
          </a:xfrm>
          <a:custGeom>
            <a:avLst/>
            <a:gdLst/>
            <a:ahLst/>
            <a:cxnLst/>
            <a:rect l="l" t="t" r="r" b="b"/>
            <a:pathLst>
              <a:path w="3437169" h="5759450">
                <a:moveTo>
                  <a:pt x="0" y="0"/>
                </a:moveTo>
                <a:lnTo>
                  <a:pt x="3437169" y="0"/>
                </a:lnTo>
                <a:lnTo>
                  <a:pt x="3437169" y="5759450"/>
                </a:lnTo>
                <a:lnTo>
                  <a:pt x="0" y="5759450"/>
                </a:lnTo>
                <a:close/>
              </a:path>
            </a:pathLst>
          </a:custGeom>
        </p:spPr>
      </p:pic>
      <p:grpSp>
        <p:nvGrpSpPr>
          <p:cNvPr id="35" name="Group 34">
            <a:extLst>
              <a:ext uri="{FF2B5EF4-FFF2-40B4-BE49-F238E27FC236}">
                <a16:creationId xmlns:a16="http://schemas.microsoft.com/office/drawing/2014/main" id="{9C8CCA6B-2457-4794-A80E-F67E61E69C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70924" y="4640991"/>
            <a:ext cx="1335600" cy="1262947"/>
            <a:chOff x="7735641" y="2106638"/>
            <a:chExt cx="1335600" cy="1262947"/>
          </a:xfrm>
        </p:grpSpPr>
        <p:sp>
          <p:nvSpPr>
            <p:cNvPr id="36" name="Freeform: Shape 35">
              <a:extLst>
                <a:ext uri="{FF2B5EF4-FFF2-40B4-BE49-F238E27FC236}">
                  <a16:creationId xmlns:a16="http://schemas.microsoft.com/office/drawing/2014/main" id="{AE49C99F-EBE8-4A1C-8E12-1ABAC6F6A0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7735641" y="210663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Oval 36">
              <a:extLst>
                <a:ext uri="{FF2B5EF4-FFF2-40B4-BE49-F238E27FC236}">
                  <a16:creationId xmlns:a16="http://schemas.microsoft.com/office/drawing/2014/main" id="{98799E35-9D16-489A-8F06-F36B62039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261241" y="2453712"/>
              <a:ext cx="540000" cy="108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0" name="Picture 9">
            <a:extLst>
              <a:ext uri="{FF2B5EF4-FFF2-40B4-BE49-F238E27FC236}">
                <a16:creationId xmlns:a16="http://schemas.microsoft.com/office/drawing/2014/main" id="{4018F580-C758-4AE3-8AE6-B35AE1905C9A}"/>
              </a:ext>
            </a:extLst>
          </p:cNvPr>
          <p:cNvPicPr>
            <a:picLocks noChangeAspect="1"/>
          </p:cNvPicPr>
          <p:nvPr/>
        </p:nvPicPr>
        <p:blipFill>
          <a:blip r:embed="rId3"/>
          <a:stretch>
            <a:fillRect/>
          </a:stretch>
        </p:blipFill>
        <p:spPr>
          <a:xfrm>
            <a:off x="8146071" y="541901"/>
            <a:ext cx="3437168" cy="2723955"/>
          </a:xfrm>
          <a:custGeom>
            <a:avLst/>
            <a:gdLst/>
            <a:ahLst/>
            <a:cxnLst/>
            <a:rect l="l" t="t" r="r" b="b"/>
            <a:pathLst>
              <a:path w="3437169" h="5759450">
                <a:moveTo>
                  <a:pt x="0" y="0"/>
                </a:moveTo>
                <a:lnTo>
                  <a:pt x="3437169" y="0"/>
                </a:lnTo>
                <a:lnTo>
                  <a:pt x="3437169" y="5759450"/>
                </a:lnTo>
                <a:lnTo>
                  <a:pt x="0" y="5759450"/>
                </a:lnTo>
                <a:close/>
              </a:path>
            </a:pathLst>
          </a:custGeom>
        </p:spPr>
      </p:pic>
      <p:sp>
        <p:nvSpPr>
          <p:cNvPr id="4" name="Date Placeholder 3">
            <a:extLst>
              <a:ext uri="{FF2B5EF4-FFF2-40B4-BE49-F238E27FC236}">
                <a16:creationId xmlns:a16="http://schemas.microsoft.com/office/drawing/2014/main" id="{08E52460-D766-40FD-A9EA-353744F8958A}"/>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5" name="Footer Placeholder 4">
            <a:extLst>
              <a:ext uri="{FF2B5EF4-FFF2-40B4-BE49-F238E27FC236}">
                <a16:creationId xmlns:a16="http://schemas.microsoft.com/office/drawing/2014/main" id="{11B4EDB1-D413-4967-9705-5CB4A9B4BED8}"/>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18923497-BD7B-484C-969C-1B48CEE74C9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pic>
        <p:nvPicPr>
          <p:cNvPr id="12" name="Picture 11">
            <a:extLst>
              <a:ext uri="{FF2B5EF4-FFF2-40B4-BE49-F238E27FC236}">
                <a16:creationId xmlns:a16="http://schemas.microsoft.com/office/drawing/2014/main" id="{46F6082C-6F20-4DCD-BBFC-819FF2AA8FCF}"/>
              </a:ext>
            </a:extLst>
          </p:cNvPr>
          <p:cNvPicPr>
            <a:picLocks noChangeAspect="1"/>
          </p:cNvPicPr>
          <p:nvPr/>
        </p:nvPicPr>
        <p:blipFill>
          <a:blip r:embed="rId4"/>
          <a:stretch>
            <a:fillRect/>
          </a:stretch>
        </p:blipFill>
        <p:spPr>
          <a:xfrm>
            <a:off x="572423" y="3566552"/>
            <a:ext cx="2962650" cy="2520413"/>
          </a:xfrm>
          <a:prstGeom prst="rect">
            <a:avLst/>
          </a:prstGeom>
        </p:spPr>
      </p:pic>
      <p:pic>
        <p:nvPicPr>
          <p:cNvPr id="14" name="Picture 13">
            <a:extLst>
              <a:ext uri="{FF2B5EF4-FFF2-40B4-BE49-F238E27FC236}">
                <a16:creationId xmlns:a16="http://schemas.microsoft.com/office/drawing/2014/main" id="{400217B6-1DB1-496D-A31E-A1C4EFCD5E3D}"/>
              </a:ext>
            </a:extLst>
          </p:cNvPr>
          <p:cNvPicPr>
            <a:picLocks noChangeAspect="1"/>
          </p:cNvPicPr>
          <p:nvPr/>
        </p:nvPicPr>
        <p:blipFill>
          <a:blip r:embed="rId5"/>
          <a:stretch>
            <a:fillRect/>
          </a:stretch>
        </p:blipFill>
        <p:spPr>
          <a:xfrm>
            <a:off x="4147613" y="3566551"/>
            <a:ext cx="3205108" cy="2520413"/>
          </a:xfrm>
          <a:prstGeom prst="rect">
            <a:avLst/>
          </a:prstGeom>
        </p:spPr>
      </p:pic>
      <p:pic>
        <p:nvPicPr>
          <p:cNvPr id="18" name="Picture 17">
            <a:extLst>
              <a:ext uri="{FF2B5EF4-FFF2-40B4-BE49-F238E27FC236}">
                <a16:creationId xmlns:a16="http://schemas.microsoft.com/office/drawing/2014/main" id="{48675A1C-10C7-403B-9452-87F3D50430F3}"/>
              </a:ext>
            </a:extLst>
          </p:cNvPr>
          <p:cNvPicPr>
            <a:picLocks noChangeAspect="1"/>
          </p:cNvPicPr>
          <p:nvPr/>
        </p:nvPicPr>
        <p:blipFill>
          <a:blip r:embed="rId6"/>
          <a:stretch>
            <a:fillRect/>
          </a:stretch>
        </p:blipFill>
        <p:spPr>
          <a:xfrm>
            <a:off x="8190443" y="3560967"/>
            <a:ext cx="3309890" cy="2520414"/>
          </a:xfrm>
          <a:prstGeom prst="rect">
            <a:avLst/>
          </a:prstGeom>
        </p:spPr>
      </p:pic>
    </p:spTree>
    <p:extLst>
      <p:ext uri="{BB962C8B-B14F-4D97-AF65-F5344CB8AC3E}">
        <p14:creationId xmlns:p14="http://schemas.microsoft.com/office/powerpoint/2010/main" val="4155340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 name="Group 2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6" name="Freeform: Shape 2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Oval 2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1" name="Rectangle 3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5" name="Group 34">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36" name="Freeform: Shape 35">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Oval 36">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C06EDF1B-E03D-4342-B9C8-A98396DE1646}"/>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pPr>
              <a:lnSpc>
                <a:spcPct val="100000"/>
              </a:lnSpc>
            </a:pPr>
            <a:r>
              <a:rPr lang="en-US" dirty="0"/>
              <a:t>Outlier Detection</a:t>
            </a:r>
            <a:endParaRPr lang="en-US"/>
          </a:p>
        </p:txBody>
      </p:sp>
      <p:grpSp>
        <p:nvGrpSpPr>
          <p:cNvPr id="39" name="Group 38">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40"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4" name="Content Placeholder 13">
            <a:extLst>
              <a:ext uri="{FF2B5EF4-FFF2-40B4-BE49-F238E27FC236}">
                <a16:creationId xmlns:a16="http://schemas.microsoft.com/office/drawing/2014/main" id="{E174A442-2A1D-4158-BB79-763375CE53B0}"/>
              </a:ext>
            </a:extLst>
          </p:cNvPr>
          <p:cNvPicPr>
            <a:picLocks noGrp="1" noChangeAspect="1"/>
          </p:cNvPicPr>
          <p:nvPr>
            <p:ph idx="1"/>
          </p:nvPr>
        </p:nvPicPr>
        <p:blipFill>
          <a:blip r:embed="rId2"/>
          <a:stretch>
            <a:fillRect/>
          </a:stretch>
        </p:blipFill>
        <p:spPr>
          <a:xfrm>
            <a:off x="3803216" y="549275"/>
            <a:ext cx="7097067" cy="5761037"/>
          </a:xfrm>
          <a:custGeom>
            <a:avLst/>
            <a:gdLst/>
            <a:ahLst/>
            <a:cxnLst/>
            <a:rect l="l" t="t" r="r" b="b"/>
            <a:pathLst>
              <a:path w="7345363" h="5761037">
                <a:moveTo>
                  <a:pt x="0" y="0"/>
                </a:moveTo>
                <a:lnTo>
                  <a:pt x="7345363" y="0"/>
                </a:lnTo>
                <a:lnTo>
                  <a:pt x="7345363" y="5761037"/>
                </a:lnTo>
                <a:lnTo>
                  <a:pt x="0" y="5761037"/>
                </a:lnTo>
                <a:close/>
              </a:path>
            </a:pathLst>
          </a:custGeom>
        </p:spPr>
      </p:pic>
      <p:sp>
        <p:nvSpPr>
          <p:cNvPr id="4" name="Date Placeholder 3">
            <a:extLst>
              <a:ext uri="{FF2B5EF4-FFF2-40B4-BE49-F238E27FC236}">
                <a16:creationId xmlns:a16="http://schemas.microsoft.com/office/drawing/2014/main" id="{7FBF8F12-618B-4050-B27D-4FC4D8D9A1F5}"/>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5" name="Footer Placeholder 4">
            <a:extLst>
              <a:ext uri="{FF2B5EF4-FFF2-40B4-BE49-F238E27FC236}">
                <a16:creationId xmlns:a16="http://schemas.microsoft.com/office/drawing/2014/main" id="{93C29A6D-8FCF-4CA1-9673-11350F85CEEC}"/>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B1AB2904-BD40-4601-8AA3-BDAA98D560A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12</a:t>
            </a:fld>
            <a:endParaRPr lang="en-US">
              <a:solidFill>
                <a:schemeClr val="tx1">
                  <a:alpha val="80000"/>
                </a:schemeClr>
              </a:solidFill>
            </a:endParaRPr>
          </a:p>
        </p:txBody>
      </p:sp>
    </p:spTree>
    <p:extLst>
      <p:ext uri="{BB962C8B-B14F-4D97-AF65-F5344CB8AC3E}">
        <p14:creationId xmlns:p14="http://schemas.microsoft.com/office/powerpoint/2010/main" val="2377218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9" name="Group 1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0" name="Freeform: Shape 1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Oval 2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5" name="Rectangle 2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9" name="Group 28">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30" name="Freeform: Shape 29">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5996D7EB-9B9B-4B80-BDD8-C08346244964}"/>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r>
              <a:rPr lang="en-US" sz="4100"/>
              <a:t>Data Preprocessing, Data Splitting and Feature Scaling</a:t>
            </a:r>
          </a:p>
        </p:txBody>
      </p:sp>
      <p:grpSp>
        <p:nvGrpSpPr>
          <p:cNvPr id="33" name="Group 32">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4"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Content Placeholder 7">
            <a:extLst>
              <a:ext uri="{FF2B5EF4-FFF2-40B4-BE49-F238E27FC236}">
                <a16:creationId xmlns:a16="http://schemas.microsoft.com/office/drawing/2014/main" id="{7211D8CA-AE74-4E94-AA22-ACA0BE9DDC06}"/>
              </a:ext>
            </a:extLst>
          </p:cNvPr>
          <p:cNvPicPr>
            <a:picLocks noGrp="1" noChangeAspect="1"/>
          </p:cNvPicPr>
          <p:nvPr>
            <p:ph idx="1"/>
          </p:nvPr>
        </p:nvPicPr>
        <p:blipFill>
          <a:blip r:embed="rId2"/>
          <a:stretch>
            <a:fillRect/>
          </a:stretch>
        </p:blipFill>
        <p:spPr>
          <a:xfrm>
            <a:off x="4295776" y="1868905"/>
            <a:ext cx="7345363" cy="3121777"/>
          </a:xfrm>
          <a:custGeom>
            <a:avLst/>
            <a:gdLst/>
            <a:ahLst/>
            <a:cxnLst/>
            <a:rect l="l" t="t" r="r" b="b"/>
            <a:pathLst>
              <a:path w="7345363" h="5761037">
                <a:moveTo>
                  <a:pt x="0" y="0"/>
                </a:moveTo>
                <a:lnTo>
                  <a:pt x="7345363" y="0"/>
                </a:lnTo>
                <a:lnTo>
                  <a:pt x="7345363" y="5761037"/>
                </a:lnTo>
                <a:lnTo>
                  <a:pt x="0" y="5761037"/>
                </a:lnTo>
                <a:close/>
              </a:path>
            </a:pathLst>
          </a:custGeom>
        </p:spPr>
      </p:pic>
      <p:sp>
        <p:nvSpPr>
          <p:cNvPr id="4" name="Date Placeholder 3">
            <a:extLst>
              <a:ext uri="{FF2B5EF4-FFF2-40B4-BE49-F238E27FC236}">
                <a16:creationId xmlns:a16="http://schemas.microsoft.com/office/drawing/2014/main" id="{949E9068-6C2C-4CC4-B66B-0AA67497A0F7}"/>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5" name="Footer Placeholder 4">
            <a:extLst>
              <a:ext uri="{FF2B5EF4-FFF2-40B4-BE49-F238E27FC236}">
                <a16:creationId xmlns:a16="http://schemas.microsoft.com/office/drawing/2014/main" id="{5271B5F5-4D12-489E-8F4F-D71EB8CF83D0}"/>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931F0FD3-B974-40BB-B46C-A79C32B0D36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spTree>
    <p:extLst>
      <p:ext uri="{BB962C8B-B14F-4D97-AF65-F5344CB8AC3E}">
        <p14:creationId xmlns:p14="http://schemas.microsoft.com/office/powerpoint/2010/main" val="2344912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831F-7C29-4647-A689-749230BAD0FE}"/>
              </a:ext>
            </a:extLst>
          </p:cNvPr>
          <p:cNvSpPr>
            <a:spLocks noGrp="1"/>
          </p:cNvSpPr>
          <p:nvPr>
            <p:ph type="title"/>
          </p:nvPr>
        </p:nvSpPr>
        <p:spPr/>
        <p:txBody>
          <a:bodyPr/>
          <a:lstStyle/>
          <a:p>
            <a:r>
              <a:rPr lang="en-US" dirty="0"/>
              <a:t>Importing libraries to perform different ML Algorithms</a:t>
            </a:r>
          </a:p>
        </p:txBody>
      </p:sp>
      <p:pic>
        <p:nvPicPr>
          <p:cNvPr id="8" name="Content Placeholder 7">
            <a:extLst>
              <a:ext uri="{FF2B5EF4-FFF2-40B4-BE49-F238E27FC236}">
                <a16:creationId xmlns:a16="http://schemas.microsoft.com/office/drawing/2014/main" id="{F0C267EE-3CCE-4D89-8948-B65BFB880B73}"/>
              </a:ext>
            </a:extLst>
          </p:cNvPr>
          <p:cNvPicPr>
            <a:picLocks noGrp="1" noChangeAspect="1"/>
          </p:cNvPicPr>
          <p:nvPr>
            <p:ph idx="1"/>
          </p:nvPr>
        </p:nvPicPr>
        <p:blipFill>
          <a:blip r:embed="rId2"/>
          <a:stretch>
            <a:fillRect/>
          </a:stretch>
        </p:blipFill>
        <p:spPr>
          <a:xfrm>
            <a:off x="550862" y="2299401"/>
            <a:ext cx="8235691" cy="3606985"/>
          </a:xfrm>
        </p:spPr>
      </p:pic>
      <p:sp>
        <p:nvSpPr>
          <p:cNvPr id="4" name="Date Placeholder 3">
            <a:extLst>
              <a:ext uri="{FF2B5EF4-FFF2-40B4-BE49-F238E27FC236}">
                <a16:creationId xmlns:a16="http://schemas.microsoft.com/office/drawing/2014/main" id="{77FDE050-3B2A-42EE-B7AC-492F72E310DE}"/>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1AFFF5E7-876E-4F81-A9B2-BA8CD1A2A09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AA69460-7835-483C-9403-366151A19DEE}"/>
              </a:ext>
            </a:extLst>
          </p:cNvPr>
          <p:cNvSpPr>
            <a:spLocks noGrp="1"/>
          </p:cNvSpPr>
          <p:nvPr>
            <p:ph type="sldNum" sz="quarter" idx="12"/>
          </p:nvPr>
        </p:nvSpPr>
        <p:spPr/>
        <p:txBody>
          <a:bodyPr/>
          <a:lstStyle/>
          <a:p>
            <a:fld id="{DBA1B0FB-D917-4C8C-928F-313BD683BF39}" type="slidenum">
              <a:rPr lang="en-US" smtClean="0"/>
              <a:t>14</a:t>
            </a:fld>
            <a:endParaRPr lang="en-US"/>
          </a:p>
        </p:txBody>
      </p:sp>
    </p:spTree>
    <p:extLst>
      <p:ext uri="{BB962C8B-B14F-4D97-AF65-F5344CB8AC3E}">
        <p14:creationId xmlns:p14="http://schemas.microsoft.com/office/powerpoint/2010/main" val="886771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7AA1-9B98-4CB0-B865-FB1553C88494}"/>
              </a:ext>
            </a:extLst>
          </p:cNvPr>
          <p:cNvSpPr>
            <a:spLocks noGrp="1"/>
          </p:cNvSpPr>
          <p:nvPr>
            <p:ph type="title"/>
          </p:nvPr>
        </p:nvSpPr>
        <p:spPr/>
        <p:txBody>
          <a:bodyPr/>
          <a:lstStyle/>
          <a:p>
            <a:r>
              <a:rPr lang="en-US" dirty="0"/>
              <a:t>From </a:t>
            </a:r>
            <a:r>
              <a:rPr lang="en-US" dirty="0" err="1"/>
              <a:t>sklearn</a:t>
            </a:r>
            <a:r>
              <a:rPr lang="en-US" dirty="0"/>
              <a:t> library we are performing different classification algorithms</a:t>
            </a:r>
          </a:p>
        </p:txBody>
      </p:sp>
      <p:pic>
        <p:nvPicPr>
          <p:cNvPr id="8" name="Content Placeholder 7">
            <a:extLst>
              <a:ext uri="{FF2B5EF4-FFF2-40B4-BE49-F238E27FC236}">
                <a16:creationId xmlns:a16="http://schemas.microsoft.com/office/drawing/2014/main" id="{4F24B77E-2EC2-422F-A024-11AABC0DF3DD}"/>
              </a:ext>
            </a:extLst>
          </p:cNvPr>
          <p:cNvPicPr>
            <a:picLocks noGrp="1" noChangeAspect="1"/>
          </p:cNvPicPr>
          <p:nvPr>
            <p:ph idx="1"/>
          </p:nvPr>
        </p:nvPicPr>
        <p:blipFill>
          <a:blip r:embed="rId2"/>
          <a:stretch>
            <a:fillRect/>
          </a:stretch>
        </p:blipFill>
        <p:spPr>
          <a:xfrm>
            <a:off x="1080655" y="2112963"/>
            <a:ext cx="7855894" cy="3979862"/>
          </a:xfrm>
        </p:spPr>
      </p:pic>
      <p:sp>
        <p:nvSpPr>
          <p:cNvPr id="4" name="Date Placeholder 3">
            <a:extLst>
              <a:ext uri="{FF2B5EF4-FFF2-40B4-BE49-F238E27FC236}">
                <a16:creationId xmlns:a16="http://schemas.microsoft.com/office/drawing/2014/main" id="{861E7267-8572-4D66-9F71-438979004ED7}"/>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EB8EA5AE-4E64-48DF-B45A-FB41849F662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30C6B44-8D54-4E19-9F21-0A7F919B2A77}"/>
              </a:ext>
            </a:extLst>
          </p:cNvPr>
          <p:cNvSpPr>
            <a:spLocks noGrp="1"/>
          </p:cNvSpPr>
          <p:nvPr>
            <p:ph type="sldNum" sz="quarter" idx="12"/>
          </p:nvPr>
        </p:nvSpPr>
        <p:spPr/>
        <p:txBody>
          <a:bodyPr/>
          <a:lstStyle/>
          <a:p>
            <a:fld id="{DBA1B0FB-D917-4C8C-928F-313BD683BF39}" type="slidenum">
              <a:rPr lang="en-US" smtClean="0"/>
              <a:t>15</a:t>
            </a:fld>
            <a:endParaRPr lang="en-US"/>
          </a:p>
        </p:txBody>
      </p:sp>
    </p:spTree>
    <p:extLst>
      <p:ext uri="{BB962C8B-B14F-4D97-AF65-F5344CB8AC3E}">
        <p14:creationId xmlns:p14="http://schemas.microsoft.com/office/powerpoint/2010/main" val="2112655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CA324-B7EF-4F52-B8D4-F1EB6E79B9C7}"/>
              </a:ext>
            </a:extLst>
          </p:cNvPr>
          <p:cNvSpPr>
            <a:spLocks noGrp="1"/>
          </p:cNvSpPr>
          <p:nvPr>
            <p:ph type="title"/>
          </p:nvPr>
        </p:nvSpPr>
        <p:spPr/>
        <p:txBody>
          <a:bodyPr/>
          <a:lstStyle/>
          <a:p>
            <a:r>
              <a:rPr lang="en-US" dirty="0"/>
              <a:t>Let’s dive deep into decision tree classifier</a:t>
            </a:r>
          </a:p>
        </p:txBody>
      </p:sp>
      <p:pic>
        <p:nvPicPr>
          <p:cNvPr id="8" name="Content Placeholder 7">
            <a:extLst>
              <a:ext uri="{FF2B5EF4-FFF2-40B4-BE49-F238E27FC236}">
                <a16:creationId xmlns:a16="http://schemas.microsoft.com/office/drawing/2014/main" id="{21C78486-5CAB-4FB3-B817-61EED53D5217}"/>
              </a:ext>
            </a:extLst>
          </p:cNvPr>
          <p:cNvPicPr>
            <a:picLocks noGrp="1" noChangeAspect="1"/>
          </p:cNvPicPr>
          <p:nvPr>
            <p:ph idx="1"/>
          </p:nvPr>
        </p:nvPicPr>
        <p:blipFill>
          <a:blip r:embed="rId2"/>
          <a:stretch>
            <a:fillRect/>
          </a:stretch>
        </p:blipFill>
        <p:spPr>
          <a:xfrm>
            <a:off x="3136276" y="2112963"/>
            <a:ext cx="5919449" cy="3979862"/>
          </a:xfrm>
        </p:spPr>
      </p:pic>
      <p:sp>
        <p:nvSpPr>
          <p:cNvPr id="4" name="Date Placeholder 3">
            <a:extLst>
              <a:ext uri="{FF2B5EF4-FFF2-40B4-BE49-F238E27FC236}">
                <a16:creationId xmlns:a16="http://schemas.microsoft.com/office/drawing/2014/main" id="{CA6FBFF3-4EFD-45CB-912C-503F1F8EAAFC}"/>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5007C4C5-B425-4E04-9F86-E5AE4BB8A7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152AF77-637D-48D4-8736-8252552711AA}"/>
              </a:ext>
            </a:extLst>
          </p:cNvPr>
          <p:cNvSpPr>
            <a:spLocks noGrp="1"/>
          </p:cNvSpPr>
          <p:nvPr>
            <p:ph type="sldNum" sz="quarter" idx="12"/>
          </p:nvPr>
        </p:nvSpPr>
        <p:spPr/>
        <p:txBody>
          <a:bodyPr/>
          <a:lstStyle/>
          <a:p>
            <a:fld id="{DBA1B0FB-D917-4C8C-928F-313BD683BF39}" type="slidenum">
              <a:rPr lang="en-US" smtClean="0"/>
              <a:t>16</a:t>
            </a:fld>
            <a:endParaRPr lang="en-US"/>
          </a:p>
        </p:txBody>
      </p:sp>
    </p:spTree>
    <p:extLst>
      <p:ext uri="{BB962C8B-B14F-4D97-AF65-F5344CB8AC3E}">
        <p14:creationId xmlns:p14="http://schemas.microsoft.com/office/powerpoint/2010/main" val="1603580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FB0AE-3527-49AC-A040-46BE9796870D}"/>
              </a:ext>
            </a:extLst>
          </p:cNvPr>
          <p:cNvSpPr>
            <a:spLocks noGrp="1"/>
          </p:cNvSpPr>
          <p:nvPr>
            <p:ph type="title"/>
          </p:nvPr>
        </p:nvSpPr>
        <p:spPr/>
        <p:txBody>
          <a:bodyPr/>
          <a:lstStyle/>
          <a:p>
            <a:r>
              <a:rPr lang="en-US" dirty="0" err="1"/>
              <a:t>XGBoost</a:t>
            </a:r>
            <a:r>
              <a:rPr lang="en-US" dirty="0"/>
              <a:t> Model</a:t>
            </a:r>
          </a:p>
        </p:txBody>
      </p:sp>
      <p:pic>
        <p:nvPicPr>
          <p:cNvPr id="8" name="Content Placeholder 7">
            <a:extLst>
              <a:ext uri="{FF2B5EF4-FFF2-40B4-BE49-F238E27FC236}">
                <a16:creationId xmlns:a16="http://schemas.microsoft.com/office/drawing/2014/main" id="{6483AD29-2969-44BE-BF37-EA6A78C7FDFD}"/>
              </a:ext>
            </a:extLst>
          </p:cNvPr>
          <p:cNvPicPr>
            <a:picLocks noGrp="1" noChangeAspect="1"/>
          </p:cNvPicPr>
          <p:nvPr>
            <p:ph idx="1"/>
          </p:nvPr>
        </p:nvPicPr>
        <p:blipFill>
          <a:blip r:embed="rId2"/>
          <a:stretch>
            <a:fillRect/>
          </a:stretch>
        </p:blipFill>
        <p:spPr>
          <a:xfrm>
            <a:off x="550862" y="1612669"/>
            <a:ext cx="9187498" cy="4480156"/>
          </a:xfrm>
        </p:spPr>
      </p:pic>
      <p:sp>
        <p:nvSpPr>
          <p:cNvPr id="4" name="Date Placeholder 3">
            <a:extLst>
              <a:ext uri="{FF2B5EF4-FFF2-40B4-BE49-F238E27FC236}">
                <a16:creationId xmlns:a16="http://schemas.microsoft.com/office/drawing/2014/main" id="{9821D8BD-2295-45A2-B30C-DF66977EA26D}"/>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CB9E5650-B590-484E-AC72-0A9C5717C00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56C664D-7C23-421F-AD3E-B48F8035A7D1}"/>
              </a:ext>
            </a:extLst>
          </p:cNvPr>
          <p:cNvSpPr>
            <a:spLocks noGrp="1"/>
          </p:cNvSpPr>
          <p:nvPr>
            <p:ph type="sldNum" sz="quarter" idx="12"/>
          </p:nvPr>
        </p:nvSpPr>
        <p:spPr/>
        <p:txBody>
          <a:bodyPr/>
          <a:lstStyle/>
          <a:p>
            <a:fld id="{DBA1B0FB-D917-4C8C-928F-313BD683BF39}" type="slidenum">
              <a:rPr lang="en-US" smtClean="0"/>
              <a:t>17</a:t>
            </a:fld>
            <a:endParaRPr lang="en-US"/>
          </a:p>
        </p:txBody>
      </p:sp>
    </p:spTree>
    <p:extLst>
      <p:ext uri="{BB962C8B-B14F-4D97-AF65-F5344CB8AC3E}">
        <p14:creationId xmlns:p14="http://schemas.microsoft.com/office/powerpoint/2010/main" val="3810918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56D27-A550-4986-A649-45C9E7EF567B}"/>
              </a:ext>
            </a:extLst>
          </p:cNvPr>
          <p:cNvSpPr>
            <a:spLocks noGrp="1"/>
          </p:cNvSpPr>
          <p:nvPr>
            <p:ph type="title"/>
          </p:nvPr>
        </p:nvSpPr>
        <p:spPr/>
        <p:txBody>
          <a:bodyPr/>
          <a:lstStyle/>
          <a:p>
            <a:r>
              <a:rPr lang="en-US" dirty="0" err="1"/>
              <a:t>XGBoost</a:t>
            </a:r>
            <a:r>
              <a:rPr lang="en-US" dirty="0"/>
              <a:t> Prediction and Accuracy</a:t>
            </a:r>
          </a:p>
        </p:txBody>
      </p:sp>
      <p:pic>
        <p:nvPicPr>
          <p:cNvPr id="8" name="Content Placeholder 7">
            <a:extLst>
              <a:ext uri="{FF2B5EF4-FFF2-40B4-BE49-F238E27FC236}">
                <a16:creationId xmlns:a16="http://schemas.microsoft.com/office/drawing/2014/main" id="{E03C2B84-C745-4E9A-9906-3CBB9532105E}"/>
              </a:ext>
            </a:extLst>
          </p:cNvPr>
          <p:cNvPicPr>
            <a:picLocks noGrp="1" noChangeAspect="1"/>
          </p:cNvPicPr>
          <p:nvPr>
            <p:ph idx="1"/>
          </p:nvPr>
        </p:nvPicPr>
        <p:blipFill>
          <a:blip r:embed="rId2"/>
          <a:stretch>
            <a:fillRect/>
          </a:stretch>
        </p:blipFill>
        <p:spPr>
          <a:xfrm>
            <a:off x="781396" y="1587732"/>
            <a:ext cx="8842211" cy="3572492"/>
          </a:xfrm>
        </p:spPr>
      </p:pic>
      <p:sp>
        <p:nvSpPr>
          <p:cNvPr id="4" name="Date Placeholder 3">
            <a:extLst>
              <a:ext uri="{FF2B5EF4-FFF2-40B4-BE49-F238E27FC236}">
                <a16:creationId xmlns:a16="http://schemas.microsoft.com/office/drawing/2014/main" id="{D5780651-A577-4914-A866-D56BDDA6D44A}"/>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67E718F2-3208-432A-B9F1-27852993CAC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8BE7F-9390-49EC-857B-1FBDD63534E1}"/>
              </a:ext>
            </a:extLst>
          </p:cNvPr>
          <p:cNvSpPr>
            <a:spLocks noGrp="1"/>
          </p:cNvSpPr>
          <p:nvPr>
            <p:ph type="sldNum" sz="quarter" idx="12"/>
          </p:nvPr>
        </p:nvSpPr>
        <p:spPr/>
        <p:txBody>
          <a:bodyPr/>
          <a:lstStyle/>
          <a:p>
            <a:fld id="{DBA1B0FB-D917-4C8C-928F-313BD683BF39}" type="slidenum">
              <a:rPr lang="en-US" smtClean="0"/>
              <a:t>18</a:t>
            </a:fld>
            <a:endParaRPr lang="en-US"/>
          </a:p>
        </p:txBody>
      </p:sp>
    </p:spTree>
    <p:extLst>
      <p:ext uri="{BB962C8B-B14F-4D97-AF65-F5344CB8AC3E}">
        <p14:creationId xmlns:p14="http://schemas.microsoft.com/office/powerpoint/2010/main" val="2935250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7491B-4BE5-4983-909F-26929593FC22}"/>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pPr>
              <a:lnSpc>
                <a:spcPct val="100000"/>
              </a:lnSpc>
            </a:pPr>
            <a:r>
              <a:rPr lang="en-US" sz="3200" dirty="0"/>
              <a:t>Comparing accuracy, recall, precision and other performance matrices</a:t>
            </a:r>
          </a:p>
        </p:txBody>
      </p:sp>
      <p:pic>
        <p:nvPicPr>
          <p:cNvPr id="8" name="Content Placeholder 7">
            <a:extLst>
              <a:ext uri="{FF2B5EF4-FFF2-40B4-BE49-F238E27FC236}">
                <a16:creationId xmlns:a16="http://schemas.microsoft.com/office/drawing/2014/main" id="{CB8819D1-D6C9-4956-BAF0-55F60772F9A8}"/>
              </a:ext>
            </a:extLst>
          </p:cNvPr>
          <p:cNvPicPr>
            <a:picLocks noGrp="1" noChangeAspect="1"/>
          </p:cNvPicPr>
          <p:nvPr>
            <p:ph idx="1"/>
          </p:nvPr>
        </p:nvPicPr>
        <p:blipFill>
          <a:blip r:embed="rId2"/>
          <a:stretch>
            <a:fillRect/>
          </a:stretch>
        </p:blipFill>
        <p:spPr>
          <a:xfrm>
            <a:off x="4295776" y="796205"/>
            <a:ext cx="7345363" cy="4359747"/>
          </a:xfrm>
          <a:custGeom>
            <a:avLst/>
            <a:gdLst/>
            <a:ahLst/>
            <a:cxnLst/>
            <a:rect l="l" t="t" r="r" b="b"/>
            <a:pathLst>
              <a:path w="7345363" h="5761037">
                <a:moveTo>
                  <a:pt x="0" y="0"/>
                </a:moveTo>
                <a:lnTo>
                  <a:pt x="7345363" y="0"/>
                </a:lnTo>
                <a:lnTo>
                  <a:pt x="7345363" y="5761037"/>
                </a:lnTo>
                <a:lnTo>
                  <a:pt x="0" y="5761037"/>
                </a:lnTo>
                <a:close/>
              </a:path>
            </a:pathLst>
          </a:custGeom>
        </p:spPr>
      </p:pic>
      <p:sp>
        <p:nvSpPr>
          <p:cNvPr id="4" name="Date Placeholder 3">
            <a:extLst>
              <a:ext uri="{FF2B5EF4-FFF2-40B4-BE49-F238E27FC236}">
                <a16:creationId xmlns:a16="http://schemas.microsoft.com/office/drawing/2014/main" id="{FB6C0C31-1E7A-479C-8759-A9A6033B9A7B}"/>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5" name="Footer Placeholder 4">
            <a:extLst>
              <a:ext uri="{FF2B5EF4-FFF2-40B4-BE49-F238E27FC236}">
                <a16:creationId xmlns:a16="http://schemas.microsoft.com/office/drawing/2014/main" id="{297C11C6-AAEF-4615-A04D-70E6EAD504C0}"/>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947A9F5A-5597-4CA2-B0EB-38D8D1D4DA9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19</a:t>
            </a:fld>
            <a:endParaRPr lang="en-US">
              <a:solidFill>
                <a:schemeClr val="tx1">
                  <a:alpha val="80000"/>
                </a:schemeClr>
              </a:solidFill>
            </a:endParaRPr>
          </a:p>
        </p:txBody>
      </p:sp>
    </p:spTree>
    <p:extLst>
      <p:ext uri="{BB962C8B-B14F-4D97-AF65-F5344CB8AC3E}">
        <p14:creationId xmlns:p14="http://schemas.microsoft.com/office/powerpoint/2010/main" val="3536539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371736" y="2718869"/>
            <a:ext cx="4396976" cy="3415519"/>
          </a:xfrm>
        </p:spPr>
        <p:txBody>
          <a:bodyPr/>
          <a:lstStyle/>
          <a:p>
            <a:r>
              <a:rPr lang="en-US" b="0" i="0" dirty="0">
                <a:solidFill>
                  <a:schemeClr val="tx2"/>
                </a:solidFill>
                <a:effectLst/>
                <a:latin typeface="-apple-system"/>
              </a:rPr>
              <a:t>    Exploring and analyzing the Pima Indians Diabetes Dataset and using applied Machine Learning Techniques to predict the chances of being diabetic based on various other symptoms</a:t>
            </a:r>
            <a:r>
              <a:rPr lang="en-US" dirty="0">
                <a:solidFill>
                  <a:schemeClr val="tx2"/>
                </a:solidFill>
                <a:latin typeface="-apple-system"/>
              </a:rPr>
              <a:t>.</a:t>
            </a:r>
            <a:endParaRPr lang="en-US" dirty="0">
              <a:solidFill>
                <a:schemeClr val="tx2"/>
              </a:solidFill>
            </a:endParaRP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fontScale="85000" lnSpcReduction="10000"/>
          </a:bodyPr>
          <a:lstStyle/>
          <a:p>
            <a:r>
              <a:rPr lang="en-US" b="0" i="0" dirty="0">
                <a:effectLst/>
                <a:latin typeface="Arial" panose="020B0604020202020204" pitchFamily="34" charset="0"/>
              </a:rPr>
              <a:t>There are 12 different modeling approaches we have tried to be implemented for this case. The performance scores of each model has been showed in the previous slide. According to the table, logistic regression model has the highest accuracy score of 78.34%, the highest precision of 0.73. </a:t>
            </a:r>
            <a:r>
              <a:rPr lang="en-US" dirty="0">
                <a:latin typeface="Arial" panose="020B0604020202020204" pitchFamily="34" charset="0"/>
              </a:rPr>
              <a:t>Followed by Gradient Boost with accuracy score of 77.56%.</a:t>
            </a:r>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Tree>
    <p:extLst>
      <p:ext uri="{BB962C8B-B14F-4D97-AF65-F5344CB8AC3E}">
        <p14:creationId xmlns:p14="http://schemas.microsoft.com/office/powerpoint/2010/main" val="3521561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6"/>
            <a:ext cx="5437187" cy="2418368"/>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067396"/>
            <a:ext cx="5437187" cy="3025430"/>
          </a:xfrm>
        </p:spPr>
        <p:txBody>
          <a:bodyPr/>
          <a:lstStyle/>
          <a:p>
            <a:r>
              <a:rPr lang="en-US" dirty="0"/>
              <a:t>Antara Saha</a:t>
            </a:r>
          </a:p>
          <a:p>
            <a:r>
              <a:rPr lang="en-US" dirty="0"/>
              <a:t>Email: </a:t>
            </a:r>
            <a:r>
              <a:rPr lang="en-US" dirty="0">
                <a:hlinkClick r:id="rId2"/>
              </a:rPr>
              <a:t>antara.saha@utdallas.edu</a:t>
            </a:r>
            <a:endParaRPr lang="en-US" dirty="0"/>
          </a:p>
          <a:p>
            <a:r>
              <a:rPr lang="en-US" dirty="0"/>
              <a:t>         </a:t>
            </a:r>
            <a:r>
              <a:rPr lang="en-US" dirty="0">
                <a:hlinkClick r:id="rId3"/>
              </a:rPr>
              <a:t>antarasaha.1104@gmail.com</a:t>
            </a:r>
            <a:endParaRPr lang="en-US" dirty="0"/>
          </a:p>
          <a:p>
            <a:r>
              <a:rPr lang="en-US" dirty="0"/>
              <a:t>Phone number: 469-943-4752</a:t>
            </a:r>
          </a:p>
          <a:p>
            <a:r>
              <a:rPr lang="en-US" dirty="0"/>
              <a:t>Website address: </a:t>
            </a:r>
            <a:r>
              <a:rPr lang="en-US" sz="1800" u="sng" dirty="0">
                <a:solidFill>
                  <a:srgbClr val="000000"/>
                </a:solidFill>
                <a:effectLst/>
                <a:latin typeface="Calibri" panose="020F0502020204030204" pitchFamily="34" charset="0"/>
                <a:ea typeface="Calibri" panose="020F0502020204030204" pitchFamily="34" charset="0"/>
                <a:hlinkClick r:id="rId4"/>
              </a:rPr>
              <a:t>https://tinyurl.com/mw43kfj4</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70000" lnSpcReduction="20000"/>
          </a:bodyPr>
          <a:lstStyle/>
          <a:p>
            <a:r>
              <a:rPr lang="en-US" b="0" i="0" dirty="0">
                <a:effectLst/>
                <a:latin typeface="Arial" panose="020B0604020202020204" pitchFamily="34" charset="0"/>
              </a:rPr>
              <a:t>Diabetes mellitus is a chronic disease that occurs when one’s pancreas no longer able to produce enough insulin. The long-term hyperglycemia during diabetes causes chronic damage and dysfunction of various tissues, especially the eyes, kidneys, heart, blood vessels, and nerves. Nowadays, diabetes is a major public health challenge and a worldwide problem. This study will introduce how to use medical data to analyze the relation between medical indexes and diabetes with machine learning tools. It may be helpful to doctors as a screening tool</a:t>
            </a:r>
            <a:r>
              <a:rPr lang="en-US" dirty="0"/>
              <a:t>.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dirty="0"/>
              <a:t>Data</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6647959" cy="2265216"/>
          </a:xfrm>
        </p:spPr>
        <p:txBody>
          <a:bodyPr vert="horz" wrap="square" lIns="0" tIns="0" rIns="0" bIns="0" rtlCol="0">
            <a:normAutofit/>
          </a:bodyPr>
          <a:lstStyle/>
          <a:p>
            <a:pPr marL="0" indent="0" algn="just">
              <a:lnSpc>
                <a:spcPct val="100000"/>
              </a:lnSpc>
              <a:buNone/>
            </a:pPr>
            <a:r>
              <a:rPr lang="en-US" sz="1400" b="0" i="0" dirty="0">
                <a:solidFill>
                  <a:schemeClr val="tx2"/>
                </a:solidFill>
                <a:effectLst/>
                <a:latin typeface="-apple-system"/>
              </a:rPr>
              <a:t>The Pima Indian Diabetes Dataset, originally from the National Institute of Diabetes and Digestive and Kidney Diseases, contains information of 768 women from a population near Phoenix, Arizona, USA. The outcome tested was Diabetes, 258 tested positive and 500 tested negative. Therefore, there is one target (dependent) variable and the 8 attributes (TYNECKI, 2018): pregnancies, OGTT(Oral Glucose Tolerance Test), blood pressure, skin thickness, insulin, BMI(Body Mass Index), age, pedigree diabetes function. </a:t>
            </a:r>
            <a:endParaRPr lang="en-US" sz="1400" kern="1200" dirty="0">
              <a:solidFill>
                <a:schemeClr val="tx2"/>
              </a:solidFill>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Let’s import the required libraries and dataset</a:t>
            </a: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pic>
        <p:nvPicPr>
          <p:cNvPr id="9" name="Content Placeholder 8">
            <a:extLst>
              <a:ext uri="{FF2B5EF4-FFF2-40B4-BE49-F238E27FC236}">
                <a16:creationId xmlns:a16="http://schemas.microsoft.com/office/drawing/2014/main" id="{2CD01C27-B32C-4DDA-9D73-FDEE7117847B}"/>
              </a:ext>
            </a:extLst>
          </p:cNvPr>
          <p:cNvPicPr>
            <a:picLocks noGrp="1" noChangeAspect="1"/>
          </p:cNvPicPr>
          <p:nvPr>
            <p:ph idx="1"/>
          </p:nvPr>
        </p:nvPicPr>
        <p:blipFill>
          <a:blip r:embed="rId2"/>
          <a:stretch>
            <a:fillRect/>
          </a:stretch>
        </p:blipFill>
        <p:spPr>
          <a:xfrm>
            <a:off x="736673" y="2121276"/>
            <a:ext cx="9928556" cy="3979862"/>
          </a:xfrm>
        </p:spPr>
      </p:pic>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Dataset</a:t>
            </a:r>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pic>
        <p:nvPicPr>
          <p:cNvPr id="6" name="Content Placeholder 5">
            <a:extLst>
              <a:ext uri="{FF2B5EF4-FFF2-40B4-BE49-F238E27FC236}">
                <a16:creationId xmlns:a16="http://schemas.microsoft.com/office/drawing/2014/main" id="{26EB7ADA-B350-4175-990C-22F50FE7EBD5}"/>
              </a:ext>
            </a:extLst>
          </p:cNvPr>
          <p:cNvPicPr>
            <a:picLocks noGrp="1" noChangeAspect="1"/>
          </p:cNvPicPr>
          <p:nvPr>
            <p:ph idx="1"/>
          </p:nvPr>
        </p:nvPicPr>
        <p:blipFill>
          <a:blip r:embed="rId2"/>
          <a:stretch>
            <a:fillRect/>
          </a:stretch>
        </p:blipFill>
        <p:spPr>
          <a:xfrm>
            <a:off x="742461" y="1881275"/>
            <a:ext cx="9831327" cy="3979862"/>
          </a:xfrm>
        </p:spPr>
      </p:pic>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C061B2AE-3767-4660-95DD-875BE556065D}"/>
              </a:ext>
            </a:extLst>
          </p:cNvPr>
          <p:cNvPicPr>
            <a:picLocks noGrp="1" noChangeAspect="1"/>
          </p:cNvPicPr>
          <p:nvPr>
            <p:ph idx="1"/>
          </p:nvPr>
        </p:nvPicPr>
        <p:blipFill>
          <a:blip r:embed="rId2"/>
          <a:stretch>
            <a:fillRect/>
          </a:stretch>
        </p:blipFill>
        <p:spPr>
          <a:xfrm>
            <a:off x="888908" y="1217027"/>
            <a:ext cx="10000763" cy="4161307"/>
          </a:xfrm>
        </p:spPr>
      </p:pic>
      <p:sp>
        <p:nvSpPr>
          <p:cNvPr id="4" name="Date Placeholder 3">
            <a:extLst>
              <a:ext uri="{FF2B5EF4-FFF2-40B4-BE49-F238E27FC236}">
                <a16:creationId xmlns:a16="http://schemas.microsoft.com/office/drawing/2014/main" id="{65F5D02E-69F3-4DCC-A0D2-C7943B98C10A}"/>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085D3FA-610B-4FDD-876D-4327ABED8FE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98D887-A028-49B8-AC2D-09ACF77CE859}"/>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1704303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C3EBD-DA96-4949-86E4-624D8A714505}"/>
              </a:ext>
            </a:extLst>
          </p:cNvPr>
          <p:cNvSpPr>
            <a:spLocks noGrp="1"/>
          </p:cNvSpPr>
          <p:nvPr>
            <p:ph type="title"/>
          </p:nvPr>
        </p:nvSpPr>
        <p:spPr/>
        <p:txBody>
          <a:bodyPr/>
          <a:lstStyle/>
          <a:p>
            <a:r>
              <a:rPr lang="en-US" dirty="0"/>
              <a:t>Exploratory Data Analysis</a:t>
            </a:r>
          </a:p>
        </p:txBody>
      </p:sp>
      <p:pic>
        <p:nvPicPr>
          <p:cNvPr id="8" name="Content Placeholder 7">
            <a:extLst>
              <a:ext uri="{FF2B5EF4-FFF2-40B4-BE49-F238E27FC236}">
                <a16:creationId xmlns:a16="http://schemas.microsoft.com/office/drawing/2014/main" id="{A7A106C0-FF81-4E62-99B9-3F6578D43C7F}"/>
              </a:ext>
            </a:extLst>
          </p:cNvPr>
          <p:cNvPicPr>
            <a:picLocks noGrp="1" noChangeAspect="1"/>
          </p:cNvPicPr>
          <p:nvPr>
            <p:ph idx="1"/>
          </p:nvPr>
        </p:nvPicPr>
        <p:blipFill>
          <a:blip r:embed="rId2"/>
          <a:stretch>
            <a:fillRect/>
          </a:stretch>
        </p:blipFill>
        <p:spPr>
          <a:xfrm>
            <a:off x="550863" y="2112963"/>
            <a:ext cx="9750010" cy="3979862"/>
          </a:xfrm>
        </p:spPr>
      </p:pic>
      <p:sp>
        <p:nvSpPr>
          <p:cNvPr id="4" name="Date Placeholder 3">
            <a:extLst>
              <a:ext uri="{FF2B5EF4-FFF2-40B4-BE49-F238E27FC236}">
                <a16:creationId xmlns:a16="http://schemas.microsoft.com/office/drawing/2014/main" id="{7D507CCF-0CD9-458D-8C04-DB4276BA4F61}"/>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E7B8CE0-621F-4E56-8D7A-BF7370FA3A0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E7EABFD-AAE9-4F24-BDB4-9FDB50C74AE6}"/>
              </a:ext>
            </a:extLst>
          </p:cNvPr>
          <p:cNvSpPr>
            <a:spLocks noGrp="1"/>
          </p:cNvSpPr>
          <p:nvPr>
            <p:ph type="sldNum" sz="quarter" idx="12"/>
          </p:nvPr>
        </p:nvSpPr>
        <p:spPr/>
        <p:txBody>
          <a:bodyPr/>
          <a:lstStyle/>
          <a:p>
            <a:fld id="{DBA1B0FB-D917-4C8C-928F-313BD683BF39}" type="slidenum">
              <a:rPr lang="en-US" smtClean="0"/>
              <a:t>8</a:t>
            </a:fld>
            <a:endParaRPr lang="en-US"/>
          </a:p>
        </p:txBody>
      </p:sp>
    </p:spTree>
    <p:extLst>
      <p:ext uri="{BB962C8B-B14F-4D97-AF65-F5344CB8AC3E}">
        <p14:creationId xmlns:p14="http://schemas.microsoft.com/office/powerpoint/2010/main" val="3770932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9" name="Group 1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0" name="Freeform: Shape 1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Oval 2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5" name="Rectangle 2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9" name="Group 28">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30" name="Freeform: Shape 29">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EECA1CAA-7804-403A-A16E-2C48B5BEE373}"/>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r>
              <a:rPr lang="en-US" sz="4400"/>
              <a:t>Data Visualization and Identifying Patterns</a:t>
            </a:r>
          </a:p>
        </p:txBody>
      </p:sp>
      <p:grpSp>
        <p:nvGrpSpPr>
          <p:cNvPr id="33" name="Group 32">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4"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Content Placeholder 7" descr="Chart, pie chart&#10;&#10;Description automatically generated">
            <a:extLst>
              <a:ext uri="{FF2B5EF4-FFF2-40B4-BE49-F238E27FC236}">
                <a16:creationId xmlns:a16="http://schemas.microsoft.com/office/drawing/2014/main" id="{A241B095-698A-403E-910C-C8F52B915506}"/>
              </a:ext>
            </a:extLst>
          </p:cNvPr>
          <p:cNvPicPr>
            <a:picLocks noGrp="1" noChangeAspect="1"/>
          </p:cNvPicPr>
          <p:nvPr>
            <p:ph idx="1"/>
          </p:nvPr>
        </p:nvPicPr>
        <p:blipFill>
          <a:blip r:embed="rId2"/>
          <a:stretch>
            <a:fillRect/>
          </a:stretch>
        </p:blipFill>
        <p:spPr>
          <a:xfrm>
            <a:off x="4295776" y="1299638"/>
            <a:ext cx="7345363" cy="4260310"/>
          </a:xfrm>
          <a:custGeom>
            <a:avLst/>
            <a:gdLst/>
            <a:ahLst/>
            <a:cxnLst/>
            <a:rect l="l" t="t" r="r" b="b"/>
            <a:pathLst>
              <a:path w="7345363" h="5761037">
                <a:moveTo>
                  <a:pt x="0" y="0"/>
                </a:moveTo>
                <a:lnTo>
                  <a:pt x="7345363" y="0"/>
                </a:lnTo>
                <a:lnTo>
                  <a:pt x="7345363" y="5761037"/>
                </a:lnTo>
                <a:lnTo>
                  <a:pt x="0" y="5761037"/>
                </a:lnTo>
                <a:close/>
              </a:path>
            </a:pathLst>
          </a:custGeom>
        </p:spPr>
      </p:pic>
      <p:sp>
        <p:nvSpPr>
          <p:cNvPr id="4" name="Date Placeholder 3">
            <a:extLst>
              <a:ext uri="{FF2B5EF4-FFF2-40B4-BE49-F238E27FC236}">
                <a16:creationId xmlns:a16="http://schemas.microsoft.com/office/drawing/2014/main" id="{93AF51A8-A63E-4A3D-B8B1-4238C50165B0}"/>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5" name="Footer Placeholder 4">
            <a:extLst>
              <a:ext uri="{FF2B5EF4-FFF2-40B4-BE49-F238E27FC236}">
                <a16:creationId xmlns:a16="http://schemas.microsoft.com/office/drawing/2014/main" id="{F4EC1357-B65D-4566-AA61-C1C1D5DAAB41}"/>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8870C894-84C6-490D-A3B0-FD8B1CFC8E7B}"/>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spTree>
    <p:extLst>
      <p:ext uri="{BB962C8B-B14F-4D97-AF65-F5344CB8AC3E}">
        <p14:creationId xmlns:p14="http://schemas.microsoft.com/office/powerpoint/2010/main" val="362615038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{3AD98363-06DF-42FE-A47A-B73470E5396C}tf33713516_win32</Template>
  <TotalTime>1565</TotalTime>
  <Words>623</Words>
  <Application>Microsoft Office PowerPoint</Application>
  <PresentationFormat>Widescreen</PresentationFormat>
  <Paragraphs>94</Paragraphs>
  <Slides>21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-apple-system</vt:lpstr>
      <vt:lpstr>Arial</vt:lpstr>
      <vt:lpstr>Calibri</vt:lpstr>
      <vt:lpstr>Gill Sans MT</vt:lpstr>
      <vt:lpstr>SourceSansPro</vt:lpstr>
      <vt:lpstr>Walbaum Display</vt:lpstr>
      <vt:lpstr>3DFloatVTI</vt:lpstr>
      <vt:lpstr>Prediction of Pima Indians Diabetes with Machine Learning Algorithms</vt:lpstr>
      <vt:lpstr>Agenda</vt:lpstr>
      <vt:lpstr>Introduction</vt:lpstr>
      <vt:lpstr>Data</vt:lpstr>
      <vt:lpstr>Let’s import the required libraries and dataset</vt:lpstr>
      <vt:lpstr>Dataset</vt:lpstr>
      <vt:lpstr>PowerPoint Presentation</vt:lpstr>
      <vt:lpstr>Exploratory Data Analysis</vt:lpstr>
      <vt:lpstr>Data Visualization and Identifying Patterns</vt:lpstr>
      <vt:lpstr>Variable Correlation</vt:lpstr>
      <vt:lpstr>Comparing how different variables can be correlated with the diabetes by creating individual graphical representation for each variable</vt:lpstr>
      <vt:lpstr>Outlier Detection</vt:lpstr>
      <vt:lpstr>Data Preprocessing, Data Splitting and Feature Scaling</vt:lpstr>
      <vt:lpstr>Importing libraries to perform different ML Algorithms</vt:lpstr>
      <vt:lpstr>From sklearn library we are performing different classification algorithms</vt:lpstr>
      <vt:lpstr>Let’s dive deep into decision tree classifier</vt:lpstr>
      <vt:lpstr>XGBoost Model</vt:lpstr>
      <vt:lpstr>XGBoost Prediction and Accuracy</vt:lpstr>
      <vt:lpstr>Comparing accuracy, recall, precision and other performance matrices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Pima Indians Diabetes with Machine Learning Algorithms</dc:title>
  <dc:creator>antarasaha.1104@outlook.com</dc:creator>
  <cp:lastModifiedBy>antarasaha.1104@outlook.com</cp:lastModifiedBy>
  <cp:revision>1</cp:revision>
  <dcterms:created xsi:type="dcterms:W3CDTF">2022-04-02T00:39:50Z</dcterms:created>
  <dcterms:modified xsi:type="dcterms:W3CDTF">2022-04-03T02:45:16Z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