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eague Spartan"/>
      <p:regular r:id="rId19"/>
      <p:bold r:id="rId20"/>
    </p:embeddedFont>
    <p:embeddedFont>
      <p:font typeface="Poppins"/>
      <p:regular r:id="rId21"/>
      <p:bold r:id="rId22"/>
      <p:italic r:id="rId23"/>
      <p:boldItalic r:id="rId24"/>
    </p:embeddedFont>
    <p:embeddedFont>
      <p:font typeface="Lato Light"/>
      <p:regular r:id="rId25"/>
      <p:bold r:id="rId26"/>
      <p:italic r:id="rId27"/>
      <p:boldItalic r:id="rId28"/>
    </p:embeddedFont>
    <p:embeddedFont>
      <p:font typeface="Open Sans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agueSpartan-bold.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fntdata"/><Relationship Id="rId25" Type="http://schemas.openxmlformats.org/officeDocument/2006/relationships/font" Target="fonts/LatoLight-regular.fntdata"/><Relationship Id="rId28" Type="http://schemas.openxmlformats.org/officeDocument/2006/relationships/font" Target="fonts/LatoLight-boldItalic.fntdata"/><Relationship Id="rId27" Type="http://schemas.openxmlformats.org/officeDocument/2006/relationships/font" Target="fonts/Lato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Medium-italic.fntdata"/><Relationship Id="rId30" Type="http://schemas.openxmlformats.org/officeDocument/2006/relationships/font" Target="fonts/OpenSans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agueSparta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1. GraphQL APIs: GraphQL is an alternative to RESTful APIs. It allows clients to request only the specific data they need, making it more efficient in some cases. It gives clients the power to define the structure of the response they want, reducing over-fetching and under-fetching of data.</a:t>
            </a:r>
            <a:endParaRPr sz="1200"/>
          </a:p>
          <a:p>
            <a:pPr indent="0" lvl="0" marL="0" rtl="0" algn="l">
              <a:spcBef>
                <a:spcPts val="0"/>
              </a:spcBef>
              <a:spcAft>
                <a:spcPts val="0"/>
              </a:spcAft>
              <a:buNone/>
            </a:pPr>
            <a:r>
              <a:rPr lang="en-GB" sz="1200"/>
              <a:t>2. SOAP APIs: Simple Object Access Protocol (SOAP) is a protocol for exchanging structured information in web services. SOAP APIs use XML messages to send data and perform operations over HTTP or other transport protocols.</a:t>
            </a:r>
            <a:endParaRPr sz="1200"/>
          </a:p>
          <a:p>
            <a:pPr indent="0" lvl="0" marL="0" rtl="0" algn="l">
              <a:spcBef>
                <a:spcPts val="0"/>
              </a:spcBef>
              <a:spcAft>
                <a:spcPts val="0"/>
              </a:spcAft>
              <a:buNone/>
            </a:pPr>
            <a:r>
              <a:rPr lang="en-GB" sz="1200"/>
              <a:t>3. WebSocket APIs: WebSockets provide full-duplex communication channels over a single TCP connection, enabling real-time, bidirectional communication between clients and servers. This is particularly useful for applications requiring constant data exchange, such as chat applications or online gaming.</a:t>
            </a:r>
            <a:endParaRPr sz="1200"/>
          </a:p>
          <a:p>
            <a:pPr indent="0" lvl="0" marL="0" rtl="0" algn="l">
              <a:spcBef>
                <a:spcPts val="0"/>
              </a:spcBef>
              <a:spcAft>
                <a:spcPts val="0"/>
              </a:spcAft>
              <a:buNone/>
            </a:pPr>
            <a:r>
              <a:rPr lang="en-GB" sz="1200"/>
              <a:t>4. gRPC APIs: gRPC is a high-performance RPC (Remote Procedure Call) framework developed by Google. It uses Protocol Buffers (protobufs) as the interface definition language and supports various programming languages. gRPC is commonly used in microservices architectures.</a:t>
            </a:r>
            <a:endParaRPr sz="1200"/>
          </a:p>
          <a:p>
            <a:pPr indent="0" lvl="0" marL="0" rtl="0" algn="l">
              <a:spcBef>
                <a:spcPts val="0"/>
              </a:spcBef>
              <a:spcAft>
                <a:spcPts val="0"/>
              </a:spcAft>
              <a:buNone/>
            </a:pPr>
            <a:r>
              <a:rPr lang="en-GB" sz="1200"/>
              <a:t>5. Webhooks: Webhooks are a way for applications to receive real-time data or event notifications from other systems. Instead of requesting data from APIs, the receiving application sets up a webhook URL to receive data when specific events occur.</a:t>
            </a:r>
            <a:endParaRPr sz="1200"/>
          </a:p>
          <a:p>
            <a:pPr indent="0" lvl="0" marL="0" rtl="0" algn="l">
              <a:spcBef>
                <a:spcPts val="0"/>
              </a:spcBef>
              <a:spcAft>
                <a:spcPts val="0"/>
              </a:spcAft>
              <a:buNone/>
            </a:pPr>
            <a:r>
              <a:rPr lang="en-GB" sz="1200"/>
              <a:t>6. OAuth APIs: OAuth (Open Authorization) is a protocol that allows third-party applications to access user data in a secure and controlled way. It is commonly used for authentication and authorization purposes.</a:t>
            </a:r>
            <a:endParaRPr sz="1200"/>
          </a:p>
          <a:p>
            <a:pPr indent="0" lvl="0" marL="0" rtl="0" algn="l">
              <a:spcBef>
                <a:spcPts val="0"/>
              </a:spcBef>
              <a:spcAft>
                <a:spcPts val="0"/>
              </a:spcAft>
              <a:buNone/>
            </a:pPr>
            <a:r>
              <a:rPr lang="en-GB" sz="1200"/>
              <a:t>7. OpenAPI/Swagger APIs: OpenAPI (formerly known as Swagger) is a specification for describing RESTful APIs. It provides a standardized way to document APIs, making it easier for developers to understand and use them.</a:t>
            </a:r>
            <a:endParaRPr sz="1200"/>
          </a:p>
          <a:p>
            <a:pPr indent="0" lvl="0" marL="0" rtl="0" algn="l">
              <a:spcBef>
                <a:spcPts val="0"/>
              </a:spcBef>
              <a:spcAft>
                <a:spcPts val="0"/>
              </a:spcAft>
              <a:buNone/>
            </a:pPr>
            <a:r>
              <a:rPr lang="en-GB" sz="1200"/>
              <a:t>8. JSON-RPC and XML-RPC APIs: JSON-RPC and XML-RPC are remote procedure call (RPC) protocols that allow clients to call methods on a remote server using JSON or XML as the message format.</a:t>
            </a:r>
            <a:endParaRPr sz="1200"/>
          </a:p>
          <a:p>
            <a:pPr indent="0" lvl="0" marL="0" rtl="0" algn="l">
              <a:spcBef>
                <a:spcPts val="0"/>
              </a:spcBef>
              <a:spcAft>
                <a:spcPts val="0"/>
              </a:spcAft>
              <a:buNone/>
            </a:pPr>
            <a:r>
              <a:rPr lang="en-GB" sz="1200"/>
              <a:t>9. BaaS APIs: Backend-as-a-Service (BaaS) APIs abstract backend functionality and provide ready-to-use services like databases, authentication, file storage, and push notifications for mobile and web applications.</a:t>
            </a:r>
            <a:endParaRPr sz="1200"/>
          </a:p>
          <a:p>
            <a:pPr indent="0" lvl="0" marL="0" rtl="0" algn="l">
              <a:spcBef>
                <a:spcPts val="0"/>
              </a:spcBef>
              <a:spcAft>
                <a:spcPts val="0"/>
              </a:spcAft>
              <a:buNone/>
            </a:pPr>
            <a:r>
              <a:rPr lang="en-GB" sz="1200"/>
              <a:t>10. Database APIs: These APIs allow applications to interact with databases and perform CRUD operations on data.</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SLIDES_API214470130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SLIDES_API214470130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SLIDES_API214470130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SLIDES_API214470130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SLIDES_API214470130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SLIDES_API214470130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SLIDES_API214470130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SLIDES_API214470130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214470130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214470130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SLIDES_API214470130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SLIDES_API214470130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214470130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214470130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214470130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214470130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SLIDES_API214470130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SLIDES_API214470130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S_API214470130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S_API214470130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SLIDES_API214470130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SLIDES_API214470130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SLIDES_API214470130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SLIDES_API214470130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13"/>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4"/>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0" name="Google Shape;60;p14"/>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61" name="Google Shape;61;p14"/>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62" name="Google Shape;62;p14"/>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3" name="Google Shape;63;p14"/>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2">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66" name="Google Shape;66;p15"/>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p:nvPr>
            <p:ph idx="2" type="pic"/>
          </p:nvPr>
        </p:nvSpPr>
        <p:spPr>
          <a:xfrm>
            <a:off x="642700" y="632300"/>
            <a:ext cx="2615100" cy="3918900"/>
          </a:xfrm>
          <a:prstGeom prst="roundRect">
            <a:avLst>
              <a:gd fmla="val 16667" name="adj"/>
            </a:avLst>
          </a:prstGeom>
          <a:noFill/>
          <a:ln>
            <a:noFill/>
          </a:ln>
        </p:spPr>
      </p:sp>
      <p:sp>
        <p:nvSpPr>
          <p:cNvPr id="69" name="Google Shape;69;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0" name="Google Shape;70;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71" name="Google Shape;71;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_1">
    <p:spTree>
      <p:nvGrpSpPr>
        <p:cNvPr id="73" name="Shape 73"/>
        <p:cNvGrpSpPr/>
        <p:nvPr/>
      </p:nvGrpSpPr>
      <p:grpSpPr>
        <a:xfrm>
          <a:off x="0" y="0"/>
          <a:ext cx="0" cy="0"/>
          <a:chOff x="0" y="0"/>
          <a:chExt cx="0" cy="0"/>
        </a:xfrm>
      </p:grpSpPr>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76" name="Google Shape;76;p16"/>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77" name="Google Shape;77;p16"/>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78" name="Google Shape;78;p16"/>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79" name="Google Shape;79;p16"/>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pic>
        <p:nvPicPr>
          <p:cNvPr id="80" name="Google Shape;80;p16"/>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81" name="Google Shape;81;p16"/>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82" name="Google Shape;82;p16"/>
          <p:cNvSpPr/>
          <p:nvPr>
            <p:ph idx="3" type="pic"/>
          </p:nvPr>
        </p:nvSpPr>
        <p:spPr>
          <a:xfrm>
            <a:off x="642700" y="632300"/>
            <a:ext cx="2615100" cy="3918900"/>
          </a:xfrm>
          <a:prstGeom prst="roundRect">
            <a:avLst>
              <a:gd fmla="val 16667" name="adj"/>
            </a:avLst>
          </a:prstGeom>
          <a:noFill/>
          <a:ln>
            <a:noFill/>
          </a:ln>
        </p:spPr>
      </p:sp>
      <p:sp>
        <p:nvSpPr>
          <p:cNvPr id="83" name="Google Shape;83;p16"/>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84" name="Shape 84"/>
        <p:cNvGrpSpPr/>
        <p:nvPr/>
      </p:nvGrpSpPr>
      <p:grpSpPr>
        <a:xfrm>
          <a:off x="0" y="0"/>
          <a:ext cx="0" cy="0"/>
          <a:chOff x="0" y="0"/>
          <a:chExt cx="0" cy="0"/>
        </a:xfrm>
      </p:grpSpPr>
      <p:sp>
        <p:nvSpPr>
          <p:cNvPr id="85" name="Google Shape;85;p17"/>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7"/>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87" name="Google Shape;87;p17"/>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p17"/>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p17"/>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90" name="Google Shape;90;p17"/>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91" name="Google Shape;91;p17"/>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92" name="Google Shape;92;p17"/>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93" name="Google Shape;93;p17"/>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94" name="Google Shape;94;p17"/>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95" name="Shape 95"/>
        <p:cNvGrpSpPr/>
        <p:nvPr/>
      </p:nvGrpSpPr>
      <p:grpSpPr>
        <a:xfrm>
          <a:off x="0" y="0"/>
          <a:ext cx="0" cy="0"/>
          <a:chOff x="0" y="0"/>
          <a:chExt cx="0" cy="0"/>
        </a:xfrm>
      </p:grpSpPr>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97" name="Google Shape;97;p18"/>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8" name="Google Shape;98;p18"/>
          <p:cNvSpPr/>
          <p:nvPr>
            <p:ph idx="2" type="pic"/>
          </p:nvPr>
        </p:nvSpPr>
        <p:spPr>
          <a:xfrm>
            <a:off x="5843075" y="632300"/>
            <a:ext cx="2615100" cy="3918900"/>
          </a:xfrm>
          <a:prstGeom prst="roundRect">
            <a:avLst>
              <a:gd fmla="val 16667" name="adj"/>
            </a:avLst>
          </a:prstGeom>
          <a:noFill/>
          <a:ln>
            <a:noFill/>
          </a:ln>
        </p:spPr>
      </p:sp>
      <p:sp>
        <p:nvSpPr>
          <p:cNvPr id="99" name="Google Shape;99;p18"/>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00" name="Google Shape;100;p18"/>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01" name="Google Shape;101;p18"/>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4" name="Google Shape;104;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05" name="Google Shape;105;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JSON-RPC and XML-RPC APIs</a:t>
            </a:r>
            <a:endParaRPr/>
          </a:p>
        </p:txBody>
      </p:sp>
      <p:sp>
        <p:nvSpPr>
          <p:cNvPr id="171" name="Google Shape;171;p29"/>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JSON or XML as the message format</a:t>
            </a:r>
            <a:endParaRPr/>
          </a:p>
        </p:txBody>
      </p:sp>
      <p:sp>
        <p:nvSpPr>
          <p:cNvPr id="172" name="Google Shape;172;p29"/>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Remote procedure call protocols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BaaS APIs</a:t>
            </a:r>
            <a:endParaRPr/>
          </a:p>
        </p:txBody>
      </p:sp>
      <p:sp>
        <p:nvSpPr>
          <p:cNvPr id="178" name="Google Shape;178;p30"/>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Provides ready-to-use services</a:t>
            </a:r>
            <a:endParaRPr/>
          </a:p>
        </p:txBody>
      </p:sp>
      <p:sp>
        <p:nvSpPr>
          <p:cNvPr id="179" name="Google Shape;179;p30"/>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Abstracts backend functionality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Database APIs</a:t>
            </a:r>
            <a:endParaRPr/>
          </a:p>
        </p:txBody>
      </p:sp>
      <p:sp>
        <p:nvSpPr>
          <p:cNvPr id="185" name="Google Shape;185;p31"/>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Interact with databases</a:t>
            </a:r>
            <a:endParaRPr/>
          </a:p>
          <a:p>
            <a:pPr indent="-311150" lvl="0" marL="457200" rtl="0" algn="l">
              <a:lnSpc>
                <a:spcPct val="110000"/>
              </a:lnSpc>
              <a:spcBef>
                <a:spcPts val="0"/>
              </a:spcBef>
              <a:spcAft>
                <a:spcPts val="0"/>
              </a:spcAft>
              <a:buSzPts val="1300"/>
              <a:buChar char="●"/>
            </a:pPr>
            <a:r>
              <a:rPr lang="en-GB"/>
              <a:t>Perform CRUD operations on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 Please feel free to ask 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API Types and Their Functionality</a:t>
            </a:r>
            <a:endParaRPr/>
          </a:p>
        </p:txBody>
      </p:sp>
      <p:sp>
        <p:nvSpPr>
          <p:cNvPr id="116" name="Google Shape;116;p21"/>
          <p:cNvSpPr txBox="1"/>
          <p:nvPr>
            <p:ph idx="1" type="body"/>
          </p:nvPr>
        </p:nvSpPr>
        <p:spPr>
          <a:xfrm>
            <a:off x="632175" y="1717350"/>
            <a:ext cx="50568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This presentation provides an overview of different API types and their functionality.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Alternative to RESTful APIs</a:t>
            </a:r>
            <a:endParaRPr/>
          </a:p>
        </p:txBody>
      </p:sp>
      <p:sp>
        <p:nvSpPr>
          <p:cNvPr id="122" name="Google Shape;122;p22"/>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Allows clients to request specific data</a:t>
            </a:r>
            <a:endParaRPr/>
          </a:p>
        </p:txBody>
      </p:sp>
      <p:sp>
        <p:nvSpPr>
          <p:cNvPr id="123" name="Google Shape;123;p22"/>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GraphQL APIs</a:t>
            </a:r>
            <a:endParaRPr/>
          </a:p>
        </p:txBody>
      </p:sp>
      <p:sp>
        <p:nvSpPr>
          <p:cNvPr id="124" name="Google Shape;124;p22"/>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Reduces over-fetching and under-fetching of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SOAP APIs</a:t>
            </a:r>
            <a:endParaRPr/>
          </a:p>
        </p:txBody>
      </p:sp>
      <p:sp>
        <p:nvSpPr>
          <p:cNvPr id="130" name="Google Shape;130;p23"/>
          <p:cNvSpPr txBox="1"/>
          <p:nvPr>
            <p:ph idx="1" type="subTitle"/>
          </p:nvPr>
        </p:nvSpPr>
        <p:spPr>
          <a:xfrm>
            <a:off x="4722075" y="1959150"/>
            <a:ext cx="35898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Uses XML messages</a:t>
            </a:r>
            <a:endParaRPr/>
          </a:p>
          <a:p>
            <a:pPr indent="-311150" lvl="0" marL="457200" rtl="0" algn="l">
              <a:lnSpc>
                <a:spcPct val="110000"/>
              </a:lnSpc>
              <a:spcBef>
                <a:spcPts val="0"/>
              </a:spcBef>
              <a:spcAft>
                <a:spcPts val="0"/>
              </a:spcAft>
              <a:buSzPts val="1300"/>
              <a:buChar char="●"/>
            </a:pPr>
            <a:r>
              <a:rPr lang="en-GB"/>
              <a:t>Performs operations over HTTP or other protocols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WebSocket APIs</a:t>
            </a:r>
            <a:endParaRPr/>
          </a:p>
        </p:txBody>
      </p:sp>
      <p:sp>
        <p:nvSpPr>
          <p:cNvPr id="136" name="Google Shape;136;p24"/>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Useful for chat applications and online gaming</a:t>
            </a:r>
            <a:endParaRPr/>
          </a:p>
        </p:txBody>
      </p:sp>
      <p:sp>
        <p:nvSpPr>
          <p:cNvPr id="137" name="Google Shape;137;p24"/>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Enables real-time, bidirectional communication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Uses Protocol Buffers</a:t>
            </a:r>
            <a:endParaRPr/>
          </a:p>
        </p:txBody>
      </p:sp>
      <p:sp>
        <p:nvSpPr>
          <p:cNvPr id="143" name="Google Shape;143;p25"/>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gRPC APIs</a:t>
            </a:r>
            <a:endParaRPr/>
          </a:p>
        </p:txBody>
      </p:sp>
      <p:sp>
        <p:nvSpPr>
          <p:cNvPr id="144" name="Google Shape;144;p25"/>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High-performance RPC framework</a:t>
            </a:r>
            <a:endParaRPr/>
          </a:p>
        </p:txBody>
      </p:sp>
      <p:sp>
        <p:nvSpPr>
          <p:cNvPr id="145" name="Google Shape;145;p25"/>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Commonly used in microservices architectures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Webhooks</a:t>
            </a:r>
            <a:endParaRPr/>
          </a:p>
        </p:txBody>
      </p:sp>
      <p:sp>
        <p:nvSpPr>
          <p:cNvPr id="151" name="Google Shape;151;p26"/>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Set up a webhook URL to receive data</a:t>
            </a:r>
            <a:endParaRPr/>
          </a:p>
        </p:txBody>
      </p:sp>
      <p:sp>
        <p:nvSpPr>
          <p:cNvPr id="152" name="Google Shape;152;p26"/>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Receive real-time data or event notifications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OAuth APIs</a:t>
            </a:r>
            <a:endParaRPr/>
          </a:p>
        </p:txBody>
      </p:sp>
      <p:sp>
        <p:nvSpPr>
          <p:cNvPr id="158" name="Google Shape;158;p27"/>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GB"/>
              <a:t>Allows thirdparty apps to access user data</a:t>
            </a:r>
            <a:endParaRPr/>
          </a:p>
          <a:p>
            <a:pPr indent="-311150" lvl="0" marL="457200" rtl="0" algn="l">
              <a:lnSpc>
                <a:spcPct val="110000"/>
              </a:lnSpc>
              <a:spcBef>
                <a:spcPts val="0"/>
              </a:spcBef>
              <a:spcAft>
                <a:spcPts val="0"/>
              </a:spcAft>
              <a:buSzPts val="1300"/>
              <a:buChar char="●"/>
            </a:pPr>
            <a:r>
              <a:rPr lang="en-GB"/>
              <a:t>Provides secure and controlled access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OpenAPI/Swagger APIs</a:t>
            </a:r>
            <a:endParaRPr/>
          </a:p>
        </p:txBody>
      </p:sp>
      <p:sp>
        <p:nvSpPr>
          <p:cNvPr id="164" name="Google Shape;164;p28"/>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Standardized way to document APIs</a:t>
            </a:r>
            <a:endParaRPr/>
          </a:p>
        </p:txBody>
      </p:sp>
      <p:sp>
        <p:nvSpPr>
          <p:cNvPr id="165" name="Google Shape;165;p28"/>
          <p:cNvSpPr txBox="1"/>
          <p:nvPr>
            <p:ph idx="2"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Specification for describing RESTful APIs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