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eague Spartan"/>
      <p:regular r:id="rId21"/>
      <p:bold r:id="rId22"/>
    </p:embeddedFont>
    <p:embeddedFont>
      <p:font typeface="Poppins"/>
      <p:regular r:id="rId23"/>
      <p:bold r:id="rId24"/>
      <p:italic r:id="rId25"/>
      <p:boldItalic r:id="rId26"/>
    </p:embeddedFont>
    <p:embeddedFont>
      <p:font typeface="Lato Light"/>
      <p:regular r:id="rId27"/>
      <p:bold r:id="rId28"/>
      <p:italic r:id="rId29"/>
      <p:boldItalic r:id="rId30"/>
    </p:embeddedFont>
    <p:embeddedFont>
      <p:font typeface="Open Sans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eagueSpartan-bold.fntdata"/><Relationship Id="rId21" Type="http://schemas.openxmlformats.org/officeDocument/2006/relationships/font" Target="fonts/LeagueSpartan-regular.fntdata"/><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LatoLight-bold.fntdata"/><Relationship Id="rId27" Type="http://schemas.openxmlformats.org/officeDocument/2006/relationships/font" Target="fonts/La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Medium-regular.fntdata"/><Relationship Id="rId30" Type="http://schemas.openxmlformats.org/officeDocument/2006/relationships/font" Target="fonts/LatoLight-boldItalic.fntdata"/><Relationship Id="rId11" Type="http://schemas.openxmlformats.org/officeDocument/2006/relationships/slide" Target="slides/slide6.xml"/><Relationship Id="rId33" Type="http://schemas.openxmlformats.org/officeDocument/2006/relationships/font" Target="fonts/OpenSansMedium-italic.fntdata"/><Relationship Id="rId10" Type="http://schemas.openxmlformats.org/officeDocument/2006/relationships/slide" Target="slides/slide5.xml"/><Relationship Id="rId32" Type="http://schemas.openxmlformats.org/officeDocument/2006/relationships/font" Target="fonts/OpenSans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How does SDLC work?</a:t>
            </a:r>
            <a:endParaRPr sz="1200"/>
          </a:p>
          <a:p>
            <a:pPr indent="0" lvl="0" marL="0" rtl="0" algn="l">
              <a:spcBef>
                <a:spcPts val="0"/>
              </a:spcBef>
              <a:spcAft>
                <a:spcPts val="0"/>
              </a:spcAft>
              <a:buNone/>
            </a:pPr>
            <a:r>
              <a:rPr lang="en-GB" sz="1200"/>
              <a:t>The software development lifecycle (SDLC) outlines several tasks required to build a software application. The development process goes through several stages as developers add new features and fix bugs in the software.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Plan</a:t>
            </a:r>
            <a:endParaRPr sz="1200"/>
          </a:p>
          <a:p>
            <a:pPr indent="0" lvl="0" marL="0" rtl="0" algn="l">
              <a:spcBef>
                <a:spcPts val="0"/>
              </a:spcBef>
              <a:spcAft>
                <a:spcPts val="0"/>
              </a:spcAft>
              <a:buNone/>
            </a:pPr>
            <a:r>
              <a:rPr lang="en-GB" sz="1200"/>
              <a:t>The planning phase typically includes tasks like cost-benefit analysis, scheduling, resource estimation, and allocation. The development team collects requirements from several stakeholders such as customers, internal and external experts, and managers to create a software requirement specification document.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The document sets expectations and defines common goals that aid in project planning. The team estimates costs, creates a schedule, and has a detailed plan to achieve their goals.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Design</a:t>
            </a:r>
            <a:endParaRPr sz="1200"/>
          </a:p>
          <a:p>
            <a:pPr indent="0" lvl="0" marL="0" rtl="0" algn="l">
              <a:spcBef>
                <a:spcPts val="0"/>
              </a:spcBef>
              <a:spcAft>
                <a:spcPts val="0"/>
              </a:spcAft>
              <a:buNone/>
            </a:pPr>
            <a:r>
              <a:rPr lang="en-GB" sz="1200"/>
              <a:t>In the design phase, software engineers analyze requirements and identify the best solutions to create the software. For example, they may consider integrating pre-existing modules, make technology choices, and identify development tools. They will look at how to best integrate the new software into any existing IT infrastructure the organization may have.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Implement</a:t>
            </a:r>
            <a:endParaRPr sz="1200"/>
          </a:p>
          <a:p>
            <a:pPr indent="0" lvl="0" marL="0" rtl="0" algn="l">
              <a:spcBef>
                <a:spcPts val="0"/>
              </a:spcBef>
              <a:spcAft>
                <a:spcPts val="0"/>
              </a:spcAft>
              <a:buNone/>
            </a:pPr>
            <a:r>
              <a:rPr lang="en-GB" sz="1200"/>
              <a:t>In the implementation phase, the development team codes the product. They analyze the requirements to identify smaller coding tasks they can do daily to achieve the final result.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Test</a:t>
            </a:r>
            <a:endParaRPr sz="1200"/>
          </a:p>
          <a:p>
            <a:pPr indent="0" lvl="0" marL="0" rtl="0" algn="l">
              <a:spcBef>
                <a:spcPts val="0"/>
              </a:spcBef>
              <a:spcAft>
                <a:spcPts val="0"/>
              </a:spcAft>
              <a:buNone/>
            </a:pPr>
            <a:r>
              <a:rPr lang="en-GB" sz="1200"/>
              <a:t>The development team combines automation and manual testing to check the software for bugs. Quality analysis includes testing the software for errors and checking if it meets customer requirements. Because many teams immediately test the code they write, the testing phase often runs parallel to the development phase.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Deploy</a:t>
            </a:r>
            <a:endParaRPr sz="1200"/>
          </a:p>
          <a:p>
            <a:pPr indent="0" lvl="0" marL="0" rtl="0" algn="l">
              <a:spcBef>
                <a:spcPts val="0"/>
              </a:spcBef>
              <a:spcAft>
                <a:spcPts val="0"/>
              </a:spcAft>
              <a:buNone/>
            </a:pPr>
            <a:r>
              <a:rPr lang="en-GB" sz="1200"/>
              <a:t>When teams develop software, they code and test on a different copy of the software than the one that the users have access to. The software that customers use is called production, while other copies are said to be in the build environment, or testing environment.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Having separate build and production environments ensures that customers can continue to use the software even while it is being changed or upgraded. The deployment phase includes several tasks to move the latest build copy to the production environment, such as packaging, environment configuration, and installation.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Maintain</a:t>
            </a:r>
            <a:endParaRPr sz="1200"/>
          </a:p>
          <a:p>
            <a:pPr indent="0" lvl="0" marL="0" rtl="0" algn="l">
              <a:spcBef>
                <a:spcPts val="0"/>
              </a:spcBef>
              <a:spcAft>
                <a:spcPts val="0"/>
              </a:spcAft>
              <a:buNone/>
            </a:pPr>
            <a:r>
              <a:rPr lang="en-GB" sz="1200"/>
              <a:t>In the maintenance phase, among other tasks, the team fixes bugs, resolves customer issues, and manages software changes. In addition, the team monitors overall system performance, security, and user experience to identify new ways to improve the existing software.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GB"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What are SDLC models?</a:t>
            </a:r>
            <a:endParaRPr sz="1200"/>
          </a:p>
          <a:p>
            <a:pPr indent="0" lvl="0" marL="0" rtl="0" algn="l">
              <a:spcBef>
                <a:spcPts val="0"/>
              </a:spcBef>
              <a:spcAft>
                <a:spcPts val="0"/>
              </a:spcAft>
              <a:buNone/>
            </a:pPr>
            <a:r>
              <a:rPr lang="en-GB" sz="1200"/>
              <a:t>A software development lifecycle (SDLC) model conceptually presents SDLC in an organized fashion to help organizations implement it. Different models arrange the SDLC phases in varying chronological order to optimize the development cycle. We look at some popular SDLC models below.</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Waterfall</a:t>
            </a:r>
            <a:endParaRPr sz="1200"/>
          </a:p>
          <a:p>
            <a:pPr indent="0" lvl="0" marL="0" rtl="0" algn="l">
              <a:spcBef>
                <a:spcPts val="0"/>
              </a:spcBef>
              <a:spcAft>
                <a:spcPts val="0"/>
              </a:spcAft>
              <a:buNone/>
            </a:pPr>
            <a:r>
              <a:rPr lang="en-GB" sz="1200"/>
              <a:t>The waterfall model arranges all the phases sequentially so that each new phase depends on the outcome of the previous phase. Conceptually, the design flows from one phase down to the next, like that of a waterfall.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Pros and cons</a:t>
            </a:r>
            <a:endParaRPr sz="1200"/>
          </a:p>
          <a:p>
            <a:pPr indent="0" lvl="0" marL="0" rtl="0" algn="l">
              <a:spcBef>
                <a:spcPts val="0"/>
              </a:spcBef>
              <a:spcAft>
                <a:spcPts val="0"/>
              </a:spcAft>
              <a:buNone/>
            </a:pPr>
            <a:r>
              <a:rPr lang="en-GB" sz="1200"/>
              <a:t>The waterfall model provides discipline to project management and gives a tangible output at the end of each phase. However, there is little room for change once a phase is considered complete, as changes can affect the software's delivery time, cost, and quality. Therefore, the model is most suitable for small software development projects, where tasks are easy to arrange and manage and requirements can be pre-defined accurately.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Iterative</a:t>
            </a:r>
            <a:endParaRPr sz="1200"/>
          </a:p>
          <a:p>
            <a:pPr indent="0" lvl="0" marL="0" rtl="0" algn="l">
              <a:spcBef>
                <a:spcPts val="0"/>
              </a:spcBef>
              <a:spcAft>
                <a:spcPts val="0"/>
              </a:spcAft>
              <a:buNone/>
            </a:pPr>
            <a:r>
              <a:rPr lang="en-GB" sz="1200"/>
              <a:t>The iterative process suggests that teams begin software development with a small subset of requirements. Then, they iteratively enhance versions over time until the complete software is ready for production. The team produces a new software version at the end of each iteration.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Pros and cons</a:t>
            </a:r>
            <a:endParaRPr sz="1200"/>
          </a:p>
          <a:p>
            <a:pPr indent="0" lvl="0" marL="0" rtl="0" algn="l">
              <a:spcBef>
                <a:spcPts val="0"/>
              </a:spcBef>
              <a:spcAft>
                <a:spcPts val="0"/>
              </a:spcAft>
              <a:buNone/>
            </a:pPr>
            <a:r>
              <a:rPr lang="en-GB" sz="1200"/>
              <a:t>It’s easy to identify and manage risks, as requirements can change between iterations. However, repeated cycles could lead to scope change and underestimation of resources.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Spiral</a:t>
            </a:r>
            <a:endParaRPr sz="1200"/>
          </a:p>
          <a:p>
            <a:pPr indent="0" lvl="0" marL="0" rtl="0" algn="l">
              <a:spcBef>
                <a:spcPts val="0"/>
              </a:spcBef>
              <a:spcAft>
                <a:spcPts val="0"/>
              </a:spcAft>
              <a:buNone/>
            </a:pPr>
            <a:r>
              <a:rPr lang="en-GB" sz="1200"/>
              <a:t>The spiral model combines the iterative model's small repeated cycles with the waterfall model's linear sequential flow to prioritize risk analysis. You can use the spiral model to ensure software's gradual release and improvement by building prototypes at each phase.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Pros and cons</a:t>
            </a:r>
            <a:endParaRPr sz="1200"/>
          </a:p>
          <a:p>
            <a:pPr indent="0" lvl="0" marL="0" rtl="0" algn="l">
              <a:spcBef>
                <a:spcPts val="0"/>
              </a:spcBef>
              <a:spcAft>
                <a:spcPts val="0"/>
              </a:spcAft>
              <a:buNone/>
            </a:pPr>
            <a:r>
              <a:rPr lang="en-GB" sz="1200"/>
              <a:t>The spiral model is suitable for large and complex projects that require frequent changes. However, it can be expensive for smaller projects with a limited scope.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Agile</a:t>
            </a:r>
            <a:endParaRPr sz="1200"/>
          </a:p>
          <a:p>
            <a:pPr indent="0" lvl="0" marL="0" rtl="0" algn="l">
              <a:spcBef>
                <a:spcPts val="0"/>
              </a:spcBef>
              <a:spcAft>
                <a:spcPts val="0"/>
              </a:spcAft>
              <a:buNone/>
            </a:pPr>
            <a:r>
              <a:rPr lang="en-GB" sz="1200"/>
              <a:t>The agile model arranges the SDLC phases into several development cycles. The team iterates through the phases rapidly, delivering only small, incremental software changes in each cycle. They continuously evaluate requirements, plans, and results so that they can respond quickly to change. The agile model is both iterative and incremental, making it more efficient than other process models.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SLIDES_API179251189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SLIDES_API179251189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SLIDES_API179251189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SLIDES_API179251189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SLIDES_API179251189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SLIDES_API179251189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SLIDES_API179251189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SLIDES_API179251189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SLIDES_API179251189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SLIDES_API179251189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SLIDES_API179251189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SLIDES_API179251189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4846486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4846486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SLIDES_API4846486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SLIDES_API4846486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SLIDES_API4846486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SLIDES_API4846486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SLIDES_API4846486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SLIDES_API4846486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SLIDES_API4846486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SLIDES_API4846486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SLIDES_API4846486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SLIDES_API4846486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SLIDES_API4846486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SLIDES_API4846486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SLIDES_API17925118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SLIDES_API17925118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13"/>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56" name="Shape 56"/>
        <p:cNvGrpSpPr/>
        <p:nvPr/>
      </p:nvGrpSpPr>
      <p:grpSpPr>
        <a:xfrm>
          <a:off x="0" y="0"/>
          <a:ext cx="0" cy="0"/>
          <a:chOff x="0" y="0"/>
          <a:chExt cx="0" cy="0"/>
        </a:xfrm>
      </p:grpSpPr>
      <p:sp>
        <p:nvSpPr>
          <p:cNvPr id="57" name="Google Shape;57;p14"/>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8" name="Google Shape;58;p14"/>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9" name="Google Shape;59;p14"/>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60" name="Google Shape;60;p14"/>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61" name="Google Shape;61;p14"/>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grpSp>
        <p:nvGrpSpPr>
          <p:cNvPr id="62" name="Google Shape;62;p14"/>
          <p:cNvGrpSpPr/>
          <p:nvPr/>
        </p:nvGrpSpPr>
        <p:grpSpPr>
          <a:xfrm>
            <a:off x="3095387" y="1241947"/>
            <a:ext cx="2953226" cy="2951755"/>
            <a:chOff x="3102288" y="1429998"/>
            <a:chExt cx="2953226" cy="2951755"/>
          </a:xfrm>
        </p:grpSpPr>
        <p:sp>
          <p:nvSpPr>
            <p:cNvPr id="63" name="Google Shape;63;p14"/>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64" name="Google Shape;64;p14"/>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65" name="Google Shape;65;p14"/>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66" name="Google Shape;66;p14"/>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67" name="Google Shape;67;p14"/>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68" name="Google Shape;68;p14"/>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69" name="Google Shape;69;p14"/>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70" name="Google Shape;70;p14"/>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71" name="Google Shape;71;p14"/>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72" name="Google Shape;72;p14"/>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73" name="Google Shape;73;p14"/>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74" name="Shape 74"/>
        <p:cNvGrpSpPr/>
        <p:nvPr/>
      </p:nvGrpSpPr>
      <p:grpSpPr>
        <a:xfrm>
          <a:off x="0" y="0"/>
          <a:ext cx="0" cy="0"/>
          <a:chOff x="0" y="0"/>
          <a:chExt cx="0" cy="0"/>
        </a:xfrm>
      </p:grpSpPr>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76" name="Google Shape;76;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77" name="Google Shape;77;p15"/>
          <p:cNvSpPr/>
          <p:nvPr>
            <p:ph idx="2" type="pic"/>
          </p:nvPr>
        </p:nvSpPr>
        <p:spPr>
          <a:xfrm>
            <a:off x="5843075" y="632300"/>
            <a:ext cx="2615100" cy="3918900"/>
          </a:xfrm>
          <a:prstGeom prst="roundRect">
            <a:avLst>
              <a:gd fmla="val 16667" name="adj"/>
            </a:avLst>
          </a:prstGeom>
          <a:noFill/>
          <a:ln>
            <a:noFill/>
          </a:ln>
        </p:spPr>
      </p:sp>
      <p:sp>
        <p:nvSpPr>
          <p:cNvPr id="78" name="Google Shape;78;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79" name="Google Shape;79;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0" name="Google Shape;80;p15"/>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1" name="Shape 81"/>
        <p:cNvGrpSpPr/>
        <p:nvPr/>
      </p:nvGrpSpPr>
      <p:grpSpPr>
        <a:xfrm>
          <a:off x="0" y="0"/>
          <a:ext cx="0" cy="0"/>
          <a:chOff x="0" y="0"/>
          <a:chExt cx="0" cy="0"/>
        </a:xfrm>
      </p:grpSpPr>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16"/>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6"/>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85" name="Google Shape;85;p16"/>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86" name="Google Shape;86;p16"/>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7" name="Google Shape;87;p16"/>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88" name="Google Shape;88;p16"/>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89" name="Shape 89"/>
        <p:cNvGrpSpPr/>
        <p:nvPr/>
      </p:nvGrpSpPr>
      <p:grpSpPr>
        <a:xfrm>
          <a:off x="0" y="0"/>
          <a:ext cx="0" cy="0"/>
          <a:chOff x="0" y="0"/>
          <a:chExt cx="0" cy="0"/>
        </a:xfrm>
      </p:grpSpPr>
      <p:sp>
        <p:nvSpPr>
          <p:cNvPr id="90" name="Google Shape;90;p17"/>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1" name="Google Shape;91;p17"/>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2" name="Google Shape;92;p17"/>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3" name="Google Shape;93;p17"/>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4" name="Google Shape;94;p17"/>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7"/>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96" name="Google Shape;96;p17"/>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97" name="Google Shape;97;p17"/>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98" name="Google Shape;98;p17"/>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99" name="Google Shape;99;p17"/>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7"/>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17"/>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3" name="Shape 103"/>
        <p:cNvGrpSpPr/>
        <p:nvPr/>
      </p:nvGrpSpPr>
      <p:grpSpPr>
        <a:xfrm>
          <a:off x="0" y="0"/>
          <a:ext cx="0" cy="0"/>
          <a:chOff x="0" y="0"/>
          <a:chExt cx="0" cy="0"/>
        </a:xfrm>
      </p:grpSpPr>
      <p:sp>
        <p:nvSpPr>
          <p:cNvPr id="104" name="Google Shape;104;p18"/>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8"/>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06" name="Google Shape;106;p18"/>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18"/>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8"/>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09" name="Google Shape;109;p18"/>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0" name="Google Shape;110;p18"/>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1" name="Google Shape;111;p18"/>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12" name="Google Shape;112;p18"/>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13" name="Google Shape;113;p18"/>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2">
    <p:spTree>
      <p:nvGrpSpPr>
        <p:cNvPr id="114" name="Shape 114"/>
        <p:cNvGrpSpPr/>
        <p:nvPr/>
      </p:nvGrpSpPr>
      <p:grpSpPr>
        <a:xfrm>
          <a:off x="0" y="0"/>
          <a:ext cx="0" cy="0"/>
          <a:chOff x="0" y="0"/>
          <a:chExt cx="0" cy="0"/>
        </a:xfrm>
      </p:grpSpPr>
      <p:pic>
        <p:nvPicPr>
          <p:cNvPr id="115" name="Google Shape;115;p19"/>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16" name="Google Shape;116;p19"/>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19"/>
          <p:cNvSpPr/>
          <p:nvPr>
            <p:ph idx="2" type="pic"/>
          </p:nvPr>
        </p:nvSpPr>
        <p:spPr>
          <a:xfrm>
            <a:off x="642700" y="632300"/>
            <a:ext cx="2615100" cy="3918900"/>
          </a:xfrm>
          <a:prstGeom prst="roundRect">
            <a:avLst>
              <a:gd fmla="val 16667" name="adj"/>
            </a:avLst>
          </a:prstGeom>
          <a:noFill/>
          <a:ln>
            <a:noFill/>
          </a:ln>
        </p:spPr>
      </p:sp>
      <p:sp>
        <p:nvSpPr>
          <p:cNvPr id="119" name="Google Shape;119;p19"/>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120" name="Google Shape;120;p19"/>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21" name="Google Shape;121;p19"/>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_2">
    <p:spTree>
      <p:nvGrpSpPr>
        <p:cNvPr id="123" name="Shape 123"/>
        <p:cNvGrpSpPr/>
        <p:nvPr/>
      </p:nvGrpSpPr>
      <p:grpSpPr>
        <a:xfrm>
          <a:off x="0" y="0"/>
          <a:ext cx="0" cy="0"/>
          <a:chOff x="0" y="0"/>
          <a:chExt cx="0" cy="0"/>
        </a:xfrm>
      </p:grpSpPr>
      <p:sp>
        <p:nvSpPr>
          <p:cNvPr id="124" name="Google Shape;124;p20"/>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25" name="Google Shape;125;p20"/>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27" name="Google Shape;127;p20"/>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28" name="Google Shape;128;p20"/>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29" name="Google Shape;129;p20"/>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0" name="Google Shape;130;p20"/>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1" name="Google Shape;131;p20"/>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2" name="Google Shape;132;p20"/>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3" name="Google Shape;133;p20"/>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34" name="Google Shape;134;p20"/>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35" name="Google Shape;135;p20"/>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36" name="Google Shape;136;p20"/>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37" name="Google Shape;137;p20"/>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0"/>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39" name="Google Shape;139;p20"/>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40" name="Google Shape;140;p20"/>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41" name="Shape 141"/>
        <p:cNvGrpSpPr/>
        <p:nvPr/>
      </p:nvGrpSpPr>
      <p:grpSpPr>
        <a:xfrm>
          <a:off x="0" y="0"/>
          <a:ext cx="0" cy="0"/>
          <a:chOff x="0" y="0"/>
          <a:chExt cx="0" cy="0"/>
        </a:xfrm>
      </p:grpSpPr>
      <p:sp>
        <p:nvSpPr>
          <p:cNvPr id="142" name="Google Shape;142;p21"/>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43" name="Google Shape;143;p21"/>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44" name="Google Shape;144;p21"/>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45" name="Google Shape;145;p21"/>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46" name="Google Shape;146;p21"/>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47" name="Google Shape;147;p21"/>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48" name="Google Shape;148;p21"/>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49" name="Google Shape;149;p21"/>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50" name="Google Shape;150;p21"/>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51" name="Shape 151"/>
        <p:cNvGrpSpPr/>
        <p:nvPr/>
      </p:nvGrpSpPr>
      <p:grpSpPr>
        <a:xfrm>
          <a:off x="0" y="0"/>
          <a:ext cx="0" cy="0"/>
          <a:chOff x="0" y="0"/>
          <a:chExt cx="0" cy="0"/>
        </a:xfrm>
      </p:grpSpPr>
      <p:sp>
        <p:nvSpPr>
          <p:cNvPr id="152" name="Google Shape;15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3" name="Google Shape;153;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54" name="Google Shape;15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200"/>
              <a:t>Software Development Life Cycle</a:t>
            </a:r>
            <a:endParaRPr sz="3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SDLC models conceptually present software development in an organized fashion</a:t>
            </a:r>
            <a:endParaRPr/>
          </a:p>
        </p:txBody>
      </p:sp>
      <p:sp>
        <p:nvSpPr>
          <p:cNvPr id="226" name="Google Shape;226;p32"/>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Different models arrange the phases in varying order to optimize the development cycle</a:t>
            </a:r>
            <a:endParaRPr/>
          </a:p>
        </p:txBody>
      </p:sp>
      <p:sp>
        <p:nvSpPr>
          <p:cNvPr id="227" name="Google Shape;227;p32"/>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 are SDLC models?</a:t>
            </a:r>
            <a:endParaRPr/>
          </a:p>
        </p:txBody>
      </p:sp>
      <p:sp>
        <p:nvSpPr>
          <p:cNvPr id="228" name="Google Shape;228;p32"/>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Popular SDLC models help organizations implement SDLC effectively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Phases arranged sequentially, like a waterfall</a:t>
            </a:r>
            <a:endParaRPr/>
          </a:p>
        </p:txBody>
      </p:sp>
      <p:sp>
        <p:nvSpPr>
          <p:cNvPr id="234" name="Google Shape;234;p33"/>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Each phase depends on the outcome of the previous phase</a:t>
            </a:r>
            <a:endParaRPr/>
          </a:p>
        </p:txBody>
      </p:sp>
      <p:sp>
        <p:nvSpPr>
          <p:cNvPr id="235" name="Google Shape;235;p33"/>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Provides discipline and tangible output at each phase</a:t>
            </a:r>
            <a:endParaRPr/>
          </a:p>
        </p:txBody>
      </p:sp>
      <p:sp>
        <p:nvSpPr>
          <p:cNvPr id="236" name="Google Shape;236;p33"/>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Most suitable for small projects with predefined requirements</a:t>
            </a:r>
            <a:endParaRPr/>
          </a:p>
        </p:txBody>
      </p:sp>
      <p:sp>
        <p:nvSpPr>
          <p:cNvPr id="237" name="Google Shape;237;p33"/>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Waterfall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ph idx="2" type="pic"/>
          </p:nvPr>
        </p:nvPicPr>
        <p:blipFill rotWithShape="1">
          <a:blip r:embed="rId3">
            <a:alphaModFix/>
          </a:blip>
          <a:srcRect b="367" l="0" r="0" t="357"/>
          <a:stretch/>
        </p:blipFill>
        <p:spPr>
          <a:xfrm>
            <a:off x="642700" y="632300"/>
            <a:ext cx="2615100" cy="3918900"/>
          </a:xfrm>
          <a:prstGeom prst="roundRect">
            <a:avLst>
              <a:gd fmla="val 16667" name="adj"/>
            </a:avLst>
          </a:prstGeom>
        </p:spPr>
      </p:pic>
      <p:sp>
        <p:nvSpPr>
          <p:cNvPr id="243" name="Google Shape;243;p34"/>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Iterative Model</a:t>
            </a:r>
            <a:endParaRPr/>
          </a:p>
        </p:txBody>
      </p:sp>
      <p:sp>
        <p:nvSpPr>
          <p:cNvPr id="244" name="Google Shape;244;p34"/>
          <p:cNvSpPr txBox="1"/>
          <p:nvPr>
            <p:ph idx="1" type="subTitle"/>
          </p:nvPr>
        </p:nvSpPr>
        <p:spPr>
          <a:xfrm>
            <a:off x="4722075" y="1959150"/>
            <a:ext cx="35898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Teams start development with a small subset of requirements</a:t>
            </a:r>
            <a:endParaRPr/>
          </a:p>
          <a:p>
            <a:pPr indent="-311150" lvl="0" marL="457200" rtl="0" algn="l">
              <a:lnSpc>
                <a:spcPct val="110000"/>
              </a:lnSpc>
              <a:spcBef>
                <a:spcPts val="0"/>
              </a:spcBef>
              <a:spcAft>
                <a:spcPts val="0"/>
              </a:spcAft>
              <a:buSzPts val="1300"/>
              <a:buChar char="●"/>
            </a:pPr>
            <a:r>
              <a:rPr lang="en-GB"/>
              <a:t>Enhance versions iteratively until complete software is ready</a:t>
            </a:r>
            <a:endParaRPr/>
          </a:p>
          <a:p>
            <a:pPr indent="-311150" lvl="0" marL="457200" rtl="0" algn="l">
              <a:lnSpc>
                <a:spcPct val="110000"/>
              </a:lnSpc>
              <a:spcBef>
                <a:spcPts val="0"/>
              </a:spcBef>
              <a:spcAft>
                <a:spcPts val="0"/>
              </a:spcAft>
              <a:buSzPts val="1300"/>
              <a:buChar char="●"/>
            </a:pPr>
            <a:r>
              <a:rPr lang="en-GB"/>
              <a:t>Easy to identify and manage risks</a:t>
            </a:r>
            <a:endParaRPr/>
          </a:p>
          <a:p>
            <a:pPr indent="-311150" lvl="0" marL="457200" rtl="0" algn="l">
              <a:lnSpc>
                <a:spcPct val="110000"/>
              </a:lnSpc>
              <a:spcBef>
                <a:spcPts val="0"/>
              </a:spcBef>
              <a:spcAft>
                <a:spcPts val="0"/>
              </a:spcAft>
              <a:buSzPts val="1300"/>
              <a:buChar char="●"/>
            </a:pPr>
            <a:r>
              <a:rPr lang="en-GB"/>
              <a:t>Repeated cycles could lead to scope change and resource underestimation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idx="1" type="subTitle"/>
          </p:nvPr>
        </p:nvSpPr>
        <p:spPr>
          <a:xfrm>
            <a:off x="6368675" y="1394975"/>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Combines iterative small cycles with linear sequential flow</a:t>
            </a:r>
            <a:endParaRPr/>
          </a:p>
        </p:txBody>
      </p:sp>
      <p:sp>
        <p:nvSpPr>
          <p:cNvPr id="250" name="Google Shape;250;p35"/>
          <p:cNvSpPr txBox="1"/>
          <p:nvPr>
            <p:ph idx="2" type="subTitle"/>
          </p:nvPr>
        </p:nvSpPr>
        <p:spPr>
          <a:xfrm>
            <a:off x="6368675" y="3321975"/>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Prioritizes risk analysis</a:t>
            </a:r>
            <a:endParaRPr/>
          </a:p>
        </p:txBody>
      </p:sp>
      <p:sp>
        <p:nvSpPr>
          <p:cNvPr id="251" name="Google Shape;251;p35"/>
          <p:cNvSpPr txBox="1"/>
          <p:nvPr>
            <p:ph idx="3" type="subTitle"/>
          </p:nvPr>
        </p:nvSpPr>
        <p:spPr>
          <a:xfrm>
            <a:off x="470725" y="1394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Ensures gradual release and improvement of software</a:t>
            </a:r>
            <a:endParaRPr/>
          </a:p>
        </p:txBody>
      </p:sp>
      <p:sp>
        <p:nvSpPr>
          <p:cNvPr id="252" name="Google Shape;252;p35"/>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Suitable for large and complex projects, but expensive for smaller projects</a:t>
            </a:r>
            <a:endParaRPr/>
          </a:p>
        </p:txBody>
      </p:sp>
      <p:sp>
        <p:nvSpPr>
          <p:cNvPr id="253" name="Google Shape;253;p3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Spiral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Agile Model</a:t>
            </a:r>
            <a:endParaRPr/>
          </a:p>
        </p:txBody>
      </p:sp>
      <p:sp>
        <p:nvSpPr>
          <p:cNvPr id="259" name="Google Shape;259;p36"/>
          <p:cNvSpPr txBox="1"/>
          <p:nvPr>
            <p:ph idx="1" type="subTitle"/>
          </p:nvPr>
        </p:nvSpPr>
        <p:spPr>
          <a:xfrm>
            <a:off x="1106375" y="144422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Continuous evaluation of requirements, plans, and results</a:t>
            </a:r>
            <a:endParaRPr/>
          </a:p>
        </p:txBody>
      </p:sp>
      <p:sp>
        <p:nvSpPr>
          <p:cNvPr id="260" name="Google Shape;260;p36"/>
          <p:cNvSpPr txBox="1"/>
          <p:nvPr>
            <p:ph idx="2" type="subTitle"/>
          </p:nvPr>
        </p:nvSpPr>
        <p:spPr>
          <a:xfrm>
            <a:off x="5487500" y="144422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Arranges phases into several development cycles</a:t>
            </a:r>
            <a:endParaRPr/>
          </a:p>
        </p:txBody>
      </p:sp>
      <p:sp>
        <p:nvSpPr>
          <p:cNvPr id="261" name="Google Shape;261;p36"/>
          <p:cNvSpPr txBox="1"/>
          <p:nvPr>
            <p:ph idx="3" type="subTitle"/>
          </p:nvPr>
        </p:nvSpPr>
        <p:spPr>
          <a:xfrm>
            <a:off x="1106375" y="317417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Rapid iteration and delivery of small incremental changes</a:t>
            </a:r>
            <a:endParaRPr/>
          </a:p>
        </p:txBody>
      </p:sp>
      <p:sp>
        <p:nvSpPr>
          <p:cNvPr id="262" name="Google Shape;262;p36"/>
          <p:cNvSpPr txBox="1"/>
          <p:nvPr>
            <p:ph idx="4" type="subTitle"/>
          </p:nvPr>
        </p:nvSpPr>
        <p:spPr>
          <a:xfrm>
            <a:off x="5487500" y="3174175"/>
            <a:ext cx="2881500" cy="130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Efficient and responsive to change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 for your time and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How does SDLC work?</a:t>
            </a:r>
            <a:endParaRPr/>
          </a:p>
        </p:txBody>
      </p:sp>
      <p:sp>
        <p:nvSpPr>
          <p:cNvPr id="165" name="Google Shape;165;p24"/>
          <p:cNvSpPr txBox="1"/>
          <p:nvPr>
            <p:ph idx="1" type="body"/>
          </p:nvPr>
        </p:nvSpPr>
        <p:spPr>
          <a:xfrm>
            <a:off x="632175" y="1717350"/>
            <a:ext cx="50568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The software development lifecycle (SDLC) outlines several tasks required to build a software application. The development process goes through several stages as developers add new features and fix bugs in the software.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Cost-benefit analysis</a:t>
            </a:r>
            <a:endParaRPr/>
          </a:p>
        </p:txBody>
      </p:sp>
      <p:sp>
        <p:nvSpPr>
          <p:cNvPr id="171" name="Google Shape;171;p25"/>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Scheduling</a:t>
            </a:r>
            <a:endParaRPr/>
          </a:p>
        </p:txBody>
      </p:sp>
      <p:sp>
        <p:nvSpPr>
          <p:cNvPr id="172" name="Google Shape;172;p25"/>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Resource estimation and allocation</a:t>
            </a:r>
            <a:endParaRPr/>
          </a:p>
        </p:txBody>
      </p:sp>
      <p:sp>
        <p:nvSpPr>
          <p:cNvPr id="173" name="Google Shape;173;p25"/>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Collecting requirements from stakeholders</a:t>
            </a:r>
            <a:endParaRPr/>
          </a:p>
        </p:txBody>
      </p:sp>
      <p:sp>
        <p:nvSpPr>
          <p:cNvPr id="174" name="Google Shape;174;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Plan</a:t>
            </a:r>
            <a:endParaRPr/>
          </a:p>
        </p:txBody>
      </p:sp>
      <p:sp>
        <p:nvSpPr>
          <p:cNvPr id="175" name="Google Shape;175;p25"/>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Creating a software requirement specification document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ph idx="2" type="pic"/>
          </p:nvPr>
        </p:nvPicPr>
        <p:blipFill rotWithShape="1">
          <a:blip r:embed="rId3">
            <a:alphaModFix/>
          </a:blip>
          <a:srcRect b="0" l="30163" r="30163" t="0"/>
          <a:stretch/>
        </p:blipFill>
        <p:spPr>
          <a:xfrm>
            <a:off x="5843075" y="632300"/>
            <a:ext cx="2615100" cy="3918900"/>
          </a:xfrm>
          <a:prstGeom prst="roundRect">
            <a:avLst>
              <a:gd fmla="val 16667" name="adj"/>
            </a:avLst>
          </a:prstGeom>
        </p:spPr>
      </p:pic>
      <p:sp>
        <p:nvSpPr>
          <p:cNvPr id="181" name="Google Shape;181;p2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Design</a:t>
            </a:r>
            <a:endParaRPr/>
          </a:p>
        </p:txBody>
      </p:sp>
      <p:sp>
        <p:nvSpPr>
          <p:cNvPr id="182" name="Google Shape;182;p26"/>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Analyzing requirements</a:t>
            </a:r>
            <a:endParaRPr/>
          </a:p>
          <a:p>
            <a:pPr indent="-311150" lvl="0" marL="457200" rtl="0" algn="l">
              <a:lnSpc>
                <a:spcPct val="110000"/>
              </a:lnSpc>
              <a:spcBef>
                <a:spcPts val="0"/>
              </a:spcBef>
              <a:spcAft>
                <a:spcPts val="0"/>
              </a:spcAft>
              <a:buSzPts val="1300"/>
              <a:buChar char="●"/>
            </a:pPr>
            <a:r>
              <a:rPr lang="en-GB"/>
              <a:t>Identifying best solutions</a:t>
            </a:r>
            <a:endParaRPr/>
          </a:p>
          <a:p>
            <a:pPr indent="-311150" lvl="0" marL="457200" rtl="0" algn="l">
              <a:lnSpc>
                <a:spcPct val="110000"/>
              </a:lnSpc>
              <a:spcBef>
                <a:spcPts val="0"/>
              </a:spcBef>
              <a:spcAft>
                <a:spcPts val="0"/>
              </a:spcAft>
              <a:buSzPts val="1300"/>
              <a:buChar char="●"/>
            </a:pPr>
            <a:r>
              <a:rPr lang="en-GB"/>
              <a:t>Integration of preexisting modules</a:t>
            </a:r>
            <a:endParaRPr/>
          </a:p>
          <a:p>
            <a:pPr indent="-311150" lvl="0" marL="457200" rtl="0" algn="l">
              <a:lnSpc>
                <a:spcPct val="110000"/>
              </a:lnSpc>
              <a:spcBef>
                <a:spcPts val="0"/>
              </a:spcBef>
              <a:spcAft>
                <a:spcPts val="0"/>
              </a:spcAft>
              <a:buSzPts val="1300"/>
              <a:buChar char="●"/>
            </a:pPr>
            <a:r>
              <a:rPr lang="en-GB"/>
              <a:t>Making technology choices</a:t>
            </a:r>
            <a:endParaRPr/>
          </a:p>
          <a:p>
            <a:pPr indent="-311150" lvl="0" marL="457200" rtl="0" algn="l">
              <a:lnSpc>
                <a:spcPct val="110000"/>
              </a:lnSpc>
              <a:spcBef>
                <a:spcPts val="0"/>
              </a:spcBef>
              <a:spcAft>
                <a:spcPts val="0"/>
              </a:spcAft>
              <a:buSzPts val="1300"/>
              <a:buChar char="●"/>
            </a:pPr>
            <a:r>
              <a:rPr lang="en-GB"/>
              <a:t>Identifying development 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Coding the product</a:t>
            </a:r>
            <a:endParaRPr/>
          </a:p>
        </p:txBody>
      </p:sp>
      <p:sp>
        <p:nvSpPr>
          <p:cNvPr id="188" name="Google Shape;188;p27"/>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Breaking down requirements into smaller coding tasks</a:t>
            </a:r>
            <a:endParaRPr/>
          </a:p>
        </p:txBody>
      </p:sp>
      <p:sp>
        <p:nvSpPr>
          <p:cNvPr id="189" name="Google Shape;189;p27"/>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Implement</a:t>
            </a:r>
            <a:endParaRPr/>
          </a:p>
        </p:txBody>
      </p:sp>
      <p:sp>
        <p:nvSpPr>
          <p:cNvPr id="190" name="Google Shape;190;p27"/>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Daily progress towards final 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Combining automation and manual testing</a:t>
            </a:r>
            <a:endParaRPr/>
          </a:p>
        </p:txBody>
      </p:sp>
      <p:sp>
        <p:nvSpPr>
          <p:cNvPr id="196" name="Google Shape;196;p28"/>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Checking the software for bugs and errors</a:t>
            </a:r>
            <a:endParaRPr/>
          </a:p>
        </p:txBody>
      </p:sp>
      <p:sp>
        <p:nvSpPr>
          <p:cNvPr id="197" name="Google Shape;197;p28"/>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Ensuring it meets customer requirements</a:t>
            </a:r>
            <a:endParaRPr/>
          </a:p>
        </p:txBody>
      </p:sp>
      <p:sp>
        <p:nvSpPr>
          <p:cNvPr id="198" name="Google Shape;198;p28"/>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Parallel to the development phase</a:t>
            </a:r>
            <a:endParaRPr/>
          </a:p>
        </p:txBody>
      </p:sp>
      <p:sp>
        <p:nvSpPr>
          <p:cNvPr id="199" name="Google Shape;199;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Moving latest build copy to production environment</a:t>
            </a:r>
            <a:endParaRPr/>
          </a:p>
        </p:txBody>
      </p:sp>
      <p:sp>
        <p:nvSpPr>
          <p:cNvPr id="205" name="Google Shape;205;p29"/>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Deploy</a:t>
            </a:r>
            <a:endParaRPr/>
          </a:p>
        </p:txBody>
      </p:sp>
      <p:sp>
        <p:nvSpPr>
          <p:cNvPr id="206" name="Google Shape;206;p29"/>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Working with separate build and production environments</a:t>
            </a:r>
            <a:endParaRPr/>
          </a:p>
        </p:txBody>
      </p:sp>
      <p:sp>
        <p:nvSpPr>
          <p:cNvPr id="207" name="Google Shape;207;p29"/>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Packaging, environment configuration, installation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0"/>
          <p:cNvPicPr preferRelativeResize="0"/>
          <p:nvPr>
            <p:ph idx="2" type="pic"/>
          </p:nvPr>
        </p:nvPicPr>
        <p:blipFill rotWithShape="1">
          <a:blip r:embed="rId3">
            <a:alphaModFix/>
          </a:blip>
          <a:srcRect b="0" l="27767" r="27762" t="0"/>
          <a:stretch/>
        </p:blipFill>
        <p:spPr>
          <a:xfrm>
            <a:off x="5843075" y="632300"/>
            <a:ext cx="2615100" cy="3918900"/>
          </a:xfrm>
          <a:prstGeom prst="roundRect">
            <a:avLst>
              <a:gd fmla="val 16667" name="adj"/>
            </a:avLst>
          </a:prstGeom>
        </p:spPr>
      </p:pic>
      <p:sp>
        <p:nvSpPr>
          <p:cNvPr id="213" name="Google Shape;213;p30"/>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Maintain</a:t>
            </a:r>
            <a:endParaRPr/>
          </a:p>
        </p:txBody>
      </p:sp>
      <p:sp>
        <p:nvSpPr>
          <p:cNvPr id="214" name="Google Shape;214;p30"/>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Bug fixes</a:t>
            </a:r>
            <a:endParaRPr/>
          </a:p>
          <a:p>
            <a:pPr indent="-311150" lvl="0" marL="457200" rtl="0" algn="l">
              <a:lnSpc>
                <a:spcPct val="110000"/>
              </a:lnSpc>
              <a:spcBef>
                <a:spcPts val="0"/>
              </a:spcBef>
              <a:spcAft>
                <a:spcPts val="0"/>
              </a:spcAft>
              <a:buSzPts val="1300"/>
              <a:buChar char="●"/>
            </a:pPr>
            <a:r>
              <a:rPr lang="en-GB"/>
              <a:t>Resolving customer issues</a:t>
            </a:r>
            <a:endParaRPr/>
          </a:p>
          <a:p>
            <a:pPr indent="-311150" lvl="0" marL="457200" rtl="0" algn="l">
              <a:lnSpc>
                <a:spcPct val="110000"/>
              </a:lnSpc>
              <a:spcBef>
                <a:spcPts val="0"/>
              </a:spcBef>
              <a:spcAft>
                <a:spcPts val="0"/>
              </a:spcAft>
              <a:buSzPts val="1300"/>
              <a:buChar char="●"/>
            </a:pPr>
            <a:r>
              <a:rPr lang="en-GB"/>
              <a:t>Managing software changes</a:t>
            </a:r>
            <a:endParaRPr/>
          </a:p>
          <a:p>
            <a:pPr indent="-311150" lvl="0" marL="457200" rtl="0" algn="l">
              <a:lnSpc>
                <a:spcPct val="110000"/>
              </a:lnSpc>
              <a:spcBef>
                <a:spcPts val="0"/>
              </a:spcBef>
              <a:spcAft>
                <a:spcPts val="0"/>
              </a:spcAft>
              <a:buSzPts val="1300"/>
              <a:buChar char="●"/>
            </a:pPr>
            <a:r>
              <a:rPr lang="en-GB"/>
              <a:t>Monitoring system performance</a:t>
            </a:r>
            <a:endParaRPr/>
          </a:p>
          <a:p>
            <a:pPr indent="-311150" lvl="0" marL="457200" rtl="0" algn="l">
              <a:lnSpc>
                <a:spcPct val="110000"/>
              </a:lnSpc>
              <a:spcBef>
                <a:spcPts val="0"/>
              </a:spcBef>
              <a:spcAft>
                <a:spcPts val="0"/>
              </a:spcAft>
              <a:buSzPts val="1300"/>
              <a:buChar char="●"/>
            </a:pPr>
            <a:r>
              <a:rPr lang="en-GB"/>
              <a:t>Improving existing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SDLC Models</a:t>
            </a:r>
            <a:endParaRPr/>
          </a:p>
        </p:txBody>
      </p:sp>
      <p:sp>
        <p:nvSpPr>
          <p:cNvPr id="220" name="Google Shape;220;p31"/>
          <p:cNvSpPr txBox="1"/>
          <p:nvPr>
            <p:ph idx="1" type="body"/>
          </p:nvPr>
        </p:nvSpPr>
        <p:spPr>
          <a:xfrm>
            <a:off x="632175" y="1717350"/>
            <a:ext cx="50568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An overview of different SDLC models and their pros and cons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