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63" r:id="rId3"/>
    <p:sldId id="257" r:id="rId4"/>
    <p:sldId id="264" r:id="rId5"/>
    <p:sldId id="265" r:id="rId6"/>
    <p:sldId id="268" r:id="rId7"/>
    <p:sldId id="269" r:id="rId8"/>
    <p:sldId id="266" r:id="rId9"/>
    <p:sldId id="258" r:id="rId10"/>
    <p:sldId id="261" r:id="rId11"/>
    <p:sldId id="270" r:id="rId12"/>
    <p:sldId id="259" r:id="rId13"/>
    <p:sldId id="271" r:id="rId14"/>
    <p:sldId id="272" r:id="rId15"/>
    <p:sldId id="262" r:id="rId16"/>
    <p:sldId id="267" r:id="rId17"/>
  </p:sldIdLst>
  <p:sldSz cx="12192000" cy="6858000"/>
  <p:notesSz cx="6889750" cy="100218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D15FBE1-60CF-C3F3-240C-517E59232D7D}" name="Daniel Piddock" initials="DP" userId="a86ae351fee97264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6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73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6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39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7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63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83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82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96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04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9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2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17" name="Rectangle 111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18" name="Group 1117">
            <a:extLst>
              <a:ext uri="{FF2B5EF4-FFF2-40B4-BE49-F238E27FC236}">
                <a16:creationId xmlns:a16="http://schemas.microsoft.com/office/drawing/2014/main" id="{7DA92228-6CF2-4813-A749-DD44343AC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78" name="Straight Connector 1077">
              <a:extLst>
                <a:ext uri="{FF2B5EF4-FFF2-40B4-BE49-F238E27FC236}">
                  <a16:creationId xmlns:a16="http://schemas.microsoft.com/office/drawing/2014/main" id="{C42F7D8C-DFF7-4527-A67C-52E9448A3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9" name="Straight Connector 1078">
              <a:extLst>
                <a:ext uri="{FF2B5EF4-FFF2-40B4-BE49-F238E27FC236}">
                  <a16:creationId xmlns:a16="http://schemas.microsoft.com/office/drawing/2014/main" id="{8085ED8C-1E68-4A9F-9185-746B5FAD2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0" name="Straight Connector 1079">
              <a:extLst>
                <a:ext uri="{FF2B5EF4-FFF2-40B4-BE49-F238E27FC236}">
                  <a16:creationId xmlns:a16="http://schemas.microsoft.com/office/drawing/2014/main" id="{A8463B19-90A5-421D-8F0E-E1AF87715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" name="Straight Connector 1080">
              <a:extLst>
                <a:ext uri="{FF2B5EF4-FFF2-40B4-BE49-F238E27FC236}">
                  <a16:creationId xmlns:a16="http://schemas.microsoft.com/office/drawing/2014/main" id="{9039737C-A085-4F82-B67C-F39B984D81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Straight Connector 1081">
              <a:extLst>
                <a:ext uri="{FF2B5EF4-FFF2-40B4-BE49-F238E27FC236}">
                  <a16:creationId xmlns:a16="http://schemas.microsoft.com/office/drawing/2014/main" id="{BD594886-1F65-4A38-8BE6-E11914389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" name="Straight Connector 1082">
              <a:extLst>
                <a:ext uri="{FF2B5EF4-FFF2-40B4-BE49-F238E27FC236}">
                  <a16:creationId xmlns:a16="http://schemas.microsoft.com/office/drawing/2014/main" id="{984C2A01-FD00-49B2-A6CF-0107EEE7D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" name="Straight Connector 1083">
              <a:extLst>
                <a:ext uri="{FF2B5EF4-FFF2-40B4-BE49-F238E27FC236}">
                  <a16:creationId xmlns:a16="http://schemas.microsoft.com/office/drawing/2014/main" id="{8558719F-4BDC-404B-9DE9-8FFB3C5B0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Straight Connector 1084">
              <a:extLst>
                <a:ext uri="{FF2B5EF4-FFF2-40B4-BE49-F238E27FC236}">
                  <a16:creationId xmlns:a16="http://schemas.microsoft.com/office/drawing/2014/main" id="{60CDFA1C-0BF4-48F8-8746-8D16B187D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Straight Connector 1085">
              <a:extLst>
                <a:ext uri="{FF2B5EF4-FFF2-40B4-BE49-F238E27FC236}">
                  <a16:creationId xmlns:a16="http://schemas.microsoft.com/office/drawing/2014/main" id="{6BBBAD5D-EF92-4711-85A0-DA49F7EF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7" name="Straight Connector 1086">
              <a:extLst>
                <a:ext uri="{FF2B5EF4-FFF2-40B4-BE49-F238E27FC236}">
                  <a16:creationId xmlns:a16="http://schemas.microsoft.com/office/drawing/2014/main" id="{C7E9CD15-0ABD-4362-B61C-5747F62C0A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8" name="Straight Connector 1087">
              <a:extLst>
                <a:ext uri="{FF2B5EF4-FFF2-40B4-BE49-F238E27FC236}">
                  <a16:creationId xmlns:a16="http://schemas.microsoft.com/office/drawing/2014/main" id="{879FB752-36D5-4892-9599-DB40B2AAF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9" name="Straight Connector 1088">
              <a:extLst>
                <a:ext uri="{FF2B5EF4-FFF2-40B4-BE49-F238E27FC236}">
                  <a16:creationId xmlns:a16="http://schemas.microsoft.com/office/drawing/2014/main" id="{556D7D47-69C4-47C1-88B3-BA9DAE480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0" name="Straight Connector 1089">
              <a:extLst>
                <a:ext uri="{FF2B5EF4-FFF2-40B4-BE49-F238E27FC236}">
                  <a16:creationId xmlns:a16="http://schemas.microsoft.com/office/drawing/2014/main" id="{29AB9E32-6828-4552-9AAB-BFAC61B59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1" name="Straight Connector 1090">
              <a:extLst>
                <a:ext uri="{FF2B5EF4-FFF2-40B4-BE49-F238E27FC236}">
                  <a16:creationId xmlns:a16="http://schemas.microsoft.com/office/drawing/2014/main" id="{8C94637C-FD70-4B09-ADFD-458FB2C26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2" name="Straight Connector 1091">
              <a:extLst>
                <a:ext uri="{FF2B5EF4-FFF2-40B4-BE49-F238E27FC236}">
                  <a16:creationId xmlns:a16="http://schemas.microsoft.com/office/drawing/2014/main" id="{0D848B7F-FCAE-4421-897B-9B2C54C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3" name="Straight Connector 1092">
              <a:extLst>
                <a:ext uri="{FF2B5EF4-FFF2-40B4-BE49-F238E27FC236}">
                  <a16:creationId xmlns:a16="http://schemas.microsoft.com/office/drawing/2014/main" id="{5FEFB877-5EA6-4353-9C57-94E63714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4" name="Straight Connector 1093">
              <a:extLst>
                <a:ext uri="{FF2B5EF4-FFF2-40B4-BE49-F238E27FC236}">
                  <a16:creationId xmlns:a16="http://schemas.microsoft.com/office/drawing/2014/main" id="{0A0BC6ED-CA58-49F2-BC62-A116192DB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5" name="Straight Connector 1094">
              <a:extLst>
                <a:ext uri="{FF2B5EF4-FFF2-40B4-BE49-F238E27FC236}">
                  <a16:creationId xmlns:a16="http://schemas.microsoft.com/office/drawing/2014/main" id="{5994DC2A-8A4C-4B7C-9395-05A20D3F8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6" name="Straight Connector 1095">
              <a:extLst>
                <a:ext uri="{FF2B5EF4-FFF2-40B4-BE49-F238E27FC236}">
                  <a16:creationId xmlns:a16="http://schemas.microsoft.com/office/drawing/2014/main" id="{40FBE187-A7A0-4E99-BCD0-1CB99FB63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7" name="Straight Connector 1096">
              <a:extLst>
                <a:ext uri="{FF2B5EF4-FFF2-40B4-BE49-F238E27FC236}">
                  <a16:creationId xmlns:a16="http://schemas.microsoft.com/office/drawing/2014/main" id="{D5875DF1-803D-4271-A198-3CE1C10FD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8" name="Straight Connector 1097">
              <a:extLst>
                <a:ext uri="{FF2B5EF4-FFF2-40B4-BE49-F238E27FC236}">
                  <a16:creationId xmlns:a16="http://schemas.microsoft.com/office/drawing/2014/main" id="{3EDA470B-B3E9-4288-8D4C-BF94AF419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9" name="Straight Connector 1098">
              <a:extLst>
                <a:ext uri="{FF2B5EF4-FFF2-40B4-BE49-F238E27FC236}">
                  <a16:creationId xmlns:a16="http://schemas.microsoft.com/office/drawing/2014/main" id="{A4440C7C-F6DA-4689-99DD-572827F60F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0" name="Straight Connector 1099">
              <a:extLst>
                <a:ext uri="{FF2B5EF4-FFF2-40B4-BE49-F238E27FC236}">
                  <a16:creationId xmlns:a16="http://schemas.microsoft.com/office/drawing/2014/main" id="{E80C8F19-A0CA-49F5-9BA2-D3AC65A8E0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1" name="Straight Connector 1100">
              <a:extLst>
                <a:ext uri="{FF2B5EF4-FFF2-40B4-BE49-F238E27FC236}">
                  <a16:creationId xmlns:a16="http://schemas.microsoft.com/office/drawing/2014/main" id="{CA1E5F78-222F-4971-B6AD-1BD8CF0AEE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2" name="Straight Connector 1101">
              <a:extLst>
                <a:ext uri="{FF2B5EF4-FFF2-40B4-BE49-F238E27FC236}">
                  <a16:creationId xmlns:a16="http://schemas.microsoft.com/office/drawing/2014/main" id="{324F494B-C1B2-4DED-AA80-1ECBE3330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3" name="Straight Connector 1102">
              <a:extLst>
                <a:ext uri="{FF2B5EF4-FFF2-40B4-BE49-F238E27FC236}">
                  <a16:creationId xmlns:a16="http://schemas.microsoft.com/office/drawing/2014/main" id="{1C31A77B-9092-418C-AE8E-BC849BE9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4" name="Straight Connector 1103">
              <a:extLst>
                <a:ext uri="{FF2B5EF4-FFF2-40B4-BE49-F238E27FC236}">
                  <a16:creationId xmlns:a16="http://schemas.microsoft.com/office/drawing/2014/main" id="{DCB40006-F5E8-4442-94AA-CCCA6B264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5" name="Straight Connector 1104">
              <a:extLst>
                <a:ext uri="{FF2B5EF4-FFF2-40B4-BE49-F238E27FC236}">
                  <a16:creationId xmlns:a16="http://schemas.microsoft.com/office/drawing/2014/main" id="{A754E2C2-E693-473B-9A5F-9DECDA98F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6" name="Straight Connector 1105">
              <a:extLst>
                <a:ext uri="{FF2B5EF4-FFF2-40B4-BE49-F238E27FC236}">
                  <a16:creationId xmlns:a16="http://schemas.microsoft.com/office/drawing/2014/main" id="{A92425C8-698F-4115-8698-4FC2902A8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7" name="Straight Connector 1106">
              <a:extLst>
                <a:ext uri="{FF2B5EF4-FFF2-40B4-BE49-F238E27FC236}">
                  <a16:creationId xmlns:a16="http://schemas.microsoft.com/office/drawing/2014/main" id="{88197B15-477A-4EDD-8B2F-5E1AF98E4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8" name="Straight Connector 1107">
              <a:extLst>
                <a:ext uri="{FF2B5EF4-FFF2-40B4-BE49-F238E27FC236}">
                  <a16:creationId xmlns:a16="http://schemas.microsoft.com/office/drawing/2014/main" id="{C176450B-7E31-4902-9268-0FA55AA22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F0FF85-2FF9-7584-5118-E394704E2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4927424" cy="246077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/>
              <a:t>Predicting Customer Pricing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A1FFE-A9EC-2116-B50B-B3FEF80E4E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4927424" cy="2306639"/>
          </a:xfrm>
        </p:spPr>
        <p:txBody>
          <a:bodyPr>
            <a:normAutofit/>
          </a:bodyPr>
          <a:lstStyle/>
          <a:p>
            <a:r>
              <a:rPr lang="en-GB" dirty="0"/>
              <a:t>Daniel Piddock</a:t>
            </a:r>
          </a:p>
        </p:txBody>
      </p:sp>
      <p:sp>
        <p:nvSpPr>
          <p:cNvPr id="1119" name="Right Triangle 1118">
            <a:extLst>
              <a:ext uri="{FF2B5EF4-FFF2-40B4-BE49-F238E27FC236}">
                <a16:creationId xmlns:a16="http://schemas.microsoft.com/office/drawing/2014/main" id="{9A6704D6-67A6-4D3A-8CF0-11B37803D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2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 descr="Hastings Direct Logo and symbol, meaning, history,PNG,brand">
            <a:extLst>
              <a:ext uri="{FF2B5EF4-FFF2-40B4-BE49-F238E27FC236}">
                <a16:creationId xmlns:a16="http://schemas.microsoft.com/office/drawing/2014/main" id="{B834353C-9768-ABD4-C413-BD90D0F98D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16" t="34320" r="-900" b="33990"/>
          <a:stretch/>
        </p:blipFill>
        <p:spPr bwMode="auto">
          <a:xfrm>
            <a:off x="249930" y="5199246"/>
            <a:ext cx="6382139" cy="1088473"/>
          </a:xfrm>
          <a:custGeom>
            <a:avLst/>
            <a:gdLst/>
            <a:ahLst/>
            <a:cxnLst/>
            <a:rect l="l" t="t" r="r" b="b"/>
            <a:pathLst>
              <a:path w="5884248" h="3434754">
                <a:moveTo>
                  <a:pt x="316869" y="0"/>
                </a:moveTo>
                <a:lnTo>
                  <a:pt x="5884248" y="0"/>
                </a:lnTo>
                <a:lnTo>
                  <a:pt x="5884248" y="3434754"/>
                </a:lnTo>
                <a:lnTo>
                  <a:pt x="325503" y="3434754"/>
                </a:lnTo>
                <a:lnTo>
                  <a:pt x="323244" y="3429005"/>
                </a:lnTo>
                <a:cubicBezTo>
                  <a:pt x="17667" y="2624343"/>
                  <a:pt x="-174229" y="1819680"/>
                  <a:pt x="229286" y="30779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white and blue wavy lines&#10;&#10;Description automatically generated with medium confidence">
            <a:extLst>
              <a:ext uri="{FF2B5EF4-FFF2-40B4-BE49-F238E27FC236}">
                <a16:creationId xmlns:a16="http://schemas.microsoft.com/office/drawing/2014/main" id="{70FD40BB-515B-2070-64A5-1DAB6B8E12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299" r="1" b="1"/>
          <a:stretch/>
        </p:blipFill>
        <p:spPr>
          <a:xfrm>
            <a:off x="6632069" y="0"/>
            <a:ext cx="5559947" cy="6862251"/>
          </a:xfrm>
          <a:custGeom>
            <a:avLst/>
            <a:gdLst/>
            <a:ahLst/>
            <a:cxnLst/>
            <a:rect l="l" t="t" r="r" b="b"/>
            <a:pathLst>
              <a:path w="5559947" h="3430537">
                <a:moveTo>
                  <a:pt x="0" y="0"/>
                </a:moveTo>
                <a:lnTo>
                  <a:pt x="5559947" y="0"/>
                </a:lnTo>
                <a:lnTo>
                  <a:pt x="5559947" y="3430537"/>
                </a:lnTo>
                <a:lnTo>
                  <a:pt x="780186" y="3430537"/>
                </a:lnTo>
                <a:cubicBezTo>
                  <a:pt x="780186" y="1928500"/>
                  <a:pt x="431602" y="1083605"/>
                  <a:pt x="126095" y="320852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15995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F17E9-E2BF-F3A9-6C83-F14A4203D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557559"/>
            <a:ext cx="10325000" cy="1442463"/>
          </a:xfrm>
        </p:spPr>
        <p:txBody>
          <a:bodyPr/>
          <a:lstStyle/>
          <a:p>
            <a:r>
              <a:rPr lang="en-GB" dirty="0"/>
              <a:t>Model - Design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484F7-4202-3C38-346C-185F13F8F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278791"/>
            <a:ext cx="10325000" cy="474914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Used the variables chosen from data exploration</a:t>
            </a:r>
          </a:p>
          <a:p>
            <a:endParaRPr lang="en-GB" dirty="0"/>
          </a:p>
          <a:p>
            <a:r>
              <a:rPr lang="en-GB" dirty="0"/>
              <a:t>Tried 11 initial models in Python:  </a:t>
            </a:r>
            <a:r>
              <a:rPr lang="en-GB" dirty="0" err="1"/>
              <a:t>ElasticNet</a:t>
            </a:r>
            <a:r>
              <a:rPr lang="en-GB" dirty="0"/>
              <a:t>, </a:t>
            </a:r>
            <a:r>
              <a:rPr lang="en-GB" dirty="0" err="1"/>
              <a:t>XGBoost</a:t>
            </a:r>
            <a:r>
              <a:rPr lang="en-GB" dirty="0"/>
              <a:t>, Linear Regression, Bayesian Regression, Random Forest Regressor, GAM, KNN Regression, AdaBoost Regression, Lasso Regression, Ridge Regression, Decision Tree Regression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Adjusted the models to give me the best R</a:t>
            </a:r>
            <a:r>
              <a:rPr lang="en-GB" baseline="30000" dirty="0"/>
              <a:t>2</a:t>
            </a:r>
            <a:r>
              <a:rPr lang="en-GB" dirty="0"/>
              <a:t>, MSE, RMSE, and MAE values</a:t>
            </a:r>
          </a:p>
          <a:p>
            <a:endParaRPr lang="en-GB" dirty="0"/>
          </a:p>
          <a:p>
            <a:r>
              <a:rPr lang="en-GB" dirty="0"/>
              <a:t>Gradient Boosting model (</a:t>
            </a:r>
            <a:r>
              <a:rPr lang="en-GB" dirty="0" err="1"/>
              <a:t>XGBoost</a:t>
            </a:r>
            <a:r>
              <a:rPr lang="en-GB" dirty="0"/>
              <a:t>) and Generalised Additive Model (</a:t>
            </a:r>
            <a:r>
              <a:rPr lang="en-GB" dirty="0" err="1"/>
              <a:t>pyGAM</a:t>
            </a:r>
            <a:r>
              <a:rPr lang="en-GB" dirty="0"/>
              <a:t>) were the top preforming standalone models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Combined multiple models to improve accuracy</a:t>
            </a:r>
          </a:p>
          <a:p>
            <a:endParaRPr lang="en-GB" dirty="0"/>
          </a:p>
        </p:txBody>
      </p:sp>
      <p:pic>
        <p:nvPicPr>
          <p:cNvPr id="4" name="Picture 2" descr="Hastings Direct Logo and symbol, meaning, history,PNG,brand">
            <a:extLst>
              <a:ext uri="{FF2B5EF4-FFF2-40B4-BE49-F238E27FC236}">
                <a16:creationId xmlns:a16="http://schemas.microsoft.com/office/drawing/2014/main" id="{884C5645-C147-6B6B-75F3-A5275AAC8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16" t="34320" r="-900" b="33990"/>
          <a:stretch/>
        </p:blipFill>
        <p:spPr bwMode="auto">
          <a:xfrm>
            <a:off x="9311951" y="6314565"/>
            <a:ext cx="2777412" cy="473688"/>
          </a:xfrm>
          <a:custGeom>
            <a:avLst/>
            <a:gdLst/>
            <a:ahLst/>
            <a:cxnLst/>
            <a:rect l="l" t="t" r="r" b="b"/>
            <a:pathLst>
              <a:path w="5884248" h="3434754">
                <a:moveTo>
                  <a:pt x="316869" y="0"/>
                </a:moveTo>
                <a:lnTo>
                  <a:pt x="5884248" y="0"/>
                </a:lnTo>
                <a:lnTo>
                  <a:pt x="5884248" y="3434754"/>
                </a:lnTo>
                <a:lnTo>
                  <a:pt x="325503" y="3434754"/>
                </a:lnTo>
                <a:lnTo>
                  <a:pt x="323244" y="3429005"/>
                </a:lnTo>
                <a:cubicBezTo>
                  <a:pt x="17667" y="2624343"/>
                  <a:pt x="-174229" y="1819680"/>
                  <a:pt x="229286" y="30779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220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85D10-3C35-1471-D9A9-A69E232A5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228801"/>
            <a:ext cx="10325000" cy="1442463"/>
          </a:xfrm>
        </p:spPr>
        <p:txBody>
          <a:bodyPr/>
          <a:lstStyle/>
          <a:p>
            <a:r>
              <a:rPr lang="en-GB" dirty="0"/>
              <a:t>Model -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ED0B7-2080-4552-A1A1-BC5DCA0E7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10325000" cy="3883116"/>
          </a:xfrm>
        </p:spPr>
        <p:txBody>
          <a:bodyPr/>
          <a:lstStyle/>
          <a:p>
            <a:r>
              <a:rPr lang="en-GB" dirty="0"/>
              <a:t>The Generalised Additive Model (GAM) assumes that the relationship between Premium Price and the predictors is additive</a:t>
            </a:r>
          </a:p>
          <a:p>
            <a:endParaRPr lang="en-GB" dirty="0"/>
          </a:p>
          <a:p>
            <a:r>
              <a:rPr lang="en-GB" dirty="0"/>
              <a:t>Also assumes that predictors contribute independently to the outcome</a:t>
            </a:r>
          </a:p>
          <a:p>
            <a:endParaRPr lang="en-GB" dirty="0"/>
          </a:p>
          <a:p>
            <a:r>
              <a:rPr lang="en-GB" dirty="0"/>
              <a:t>Allows for non-linear relationships</a:t>
            </a:r>
          </a:p>
          <a:p>
            <a:endParaRPr lang="en-GB" dirty="0"/>
          </a:p>
          <a:p>
            <a:r>
              <a:rPr lang="en-GB" dirty="0"/>
              <a:t>The Gradient Boosting algorithm don’t rely on assumptions about the data distribution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2" descr="Hastings Direct Logo and symbol, meaning, history,PNG,brand">
            <a:extLst>
              <a:ext uri="{FF2B5EF4-FFF2-40B4-BE49-F238E27FC236}">
                <a16:creationId xmlns:a16="http://schemas.microsoft.com/office/drawing/2014/main" id="{BDD470F3-C992-536A-566D-49F94E17A3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16" t="34320" r="-900" b="33990"/>
          <a:stretch/>
        </p:blipFill>
        <p:spPr bwMode="auto">
          <a:xfrm>
            <a:off x="9311951" y="6314565"/>
            <a:ext cx="2777412" cy="473688"/>
          </a:xfrm>
          <a:custGeom>
            <a:avLst/>
            <a:gdLst/>
            <a:ahLst/>
            <a:cxnLst/>
            <a:rect l="l" t="t" r="r" b="b"/>
            <a:pathLst>
              <a:path w="5884248" h="3434754">
                <a:moveTo>
                  <a:pt x="316869" y="0"/>
                </a:moveTo>
                <a:lnTo>
                  <a:pt x="5884248" y="0"/>
                </a:lnTo>
                <a:lnTo>
                  <a:pt x="5884248" y="3434754"/>
                </a:lnTo>
                <a:lnTo>
                  <a:pt x="325503" y="3434754"/>
                </a:lnTo>
                <a:lnTo>
                  <a:pt x="323244" y="3429005"/>
                </a:lnTo>
                <a:cubicBezTo>
                  <a:pt x="17667" y="2624343"/>
                  <a:pt x="-174229" y="1819680"/>
                  <a:pt x="229286" y="30779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480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7311D-6DCE-9FCE-66DA-BA4F8133C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en-GB" dirty="0"/>
              <a:t>Conclusions – Main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A86E7-A7FF-8845-B2D5-3210575FC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660184"/>
            <a:ext cx="10325000" cy="4891225"/>
          </a:xfrm>
        </p:spPr>
        <p:txBody>
          <a:bodyPr/>
          <a:lstStyle/>
          <a:p>
            <a:r>
              <a:rPr lang="en-GB" dirty="0"/>
              <a:t>An ensemble model between </a:t>
            </a:r>
            <a:r>
              <a:rPr lang="en-GB" dirty="0" err="1"/>
              <a:t>XGBoost</a:t>
            </a:r>
            <a:r>
              <a:rPr lang="en-GB" dirty="0"/>
              <a:t> and GAM provided the best R</a:t>
            </a:r>
            <a:r>
              <a:rPr lang="en-GB" baseline="30000" dirty="0"/>
              <a:t>2</a:t>
            </a:r>
            <a:r>
              <a:rPr lang="en-GB" dirty="0"/>
              <a:t> value when combined with the Local Outlier Factor method of cleaning </a:t>
            </a:r>
          </a:p>
          <a:p>
            <a:endParaRPr lang="en-GB" dirty="0"/>
          </a:p>
          <a:p>
            <a:r>
              <a:rPr lang="en-GB" dirty="0"/>
              <a:t>The best R</a:t>
            </a:r>
            <a:r>
              <a:rPr lang="en-GB" baseline="30000" dirty="0"/>
              <a:t>2   </a:t>
            </a:r>
            <a:r>
              <a:rPr lang="en-GB" dirty="0"/>
              <a:t>value was 0.252</a:t>
            </a:r>
          </a:p>
          <a:p>
            <a:endParaRPr lang="en-GB" dirty="0"/>
          </a:p>
          <a:p>
            <a:r>
              <a:rPr lang="en-GB" dirty="0"/>
              <a:t>The same model with Isolation Forest cleaning provided the best MSE and MAE values</a:t>
            </a:r>
          </a:p>
          <a:p>
            <a:endParaRPr lang="en-GB" dirty="0"/>
          </a:p>
          <a:p>
            <a:r>
              <a:rPr lang="en-GB" dirty="0"/>
              <a:t>Best MSE and MAE was 119805 and 277 respectively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2" descr="Hastings Direct Logo and symbol, meaning, history,PNG,brand">
            <a:extLst>
              <a:ext uri="{FF2B5EF4-FFF2-40B4-BE49-F238E27FC236}">
                <a16:creationId xmlns:a16="http://schemas.microsoft.com/office/drawing/2014/main" id="{ECD69462-4F58-B5EA-2EAC-3B5AD2E2B1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16" t="34320" r="-900" b="33990"/>
          <a:stretch/>
        </p:blipFill>
        <p:spPr bwMode="auto">
          <a:xfrm>
            <a:off x="9311951" y="6314565"/>
            <a:ext cx="2777412" cy="473688"/>
          </a:xfrm>
          <a:custGeom>
            <a:avLst/>
            <a:gdLst/>
            <a:ahLst/>
            <a:cxnLst/>
            <a:rect l="l" t="t" r="r" b="b"/>
            <a:pathLst>
              <a:path w="5884248" h="3434754">
                <a:moveTo>
                  <a:pt x="316869" y="0"/>
                </a:moveTo>
                <a:lnTo>
                  <a:pt x="5884248" y="0"/>
                </a:lnTo>
                <a:lnTo>
                  <a:pt x="5884248" y="3434754"/>
                </a:lnTo>
                <a:lnTo>
                  <a:pt x="325503" y="3434754"/>
                </a:lnTo>
                <a:lnTo>
                  <a:pt x="323244" y="3429005"/>
                </a:lnTo>
                <a:cubicBezTo>
                  <a:pt x="17667" y="2624343"/>
                  <a:pt x="-174229" y="1819680"/>
                  <a:pt x="229286" y="30779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261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4A3CB-90BD-E83F-BF1F-48C79E950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35" y="1"/>
            <a:ext cx="10325000" cy="1029810"/>
          </a:xfrm>
        </p:spPr>
        <p:txBody>
          <a:bodyPr/>
          <a:lstStyle/>
          <a:p>
            <a:r>
              <a:rPr lang="en-GB" dirty="0"/>
              <a:t>Results</a:t>
            </a:r>
          </a:p>
        </p:txBody>
      </p:sp>
      <p:pic>
        <p:nvPicPr>
          <p:cNvPr id="4" name="Picture 2" descr="Hastings Direct Logo and symbol, meaning, history,PNG,brand">
            <a:extLst>
              <a:ext uri="{FF2B5EF4-FFF2-40B4-BE49-F238E27FC236}">
                <a16:creationId xmlns:a16="http://schemas.microsoft.com/office/drawing/2014/main" id="{A463EA19-91A1-DB33-84E8-078BE7B46F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16" t="34320" r="-900" b="33990"/>
          <a:stretch/>
        </p:blipFill>
        <p:spPr bwMode="auto">
          <a:xfrm>
            <a:off x="9311951" y="6314565"/>
            <a:ext cx="2777412" cy="473688"/>
          </a:xfrm>
          <a:custGeom>
            <a:avLst/>
            <a:gdLst/>
            <a:ahLst/>
            <a:cxnLst/>
            <a:rect l="l" t="t" r="r" b="b"/>
            <a:pathLst>
              <a:path w="5884248" h="3434754">
                <a:moveTo>
                  <a:pt x="316869" y="0"/>
                </a:moveTo>
                <a:lnTo>
                  <a:pt x="5884248" y="0"/>
                </a:lnTo>
                <a:lnTo>
                  <a:pt x="5884248" y="3434754"/>
                </a:lnTo>
                <a:lnTo>
                  <a:pt x="325503" y="3434754"/>
                </a:lnTo>
                <a:lnTo>
                  <a:pt x="323244" y="3429005"/>
                </a:lnTo>
                <a:cubicBezTo>
                  <a:pt x="17667" y="2624343"/>
                  <a:pt x="-174229" y="1819680"/>
                  <a:pt x="229286" y="30779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2C04083E-D59F-21BA-9B64-9D91797402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391539"/>
              </p:ext>
            </p:extLst>
          </p:nvPr>
        </p:nvGraphicFramePr>
        <p:xfrm>
          <a:off x="1609723" y="1263920"/>
          <a:ext cx="8972553" cy="210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8972571" imgH="2105088" progId="Excel.Sheet.12">
                  <p:embed/>
                </p:oleObj>
              </mc:Choice>
              <mc:Fallback>
                <p:oleObj name="Worksheet" r:id="rId3" imgW="8972571" imgH="210508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9723" y="1263920"/>
                        <a:ext cx="8972553" cy="210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1290403B-85FD-E1AA-FECD-230829EC05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6533993"/>
              </p:ext>
            </p:extLst>
          </p:nvPr>
        </p:nvGraphicFramePr>
        <p:xfrm>
          <a:off x="1609723" y="3809089"/>
          <a:ext cx="8982075" cy="210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8982001" imgH="2105088" progId="Excel.Sheet.12">
                  <p:embed/>
                </p:oleObj>
              </mc:Choice>
              <mc:Fallback>
                <p:oleObj name="Worksheet" r:id="rId5" imgW="8982001" imgH="210508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09723" y="3809089"/>
                        <a:ext cx="8982075" cy="210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68DB5AA-021C-D76B-B9DF-BAE6E0233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0895" y="3429000"/>
            <a:ext cx="6838634" cy="70977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Ensemble </a:t>
            </a:r>
            <a:r>
              <a:rPr lang="en-GB" dirty="0" err="1"/>
              <a:t>XGBoost</a:t>
            </a:r>
            <a:r>
              <a:rPr lang="en-GB" dirty="0"/>
              <a:t> + GAM with Isolation Forest cleaning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5FA68E0-598A-0D01-8874-83D81E390068}"/>
              </a:ext>
            </a:extLst>
          </p:cNvPr>
          <p:cNvSpPr txBox="1">
            <a:spLocks/>
          </p:cNvSpPr>
          <p:nvPr/>
        </p:nvSpPr>
        <p:spPr>
          <a:xfrm>
            <a:off x="2220895" y="5999369"/>
            <a:ext cx="7750207" cy="709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dirty="0"/>
              <a:t>Ensemble </a:t>
            </a:r>
            <a:r>
              <a:rPr lang="en-GB" dirty="0" err="1"/>
              <a:t>XGBoost</a:t>
            </a:r>
            <a:r>
              <a:rPr lang="en-GB" dirty="0"/>
              <a:t> + GAM with Local Outlier Factor cleaning</a:t>
            </a:r>
          </a:p>
        </p:txBody>
      </p:sp>
    </p:spTree>
    <p:extLst>
      <p:ext uri="{BB962C8B-B14F-4D97-AF65-F5344CB8AC3E}">
        <p14:creationId xmlns:p14="http://schemas.microsoft.com/office/powerpoint/2010/main" val="2025541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2E499-F817-359E-B571-36494FD9F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-28562"/>
            <a:ext cx="10325000" cy="1442463"/>
          </a:xfrm>
        </p:spPr>
        <p:txBody>
          <a:bodyPr/>
          <a:lstStyle/>
          <a:p>
            <a:r>
              <a:rPr lang="en-GB" dirty="0"/>
              <a:t>Comments 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FE901-500E-D1BA-B763-5C0E4D688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793289"/>
            <a:ext cx="10325000" cy="4403325"/>
          </a:xfrm>
        </p:spPr>
        <p:txBody>
          <a:bodyPr/>
          <a:lstStyle/>
          <a:p>
            <a:r>
              <a:rPr lang="en-GB" dirty="0"/>
              <a:t>Model is inaccurate for younger drivers but more reliable for older drivers</a:t>
            </a:r>
          </a:p>
          <a:p>
            <a:endParaRPr lang="en-GB" dirty="0"/>
          </a:p>
          <a:p>
            <a:r>
              <a:rPr lang="en-GB" dirty="0"/>
              <a:t>Input my father's driver information into my model and compared it with a real quote from Hastings Direct </a:t>
            </a:r>
          </a:p>
          <a:p>
            <a:endParaRPr lang="en-GB" dirty="0"/>
          </a:p>
          <a:p>
            <a:r>
              <a:rPr lang="en-GB" dirty="0"/>
              <a:t>My model gave a premium price of £602 and Hastings Directs premier policy quote was £596</a:t>
            </a:r>
          </a:p>
          <a:p>
            <a:endParaRPr lang="en-GB" dirty="0"/>
          </a:p>
          <a:p>
            <a:r>
              <a:rPr lang="en-GB" dirty="0"/>
              <a:t>Room for improvement</a:t>
            </a:r>
          </a:p>
        </p:txBody>
      </p:sp>
      <p:pic>
        <p:nvPicPr>
          <p:cNvPr id="4" name="Picture 2" descr="Hastings Direct Logo and symbol, meaning, history,PNG,brand">
            <a:extLst>
              <a:ext uri="{FF2B5EF4-FFF2-40B4-BE49-F238E27FC236}">
                <a16:creationId xmlns:a16="http://schemas.microsoft.com/office/drawing/2014/main" id="{8C04AA38-515F-9A6D-7AE6-1D62ECE7FF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16" t="34320" r="-900" b="33990"/>
          <a:stretch/>
        </p:blipFill>
        <p:spPr bwMode="auto">
          <a:xfrm>
            <a:off x="9311951" y="6314565"/>
            <a:ext cx="2777412" cy="473688"/>
          </a:xfrm>
          <a:custGeom>
            <a:avLst/>
            <a:gdLst/>
            <a:ahLst/>
            <a:cxnLst/>
            <a:rect l="l" t="t" r="r" b="b"/>
            <a:pathLst>
              <a:path w="5884248" h="3434754">
                <a:moveTo>
                  <a:pt x="316869" y="0"/>
                </a:moveTo>
                <a:lnTo>
                  <a:pt x="5884248" y="0"/>
                </a:lnTo>
                <a:lnTo>
                  <a:pt x="5884248" y="3434754"/>
                </a:lnTo>
                <a:lnTo>
                  <a:pt x="325503" y="3434754"/>
                </a:lnTo>
                <a:lnTo>
                  <a:pt x="323244" y="3429005"/>
                </a:lnTo>
                <a:cubicBezTo>
                  <a:pt x="17667" y="2624343"/>
                  <a:pt x="-174229" y="1819680"/>
                  <a:pt x="229286" y="30779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905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8CD0E-6BD8-AD4A-50B3-854A60EBD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-87781"/>
            <a:ext cx="10325000" cy="1442463"/>
          </a:xfrm>
        </p:spPr>
        <p:txBody>
          <a:bodyPr/>
          <a:lstStyle/>
          <a:p>
            <a:r>
              <a:rPr lang="en-GB" dirty="0"/>
              <a:t>Other useful information 	to have known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70943-3882-187C-398D-C2B8F475D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354682"/>
            <a:ext cx="10325000" cy="530617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GB" dirty="0"/>
              <a:t>Vehicle specifications</a:t>
            </a:r>
          </a:p>
          <a:p>
            <a:endParaRPr lang="en-GB" dirty="0"/>
          </a:p>
          <a:p>
            <a:r>
              <a:rPr lang="en-GB" dirty="0"/>
              <a:t>Black box (</a:t>
            </a:r>
            <a:r>
              <a:rPr lang="en-GB" dirty="0" err="1"/>
              <a:t>YouDrive</a:t>
            </a:r>
            <a:r>
              <a:rPr lang="en-GB" dirty="0"/>
              <a:t> policy)</a:t>
            </a:r>
          </a:p>
          <a:p>
            <a:endParaRPr lang="en-GB" dirty="0"/>
          </a:p>
          <a:p>
            <a:r>
              <a:rPr lang="en-GB" dirty="0"/>
              <a:t>Driving history</a:t>
            </a:r>
          </a:p>
          <a:p>
            <a:endParaRPr lang="en-GB" dirty="0"/>
          </a:p>
          <a:p>
            <a:r>
              <a:rPr lang="en-GB" dirty="0"/>
              <a:t>Car modifications</a:t>
            </a:r>
          </a:p>
          <a:p>
            <a:pPr>
              <a:buClr>
                <a:srgbClr val="AC7BB6"/>
              </a:buClr>
            </a:pPr>
            <a:endParaRPr lang="en-GB" dirty="0"/>
          </a:p>
          <a:p>
            <a:pPr>
              <a:buClr>
                <a:srgbClr val="AC7BB6"/>
              </a:buClr>
            </a:pPr>
            <a:r>
              <a:rPr lang="en-GB" dirty="0"/>
              <a:t>Geographic Location </a:t>
            </a:r>
          </a:p>
          <a:p>
            <a:pPr marL="0" indent="0">
              <a:buClr>
                <a:srgbClr val="AC7BB6"/>
              </a:buClr>
              <a:buNone/>
            </a:pPr>
            <a:endParaRPr lang="en-GB" dirty="0"/>
          </a:p>
          <a:p>
            <a:pPr>
              <a:buClr>
                <a:srgbClr val="AC7BB6"/>
              </a:buClr>
            </a:pPr>
            <a:r>
              <a:rPr lang="en-GB" dirty="0"/>
              <a:t>Policy coverage details </a:t>
            </a:r>
          </a:p>
          <a:p>
            <a:pPr>
              <a:buClr>
                <a:srgbClr val="AC7BB6"/>
              </a:buClr>
            </a:pPr>
            <a:endParaRPr lang="en-GB" dirty="0"/>
          </a:p>
          <a:p>
            <a:pPr>
              <a:buClr>
                <a:srgbClr val="AC7BB6"/>
              </a:buClr>
            </a:pPr>
            <a:r>
              <a:rPr lang="en-GB" dirty="0"/>
              <a:t>No claims bonus</a:t>
            </a:r>
          </a:p>
          <a:p>
            <a:endParaRPr lang="en-GB" dirty="0"/>
          </a:p>
        </p:txBody>
      </p:sp>
      <p:pic>
        <p:nvPicPr>
          <p:cNvPr id="4" name="Picture 2" descr="Hastings Direct Logo and symbol, meaning, history,PNG,brand">
            <a:extLst>
              <a:ext uri="{FF2B5EF4-FFF2-40B4-BE49-F238E27FC236}">
                <a16:creationId xmlns:a16="http://schemas.microsoft.com/office/drawing/2014/main" id="{A5690402-E504-B880-06D2-59125EDDEC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16" t="34320" r="-900" b="33990"/>
          <a:stretch/>
        </p:blipFill>
        <p:spPr bwMode="auto">
          <a:xfrm>
            <a:off x="9311951" y="6314565"/>
            <a:ext cx="2777412" cy="473688"/>
          </a:xfrm>
          <a:custGeom>
            <a:avLst/>
            <a:gdLst/>
            <a:ahLst/>
            <a:cxnLst/>
            <a:rect l="l" t="t" r="r" b="b"/>
            <a:pathLst>
              <a:path w="5884248" h="3434754">
                <a:moveTo>
                  <a:pt x="316869" y="0"/>
                </a:moveTo>
                <a:lnTo>
                  <a:pt x="5884248" y="0"/>
                </a:lnTo>
                <a:lnTo>
                  <a:pt x="5884248" y="3434754"/>
                </a:lnTo>
                <a:lnTo>
                  <a:pt x="325503" y="3434754"/>
                </a:lnTo>
                <a:lnTo>
                  <a:pt x="323244" y="3429005"/>
                </a:lnTo>
                <a:cubicBezTo>
                  <a:pt x="17667" y="2624343"/>
                  <a:pt x="-174229" y="1819680"/>
                  <a:pt x="229286" y="30779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862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C0AF4-E708-B63D-8144-2DFC28BD4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223" y="1875771"/>
            <a:ext cx="5567553" cy="1799584"/>
          </a:xfrm>
        </p:spPr>
        <p:txBody>
          <a:bodyPr>
            <a:normAutofit/>
          </a:bodyPr>
          <a:lstStyle/>
          <a:p>
            <a:r>
              <a:rPr lang="en-US" sz="6000" dirty="0"/>
              <a:t>Any questions?</a:t>
            </a:r>
          </a:p>
        </p:txBody>
      </p:sp>
      <p:pic>
        <p:nvPicPr>
          <p:cNvPr id="4" name="Picture 2" descr="Hastings Direct Logo and symbol, meaning, history,PNG,brand">
            <a:extLst>
              <a:ext uri="{FF2B5EF4-FFF2-40B4-BE49-F238E27FC236}">
                <a16:creationId xmlns:a16="http://schemas.microsoft.com/office/drawing/2014/main" id="{6024EF12-1000-D672-C4EE-A02DDDE0D3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16" t="34320" r="-900" b="33990"/>
          <a:stretch/>
        </p:blipFill>
        <p:spPr bwMode="auto">
          <a:xfrm>
            <a:off x="3312223" y="5577718"/>
            <a:ext cx="5567553" cy="949547"/>
          </a:xfrm>
          <a:custGeom>
            <a:avLst/>
            <a:gdLst/>
            <a:ahLst/>
            <a:cxnLst/>
            <a:rect l="l" t="t" r="r" b="b"/>
            <a:pathLst>
              <a:path w="5884248" h="3434754">
                <a:moveTo>
                  <a:pt x="316869" y="0"/>
                </a:moveTo>
                <a:lnTo>
                  <a:pt x="5884248" y="0"/>
                </a:lnTo>
                <a:lnTo>
                  <a:pt x="5884248" y="3434754"/>
                </a:lnTo>
                <a:lnTo>
                  <a:pt x="325503" y="3434754"/>
                </a:lnTo>
                <a:lnTo>
                  <a:pt x="323244" y="3429005"/>
                </a:lnTo>
                <a:cubicBezTo>
                  <a:pt x="17667" y="2624343"/>
                  <a:pt x="-174229" y="1819680"/>
                  <a:pt x="229286" y="30779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522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EDA30-5716-8E52-0EEF-3BA9E54B6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58851"/>
            <a:ext cx="10325000" cy="1442463"/>
          </a:xfrm>
        </p:spPr>
        <p:txBody>
          <a:bodyPr/>
          <a:lstStyle/>
          <a:p>
            <a:r>
              <a:rPr lang="en-US" dirty="0"/>
              <a:t>Aim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0F9B2-CE21-5B6C-3B5B-98EE8C9B4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125721"/>
            <a:ext cx="10325000" cy="3564436"/>
          </a:xfrm>
        </p:spPr>
        <p:txBody>
          <a:bodyPr/>
          <a:lstStyle/>
          <a:p>
            <a:r>
              <a:rPr lang="en-US" dirty="0"/>
              <a:t>Explore the dataset</a:t>
            </a:r>
          </a:p>
          <a:p>
            <a:endParaRPr lang="en-US" dirty="0"/>
          </a:p>
          <a:p>
            <a:r>
              <a:rPr lang="en-US" dirty="0"/>
              <a:t>Analyse the dataset</a:t>
            </a:r>
          </a:p>
          <a:p>
            <a:endParaRPr lang="en-US" dirty="0"/>
          </a:p>
          <a:p>
            <a:r>
              <a:rPr lang="en-US" dirty="0"/>
              <a:t>Create a model to predict how much to charge a customer</a:t>
            </a:r>
          </a:p>
          <a:p>
            <a:endParaRPr lang="en-US" dirty="0"/>
          </a:p>
          <a:p>
            <a:r>
              <a:rPr lang="en-US" dirty="0"/>
              <a:t>Evaluate the accuracy of the model</a:t>
            </a:r>
          </a:p>
        </p:txBody>
      </p:sp>
      <p:pic>
        <p:nvPicPr>
          <p:cNvPr id="4" name="Picture 2" descr="Hastings Direct Logo and symbol, meaning, history,PNG,brand">
            <a:extLst>
              <a:ext uri="{FF2B5EF4-FFF2-40B4-BE49-F238E27FC236}">
                <a16:creationId xmlns:a16="http://schemas.microsoft.com/office/drawing/2014/main" id="{39F738B6-7038-CA85-242E-F2DA811041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16" t="34320" r="-900" b="33990"/>
          <a:stretch/>
        </p:blipFill>
        <p:spPr bwMode="auto">
          <a:xfrm>
            <a:off x="9311951" y="6314565"/>
            <a:ext cx="2777412" cy="473688"/>
          </a:xfrm>
          <a:custGeom>
            <a:avLst/>
            <a:gdLst/>
            <a:ahLst/>
            <a:cxnLst/>
            <a:rect l="l" t="t" r="r" b="b"/>
            <a:pathLst>
              <a:path w="5884248" h="3434754">
                <a:moveTo>
                  <a:pt x="316869" y="0"/>
                </a:moveTo>
                <a:lnTo>
                  <a:pt x="5884248" y="0"/>
                </a:lnTo>
                <a:lnTo>
                  <a:pt x="5884248" y="3434754"/>
                </a:lnTo>
                <a:lnTo>
                  <a:pt x="325503" y="3434754"/>
                </a:lnTo>
                <a:lnTo>
                  <a:pt x="323244" y="3429005"/>
                </a:lnTo>
                <a:cubicBezTo>
                  <a:pt x="17667" y="2624343"/>
                  <a:pt x="-174229" y="1819680"/>
                  <a:pt x="229286" y="30779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275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78CEC-0754-915E-5F69-3ACDC304E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en-GB" dirty="0"/>
              <a:t>Data Exploration – My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B802A-B8F9-0F69-C68D-358435177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927461"/>
            <a:ext cx="10325000" cy="41812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Look through the dataset for important features</a:t>
            </a:r>
          </a:p>
          <a:p>
            <a:endParaRPr lang="en-GB" dirty="0"/>
          </a:p>
          <a:p>
            <a:r>
              <a:rPr lang="en-GB" dirty="0"/>
              <a:t>Identify things such as missing values and anomalies in the dataset</a:t>
            </a:r>
          </a:p>
          <a:p>
            <a:endParaRPr lang="en-GB" dirty="0"/>
          </a:p>
          <a:p>
            <a:r>
              <a:rPr lang="en-GB" dirty="0"/>
              <a:t>Visualise the properties of the dataset with different plots</a:t>
            </a:r>
          </a:p>
          <a:p>
            <a:endParaRPr lang="en-GB" dirty="0"/>
          </a:p>
          <a:p>
            <a:r>
              <a:rPr lang="en-GB" dirty="0"/>
              <a:t>Identify influential variables to use in the modelling process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4" name="Picture 2" descr="Hastings Direct Logo and symbol, meaning, history,PNG,brand">
            <a:extLst>
              <a:ext uri="{FF2B5EF4-FFF2-40B4-BE49-F238E27FC236}">
                <a16:creationId xmlns:a16="http://schemas.microsoft.com/office/drawing/2014/main" id="{3B74928D-7052-6AD0-70BA-C64EEBDD94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16" t="34320" r="-900" b="33990"/>
          <a:stretch/>
        </p:blipFill>
        <p:spPr bwMode="auto">
          <a:xfrm>
            <a:off x="9311951" y="6314565"/>
            <a:ext cx="2777412" cy="473688"/>
          </a:xfrm>
          <a:custGeom>
            <a:avLst/>
            <a:gdLst/>
            <a:ahLst/>
            <a:cxnLst/>
            <a:rect l="l" t="t" r="r" b="b"/>
            <a:pathLst>
              <a:path w="5884248" h="3434754">
                <a:moveTo>
                  <a:pt x="316869" y="0"/>
                </a:moveTo>
                <a:lnTo>
                  <a:pt x="5884248" y="0"/>
                </a:lnTo>
                <a:lnTo>
                  <a:pt x="5884248" y="3434754"/>
                </a:lnTo>
                <a:lnTo>
                  <a:pt x="325503" y="3434754"/>
                </a:lnTo>
                <a:lnTo>
                  <a:pt x="323244" y="3429005"/>
                </a:lnTo>
                <a:cubicBezTo>
                  <a:pt x="17667" y="2624343"/>
                  <a:pt x="-174229" y="1819680"/>
                  <a:pt x="229286" y="30779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743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5270E-067F-CA9A-219D-A68A90DC3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405911"/>
            <a:ext cx="10325000" cy="1442463"/>
          </a:xfrm>
        </p:spPr>
        <p:txBody>
          <a:bodyPr/>
          <a:lstStyle/>
          <a:p>
            <a:r>
              <a:rPr lang="en-GB" dirty="0">
                <a:ea typeface="+mj-lt"/>
                <a:cs typeface="+mj-lt"/>
              </a:rPr>
              <a:t>Data Exploration – Interesting Features</a:t>
            </a:r>
            <a:endParaRPr lang="en-US" dirty="0">
              <a:ea typeface="+mj-lt"/>
              <a:cs typeface="+mj-lt"/>
            </a:endParaRP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D6DDF4-3DDD-AD60-E439-910A649D2EC3}"/>
              </a:ext>
            </a:extLst>
          </p:cNvPr>
          <p:cNvSpPr txBox="1">
            <a:spLocks/>
          </p:cNvSpPr>
          <p:nvPr/>
        </p:nvSpPr>
        <p:spPr>
          <a:xfrm>
            <a:off x="691079" y="1714203"/>
            <a:ext cx="10325000" cy="49529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GB" dirty="0"/>
          </a:p>
          <a:p>
            <a:pPr>
              <a:buClr>
                <a:srgbClr val="AC7BB6"/>
              </a:buClr>
            </a:pPr>
            <a:r>
              <a:rPr lang="en-GB" dirty="0"/>
              <a:t>Some data was inconsistent or out of place</a:t>
            </a:r>
          </a:p>
          <a:p>
            <a:pPr marL="0" indent="0">
              <a:buClr>
                <a:srgbClr val="AC7BB6"/>
              </a:buClr>
              <a:buNone/>
            </a:pPr>
            <a:endParaRPr lang="en-GB" dirty="0"/>
          </a:p>
          <a:p>
            <a:pPr>
              <a:buClr>
                <a:srgbClr val="AC7BB6"/>
              </a:buClr>
            </a:pPr>
            <a:r>
              <a:rPr lang="en-GB" dirty="0"/>
              <a:t>Some data was missing from the second driver columns 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Chose to ignore the effects of a second driver in my model</a:t>
            </a:r>
          </a:p>
        </p:txBody>
      </p:sp>
      <p:pic>
        <p:nvPicPr>
          <p:cNvPr id="3" name="Picture 2" descr="Hastings Direct Logo and symbol, meaning, history,PNG,brand">
            <a:extLst>
              <a:ext uri="{FF2B5EF4-FFF2-40B4-BE49-F238E27FC236}">
                <a16:creationId xmlns:a16="http://schemas.microsoft.com/office/drawing/2014/main" id="{3D7522EF-795B-7D84-19AA-A9881AE467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16" t="34320" r="-900" b="33990"/>
          <a:stretch/>
        </p:blipFill>
        <p:spPr bwMode="auto">
          <a:xfrm>
            <a:off x="9311951" y="6314565"/>
            <a:ext cx="2777412" cy="473688"/>
          </a:xfrm>
          <a:custGeom>
            <a:avLst/>
            <a:gdLst/>
            <a:ahLst/>
            <a:cxnLst/>
            <a:rect l="l" t="t" r="r" b="b"/>
            <a:pathLst>
              <a:path w="5884248" h="3434754">
                <a:moveTo>
                  <a:pt x="316869" y="0"/>
                </a:moveTo>
                <a:lnTo>
                  <a:pt x="5884248" y="0"/>
                </a:lnTo>
                <a:lnTo>
                  <a:pt x="5884248" y="3434754"/>
                </a:lnTo>
                <a:lnTo>
                  <a:pt x="325503" y="3434754"/>
                </a:lnTo>
                <a:lnTo>
                  <a:pt x="323244" y="3429005"/>
                </a:lnTo>
                <a:cubicBezTo>
                  <a:pt x="17667" y="2624343"/>
                  <a:pt x="-174229" y="1819680"/>
                  <a:pt x="229286" y="30779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378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close-up of a graph&#10;&#10;Description automatically generated">
            <a:extLst>
              <a:ext uri="{FF2B5EF4-FFF2-40B4-BE49-F238E27FC236}">
                <a16:creationId xmlns:a16="http://schemas.microsoft.com/office/drawing/2014/main" id="{9F9FE798-6C85-1213-928D-457CC58DD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23" y="271717"/>
            <a:ext cx="7577478" cy="6314565"/>
          </a:xfrm>
        </p:spPr>
      </p:pic>
      <p:pic>
        <p:nvPicPr>
          <p:cNvPr id="4" name="Picture 2" descr="Hastings Direct Logo and symbol, meaning, history,PNG,brand">
            <a:extLst>
              <a:ext uri="{FF2B5EF4-FFF2-40B4-BE49-F238E27FC236}">
                <a16:creationId xmlns:a16="http://schemas.microsoft.com/office/drawing/2014/main" id="{59E1712E-F154-3660-EC13-ECA3DED60C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16" t="34320" r="-900" b="33990"/>
          <a:stretch/>
        </p:blipFill>
        <p:spPr bwMode="auto">
          <a:xfrm>
            <a:off x="9311951" y="6314565"/>
            <a:ext cx="2777412" cy="473688"/>
          </a:xfrm>
          <a:custGeom>
            <a:avLst/>
            <a:gdLst/>
            <a:ahLst/>
            <a:cxnLst/>
            <a:rect l="l" t="t" r="r" b="b"/>
            <a:pathLst>
              <a:path w="5884248" h="3434754">
                <a:moveTo>
                  <a:pt x="316869" y="0"/>
                </a:moveTo>
                <a:lnTo>
                  <a:pt x="5884248" y="0"/>
                </a:lnTo>
                <a:lnTo>
                  <a:pt x="5884248" y="3434754"/>
                </a:lnTo>
                <a:lnTo>
                  <a:pt x="325503" y="3434754"/>
                </a:lnTo>
                <a:lnTo>
                  <a:pt x="323244" y="3429005"/>
                </a:lnTo>
                <a:cubicBezTo>
                  <a:pt x="17667" y="2624343"/>
                  <a:pt x="-174229" y="1819680"/>
                  <a:pt x="229286" y="30779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151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oup of blue squares&#10;&#10;Description automatically generated">
            <a:extLst>
              <a:ext uri="{FF2B5EF4-FFF2-40B4-BE49-F238E27FC236}">
                <a16:creationId xmlns:a16="http://schemas.microsoft.com/office/drawing/2014/main" id="{3976F9C7-51F2-81D5-BF9F-D0EB7C55AB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16" y="379651"/>
            <a:ext cx="8538175" cy="6098697"/>
          </a:xfrm>
        </p:spPr>
      </p:pic>
      <p:pic>
        <p:nvPicPr>
          <p:cNvPr id="6" name="Picture 2" descr="Hastings Direct Logo and symbol, meaning, history,PNG,brand">
            <a:extLst>
              <a:ext uri="{FF2B5EF4-FFF2-40B4-BE49-F238E27FC236}">
                <a16:creationId xmlns:a16="http://schemas.microsoft.com/office/drawing/2014/main" id="{CC1C88F2-1E49-3893-16C2-A0B7BD88C9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16" t="34320" r="-900" b="33990"/>
          <a:stretch/>
        </p:blipFill>
        <p:spPr bwMode="auto">
          <a:xfrm>
            <a:off x="9311951" y="6314565"/>
            <a:ext cx="2777412" cy="473688"/>
          </a:xfrm>
          <a:custGeom>
            <a:avLst/>
            <a:gdLst/>
            <a:ahLst/>
            <a:cxnLst/>
            <a:rect l="l" t="t" r="r" b="b"/>
            <a:pathLst>
              <a:path w="5884248" h="3434754">
                <a:moveTo>
                  <a:pt x="316869" y="0"/>
                </a:moveTo>
                <a:lnTo>
                  <a:pt x="5884248" y="0"/>
                </a:lnTo>
                <a:lnTo>
                  <a:pt x="5884248" y="3434754"/>
                </a:lnTo>
                <a:lnTo>
                  <a:pt x="325503" y="3434754"/>
                </a:lnTo>
                <a:lnTo>
                  <a:pt x="323244" y="3429005"/>
                </a:lnTo>
                <a:cubicBezTo>
                  <a:pt x="17667" y="2624343"/>
                  <a:pt x="-174229" y="1819680"/>
                  <a:pt x="229286" y="30779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731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B59E1-766B-AEC1-9E04-512C53147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232201"/>
            <a:ext cx="10325000" cy="1442463"/>
          </a:xfrm>
        </p:spPr>
        <p:txBody>
          <a:bodyPr/>
          <a:lstStyle/>
          <a:p>
            <a:r>
              <a:rPr lang="en-GB" dirty="0"/>
              <a:t>Variables I chose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BDCB-1BFA-3A68-A89C-CDB5ADF00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212396"/>
            <a:ext cx="10325000" cy="3564436"/>
          </a:xfrm>
        </p:spPr>
        <p:txBody>
          <a:bodyPr/>
          <a:lstStyle/>
          <a:p>
            <a:r>
              <a:rPr lang="en-GB" dirty="0"/>
              <a:t>Driver age</a:t>
            </a:r>
          </a:p>
          <a:p>
            <a:r>
              <a:rPr lang="en-GB" dirty="0"/>
              <a:t>Vehicle value</a:t>
            </a:r>
          </a:p>
          <a:p>
            <a:r>
              <a:rPr lang="en-GB" dirty="0"/>
              <a:t>Vehicle age</a:t>
            </a:r>
          </a:p>
          <a:p>
            <a:r>
              <a:rPr lang="en-GB" dirty="0"/>
              <a:t>How many years the driver has had a licence</a:t>
            </a:r>
          </a:p>
          <a:p>
            <a:r>
              <a:rPr lang="en-GB" dirty="0"/>
              <a:t>Tax</a:t>
            </a:r>
          </a:p>
          <a:p>
            <a:r>
              <a:rPr lang="en-GB" dirty="0"/>
              <a:t>Days to Inception</a:t>
            </a:r>
          </a:p>
          <a:p>
            <a:r>
              <a:rPr lang="en-GB" dirty="0"/>
              <a:t>Monthly vs Annual Payment Type</a:t>
            </a:r>
          </a:p>
          <a:p>
            <a:endParaRPr lang="en-GB" dirty="0"/>
          </a:p>
        </p:txBody>
      </p:sp>
      <p:pic>
        <p:nvPicPr>
          <p:cNvPr id="4" name="Picture 2" descr="Hastings Direct Logo and symbol, meaning, history,PNG,brand">
            <a:extLst>
              <a:ext uri="{FF2B5EF4-FFF2-40B4-BE49-F238E27FC236}">
                <a16:creationId xmlns:a16="http://schemas.microsoft.com/office/drawing/2014/main" id="{BDCFA9F0-02CF-D1E3-E3FA-C763B128F4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16" t="34320" r="-900" b="33990"/>
          <a:stretch/>
        </p:blipFill>
        <p:spPr bwMode="auto">
          <a:xfrm>
            <a:off x="9311951" y="6314565"/>
            <a:ext cx="2777412" cy="473688"/>
          </a:xfrm>
          <a:custGeom>
            <a:avLst/>
            <a:gdLst/>
            <a:ahLst/>
            <a:cxnLst/>
            <a:rect l="l" t="t" r="r" b="b"/>
            <a:pathLst>
              <a:path w="5884248" h="3434754">
                <a:moveTo>
                  <a:pt x="316869" y="0"/>
                </a:moveTo>
                <a:lnTo>
                  <a:pt x="5884248" y="0"/>
                </a:lnTo>
                <a:lnTo>
                  <a:pt x="5884248" y="3434754"/>
                </a:lnTo>
                <a:lnTo>
                  <a:pt x="325503" y="3434754"/>
                </a:lnTo>
                <a:lnTo>
                  <a:pt x="323244" y="3429005"/>
                </a:lnTo>
                <a:cubicBezTo>
                  <a:pt x="17667" y="2624343"/>
                  <a:pt x="-174229" y="1819680"/>
                  <a:pt x="229286" y="30779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592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B37ED-6548-C416-8932-FF442819B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193291"/>
            <a:ext cx="10325000" cy="1442463"/>
          </a:xfrm>
        </p:spPr>
        <p:txBody>
          <a:bodyPr/>
          <a:lstStyle/>
          <a:p>
            <a:r>
              <a:rPr lang="en-US" dirty="0"/>
              <a:t>Outline of my modelling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790C2-30C2-7FE4-82A4-773289DF2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10325000" cy="3791918"/>
          </a:xfrm>
        </p:spPr>
        <p:txBody>
          <a:bodyPr>
            <a:normAutofit/>
          </a:bodyPr>
          <a:lstStyle/>
          <a:p>
            <a:r>
              <a:rPr lang="en-US" dirty="0"/>
              <a:t>Data cleaning </a:t>
            </a:r>
          </a:p>
          <a:p>
            <a:endParaRPr lang="en-US" dirty="0"/>
          </a:p>
          <a:p>
            <a:r>
              <a:rPr lang="en-US" dirty="0"/>
              <a:t>Using cleaned data try out different models</a:t>
            </a:r>
          </a:p>
          <a:p>
            <a:endParaRPr lang="en-US" dirty="0"/>
          </a:p>
          <a:p>
            <a:r>
              <a:rPr lang="en-US" dirty="0"/>
              <a:t>Evaluate the effectiveness of each model based on different metrics</a:t>
            </a:r>
          </a:p>
          <a:p>
            <a:endParaRPr lang="en-US" dirty="0"/>
          </a:p>
          <a:p>
            <a:r>
              <a:rPr lang="en-US" dirty="0"/>
              <a:t>Combine models to make a more effective model</a:t>
            </a:r>
          </a:p>
          <a:p>
            <a:endParaRPr lang="en-US" dirty="0"/>
          </a:p>
        </p:txBody>
      </p:sp>
      <p:pic>
        <p:nvPicPr>
          <p:cNvPr id="4" name="Picture 2" descr="Hastings Direct Logo and symbol, meaning, history,PNG,brand">
            <a:extLst>
              <a:ext uri="{FF2B5EF4-FFF2-40B4-BE49-F238E27FC236}">
                <a16:creationId xmlns:a16="http://schemas.microsoft.com/office/drawing/2014/main" id="{C8D6E76A-EB02-3114-FC5C-DA95C24227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16" t="34320" r="-900" b="33990"/>
          <a:stretch/>
        </p:blipFill>
        <p:spPr bwMode="auto">
          <a:xfrm>
            <a:off x="9311951" y="6314565"/>
            <a:ext cx="2777412" cy="473688"/>
          </a:xfrm>
          <a:custGeom>
            <a:avLst/>
            <a:gdLst/>
            <a:ahLst/>
            <a:cxnLst/>
            <a:rect l="l" t="t" r="r" b="b"/>
            <a:pathLst>
              <a:path w="5884248" h="3434754">
                <a:moveTo>
                  <a:pt x="316869" y="0"/>
                </a:moveTo>
                <a:lnTo>
                  <a:pt x="5884248" y="0"/>
                </a:lnTo>
                <a:lnTo>
                  <a:pt x="5884248" y="3434754"/>
                </a:lnTo>
                <a:lnTo>
                  <a:pt x="325503" y="3434754"/>
                </a:lnTo>
                <a:lnTo>
                  <a:pt x="323244" y="3429005"/>
                </a:lnTo>
                <a:cubicBezTo>
                  <a:pt x="17667" y="2624343"/>
                  <a:pt x="-174229" y="1819680"/>
                  <a:pt x="229286" y="30779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483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AF003-09C3-E932-0ED7-F36CD0EF6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en-GB" dirty="0"/>
              <a:t>Modelling – 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DF9B8-875A-F44C-EA1C-3853DB2AC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862317"/>
            <a:ext cx="10325000" cy="5183388"/>
          </a:xfrm>
        </p:spPr>
        <p:txBody>
          <a:bodyPr>
            <a:normAutofit/>
          </a:bodyPr>
          <a:lstStyle/>
          <a:p>
            <a:r>
              <a:rPr lang="en-GB" dirty="0"/>
              <a:t>Dropped duplicate rows</a:t>
            </a:r>
          </a:p>
          <a:p>
            <a:endParaRPr lang="en-GB" dirty="0"/>
          </a:p>
          <a:p>
            <a:r>
              <a:rPr lang="en-GB" dirty="0"/>
              <a:t>Removed inconsistent or out of place data</a:t>
            </a:r>
          </a:p>
          <a:p>
            <a:endParaRPr lang="en-GB" dirty="0"/>
          </a:p>
          <a:p>
            <a:r>
              <a:rPr lang="en-GB" dirty="0"/>
              <a:t>Changed variables to work properly in Python</a:t>
            </a:r>
          </a:p>
          <a:p>
            <a:pPr marL="0" indent="0">
              <a:buNone/>
            </a:pPr>
            <a:endParaRPr lang="en-GB" dirty="0"/>
          </a:p>
          <a:p>
            <a:r>
              <a:rPr lang="en-US" dirty="0"/>
              <a:t>5 methods to remove extreme values: Isolation Forest, Local Outlier Factor, Median Absolute Deviation, Interquartile Range, and z-score </a:t>
            </a:r>
            <a:r>
              <a:rPr lang="en-US" dirty="0" err="1"/>
              <a:t>Normalisation</a:t>
            </a:r>
            <a:endParaRPr lang="en-US" dirty="0"/>
          </a:p>
          <a:p>
            <a:endParaRPr lang="en-US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2" descr="Hastings Direct Logo and symbol, meaning, history,PNG,brand">
            <a:extLst>
              <a:ext uri="{FF2B5EF4-FFF2-40B4-BE49-F238E27FC236}">
                <a16:creationId xmlns:a16="http://schemas.microsoft.com/office/drawing/2014/main" id="{27B13A20-D3EC-F413-D25B-71E1272623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16" t="34320" r="-900" b="33990"/>
          <a:stretch/>
        </p:blipFill>
        <p:spPr bwMode="auto">
          <a:xfrm>
            <a:off x="9311951" y="6314565"/>
            <a:ext cx="2777412" cy="473688"/>
          </a:xfrm>
          <a:custGeom>
            <a:avLst/>
            <a:gdLst/>
            <a:ahLst/>
            <a:cxnLst/>
            <a:rect l="l" t="t" r="r" b="b"/>
            <a:pathLst>
              <a:path w="5884248" h="3434754">
                <a:moveTo>
                  <a:pt x="316869" y="0"/>
                </a:moveTo>
                <a:lnTo>
                  <a:pt x="5884248" y="0"/>
                </a:lnTo>
                <a:lnTo>
                  <a:pt x="5884248" y="3434754"/>
                </a:lnTo>
                <a:lnTo>
                  <a:pt x="325503" y="3434754"/>
                </a:lnTo>
                <a:lnTo>
                  <a:pt x="323244" y="3429005"/>
                </a:lnTo>
                <a:cubicBezTo>
                  <a:pt x="17667" y="2624343"/>
                  <a:pt x="-174229" y="1819680"/>
                  <a:pt x="229286" y="30779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399569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LightSeedRightStep">
      <a:dk1>
        <a:srgbClr val="000000"/>
      </a:dk1>
      <a:lt1>
        <a:srgbClr val="FFFFFF"/>
      </a:lt1>
      <a:dk2>
        <a:srgbClr val="3C2441"/>
      </a:dk2>
      <a:lt2>
        <a:srgbClr val="E3E8E2"/>
      </a:lt2>
      <a:accent1>
        <a:srgbClr val="BF96C6"/>
      </a:accent1>
      <a:accent2>
        <a:srgbClr val="BA7FAA"/>
      </a:accent2>
      <a:accent3>
        <a:srgbClr val="C696A6"/>
      </a:accent3>
      <a:accent4>
        <a:srgbClr val="BA847F"/>
      </a:accent4>
      <a:accent5>
        <a:srgbClr val="BB9F81"/>
      </a:accent5>
      <a:accent6>
        <a:srgbClr val="A9A574"/>
      </a:accent6>
      <a:hlink>
        <a:srgbClr val="609057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505</Words>
  <Application>Microsoft Office PowerPoint</Application>
  <PresentationFormat>Widescreen</PresentationFormat>
  <Paragraphs>105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Grandview</vt:lpstr>
      <vt:lpstr>Wingdings</vt:lpstr>
      <vt:lpstr>CosineVTI</vt:lpstr>
      <vt:lpstr>Microsoft Excel Worksheet</vt:lpstr>
      <vt:lpstr>Predicting Customer Pricing</vt:lpstr>
      <vt:lpstr>Aim </vt:lpstr>
      <vt:lpstr>Data Exploration – My Interpretation</vt:lpstr>
      <vt:lpstr>Data Exploration – Interesting Features </vt:lpstr>
      <vt:lpstr>PowerPoint Presentation</vt:lpstr>
      <vt:lpstr>PowerPoint Presentation</vt:lpstr>
      <vt:lpstr>Variables I chose to consider</vt:lpstr>
      <vt:lpstr>Outline of my modelling process</vt:lpstr>
      <vt:lpstr>Modelling – Data Cleaning</vt:lpstr>
      <vt:lpstr>Model - Design </vt:lpstr>
      <vt:lpstr>Model - assumptions</vt:lpstr>
      <vt:lpstr>Conclusions – Main Findings</vt:lpstr>
      <vt:lpstr>Results</vt:lpstr>
      <vt:lpstr>Comments on results</vt:lpstr>
      <vt:lpstr>Other useful information  to have known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Customer Pricing</dc:title>
  <dc:creator>Daniel Piddock</dc:creator>
  <cp:lastModifiedBy>Daniel Piddock</cp:lastModifiedBy>
  <cp:revision>5</cp:revision>
  <cp:lastPrinted>2024-04-03T22:12:28Z</cp:lastPrinted>
  <dcterms:created xsi:type="dcterms:W3CDTF">2024-03-31T12:46:29Z</dcterms:created>
  <dcterms:modified xsi:type="dcterms:W3CDTF">2024-04-04T00:28:39Z</dcterms:modified>
</cp:coreProperties>
</file>