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9" r:id="rId3"/>
    <p:sldId id="275" r:id="rId4"/>
    <p:sldId id="276" r:id="rId5"/>
    <p:sldId id="277" r:id="rId6"/>
    <p:sldId id="278" r:id="rId7"/>
    <p:sldId id="280" r:id="rId8"/>
    <p:sldId id="281" r:id="rId9"/>
    <p:sldId id="269" r:id="rId10"/>
    <p:sldId id="282" r:id="rId11"/>
    <p:sldId id="283" r:id="rId12"/>
    <p:sldId id="287" r:id="rId13"/>
    <p:sldId id="285" r:id="rId14"/>
    <p:sldId id="284" r:id="rId15"/>
    <p:sldId id="286" r:id="rId16"/>
    <p:sldId id="288" r:id="rId17"/>
    <p:sldId id="263" r:id="rId18"/>
    <p:sldId id="262" r:id="rId19"/>
    <p:sldId id="25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7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02193-217A-4CAF-9B30-4D2A8813635D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674F-9FA3-4689-BC07-86073EE74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B674F-9FA3-4689-BC07-86073EE74D8D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AF98-2557-4012-9F93-D174582E8AE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8F59-1162-4691-88D9-C2E1FCDD1F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AF98-2557-4012-9F93-D174582E8AE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8F59-1162-4691-88D9-C2E1FCDD1F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AF98-2557-4012-9F93-D174582E8AE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8F59-1162-4691-88D9-C2E1FCDD1F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AF98-2557-4012-9F93-D174582E8AE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8F59-1162-4691-88D9-C2E1FCDD1F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AF98-2557-4012-9F93-D174582E8AE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8F59-1162-4691-88D9-C2E1FCDD1F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AF98-2557-4012-9F93-D174582E8AE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8F59-1162-4691-88D9-C2E1FCDD1F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AF98-2557-4012-9F93-D174582E8AE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8F59-1162-4691-88D9-C2E1FCDD1F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AF98-2557-4012-9F93-D174582E8AE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8F59-1162-4691-88D9-C2E1FCDD1F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AF98-2557-4012-9F93-D174582E8AE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8F59-1162-4691-88D9-C2E1FCDD1F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AF98-2557-4012-9F93-D174582E8AE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8F59-1162-4691-88D9-C2E1FCDD1F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AF98-2557-4012-9F93-D174582E8AE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8F59-1162-4691-88D9-C2E1FCDD1F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AF98-2557-4012-9F93-D174582E8AE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8F59-1162-4691-88D9-C2E1FCDD1F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ovablitz.com/Nova+Token+White+Paper.pdf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docs.novablitz.com/Nova+Token+White+Pape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crypto-currently/the-anatomy-of-erc721-e9db77abfc24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9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82907" y="1018332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다키 B" pitchFamily="2" charset="-127"/>
                <a:ea typeface="다키 B" pitchFamily="2" charset="-127"/>
              </a:rPr>
              <a:t>BlockChain Service Ideation</a:t>
            </a:r>
            <a:endParaRPr lang="ko-KR" altLang="en-US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37" name="부제목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533400"/>
          </a:xfrm>
        </p:spPr>
        <p:txBody>
          <a:bodyPr>
            <a:normAutofit/>
          </a:bodyPr>
          <a:lstStyle/>
          <a:p>
            <a:pPr algn="r"/>
            <a:r>
              <a:rPr lang="en-US" altLang="ko-KR" sz="1000" smtClean="0">
                <a:solidFill>
                  <a:schemeClr val="tx1"/>
                </a:solidFill>
                <a:latin typeface="다키 B" pitchFamily="2" charset="-127"/>
                <a:ea typeface="다키 B" pitchFamily="2" charset="-127"/>
              </a:rPr>
              <a:t>S/W</a:t>
            </a:r>
            <a:r>
              <a:rPr lang="ko-KR" altLang="en-US" sz="1000" smtClean="0">
                <a:solidFill>
                  <a:schemeClr val="tx1"/>
                </a:solidFill>
                <a:latin typeface="다키 B" pitchFamily="2" charset="-127"/>
                <a:ea typeface="다키 B" pitchFamily="2" charset="-127"/>
              </a:rPr>
              <a:t>연구소 프로젝트개발팀</a:t>
            </a:r>
            <a:endParaRPr lang="en-US" altLang="ko-KR" sz="1000" smtClean="0">
              <a:solidFill>
                <a:schemeClr val="tx1"/>
              </a:solidFill>
              <a:latin typeface="다키 B" pitchFamily="2" charset="-127"/>
              <a:ea typeface="다키 B" pitchFamily="2" charset="-127"/>
            </a:endParaRPr>
          </a:p>
          <a:p>
            <a:pPr algn="r"/>
            <a:r>
              <a:rPr lang="ko-KR" altLang="en-US" sz="1000" smtClean="0">
                <a:solidFill>
                  <a:schemeClr val="tx1"/>
                </a:solidFill>
                <a:latin typeface="다키 B" pitchFamily="2" charset="-127"/>
                <a:ea typeface="다키 B" pitchFamily="2" charset="-127"/>
              </a:rPr>
              <a:t>남상욱 주임연구원</a:t>
            </a:r>
            <a:endParaRPr lang="ko-KR" altLang="en-US" sz="1000">
              <a:solidFill>
                <a:schemeClr val="tx1"/>
              </a:solidFill>
              <a:latin typeface="다키 B" pitchFamily="2" charset="-127"/>
              <a:ea typeface="다키 B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482907" y="961182"/>
            <a:ext cx="4164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다키 B" pitchFamily="2" charset="-127"/>
                <a:ea typeface="다키 B" pitchFamily="2" charset="-127"/>
              </a:rPr>
              <a:t>Emoti-coin</a:t>
            </a:r>
          </a:p>
          <a:p>
            <a:r>
              <a:rPr lang="en-US" altLang="ko-KR" sz="1400" i="1" smtClean="0">
                <a:latin typeface="다키 B" pitchFamily="2" charset="-127"/>
                <a:ea typeface="다키 B" pitchFamily="2" charset="-127"/>
              </a:rPr>
              <a:t>“Digital Collectible Emoticon on the Blockchain”</a:t>
            </a:r>
            <a:endParaRPr lang="ko-KR" altLang="en-US" sz="1400" i="1" smtClean="0"/>
          </a:p>
        </p:txBody>
      </p:sp>
      <p:sp>
        <p:nvSpPr>
          <p:cNvPr id="34" name="TextBox 33"/>
          <p:cNvSpPr txBox="1"/>
          <p:nvPr/>
        </p:nvSpPr>
        <p:spPr>
          <a:xfrm>
            <a:off x="123825" y="180975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다키 L"/>
                <a:ea typeface="다키 L"/>
              </a:rPr>
              <a:t>Ⅱ</a:t>
            </a:r>
            <a:r>
              <a:rPr lang="en-US" altLang="ko-KR" sz="1400" b="1" smtClean="0">
                <a:latin typeface="다키 L"/>
                <a:ea typeface="다키 L"/>
              </a:rPr>
              <a:t> (</a:t>
            </a:r>
            <a:r>
              <a:rPr lang="ko-KR" altLang="en-US" sz="1400" b="1" smtClean="0">
                <a:latin typeface="다키 L"/>
                <a:ea typeface="다키 L"/>
              </a:rPr>
              <a:t>고민 중</a:t>
            </a:r>
            <a:r>
              <a:rPr lang="en-US" altLang="ko-KR" sz="1400" b="1" smtClean="0">
                <a:latin typeface="다키 L"/>
                <a:ea typeface="다키 L"/>
              </a:rPr>
              <a:t>...)</a:t>
            </a:r>
            <a:endParaRPr lang="ko-KR" altLang="en-US" sz="2400" b="1"/>
          </a:p>
        </p:txBody>
      </p:sp>
      <p:sp>
        <p:nvSpPr>
          <p:cNvPr id="35" name="TextBox 34"/>
          <p:cNvSpPr txBox="1"/>
          <p:nvPr/>
        </p:nvSpPr>
        <p:spPr>
          <a:xfrm>
            <a:off x="618070" y="1752926"/>
            <a:ext cx="6336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블록체인 기반의 이모티콘 판매 플랫폼 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17379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mtClean="0">
                <a:latin typeface="다키 B" pitchFamily="2" charset="-127"/>
                <a:ea typeface="다키 B" pitchFamily="2" charset="-127"/>
              </a:rPr>
              <a:t>1. Background</a:t>
            </a:r>
          </a:p>
          <a:p>
            <a:pPr marL="342900" indent="-342900"/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이모티콘 시장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69669"/>
            <a:ext cx="3600000" cy="193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90825"/>
            <a:ext cx="4010866" cy="190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667249"/>
            <a:ext cx="3874793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7126" y="1190625"/>
            <a:ext cx="4114424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17379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mtClean="0">
                <a:latin typeface="다키 B" pitchFamily="2" charset="-127"/>
                <a:ea typeface="다키 B" pitchFamily="2" charset="-127"/>
              </a:rPr>
              <a:t>1. Background</a:t>
            </a:r>
          </a:p>
          <a:p>
            <a:pPr marL="342900" indent="-342900"/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이모티콘 플랫폼 현황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64" y="1051928"/>
            <a:ext cx="78488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smtClean="0">
                <a:latin typeface="다키 B" pitchFamily="2" charset="-127"/>
                <a:ea typeface="다키 B" pitchFamily="2" charset="-127"/>
              </a:rPr>
              <a:t>1. </a:t>
            </a:r>
            <a:r>
              <a:rPr lang="ko-KR" altLang="en-US" sz="1400" smtClean="0">
                <a:latin typeface="다키 B" pitchFamily="2" charset="-127"/>
                <a:ea typeface="다키 B" pitchFamily="2" charset="-127"/>
              </a:rPr>
              <a:t>이모티콘 플랫폼 종류</a:t>
            </a:r>
            <a:endParaRPr lang="en-US" altLang="ko-KR" sz="1400" smtClean="0">
              <a:latin typeface="다키 B" pitchFamily="2" charset="-127"/>
              <a:ea typeface="다키 B" pitchFamily="2" charset="-127"/>
            </a:endParaRPr>
          </a:p>
          <a:p>
            <a:pPr marL="342900" indent="-342900"/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카카오 이모티콘 스튜디오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라인 크리에이터스 마켓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그라폴리오 컨텐츠 샵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iMessage Sticker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smtClean="0">
                <a:latin typeface="다키 B" pitchFamily="2" charset="-127"/>
                <a:ea typeface="다키 B" pitchFamily="2" charset="-127"/>
              </a:rPr>
              <a:t>2. </a:t>
            </a:r>
            <a:r>
              <a:rPr lang="ko-KR" altLang="en-US" sz="1400" smtClean="0">
                <a:latin typeface="다키 B" pitchFamily="2" charset="-127"/>
                <a:ea typeface="다키 B" pitchFamily="2" charset="-127"/>
              </a:rPr>
              <a:t>이모티콘 사용 용도</a:t>
            </a:r>
            <a:endParaRPr lang="en-US" altLang="ko-KR" sz="14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라인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/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카카오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/iMessage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앱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블로그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카페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뮤직 등 연계 서비스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smtClean="0">
                <a:latin typeface="다키 B" pitchFamily="2" charset="-127"/>
                <a:ea typeface="다키 B" pitchFamily="2" charset="-127"/>
              </a:rPr>
              <a:t>3. </a:t>
            </a:r>
            <a:r>
              <a:rPr lang="ko-KR" altLang="en-US" sz="1400" smtClean="0">
                <a:latin typeface="다키 B" pitchFamily="2" charset="-127"/>
                <a:ea typeface="다키 B" pitchFamily="2" charset="-127"/>
              </a:rPr>
              <a:t>이모티콘 표현의 자유도</a:t>
            </a:r>
            <a:endParaRPr lang="en-US" altLang="ko-KR" sz="14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일반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애니메이션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사운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드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2119" y="1066801"/>
            <a:ext cx="5400000" cy="226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2119" y="4010026"/>
            <a:ext cx="5400000" cy="224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17379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mtClean="0">
                <a:latin typeface="다키 B" pitchFamily="2" charset="-127"/>
                <a:ea typeface="다키 B" pitchFamily="2" charset="-127"/>
              </a:rPr>
              <a:t>1. Background</a:t>
            </a:r>
          </a:p>
          <a:p>
            <a:pPr marL="342900" indent="-342900"/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이모티콘 플랫폼 현황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64" y="1051928"/>
            <a:ext cx="784887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smtClean="0">
                <a:latin typeface="다키 B" pitchFamily="2" charset="-127"/>
                <a:ea typeface="다키 B" pitchFamily="2" charset="-127"/>
              </a:rPr>
              <a:t>4. </a:t>
            </a:r>
            <a:r>
              <a:rPr lang="ko-KR" altLang="en-US" sz="1400" smtClean="0">
                <a:latin typeface="다키 B" pitchFamily="2" charset="-127"/>
                <a:ea typeface="다키 B" pitchFamily="2" charset="-127"/>
              </a:rPr>
              <a:t>심사 기준과 기간</a:t>
            </a:r>
            <a:endParaRPr lang="en-US" altLang="ko-KR" sz="14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플랫폼별 심사 기간 상이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카카오의 경우 형식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이나 규격이 맞지 않거나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컨텐츠가 기준에 미달되는 경우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(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폭력성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욕설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혐오 등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)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 완전 반려함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/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600" smtClean="0">
                <a:latin typeface="다키 B" pitchFamily="2" charset="-127"/>
                <a:ea typeface="다키 B" pitchFamily="2" charset="-127"/>
              </a:rPr>
              <a:t>5. </a:t>
            </a:r>
            <a:r>
              <a:rPr lang="ko-KR" altLang="en-US" sz="1600" smtClean="0">
                <a:latin typeface="다키 B" pitchFamily="2" charset="-127"/>
                <a:ea typeface="다키 B" pitchFamily="2" charset="-127"/>
              </a:rPr>
              <a:t>수익분배</a:t>
            </a:r>
            <a:endParaRPr lang="en-US" altLang="ko-KR" sz="16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약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35% ~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최대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70%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정도만 크리에이터에게 돌아가는 구조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6. Cross-platform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카카오톡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-&gt;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타 플랫폼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	: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불가능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타 플랫폼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-&gt;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카카오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	: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가능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7098" y="1745991"/>
            <a:ext cx="5400000" cy="159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7098" y="3886200"/>
            <a:ext cx="5400000" cy="16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17379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mtClean="0">
                <a:latin typeface="다키 B" pitchFamily="2" charset="-127"/>
                <a:ea typeface="다키 B" pitchFamily="2" charset="-127"/>
              </a:rPr>
              <a:t>1. Background</a:t>
            </a:r>
          </a:p>
          <a:p>
            <a:pPr marL="342900" indent="-342900"/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이모티콘 플랫폼 문제점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038" y="1051928"/>
            <a:ext cx="808686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smtClean="0">
                <a:latin typeface="다키 B" pitchFamily="2" charset="-127"/>
                <a:ea typeface="다키 B" pitchFamily="2" charset="-127"/>
              </a:rPr>
              <a:t>1. </a:t>
            </a:r>
            <a:r>
              <a:rPr lang="ko-KR" altLang="en-US" sz="1400" smtClean="0">
                <a:latin typeface="다키 B" pitchFamily="2" charset="-127"/>
                <a:ea typeface="다키 B" pitchFamily="2" charset="-127"/>
              </a:rPr>
              <a:t>이모티콘 플랫폼 종류</a:t>
            </a:r>
            <a:endParaRPr lang="en-US" altLang="ko-KR" sz="1400" smtClean="0">
              <a:latin typeface="다키 B" pitchFamily="2" charset="-127"/>
              <a:ea typeface="다키 B" pitchFamily="2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크리에이터들이 제안할 수 있는 채널이 한정적임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 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/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smtClean="0">
                <a:latin typeface="다키 B" pitchFamily="2" charset="-127"/>
                <a:ea typeface="다키 B" pitchFamily="2" charset="-127"/>
              </a:rPr>
              <a:t>2. </a:t>
            </a:r>
            <a:r>
              <a:rPr lang="ko-KR" altLang="en-US" sz="1400" smtClean="0">
                <a:latin typeface="다키 B" pitchFamily="2" charset="-127"/>
                <a:ea typeface="다키 B" pitchFamily="2" charset="-127"/>
              </a:rPr>
              <a:t>이모티콘 사용 용도</a:t>
            </a:r>
            <a:endParaRPr lang="en-US" altLang="ko-KR" sz="14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플랫폼별 특징에 따라 이모티콘의 용도와 형태가 제한적임</a:t>
            </a:r>
            <a:endParaRPr lang="en-US" altLang="ko-KR" sz="1200" smtClean="0">
              <a:solidFill>
                <a:srgbClr val="FF0000"/>
              </a:solidFill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smtClean="0">
                <a:latin typeface="다키 B" pitchFamily="2" charset="-127"/>
                <a:ea typeface="다키 B" pitchFamily="2" charset="-127"/>
              </a:rPr>
              <a:t>3. </a:t>
            </a:r>
            <a:r>
              <a:rPr lang="ko-KR" altLang="en-US" sz="1400" smtClean="0">
                <a:latin typeface="다키 B" pitchFamily="2" charset="-127"/>
                <a:ea typeface="다키 B" pitchFamily="2" charset="-127"/>
              </a:rPr>
              <a:t>이모티콘 표현의 자유도</a:t>
            </a:r>
            <a:endParaRPr lang="en-US" altLang="ko-KR" sz="14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이모티콘의 갯수</a:t>
            </a:r>
            <a:r>
              <a:rPr lang="en-US" altLang="ko-KR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크기가 고정적이며 가격폭이 크지 않음</a:t>
            </a:r>
            <a:endParaRPr lang="en-US" altLang="ko-KR" sz="1200" smtClean="0">
              <a:solidFill>
                <a:srgbClr val="FF0000"/>
              </a:solidFill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4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smtClean="0">
                <a:latin typeface="다키 B" pitchFamily="2" charset="-127"/>
                <a:ea typeface="다키 B" pitchFamily="2" charset="-127"/>
              </a:rPr>
              <a:t>4. </a:t>
            </a:r>
            <a:r>
              <a:rPr lang="ko-KR" altLang="en-US" sz="1400" smtClean="0">
                <a:latin typeface="다키 B" pitchFamily="2" charset="-127"/>
                <a:ea typeface="다키 B" pitchFamily="2" charset="-127"/>
              </a:rPr>
              <a:t>심사기준과 기간</a:t>
            </a:r>
            <a:endParaRPr lang="en-US" altLang="ko-KR" sz="14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최대 </a:t>
            </a:r>
            <a:r>
              <a:rPr lang="en-US" altLang="ko-KR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6</a:t>
            </a:r>
            <a:r>
              <a:rPr lang="ko-KR" altLang="en-US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개월로 매우 오래 걸리며</a:t>
            </a:r>
            <a:r>
              <a:rPr lang="en-US" altLang="ko-KR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기준도 엄격함</a:t>
            </a:r>
            <a:endParaRPr lang="en-US" altLang="ko-KR" sz="1200" smtClean="0">
              <a:solidFill>
                <a:srgbClr val="FF0000"/>
              </a:solidFill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smtClean="0">
                <a:latin typeface="다키 B" pitchFamily="2" charset="-127"/>
                <a:ea typeface="다키 B" pitchFamily="2" charset="-127"/>
              </a:rPr>
              <a:t>5. </a:t>
            </a:r>
            <a:r>
              <a:rPr lang="ko-KR" altLang="en-US" sz="1400" smtClean="0">
                <a:latin typeface="다키 B" pitchFamily="2" charset="-127"/>
                <a:ea typeface="다키 B" pitchFamily="2" charset="-127"/>
              </a:rPr>
              <a:t>수익분배</a:t>
            </a:r>
            <a:endParaRPr lang="en-US" altLang="ko-KR" sz="14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앱스토어와 플랫폼 프로바이더에게 </a:t>
            </a:r>
            <a:r>
              <a:rPr lang="en-US" altLang="ko-KR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60% </a:t>
            </a:r>
            <a:r>
              <a:rPr lang="ko-KR" altLang="en-US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이상 수익이 분배되고</a:t>
            </a:r>
            <a:r>
              <a:rPr lang="en-US" altLang="ko-KR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, 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창작물의 소유권도 공동제작 컨텐츠로 취급되어</a:t>
            </a:r>
            <a:r>
              <a:rPr lang="en-US" altLang="ko-KR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타 플랫폼으로 사용 불가하다</a:t>
            </a:r>
            <a:r>
              <a:rPr lang="en-US" altLang="ko-KR" sz="1200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mtClean="0">
                <a:latin typeface="다키 B" pitchFamily="2" charset="-127"/>
                <a:ea typeface="다키 B" pitchFamily="2" charset="-127"/>
              </a:rPr>
              <a:t>2</a:t>
            </a:r>
            <a:r>
              <a:rPr lang="en-US" altLang="ko-KR" smtClean="0">
                <a:latin typeface="다키 B" pitchFamily="2" charset="-127"/>
                <a:ea typeface="다키 B" pitchFamily="2" charset="-127"/>
              </a:rPr>
              <a:t>. Emoti-coin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038" y="1051928"/>
            <a:ext cx="8086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블록체인 기반의 이모티콘 마켓 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400" b="1" smtClean="0">
                <a:latin typeface="다키 B" pitchFamily="2" charset="-127"/>
                <a:ea typeface="다키 B" pitchFamily="2" charset="-127"/>
              </a:rPr>
              <a:t>특징 </a:t>
            </a:r>
            <a:r>
              <a:rPr lang="en-US" altLang="ko-KR" sz="1400" b="1" smtClean="0">
                <a:latin typeface="다키 B" pitchFamily="2" charset="-127"/>
                <a:ea typeface="다키 B" pitchFamily="2" charset="-127"/>
              </a:rPr>
              <a:t>1.</a:t>
            </a:r>
            <a:endParaRPr lang="en-US" altLang="ko-KR" sz="1200" b="1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크리에이터들이 제작한 이모티콘은 그 자체로 제작자의 고유한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digital assets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으로써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,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 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제작물에 대한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ownership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과 판매 수익 구조를 블록체인에 기록하여 정당하고 공평하게 분배한다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400" b="1" smtClean="0">
                <a:latin typeface="다키 B" pitchFamily="2" charset="-127"/>
                <a:ea typeface="다키 B" pitchFamily="2" charset="-127"/>
              </a:rPr>
              <a:t>특징 </a:t>
            </a:r>
            <a:r>
              <a:rPr lang="en-US" altLang="ko-KR" sz="1400" b="1" smtClean="0">
                <a:latin typeface="다키 B" pitchFamily="2" charset="-127"/>
                <a:ea typeface="다키 B" pitchFamily="2" charset="-127"/>
              </a:rPr>
              <a:t>2. 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카카오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라인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애플 등 서로 다른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1)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플랫폼의 제약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웹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/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모바일 등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2)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채널의 제약 없이 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개인이 소유한 이모티콘으로써 자유롭게 사용 가능하다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mtClean="0">
                <a:latin typeface="다키 B" pitchFamily="2" charset="-127"/>
                <a:ea typeface="다키 B" pitchFamily="2" charset="-127"/>
              </a:rPr>
              <a:t>Appendix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5805264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https://blog.decentraland.org/%EC%96%B4%EB%96%BB%EA%B2%8C-nfts%EC%9D%B4-%EA%B2%8C%EC%9E%84-%EC%8B%9C%EC%9E%A5%EC%9D%84-%EB%B0%94%EA%BF%80%EA%B9%8C-646913c5bde3</a:t>
            </a:r>
            <a:endParaRPr lang="ko-KR" altLang="en-US" sz="1000"/>
          </a:p>
        </p:txBody>
      </p:sp>
      <p:sp>
        <p:nvSpPr>
          <p:cNvPr id="7" name="직사각형 6"/>
          <p:cNvSpPr/>
          <p:nvPr/>
        </p:nvSpPr>
        <p:spPr>
          <a:xfrm>
            <a:off x="683568" y="5517232"/>
            <a:ext cx="21275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>
                <a:latin typeface="다키 B" pitchFamily="2" charset="-127"/>
                <a:ea typeface="다키 B" pitchFamily="2" charset="-127"/>
              </a:rPr>
              <a:t>어떻게 </a:t>
            </a:r>
            <a:r>
              <a:rPr lang="en-US" altLang="ko-KR" sz="1000">
                <a:latin typeface="다키 B" pitchFamily="2" charset="-127"/>
                <a:ea typeface="다키 B" pitchFamily="2" charset="-127"/>
              </a:rPr>
              <a:t>NFTs</a:t>
            </a:r>
            <a:r>
              <a:rPr lang="ko-KR" altLang="en-US" sz="1000">
                <a:latin typeface="다키 B" pitchFamily="2" charset="-127"/>
                <a:ea typeface="다키 B" pitchFamily="2" charset="-127"/>
              </a:rPr>
              <a:t>이 게임 시장을 바꿀까 </a:t>
            </a:r>
            <a:r>
              <a:rPr lang="en-US" altLang="ko-KR" sz="1000">
                <a:latin typeface="다키 B" pitchFamily="2" charset="-127"/>
                <a:ea typeface="다키 B" pitchFamily="2" charset="-127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mtClean="0">
                <a:latin typeface="다키 B" pitchFamily="2" charset="-127"/>
                <a:ea typeface="다키 B" pitchFamily="2" charset="-127"/>
              </a:rPr>
              <a:t>1. Nova Blitz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233538"/>
            <a:ext cx="577602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100" smtClean="0">
                <a:latin typeface="다키 B" pitchFamily="2" charset="-127"/>
                <a:ea typeface="다키 B" pitchFamily="2" charset="-127"/>
              </a:rPr>
              <a:t>Ownership</a:t>
            </a:r>
          </a:p>
          <a:p>
            <a:pPr marL="342900" indent="-342900"/>
            <a:endParaRPr lang="en-US" altLang="ko-KR" sz="11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100" smtClean="0">
                <a:latin typeface="다키 B" pitchFamily="2" charset="-127"/>
                <a:ea typeface="다키 B" pitchFamily="2" charset="-127"/>
              </a:rPr>
              <a:t>온라인 카드게임에서 카드는 거래되거나 판매될 수 없다</a:t>
            </a:r>
            <a:r>
              <a:rPr lang="en-US" altLang="ko-KR" sz="1100" smtClean="0">
                <a:latin typeface="다키 B" pitchFamily="2" charset="-127"/>
                <a:ea typeface="다키 B" pitchFamily="2" charset="-127"/>
              </a:rPr>
              <a:t>.</a:t>
            </a:r>
            <a:endParaRPr lang="en-US" altLang="ko-KR" sz="110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100" smtClean="0">
                <a:latin typeface="다키 B" pitchFamily="2" charset="-127"/>
                <a:ea typeface="다키 B" pitchFamily="2" charset="-127"/>
              </a:rPr>
              <a:t>온라인 카드게임에서 카드의 소유주는 유저가 아니라 개발사이다</a:t>
            </a:r>
            <a:r>
              <a:rPr lang="en-US" altLang="ko-KR" sz="1100" smtClean="0"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342900" indent="-342900"/>
            <a:endParaRPr lang="en-US" altLang="ko-KR" sz="1100" smtClean="0">
              <a:latin typeface="다키 B" pitchFamily="2" charset="-127"/>
              <a:ea typeface="다키 B" pitchFamily="2" charset="-127"/>
            </a:endParaRPr>
          </a:p>
          <a:p>
            <a:pPr marL="342900" indent="-342900"/>
            <a:r>
              <a:rPr lang="en-US" altLang="ko-KR" sz="1100" smtClean="0">
                <a:latin typeface="다키 B" pitchFamily="2" charset="-127"/>
                <a:ea typeface="다키 B" pitchFamily="2" charset="-127"/>
              </a:rPr>
              <a:t>Exchange</a:t>
            </a:r>
          </a:p>
          <a:p>
            <a:pPr marL="342900" indent="-342900"/>
            <a:endParaRPr lang="en-US" altLang="ko-KR" sz="11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100" smtClean="0">
                <a:latin typeface="다키 B" pitchFamily="2" charset="-127"/>
                <a:ea typeface="다키 B" pitchFamily="2" charset="-127"/>
              </a:rPr>
              <a:t>토큰을 통해 카드를 구매하거나 거래할 수 있다</a:t>
            </a:r>
            <a:r>
              <a:rPr lang="en-US" altLang="ko-KR" sz="1100" smtClean="0"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100" smtClean="0">
                <a:latin typeface="다키 B" pitchFamily="2" charset="-127"/>
                <a:ea typeface="다키 B" pitchFamily="2" charset="-127"/>
              </a:rPr>
              <a:t>토큰은 유저간 경쟁</a:t>
            </a:r>
            <a:r>
              <a:rPr lang="en-US" altLang="ko-KR" sz="1100" smtClean="0"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100" smtClean="0">
                <a:latin typeface="다키 B" pitchFamily="2" charset="-127"/>
                <a:ea typeface="다키 B" pitchFamily="2" charset="-127"/>
              </a:rPr>
              <a:t>거래 시 발생하는 수수료로 지불된다</a:t>
            </a:r>
            <a:r>
              <a:rPr lang="en-US" altLang="ko-KR" sz="1100" smtClean="0"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342900" indent="-342900"/>
            <a:endParaRPr lang="en-US" altLang="ko-KR" sz="1100">
              <a:latin typeface="다키 B" pitchFamily="2" charset="-127"/>
              <a:ea typeface="다키 B" pitchFamily="2" charset="-127"/>
            </a:endParaRPr>
          </a:p>
          <a:p>
            <a:pPr marL="342900" indent="-342900"/>
            <a:r>
              <a:rPr lang="en-US" altLang="ko-KR" sz="1100" smtClean="0">
                <a:latin typeface="다키 B" pitchFamily="2" charset="-127"/>
                <a:ea typeface="다키 B" pitchFamily="2" charset="-127"/>
              </a:rPr>
              <a:t>Security</a:t>
            </a:r>
          </a:p>
          <a:p>
            <a:pPr marL="342900" indent="-342900"/>
            <a:endParaRPr lang="en-US" altLang="ko-KR" sz="1100" smtClean="0">
              <a:latin typeface="다키 B" pitchFamily="2" charset="-127"/>
              <a:ea typeface="다키 B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100" smtClean="0">
                <a:latin typeface="다키 B" pitchFamily="2" charset="-127"/>
                <a:ea typeface="다키 B" pitchFamily="2" charset="-127"/>
              </a:rPr>
              <a:t>Asset, </a:t>
            </a:r>
            <a:r>
              <a:rPr lang="ko-KR" altLang="en-US" sz="1100" smtClean="0">
                <a:latin typeface="다키 B" pitchFamily="2" charset="-127"/>
                <a:ea typeface="다키 B" pitchFamily="2" charset="-127"/>
              </a:rPr>
              <a:t>게임 플레이 기록이 블록에 기록되므로</a:t>
            </a:r>
            <a:r>
              <a:rPr lang="en-US" altLang="ko-KR" sz="1100" smtClean="0"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100" smtClean="0">
                <a:latin typeface="다키 B" pitchFamily="2" charset="-127"/>
                <a:ea typeface="다키 B" pitchFamily="2" charset="-127"/>
              </a:rPr>
              <a:t>속임수나 사기 없이 공정하다</a:t>
            </a:r>
            <a:r>
              <a:rPr lang="en-US" altLang="ko-KR" sz="1100" smtClean="0">
                <a:latin typeface="다키 B" pitchFamily="2" charset="-127"/>
                <a:ea typeface="다키 B" pitchFamily="2" charset="-127"/>
              </a:rPr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915" y="3573016"/>
            <a:ext cx="690617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79512" y="8367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mtClean="0">
                <a:latin typeface="다키 B" pitchFamily="2" charset="-127"/>
                <a:ea typeface="다키 B" pitchFamily="2" charset="-127"/>
              </a:rPr>
              <a:t>keyword</a:t>
            </a:r>
          </a:p>
        </p:txBody>
      </p:sp>
      <p:sp>
        <p:nvSpPr>
          <p:cNvPr id="13" name="직사각형 12">
            <a:hlinkClick r:id="rId3"/>
          </p:cNvPr>
          <p:cNvSpPr/>
          <p:nvPr/>
        </p:nvSpPr>
        <p:spPr>
          <a:xfrm>
            <a:off x="5364088" y="116632"/>
            <a:ext cx="36358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https://</a:t>
            </a:r>
            <a:r>
              <a:rPr lang="en-US" altLang="ko-KR" sz="1000" smtClean="0">
                <a:hlinkClick r:id="rId3"/>
              </a:rPr>
              <a:t>docs.novablitz.com/Nova+Token+White+Paper.pdf</a:t>
            </a:r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mtClean="0">
                <a:latin typeface="다키 B" pitchFamily="2" charset="-127"/>
                <a:ea typeface="다키 B" pitchFamily="2" charset="-127"/>
              </a:rPr>
              <a:t>1. Nova Blitz</a:t>
            </a:r>
          </a:p>
        </p:txBody>
      </p:sp>
      <p:sp>
        <p:nvSpPr>
          <p:cNvPr id="13" name="직사각형 12">
            <a:hlinkClick r:id="rId2"/>
          </p:cNvPr>
          <p:cNvSpPr/>
          <p:nvPr/>
        </p:nvSpPr>
        <p:spPr>
          <a:xfrm>
            <a:off x="5364088" y="116632"/>
            <a:ext cx="36358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다키 B" pitchFamily="2" charset="-127"/>
                <a:ea typeface="다키 B" pitchFamily="2" charset="-127"/>
              </a:rPr>
              <a:t>https://</a:t>
            </a:r>
            <a:r>
              <a:rPr lang="en-US" altLang="ko-KR" sz="1000" smtClean="0">
                <a:latin typeface="다키 B" pitchFamily="2" charset="-127"/>
                <a:ea typeface="다키 B" pitchFamily="2" charset="-127"/>
                <a:hlinkClick r:id="rId2"/>
              </a:rPr>
              <a:t>docs.novablitz.com/Nova+Token+White+Paper.pdf</a:t>
            </a:r>
            <a:endParaRPr lang="ko-KR" altLang="en-US" sz="1000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982" y="908719"/>
            <a:ext cx="3990451" cy="12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982" y="2565064"/>
            <a:ext cx="3827242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251520" y="908720"/>
            <a:ext cx="1707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1) EARN NEW CARDS</a:t>
            </a:r>
            <a:endParaRPr lang="ko-KR" altLang="en-US" sz="1200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2565064"/>
            <a:ext cx="1284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2) Tournaments</a:t>
            </a:r>
            <a:endParaRPr lang="ko-KR" altLang="en-US" sz="1200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982" y="4456557"/>
            <a:ext cx="2808312" cy="214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251520" y="4456557"/>
            <a:ext cx="1439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다키 B" pitchFamily="2" charset="-127"/>
                <a:ea typeface="다키 B" pitchFamily="2" charset="-127"/>
              </a:rPr>
              <a:t>3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) Card Exchange</a:t>
            </a:r>
            <a:endParaRPr lang="ko-KR" altLang="en-US" sz="1200">
              <a:latin typeface="다키 B" pitchFamily="2" charset="-127"/>
              <a:ea typeface="다키 B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870729"/>
            <a:ext cx="4752528" cy="536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18864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mtClean="0">
                <a:latin typeface="다키 B" pitchFamily="2" charset="-127"/>
                <a:ea typeface="다키 B" pitchFamily="2" charset="-127"/>
              </a:rPr>
              <a:t>1. Nova Blitz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618070" y="1752926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어느 </a:t>
            </a:r>
            <a:r>
              <a:rPr lang="ko-KR" altLang="en-US" sz="1200">
                <a:latin typeface="다키 B" pitchFamily="2" charset="-127"/>
                <a:ea typeface="다키 B" pitchFamily="2" charset="-127"/>
              </a:rPr>
              <a:t>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...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잠자고 있던 용사의 가발을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Crypto-Monster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가 훔쳐 달아났다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342900" indent="-342900"/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가발을 찾아 떠나는 용사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’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’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의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이야기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41" name="Picture 20"/>
          <p:cNvPicPr>
            <a:picLocks noChangeAspect="1" noChangeArrowheads="1"/>
          </p:cNvPicPr>
          <p:nvPr/>
        </p:nvPicPr>
        <p:blipFill>
          <a:blip r:embed="rId2" cstate="print"/>
          <a:srcRect l="18714" t="10756" r="20102"/>
          <a:stretch>
            <a:fillRect/>
          </a:stretch>
        </p:blipFill>
        <p:spPr bwMode="auto">
          <a:xfrm>
            <a:off x="6636384" y="4193856"/>
            <a:ext cx="1377950" cy="18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" descr="C:\Users\daou\Desktop\fondo-inconsútil-del-arte-pixel-104060392.jpg"/>
          <p:cNvPicPr>
            <a:picLocks noChangeAspect="1" noChangeArrowheads="1"/>
          </p:cNvPicPr>
          <p:nvPr/>
        </p:nvPicPr>
        <p:blipFill>
          <a:blip r:embed="rId3" cstate="print"/>
          <a:srcRect t="70726"/>
          <a:stretch>
            <a:fillRect/>
          </a:stretch>
        </p:blipFill>
        <p:spPr bwMode="auto">
          <a:xfrm>
            <a:off x="885772" y="6041877"/>
            <a:ext cx="7124344" cy="408492"/>
          </a:xfrm>
          <a:prstGeom prst="rect">
            <a:avLst/>
          </a:prstGeom>
          <a:noFill/>
        </p:spPr>
      </p:pic>
      <p:pic>
        <p:nvPicPr>
          <p:cNvPr id="43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2686086" y="5546221"/>
            <a:ext cx="581114" cy="696245"/>
          </a:xfrm>
          <a:prstGeom prst="rect">
            <a:avLst/>
          </a:prstGeom>
          <a:noFill/>
        </p:spPr>
      </p:pic>
      <p:pic>
        <p:nvPicPr>
          <p:cNvPr id="44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3180318" y="5561888"/>
            <a:ext cx="581114" cy="696245"/>
          </a:xfrm>
          <a:prstGeom prst="rect">
            <a:avLst/>
          </a:prstGeom>
          <a:noFill/>
        </p:spPr>
      </p:pic>
      <p:pic>
        <p:nvPicPr>
          <p:cNvPr id="45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1958269" y="5647347"/>
            <a:ext cx="581114" cy="696245"/>
          </a:xfrm>
          <a:prstGeom prst="rect">
            <a:avLst/>
          </a:prstGeom>
          <a:noFill/>
        </p:spPr>
      </p:pic>
      <p:pic>
        <p:nvPicPr>
          <p:cNvPr id="46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2838486" y="5698621"/>
            <a:ext cx="581114" cy="696245"/>
          </a:xfrm>
          <a:prstGeom prst="rect">
            <a:avLst/>
          </a:prstGeom>
          <a:noFill/>
        </p:spPr>
      </p:pic>
      <p:pic>
        <p:nvPicPr>
          <p:cNvPr id="47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3691641" y="5654467"/>
            <a:ext cx="581114" cy="696245"/>
          </a:xfrm>
          <a:prstGeom prst="rect">
            <a:avLst/>
          </a:prstGeom>
          <a:noFill/>
        </p:spPr>
      </p:pic>
      <p:pic>
        <p:nvPicPr>
          <p:cNvPr id="48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4358213" y="5577555"/>
            <a:ext cx="581114" cy="696245"/>
          </a:xfrm>
          <a:prstGeom prst="rect">
            <a:avLst/>
          </a:prstGeom>
          <a:noFill/>
        </p:spPr>
      </p:pic>
      <p:pic>
        <p:nvPicPr>
          <p:cNvPr id="49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3982199" y="5705743"/>
            <a:ext cx="581114" cy="696245"/>
          </a:xfrm>
          <a:prstGeom prst="rect">
            <a:avLst/>
          </a:prstGeom>
          <a:noFill/>
        </p:spPr>
      </p:pic>
      <p:pic>
        <p:nvPicPr>
          <p:cNvPr id="50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2290131" y="5671559"/>
            <a:ext cx="581114" cy="696245"/>
          </a:xfrm>
          <a:prstGeom prst="rect">
            <a:avLst/>
          </a:prstGeom>
          <a:noFill/>
        </p:spPr>
      </p:pic>
      <p:pic>
        <p:nvPicPr>
          <p:cNvPr id="51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1785929" y="5705742"/>
            <a:ext cx="581114" cy="696245"/>
          </a:xfrm>
          <a:prstGeom prst="rect">
            <a:avLst/>
          </a:prstGeom>
          <a:noFill/>
        </p:spPr>
      </p:pic>
      <p:pic>
        <p:nvPicPr>
          <p:cNvPr id="52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1384276" y="5517735"/>
            <a:ext cx="581114" cy="696245"/>
          </a:xfrm>
          <a:prstGeom prst="rect">
            <a:avLst/>
          </a:prstGeom>
          <a:noFill/>
        </p:spPr>
      </p:pic>
      <p:pic>
        <p:nvPicPr>
          <p:cNvPr id="53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4554766" y="5603193"/>
            <a:ext cx="581114" cy="696245"/>
          </a:xfrm>
          <a:prstGeom prst="rect">
            <a:avLst/>
          </a:prstGeom>
          <a:noFill/>
        </p:spPr>
      </p:pic>
      <p:pic>
        <p:nvPicPr>
          <p:cNvPr id="54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3477996" y="5620284"/>
            <a:ext cx="581114" cy="696245"/>
          </a:xfrm>
          <a:prstGeom prst="rect">
            <a:avLst/>
          </a:prstGeom>
          <a:noFill/>
        </p:spPr>
      </p:pic>
      <p:pic>
        <p:nvPicPr>
          <p:cNvPr id="55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1093720" y="5705743"/>
            <a:ext cx="581114" cy="696245"/>
          </a:xfrm>
          <a:prstGeom prst="rect">
            <a:avLst/>
          </a:prstGeom>
          <a:noFill/>
        </p:spPr>
      </p:pic>
      <p:pic>
        <p:nvPicPr>
          <p:cNvPr id="56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4811140" y="5645922"/>
            <a:ext cx="581114" cy="696245"/>
          </a:xfrm>
          <a:prstGeom prst="rect">
            <a:avLst/>
          </a:prstGeom>
          <a:noFill/>
        </p:spPr>
      </p:pic>
      <p:pic>
        <p:nvPicPr>
          <p:cNvPr id="57" name="Picture 22" descr="C:\Users\daou\Desktop\male_slash.png"/>
          <p:cNvPicPr>
            <a:picLocks noChangeAspect="1" noChangeArrowheads="1"/>
          </p:cNvPicPr>
          <p:nvPr/>
        </p:nvPicPr>
        <p:blipFill>
          <a:blip r:embed="rId4" cstate="print"/>
          <a:srcRect l="52804" t="78585" r="35280"/>
          <a:stretch>
            <a:fillRect/>
          </a:stretch>
        </p:blipFill>
        <p:spPr bwMode="auto">
          <a:xfrm>
            <a:off x="5041877" y="5637376"/>
            <a:ext cx="581114" cy="696245"/>
          </a:xfrm>
          <a:prstGeom prst="rect">
            <a:avLst/>
          </a:prstGeom>
          <a:noFill/>
        </p:spPr>
      </p:pic>
      <p:sp>
        <p:nvSpPr>
          <p:cNvPr id="58" name="직사각형 57"/>
          <p:cNvSpPr/>
          <p:nvPr/>
        </p:nvSpPr>
        <p:spPr>
          <a:xfrm>
            <a:off x="6909118" y="4194175"/>
            <a:ext cx="163512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569518" y="4225924"/>
            <a:ext cx="163512" cy="155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5" cstate="print"/>
          <a:srcRect b="6635"/>
          <a:stretch>
            <a:fillRect/>
          </a:stretch>
        </p:blipFill>
        <p:spPr bwMode="auto">
          <a:xfrm>
            <a:off x="6548352" y="2825952"/>
            <a:ext cx="1440000" cy="137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" descr="C:\Users\daou\Desktop\F_Black_New_noBG.png"/>
          <p:cNvPicPr>
            <a:picLocks noChangeAspect="1" noChangeArrowheads="1"/>
          </p:cNvPicPr>
          <p:nvPr/>
        </p:nvPicPr>
        <p:blipFill>
          <a:blip r:embed="rId6" cstate="print"/>
          <a:srcRect l="40791" t="79844" r="53755" b="12414"/>
          <a:stretch>
            <a:fillRect/>
          </a:stretch>
        </p:blipFill>
        <p:spPr bwMode="auto">
          <a:xfrm>
            <a:off x="6787232" y="2845512"/>
            <a:ext cx="488780" cy="572568"/>
          </a:xfrm>
          <a:prstGeom prst="rect">
            <a:avLst/>
          </a:prstGeom>
          <a:noFill/>
        </p:spPr>
      </p:pic>
      <p:pic>
        <p:nvPicPr>
          <p:cNvPr id="62" name="Picture 3" descr="C:\Users\daou\Desktop\saysay0007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87582" y="1803163"/>
            <a:ext cx="715353" cy="715353"/>
          </a:xfrm>
          <a:prstGeom prst="rect">
            <a:avLst/>
          </a:prstGeom>
          <a:noFill/>
        </p:spPr>
      </p:pic>
      <p:pic>
        <p:nvPicPr>
          <p:cNvPr id="63" name="Picture 4" descr="C:\Users\daou\Desktop\imageproxy.png"/>
          <p:cNvPicPr>
            <a:picLocks noChangeAspect="1" noChangeArrowheads="1"/>
          </p:cNvPicPr>
          <p:nvPr/>
        </p:nvPicPr>
        <p:blipFill>
          <a:blip r:embed="rId8" cstate="print"/>
          <a:srcRect r="73555" b="73268"/>
          <a:stretch>
            <a:fillRect/>
          </a:stretch>
        </p:blipFill>
        <p:spPr bwMode="auto">
          <a:xfrm>
            <a:off x="6071733" y="3601519"/>
            <a:ext cx="468505" cy="295364"/>
          </a:xfrm>
          <a:prstGeom prst="rect">
            <a:avLst/>
          </a:prstGeom>
          <a:noFill/>
        </p:spPr>
      </p:pic>
      <p:pic>
        <p:nvPicPr>
          <p:cNvPr id="64" name="Picture 2" descr="C:\Users\daou\Desktop\F_Black_New_noBG.png"/>
          <p:cNvPicPr>
            <a:picLocks noChangeAspect="1" noChangeArrowheads="1"/>
          </p:cNvPicPr>
          <p:nvPr/>
        </p:nvPicPr>
        <p:blipFill>
          <a:blip r:embed="rId6" cstate="print"/>
          <a:srcRect l="79909" t="80145" r="12794" b="11883"/>
          <a:stretch>
            <a:fillRect/>
          </a:stretch>
        </p:blipFill>
        <p:spPr bwMode="auto">
          <a:xfrm flipH="1">
            <a:off x="4011930" y="5736593"/>
            <a:ext cx="516368" cy="310990"/>
          </a:xfrm>
          <a:prstGeom prst="rect">
            <a:avLst/>
          </a:prstGeom>
          <a:noFill/>
        </p:spPr>
      </p:pic>
      <p:pic>
        <p:nvPicPr>
          <p:cNvPr id="65" name="Picture 3" descr="C:\Users\daou\Desktop\F_Black_New_noBG.png"/>
          <p:cNvPicPr>
            <a:picLocks noChangeAspect="1" noChangeArrowheads="1"/>
          </p:cNvPicPr>
          <p:nvPr/>
        </p:nvPicPr>
        <p:blipFill>
          <a:blip r:embed="rId6" cstate="print"/>
          <a:srcRect l="54622" t="63140" r="41200" b="31906"/>
          <a:stretch>
            <a:fillRect/>
          </a:stretch>
        </p:blipFill>
        <p:spPr bwMode="auto">
          <a:xfrm rot="1976196">
            <a:off x="2411730" y="5664201"/>
            <a:ext cx="298450" cy="292100"/>
          </a:xfrm>
          <a:prstGeom prst="rect">
            <a:avLst/>
          </a:prstGeom>
          <a:noFill/>
        </p:spPr>
      </p:pic>
      <p:pic>
        <p:nvPicPr>
          <p:cNvPr id="66" name="Picture 5" descr="C:\Users\daou\Desktop\_edit_pack__5__by_sasasiew-d8vtng0.png"/>
          <p:cNvPicPr>
            <a:picLocks noChangeAspect="1" noChangeArrowheads="1"/>
          </p:cNvPicPr>
          <p:nvPr/>
        </p:nvPicPr>
        <p:blipFill>
          <a:blip r:embed="rId9" cstate="print"/>
          <a:srcRect t="17830" r="86313" b="71957"/>
          <a:stretch>
            <a:fillRect/>
          </a:stretch>
        </p:blipFill>
        <p:spPr bwMode="auto">
          <a:xfrm flipH="1">
            <a:off x="1804985" y="5965508"/>
            <a:ext cx="578170" cy="295276"/>
          </a:xfrm>
          <a:prstGeom prst="rect">
            <a:avLst/>
          </a:prstGeom>
          <a:noFill/>
        </p:spPr>
      </p:pic>
      <p:pic>
        <p:nvPicPr>
          <p:cNvPr id="67" name="Picture 5" descr="C:\Users\daou\Desktop\_edit_pack__5__by_sasasiew-d8vtng0.png"/>
          <p:cNvPicPr>
            <a:picLocks noChangeAspect="1" noChangeArrowheads="1"/>
          </p:cNvPicPr>
          <p:nvPr/>
        </p:nvPicPr>
        <p:blipFill>
          <a:blip r:embed="rId9" cstate="print"/>
          <a:srcRect r="91826" b="92724"/>
          <a:stretch>
            <a:fillRect/>
          </a:stretch>
        </p:blipFill>
        <p:spPr bwMode="auto">
          <a:xfrm flipH="1">
            <a:off x="2973705" y="6052185"/>
            <a:ext cx="447675" cy="325755"/>
          </a:xfrm>
          <a:prstGeom prst="rect">
            <a:avLst/>
          </a:prstGeom>
          <a:noFill/>
        </p:spPr>
      </p:pic>
      <p:pic>
        <p:nvPicPr>
          <p:cNvPr id="68" name="Picture 5" descr="C:\Users\daou\Desktop\_edit_pack__5__by_sasasiew-d8vtng0.png"/>
          <p:cNvPicPr>
            <a:picLocks noChangeAspect="1" noChangeArrowheads="1"/>
          </p:cNvPicPr>
          <p:nvPr/>
        </p:nvPicPr>
        <p:blipFill>
          <a:blip r:embed="rId9" cstate="print"/>
          <a:srcRect l="77322" r="15304" b="92894"/>
          <a:stretch>
            <a:fillRect/>
          </a:stretch>
        </p:blipFill>
        <p:spPr bwMode="auto">
          <a:xfrm flipH="1">
            <a:off x="5140846" y="6013450"/>
            <a:ext cx="359524" cy="283210"/>
          </a:xfrm>
          <a:prstGeom prst="rect">
            <a:avLst/>
          </a:prstGeom>
          <a:noFill/>
        </p:spPr>
      </p:pic>
      <p:pic>
        <p:nvPicPr>
          <p:cNvPr id="69" name="Picture 5" descr="C:\Users\daou\Desktop\_edit_pack__5__by_sasasiew-d8vtng0.png"/>
          <p:cNvPicPr>
            <a:picLocks noChangeAspect="1" noChangeArrowheads="1"/>
          </p:cNvPicPr>
          <p:nvPr/>
        </p:nvPicPr>
        <p:blipFill>
          <a:blip r:embed="rId9" cstate="print"/>
          <a:srcRect l="66139" t="42681" r="26904" b="46936"/>
          <a:stretch>
            <a:fillRect/>
          </a:stretch>
        </p:blipFill>
        <p:spPr bwMode="auto">
          <a:xfrm rot="21144412" flipH="1">
            <a:off x="4070552" y="5979893"/>
            <a:ext cx="402243" cy="333679"/>
          </a:xfrm>
          <a:prstGeom prst="rect">
            <a:avLst/>
          </a:prstGeom>
          <a:noFill/>
        </p:spPr>
      </p:pic>
      <p:pic>
        <p:nvPicPr>
          <p:cNvPr id="70" name="Picture 3" descr="C:\Users\daou\Desktop\F_Black_New_noBG.png"/>
          <p:cNvPicPr>
            <a:picLocks noChangeAspect="1" noChangeArrowheads="1"/>
          </p:cNvPicPr>
          <p:nvPr/>
        </p:nvPicPr>
        <p:blipFill>
          <a:blip r:embed="rId6" cstate="print"/>
          <a:srcRect l="40791" t="79844" r="53755" b="12414"/>
          <a:stretch>
            <a:fillRect/>
          </a:stretch>
        </p:blipFill>
        <p:spPr bwMode="auto">
          <a:xfrm rot="19927383" flipH="1">
            <a:off x="389983" y="869616"/>
            <a:ext cx="308652" cy="361562"/>
          </a:xfrm>
          <a:prstGeom prst="rect">
            <a:avLst/>
          </a:prstGeom>
          <a:noFill/>
        </p:spPr>
      </p:pic>
      <p:sp>
        <p:nvSpPr>
          <p:cNvPr id="71" name="직사각형 70"/>
          <p:cNvSpPr/>
          <p:nvPr/>
        </p:nvSpPr>
        <p:spPr>
          <a:xfrm>
            <a:off x="482907" y="1018332"/>
            <a:ext cx="3943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다키 B" pitchFamily="2" charset="-127"/>
                <a:ea typeface="다키 B" pitchFamily="2" charset="-127"/>
              </a:rPr>
              <a:t>CryptoMonster Heroes</a:t>
            </a:r>
          </a:p>
          <a:p>
            <a:r>
              <a:rPr lang="en-US" altLang="ko-KR" sz="1400" i="1" smtClean="0">
                <a:latin typeface="다키 B" pitchFamily="2" charset="-127"/>
                <a:ea typeface="다키 B" pitchFamily="2" charset="-127"/>
              </a:rPr>
              <a:t>“Decentralized Digital Collectible RPG Game”</a:t>
            </a:r>
            <a:endParaRPr lang="ko-KR" altLang="en-US" sz="1400" i="1"/>
          </a:p>
        </p:txBody>
      </p:sp>
      <p:sp>
        <p:nvSpPr>
          <p:cNvPr id="35" name="TextBox 34"/>
          <p:cNvSpPr txBox="1"/>
          <p:nvPr/>
        </p:nvSpPr>
        <p:spPr>
          <a:xfrm>
            <a:off x="123825" y="180975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다키 L"/>
                <a:ea typeface="다키 L"/>
              </a:rPr>
              <a:t>Ⅰ</a:t>
            </a:r>
            <a:endParaRPr lang="ko-KR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1843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mtClean="0">
                <a:latin typeface="다키 B" pitchFamily="2" charset="-127"/>
                <a:ea typeface="다키 B" pitchFamily="2" charset="-127"/>
              </a:rPr>
              <a:t>1. Background</a:t>
            </a:r>
          </a:p>
          <a:p>
            <a:pPr marL="342900" indent="-342900"/>
            <a:r>
              <a:rPr lang="en-US" altLang="ko-KR" sz="1200" i="1" u="sng" smtClean="0">
                <a:latin typeface="다키 B" pitchFamily="2" charset="-127"/>
                <a:ea typeface="다키 B" pitchFamily="2" charset="-127"/>
              </a:rPr>
              <a:t>Digital collectible, NFTs</a:t>
            </a:r>
            <a:endParaRPr lang="ko-KR" altLang="en-US" sz="1200" i="1" u="sng" smtClean="0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139" y="1646034"/>
            <a:ext cx="573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; Non-fungible tokens (NFTs)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은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“Crypto-Collectible”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한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Digital Asset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이다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 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예술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게임</a:t>
            </a:r>
            <a:r>
              <a:rPr lang="en-US" altLang="ko-KR" sz="1200">
                <a:latin typeface="다키 B" pitchFamily="2" charset="-127"/>
                <a:ea typeface="다키 B" pitchFamily="2" charset="-127"/>
              </a:rPr>
              <a:t>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등 고유한 디지털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Asset</a:t>
            </a:r>
            <a:r>
              <a:rPr lang="ko-KR" altLang="en-US" sz="1200">
                <a:latin typeface="다키 B" pitchFamily="2" charset="-127"/>
                <a:ea typeface="다키 B" pitchFamily="2" charset="-127"/>
              </a:rPr>
              <a:t>의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 소유 및 가치증명이 필요한 영역에서 사용되고 있다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  <a:endParaRPr lang="en-US" altLang="ko-KR" sz="1200" i="1" smtClean="0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557" y="81104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>
                <a:latin typeface="다키 B" pitchFamily="2" charset="-127"/>
                <a:ea typeface="다키 B" pitchFamily="2" charset="-127"/>
              </a:rPr>
              <a:t>1</a:t>
            </a:r>
            <a:r>
              <a:rPr lang="en-US" altLang="ko-KR" smtClean="0">
                <a:latin typeface="다키 B" pitchFamily="2" charset="-127"/>
                <a:ea typeface="다키 B" pitchFamily="2" charset="-127"/>
              </a:rPr>
              <a:t>-1. Basis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6139" y="1261704"/>
            <a:ext cx="6463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latin typeface="다키 B" pitchFamily="2" charset="-127"/>
                <a:ea typeface="다키 B" pitchFamily="2" charset="-127"/>
              </a:rPr>
              <a:t>CryptoMonster Heroes</a:t>
            </a:r>
            <a:r>
              <a:rPr lang="ko-KR" altLang="en-US" sz="1400" b="1" smtClean="0">
                <a:latin typeface="다키 B" pitchFamily="2" charset="-127"/>
                <a:ea typeface="다키 B" pitchFamily="2" charset="-127"/>
              </a:rPr>
              <a:t>는 </a:t>
            </a:r>
            <a:r>
              <a:rPr lang="en-US" altLang="ko-KR" sz="1400" b="1" i="1" smtClean="0">
                <a:latin typeface="다키 B" pitchFamily="2" charset="-127"/>
                <a:ea typeface="다키 B" pitchFamily="2" charset="-127"/>
              </a:rPr>
              <a:t>“</a:t>
            </a:r>
            <a:r>
              <a:rPr lang="en-US" altLang="ko-KR" sz="1400" b="1" i="1" u="sng" smtClean="0">
                <a:latin typeface="다키 B" pitchFamily="2" charset="-127"/>
                <a:ea typeface="다키 B" pitchFamily="2" charset="-127"/>
              </a:rPr>
              <a:t>Decentralized Digital Collectible </a:t>
            </a:r>
            <a:r>
              <a:rPr lang="en-US" altLang="ko-KR" sz="1400" b="1" i="1" smtClean="0">
                <a:latin typeface="다키 B" pitchFamily="2" charset="-127"/>
                <a:ea typeface="다키 B" pitchFamily="2" charset="-127"/>
              </a:rPr>
              <a:t>RPG Game” </a:t>
            </a:r>
            <a:r>
              <a:rPr lang="ko-KR" altLang="en-US" sz="1400" b="1" i="1" smtClean="0">
                <a:latin typeface="다키 B" pitchFamily="2" charset="-127"/>
                <a:ea typeface="다키 B" pitchFamily="2" charset="-127"/>
              </a:rPr>
              <a:t>이다</a:t>
            </a:r>
            <a:r>
              <a:rPr lang="en-US" altLang="ko-KR" sz="1400" b="1" i="1" smtClean="0">
                <a:latin typeface="다키 B" pitchFamily="2" charset="-127"/>
                <a:ea typeface="다키 B" pitchFamily="2" charset="-127"/>
              </a:rPr>
              <a:t>.</a:t>
            </a:r>
            <a:endParaRPr lang="ko-KR" altLang="en-US" sz="1400" b="1" i="1"/>
          </a:p>
        </p:txBody>
      </p:sp>
      <p:pic>
        <p:nvPicPr>
          <p:cNvPr id="33" name="Picture 2" descr="C:\Users\daou\Desktop\fondo-inconsútil-del-arte-pixel-104060392.jpg"/>
          <p:cNvPicPr>
            <a:picLocks noChangeAspect="1" noChangeArrowheads="1"/>
          </p:cNvPicPr>
          <p:nvPr/>
        </p:nvPicPr>
        <p:blipFill>
          <a:blip r:embed="rId2" cstate="print"/>
          <a:srcRect t="70726"/>
          <a:stretch>
            <a:fillRect/>
          </a:stretch>
        </p:blipFill>
        <p:spPr bwMode="auto">
          <a:xfrm>
            <a:off x="984832" y="6246977"/>
            <a:ext cx="7124344" cy="408492"/>
          </a:xfrm>
          <a:prstGeom prst="rect">
            <a:avLst/>
          </a:prstGeom>
          <a:noFill/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3" cstate="print"/>
          <a:srcRect b="2881"/>
          <a:stretch>
            <a:fillRect/>
          </a:stretch>
        </p:blipFill>
        <p:spPr bwMode="auto">
          <a:xfrm>
            <a:off x="6676187" y="4849248"/>
            <a:ext cx="1418745" cy="13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 descr="C:\Users\daou\Desktop\fantage_pack___hair__guys__by_fantage_custommaker-daaf7cn.png"/>
          <p:cNvPicPr>
            <a:picLocks noChangeAspect="1" noChangeArrowheads="1"/>
          </p:cNvPicPr>
          <p:nvPr/>
        </p:nvPicPr>
        <p:blipFill>
          <a:blip r:embed="rId4" cstate="print"/>
          <a:srcRect t="65070" r="87574" b="18744"/>
          <a:stretch>
            <a:fillRect/>
          </a:stretch>
        </p:blipFill>
        <p:spPr bwMode="auto">
          <a:xfrm>
            <a:off x="6978833" y="4700900"/>
            <a:ext cx="746760" cy="662940"/>
          </a:xfrm>
          <a:prstGeom prst="rect">
            <a:avLst/>
          </a:prstGeom>
          <a:noFill/>
        </p:spPr>
      </p:pic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09599" y="2606469"/>
          <a:ext cx="7585816" cy="1967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13"/>
                <a:gridCol w="3016666"/>
                <a:gridCol w="3273037"/>
              </a:tblGrid>
              <a:tr h="195046"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latin typeface="다키 B" pitchFamily="2" charset="-127"/>
                          <a:ea typeface="다키 B" pitchFamily="2" charset="-127"/>
                        </a:rPr>
                        <a:t>Fungible</a:t>
                      </a:r>
                      <a:r>
                        <a:rPr lang="en-US" altLang="ko-KR" sz="1000" b="1" baseline="0" smtClean="0">
                          <a:latin typeface="다키 B" pitchFamily="2" charset="-127"/>
                          <a:ea typeface="다키 B" pitchFamily="2" charset="-127"/>
                        </a:rPr>
                        <a:t> Token</a:t>
                      </a:r>
                      <a:endParaRPr lang="ko-KR" altLang="en-US" sz="1000" b="1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latin typeface="다키 B" pitchFamily="2" charset="-127"/>
                          <a:ea typeface="다키 B" pitchFamily="2" charset="-127"/>
                        </a:rPr>
                        <a:t>Non-Fungible Token</a:t>
                      </a:r>
                      <a:endParaRPr lang="ko-KR" altLang="en-US" sz="1000" b="1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3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latin typeface="다키 B" pitchFamily="2" charset="-127"/>
                          <a:ea typeface="다키 B" pitchFamily="2" charset="-127"/>
                        </a:rPr>
                        <a:t>Interchangeability</a:t>
                      </a:r>
                      <a:endParaRPr lang="en-US" altLang="ko-KR" sz="1000" b="1" baseline="0" smtClean="0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다른 어떤 토큰과도 상호 교환이 가능한 토큰으로 갯수로 그 가치가 매겨진다</a:t>
                      </a:r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smtClean="0">
                        <a:latin typeface="다키 B" pitchFamily="2" charset="-127"/>
                        <a:ea typeface="다키 B" pitchFamily="2" charset="-127"/>
                      </a:endParaRPr>
                    </a:p>
                    <a:p>
                      <a:pPr latinLnBrk="1"/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예</a:t>
                      </a:r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) </a:t>
                      </a:r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달러</a:t>
                      </a:r>
                      <a:endParaRPr lang="ko-KR" altLang="en-US" sz="1000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동일한 토큰끼리 교환이 안되는 </a:t>
                      </a:r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‘</a:t>
                      </a:r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대체 불가능</a:t>
                      </a:r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’ </a:t>
                      </a:r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한 토큰으로 각각이 고유한 가치를 갖는다</a:t>
                      </a:r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smtClean="0">
                        <a:latin typeface="다키 B" pitchFamily="2" charset="-127"/>
                        <a:ea typeface="다키 B" pitchFamily="2" charset="-127"/>
                      </a:endParaRPr>
                    </a:p>
                    <a:p>
                      <a:pPr latinLnBrk="1"/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예</a:t>
                      </a:r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)  </a:t>
                      </a:r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주민등록</a:t>
                      </a:r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, </a:t>
                      </a:r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학위증명서</a:t>
                      </a:r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,</a:t>
                      </a:r>
                      <a:r>
                        <a:rPr lang="en-US" altLang="ko-KR" sz="1000" baseline="0" smtClean="0">
                          <a:latin typeface="다키 B" pitchFamily="2" charset="-127"/>
                          <a:ea typeface="다키 B" pitchFamily="2" charset="-127"/>
                        </a:rPr>
                        <a:t> </a:t>
                      </a:r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의료정보</a:t>
                      </a:r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, SW</a:t>
                      </a:r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라이센스</a:t>
                      </a:r>
                      <a:r>
                        <a:rPr lang="en-US" altLang="ko-KR" sz="1000" baseline="0" smtClean="0">
                          <a:latin typeface="다키 B" pitchFamily="2" charset="-127"/>
                          <a:ea typeface="다키 B" pitchFamily="2" charset="-127"/>
                        </a:rPr>
                        <a:t> </a:t>
                      </a:r>
                      <a:endParaRPr lang="ko-KR" altLang="en-US" sz="1000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3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latin typeface="다키 B" pitchFamily="2" charset="-127"/>
                          <a:ea typeface="다키 B" pitchFamily="2" charset="-127"/>
                        </a:rPr>
                        <a:t>Unique</a:t>
                      </a:r>
                      <a:endParaRPr lang="ko-KR" altLang="en-US" sz="1000" b="1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같은 타입의 토큰끼리는 동등한 스펙을 갖는다</a:t>
                      </a:r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.</a:t>
                      </a:r>
                      <a:endParaRPr lang="ko-KR" altLang="en-US" sz="1000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각각의 토큰은 고유하며 같은 타입의 토큰끼리도 서로 다르다</a:t>
                      </a:r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.</a:t>
                      </a:r>
                      <a:endParaRPr lang="ko-KR" altLang="en-US" sz="1000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3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latin typeface="다키 B" pitchFamily="2" charset="-127"/>
                          <a:ea typeface="다키 B" pitchFamily="2" charset="-127"/>
                        </a:rPr>
                        <a:t>Divisibility</a:t>
                      </a:r>
                      <a:endParaRPr lang="ko-KR" altLang="en-US" sz="1000" b="1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Fungible Token</a:t>
                      </a:r>
                      <a:r>
                        <a:rPr lang="ko-KR" altLang="en-US" sz="1000" smtClean="0">
                          <a:latin typeface="다키 B" pitchFamily="2" charset="-127"/>
                          <a:ea typeface="다키 B" pitchFamily="2" charset="-127"/>
                        </a:rPr>
                        <a:t>은 작은 단위로 나눠질 수 있다</a:t>
                      </a:r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.</a:t>
                      </a:r>
                      <a:endParaRPr lang="ko-KR" altLang="en-US" sz="1000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Non-fungible</a:t>
                      </a:r>
                      <a:r>
                        <a:rPr lang="en-US" altLang="ko-KR" sz="1000" baseline="0" smtClean="0">
                          <a:latin typeface="다키 B" pitchFamily="2" charset="-127"/>
                          <a:ea typeface="다키 B" pitchFamily="2" charset="-127"/>
                        </a:rPr>
                        <a:t> Token</a:t>
                      </a:r>
                      <a:r>
                        <a:rPr lang="ko-KR" altLang="en-US" sz="1000" baseline="0" smtClean="0">
                          <a:latin typeface="다키 B" pitchFamily="2" charset="-127"/>
                          <a:ea typeface="다키 B" pitchFamily="2" charset="-127"/>
                        </a:rPr>
                        <a:t>은 나눠질 수 없다</a:t>
                      </a:r>
                      <a:r>
                        <a:rPr lang="en-US" altLang="ko-KR" sz="1000" baseline="0" smtClean="0">
                          <a:latin typeface="다키 B" pitchFamily="2" charset="-127"/>
                          <a:ea typeface="다키 B" pitchFamily="2" charset="-127"/>
                        </a:rPr>
                        <a:t>.</a:t>
                      </a:r>
                      <a:endParaRPr lang="ko-KR" altLang="en-US" sz="1000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3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latin typeface="다키 B" pitchFamily="2" charset="-127"/>
                          <a:ea typeface="다키 B" pitchFamily="2" charset="-127"/>
                        </a:rPr>
                        <a:t>Standard</a:t>
                      </a:r>
                      <a:endParaRPr lang="ko-KR" altLang="en-US" sz="1000" b="1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다키 B" pitchFamily="2" charset="-127"/>
                          <a:ea typeface="다키 B" pitchFamily="2" charset="-127"/>
                        </a:rPr>
                        <a:t>ERC-20</a:t>
                      </a:r>
                      <a:endParaRPr lang="ko-KR" altLang="en-US" sz="1000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smtClean="0">
                          <a:latin typeface="다키 B" pitchFamily="2" charset="-127"/>
                          <a:ea typeface="다키 B" pitchFamily="2" charset="-127"/>
                        </a:rPr>
                        <a:t>ERC-721</a:t>
                      </a:r>
                      <a:endParaRPr lang="ko-KR" altLang="en-US" sz="1000">
                        <a:latin typeface="다키 B" pitchFamily="2" charset="-127"/>
                        <a:ea typeface="다키 B" pitchFamily="2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9071" y="897305"/>
            <a:ext cx="65915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i="1" u="sng" smtClean="0">
                <a:latin typeface="다키 B" pitchFamily="2" charset="-127"/>
                <a:ea typeface="다키 B" pitchFamily="2" charset="-127"/>
              </a:rPr>
              <a:t>“</a:t>
            </a:r>
            <a:r>
              <a:rPr lang="en-US" altLang="ko-KR" sz="1000" i="1" u="sng" smtClean="0">
                <a:latin typeface="다키 B" pitchFamily="2" charset="-127"/>
                <a:ea typeface="다키 B" pitchFamily="2" charset="-127"/>
              </a:rPr>
              <a:t>NFTs</a:t>
            </a:r>
            <a:r>
              <a:rPr lang="en-US" altLang="ko-KR" sz="1000" i="1" u="sng" smtClean="0">
                <a:solidFill>
                  <a:srgbClr val="FF0000"/>
                </a:solidFill>
                <a:latin typeface="다키 B" pitchFamily="2" charset="-127"/>
                <a:ea typeface="다키 B" pitchFamily="2" charset="-127"/>
              </a:rPr>
              <a:t>*</a:t>
            </a:r>
            <a:r>
              <a:rPr lang="en-US" altLang="ko-KR" sz="1000" i="1" u="sng" smtClean="0">
                <a:latin typeface="다키 B" pitchFamily="2" charset="-127"/>
                <a:ea typeface="다키 B" pitchFamily="2" charset="-127"/>
              </a:rPr>
              <a:t>”</a:t>
            </a:r>
            <a:endParaRPr lang="ko-KR" altLang="en-US" sz="1000" i="1" u="sng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8194" name="Picture 2" descr="C:\Users\daou\Desktop\arrow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731235">
            <a:off x="3652314" y="957124"/>
            <a:ext cx="685091" cy="53211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962025" y="598238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smtClean="0"/>
              <a:t>ERC721 </a:t>
            </a:r>
            <a:r>
              <a:rPr lang="en-US" altLang="ko-KR" sz="800" smtClean="0">
                <a:hlinkClick r:id="rId6"/>
              </a:rPr>
              <a:t>https</a:t>
            </a:r>
            <a:r>
              <a:rPr lang="en-US" altLang="ko-KR" sz="800" smtClean="0">
                <a:hlinkClick r:id="rId6"/>
              </a:rPr>
              <a:t>://medium.com/crypto-currently/the-anatomy-of-erc721-e9db77abfc24</a:t>
            </a:r>
            <a:endParaRPr lang="ko-KR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4166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>
                <a:latin typeface="다키 B" pitchFamily="2" charset="-127"/>
                <a:ea typeface="다키 B" pitchFamily="2" charset="-127"/>
              </a:rPr>
              <a:t>2</a:t>
            </a:r>
            <a:r>
              <a:rPr lang="en-US" altLang="ko-KR" smtClean="0">
                <a:latin typeface="다키 B" pitchFamily="2" charset="-127"/>
                <a:ea typeface="다키 B" pitchFamily="2" charset="-127"/>
              </a:rPr>
              <a:t>. Game System</a:t>
            </a:r>
          </a:p>
          <a:p>
            <a:pPr marL="342900" indent="-342900"/>
            <a:r>
              <a:rPr lang="en-US" altLang="ko-KR" sz="1200" i="1" u="sng" smtClean="0">
                <a:latin typeface="다키 B" pitchFamily="2" charset="-127"/>
                <a:ea typeface="다키 B" pitchFamily="2" charset="-127"/>
              </a:rPr>
              <a:t>Digital Ownership, Gamification and Only for Blockchain</a:t>
            </a:r>
            <a:endParaRPr lang="ko-KR" altLang="en-US" sz="1200" i="1" u="sng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564" y="1261478"/>
            <a:ext cx="784887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smtClean="0">
                <a:latin typeface="다키 B" pitchFamily="2" charset="-127"/>
                <a:ea typeface="다키 B" pitchFamily="2" charset="-127"/>
              </a:rPr>
              <a:t>1. Digital Ownership of Game </a:t>
            </a:r>
            <a:r>
              <a:rPr lang="en-US" altLang="ko-KR" sz="1400" smtClean="0">
                <a:latin typeface="다키 B" pitchFamily="2" charset="-127"/>
                <a:ea typeface="다키 B" pitchFamily="2" charset="-127"/>
              </a:rPr>
              <a:t>Assets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1-1. </a:t>
            </a:r>
            <a:r>
              <a:rPr lang="en-US" altLang="ko-KR" sz="1200" u="sng" smtClean="0">
                <a:latin typeface="다키 B" pitchFamily="2" charset="-127"/>
                <a:ea typeface="다키 B" pitchFamily="2" charset="-127"/>
              </a:rPr>
              <a:t>Tradable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>
                <a:latin typeface="다키 B" pitchFamily="2" charset="-127"/>
                <a:ea typeface="다키 B" pitchFamily="2" charset="-127"/>
              </a:rPr>
              <a:t>	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언제든지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Asset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을 사고 팔 수 있어야 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1-2. </a:t>
            </a:r>
            <a:r>
              <a:rPr lang="en-US" altLang="ko-KR" sz="1200" u="sng" smtClean="0">
                <a:latin typeface="다키 B" pitchFamily="2" charset="-127"/>
                <a:ea typeface="다키 B" pitchFamily="2" charset="-127"/>
              </a:rPr>
              <a:t>Collectible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>
                <a:latin typeface="다키 B" pitchFamily="2" charset="-127"/>
                <a:ea typeface="다키 B" pitchFamily="2" charset="-127"/>
              </a:rPr>
              <a:t>	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게임에 존재하는 모든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Asset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은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Unique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한 소유물로써 가치를 지녀야 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1-3. </a:t>
            </a:r>
            <a:r>
              <a:rPr lang="en-US" altLang="ko-KR" sz="1200" u="sng" smtClean="0">
                <a:latin typeface="다키 B" pitchFamily="2" charset="-127"/>
                <a:ea typeface="다키 B" pitchFamily="2" charset="-127"/>
              </a:rPr>
              <a:t>Scarcity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>
                <a:latin typeface="다키 B" pitchFamily="2" charset="-127"/>
                <a:ea typeface="다키 B" pitchFamily="2" charset="-127"/>
              </a:rPr>
              <a:t>	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동일한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Asset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은 존재하지 않으며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중복 생성 없이 최초 단 한번 생성된다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 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342900" indent="-342900"/>
            <a:endParaRPr lang="en-US" altLang="ko-KR" sz="1200">
              <a:latin typeface="다키 B" pitchFamily="2" charset="-127"/>
              <a:ea typeface="다키 B" pitchFamily="2" charset="-127"/>
            </a:endParaRPr>
          </a:p>
          <a:p>
            <a:pPr marL="342900" indent="-342900"/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2. </a:t>
            </a:r>
            <a:r>
              <a:rPr lang="en-US" altLang="ko-KR" sz="1400" smtClean="0">
                <a:latin typeface="다키 B" pitchFamily="2" charset="-127"/>
                <a:ea typeface="다키 B" pitchFamily="2" charset="-127"/>
              </a:rPr>
              <a:t>Gamification of </a:t>
            </a:r>
            <a:r>
              <a:rPr lang="en-US" altLang="ko-KR" sz="1400" smtClean="0">
                <a:latin typeface="다키 B" pitchFamily="2" charset="-127"/>
                <a:ea typeface="다키 B" pitchFamily="2" charset="-127"/>
              </a:rPr>
              <a:t>Blockchain</a:t>
            </a:r>
            <a:endParaRPr lang="en-US" altLang="ko-KR" sz="1200" smtClean="0">
              <a:latin typeface="다키 B" pitchFamily="2" charset="-127"/>
              <a:ea typeface="다키 B" pitchFamily="2" charset="-127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2-1. </a:t>
            </a:r>
            <a:r>
              <a:rPr lang="en-US" altLang="ko-KR" sz="1200" u="sng" smtClean="0">
                <a:latin typeface="다키 B" pitchFamily="2" charset="-127"/>
                <a:ea typeface="다키 B" pitchFamily="2" charset="-127"/>
              </a:rPr>
              <a:t>Simple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>
                <a:latin typeface="다키 B" pitchFamily="2" charset="-127"/>
                <a:ea typeface="다키 B" pitchFamily="2" charset="-127"/>
              </a:rPr>
              <a:t>	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구현하기 쉬우며 복잡하지 않고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단순하고 중독성이 있어야 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2-2. </a:t>
            </a:r>
            <a:r>
              <a:rPr lang="en-US" altLang="ko-KR" sz="1200" u="sng" smtClean="0">
                <a:latin typeface="다키 B" pitchFamily="2" charset="-127"/>
                <a:ea typeface="다키 B" pitchFamily="2" charset="-127"/>
              </a:rPr>
              <a:t>Reward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>
                <a:latin typeface="다키 B" pitchFamily="2" charset="-127"/>
                <a:ea typeface="다키 B" pitchFamily="2" charset="-127"/>
              </a:rPr>
              <a:t>	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Smart Contract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를 통해 모든 게임 행위에 대한 정당한 보상을 제공한다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2-3. </a:t>
            </a:r>
            <a:r>
              <a:rPr lang="en-US" altLang="ko-KR" sz="1200" u="sng" smtClean="0">
                <a:latin typeface="다키 B" pitchFamily="2" charset="-127"/>
                <a:ea typeface="다키 B" pitchFamily="2" charset="-127"/>
              </a:rPr>
              <a:t>Ranking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>
                <a:latin typeface="다키 B" pitchFamily="2" charset="-127"/>
                <a:ea typeface="다키 B" pitchFamily="2" charset="-127"/>
              </a:rPr>
              <a:t>	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Global Ranking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시스템을 통해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Asset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의 거래 및 게임 참여를 유도한다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2-4. </a:t>
            </a:r>
            <a:r>
              <a:rPr lang="en-US" altLang="ko-KR" sz="1200" u="sng" smtClean="0">
                <a:latin typeface="다키 B" pitchFamily="2" charset="-127"/>
                <a:ea typeface="다키 B" pitchFamily="2" charset="-127"/>
              </a:rPr>
              <a:t>Only for Blockchain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200">
                <a:latin typeface="다키 B" pitchFamily="2" charset="-127"/>
                <a:ea typeface="다키 B" pitchFamily="2" charset="-127"/>
              </a:rPr>
              <a:t>	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블록체인의 특성이 잘 드러날 수 있는 게임 시스템이어야 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557" y="81104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>
                <a:latin typeface="다키 B" pitchFamily="2" charset="-127"/>
                <a:ea typeface="다키 B" pitchFamily="2" charset="-127"/>
              </a:rPr>
              <a:t>1</a:t>
            </a:r>
            <a:r>
              <a:rPr lang="en-US" altLang="ko-KR" smtClean="0">
                <a:latin typeface="다키 B" pitchFamily="2" charset="-127"/>
                <a:ea typeface="다키 B" pitchFamily="2" charset="-127"/>
              </a:rPr>
              <a:t>-1. Key Features</a:t>
            </a:r>
          </a:p>
        </p:txBody>
      </p:sp>
      <p:pic>
        <p:nvPicPr>
          <p:cNvPr id="9218" name="Picture 2" descr="C:\Users\daou\Desktop\hell.png"/>
          <p:cNvPicPr>
            <a:picLocks noChangeAspect="1" noChangeArrowheads="1"/>
          </p:cNvPicPr>
          <p:nvPr/>
        </p:nvPicPr>
        <p:blipFill>
          <a:blip r:embed="rId2" cstate="print"/>
          <a:srcRect t="65893"/>
          <a:stretch>
            <a:fillRect/>
          </a:stretch>
        </p:blipFill>
        <p:spPr bwMode="auto">
          <a:xfrm>
            <a:off x="914400" y="6229884"/>
            <a:ext cx="7383565" cy="502064"/>
          </a:xfrm>
          <a:prstGeom prst="rect">
            <a:avLst/>
          </a:prstGeom>
          <a:noFill/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rcRect b="3685"/>
          <a:stretch>
            <a:fillRect/>
          </a:stretch>
        </p:blipFill>
        <p:spPr bwMode="auto">
          <a:xfrm>
            <a:off x="6827490" y="4848766"/>
            <a:ext cx="1434735" cy="138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Users\daou\Desktop\fantage_pack___hair__guys__by_fantage_custommaker-daaf7cn.png"/>
          <p:cNvPicPr>
            <a:picLocks noChangeAspect="1" noChangeArrowheads="1"/>
          </p:cNvPicPr>
          <p:nvPr/>
        </p:nvPicPr>
        <p:blipFill>
          <a:blip r:embed="rId4" cstate="print"/>
          <a:srcRect l="873" t="15442" r="87958" b="71767"/>
          <a:stretch>
            <a:fillRect/>
          </a:stretch>
        </p:blipFill>
        <p:spPr bwMode="auto">
          <a:xfrm>
            <a:off x="7105650" y="4838700"/>
            <a:ext cx="609600" cy="5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10540" y="3246120"/>
            <a:ext cx="8199120" cy="3375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47564" y="1226753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매일 오전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9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시에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Crypto Monster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가 생성되고 플레이어는 전투에 참가한다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몬스터의 난이도에 따라 하루동안 참여 가능 인원과 보상이 제한된다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 (100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명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~)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매일 오후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15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시 몬스터 사냥이 끝나면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,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 몬스터의 각인이 된 게임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Item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을 랜덤으로 지급한다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가장 기여도가 높은 유저 </a:t>
            </a:r>
            <a:r>
              <a:rPr lang="en-US" altLang="ko-KR" sz="1200">
                <a:latin typeface="다키 B" pitchFamily="2" charset="-127"/>
                <a:ea typeface="다키 B" pitchFamily="2" charset="-127"/>
              </a:rPr>
              <a:t>1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명에게만 레어 아이템인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‘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잃어버린 가발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’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을 지급한다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‘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잃어버린 가발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’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에</a:t>
            </a:r>
            <a:r>
              <a:rPr lang="ko-KR" altLang="en-US" sz="1200">
                <a:latin typeface="다키 B" pitchFamily="2" charset="-127"/>
                <a:ea typeface="다키 B" pitchFamily="2" charset="-127"/>
              </a:rPr>
              <a:t>는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 사냥한 몬스터에 따라 고유한 스킬이 부여되며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, 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게임 내에 단 하나만 존재한다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보유한 아이템에 따라 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Hero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의 능</a:t>
            </a:r>
            <a:r>
              <a:rPr lang="ko-KR" altLang="en-US" sz="1200">
                <a:latin typeface="다키 B" pitchFamily="2" charset="-127"/>
                <a:ea typeface="다키 B" pitchFamily="2" charset="-127"/>
              </a:rPr>
              <a:t>력</a:t>
            </a:r>
            <a:r>
              <a:rPr lang="ko-KR" altLang="en-US" sz="1200" smtClean="0">
                <a:latin typeface="다키 B" pitchFamily="2" charset="-127"/>
                <a:ea typeface="다키 B" pitchFamily="2" charset="-127"/>
              </a:rPr>
              <a:t>이 부여된다</a:t>
            </a:r>
            <a:r>
              <a:rPr lang="en-US" altLang="ko-KR" sz="1200" smtClean="0">
                <a:latin typeface="다키 B" pitchFamily="2" charset="-127"/>
                <a:ea typeface="다키 B" pitchFamily="2" charset="-127"/>
              </a:rPr>
              <a:t>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557" y="811048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mtClean="0">
                <a:latin typeface="다키 B" pitchFamily="2" charset="-127"/>
                <a:ea typeface="다키 B" pitchFamily="2" charset="-127"/>
              </a:rPr>
              <a:t>1-2. Basic Rule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88640"/>
            <a:ext cx="4166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>
                <a:latin typeface="다키 B" pitchFamily="2" charset="-127"/>
                <a:ea typeface="다키 B" pitchFamily="2" charset="-127"/>
              </a:rPr>
              <a:t>2</a:t>
            </a:r>
            <a:r>
              <a:rPr lang="en-US" altLang="ko-KR" smtClean="0">
                <a:latin typeface="다키 B" pitchFamily="2" charset="-127"/>
                <a:ea typeface="다키 B" pitchFamily="2" charset="-127"/>
              </a:rPr>
              <a:t>. Game System</a:t>
            </a:r>
          </a:p>
          <a:p>
            <a:pPr marL="342900" indent="-342900"/>
            <a:r>
              <a:rPr lang="en-US" altLang="ko-KR" sz="1200" i="1" u="sng" smtClean="0">
                <a:latin typeface="다키 B" pitchFamily="2" charset="-127"/>
                <a:ea typeface="다키 B" pitchFamily="2" charset="-127"/>
              </a:rPr>
              <a:t>Digital Ownership, Gamification and Only for Blockchain</a:t>
            </a:r>
            <a:endParaRPr lang="ko-KR" altLang="en-US" sz="1200" i="1" u="sng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77255" y="5332781"/>
            <a:ext cx="1446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Acheivement:</a:t>
            </a:r>
          </a:p>
          <a:p>
            <a:r>
              <a:rPr lang="en-US" altLang="ko-KR" sz="800" b="1" smtClean="0"/>
              <a:t>Murlocs, Ogre, Charizard</a:t>
            </a:r>
            <a:r>
              <a:rPr lang="en-US" altLang="ko-KR" sz="800" b="1"/>
              <a:t> 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77255" y="3486835"/>
            <a:ext cx="9334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u="sng" smtClean="0">
                <a:latin typeface="다키 B" pitchFamily="2" charset="-127"/>
                <a:ea typeface="다키 B" pitchFamily="2" charset="-127"/>
              </a:rPr>
              <a:t>Attribute</a:t>
            </a:r>
            <a:endParaRPr lang="ko-KR" altLang="en-US" sz="800" b="1" u="sng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77255" y="3778935"/>
            <a:ext cx="248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Owner:</a:t>
            </a:r>
          </a:p>
          <a:p>
            <a:r>
              <a:rPr lang="en-US" altLang="ko-KR" sz="800" b="1" smtClean="0">
                <a:latin typeface="다키 B" pitchFamily="2" charset="-127"/>
                <a:ea typeface="다키 B" pitchFamily="2" charset="-127"/>
              </a:rPr>
              <a:t>0x1f4b10ffb832581ae5a975ed38eeac9f4e960bdf</a:t>
            </a:r>
            <a:endParaRPr lang="ko-KR" altLang="en-US" sz="800" b="1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77255" y="4182160"/>
            <a:ext cx="93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Hero Number:</a:t>
            </a:r>
          </a:p>
          <a:p>
            <a:r>
              <a:rPr lang="en-US" altLang="ko-KR" sz="800" b="1" smtClean="0">
                <a:latin typeface="다키 B" pitchFamily="2" charset="-127"/>
                <a:ea typeface="다키 B" pitchFamily="2" charset="-127"/>
              </a:rPr>
              <a:t>#8267</a:t>
            </a:r>
            <a:endParaRPr lang="ko-KR" altLang="en-US" sz="800" b="1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77255" y="4582210"/>
            <a:ext cx="93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Block Number:</a:t>
            </a:r>
          </a:p>
          <a:p>
            <a:r>
              <a:rPr lang="en-US" altLang="ko-KR" sz="800" b="1" smtClean="0">
                <a:latin typeface="다키 B" pitchFamily="2" charset="-127"/>
                <a:ea typeface="다키 B" pitchFamily="2" charset="-127"/>
              </a:rPr>
              <a:t>13256</a:t>
            </a:r>
            <a:endParaRPr lang="ko-KR" altLang="en-US" sz="800" b="1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77255" y="4925110"/>
            <a:ext cx="1304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History:</a:t>
            </a:r>
          </a:p>
          <a:p>
            <a:r>
              <a:rPr lang="en-US" altLang="ko-KR" sz="800" b="1" smtClean="0">
                <a:latin typeface="다키 B" pitchFamily="2" charset="-127"/>
                <a:ea typeface="다키 B" pitchFamily="2" charset="-127"/>
              </a:rPr>
              <a:t>Kill’em All~~~~~~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977255" y="5660441"/>
            <a:ext cx="1446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/>
              <a:t>Region</a:t>
            </a:r>
            <a:r>
              <a:rPr lang="en-US" altLang="ko-KR" sz="800" b="1" smtClean="0"/>
              <a:t>:</a:t>
            </a:r>
          </a:p>
          <a:p>
            <a:r>
              <a:rPr lang="en-US" altLang="ko-KR" sz="800" b="1" smtClean="0"/>
              <a:t>     Korea</a:t>
            </a:r>
            <a:endParaRPr lang="en-US" altLang="ko-KR" sz="800" b="1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9805" y="5843270"/>
            <a:ext cx="166688" cy="133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" name="직사각형 38"/>
          <p:cNvSpPr/>
          <p:nvPr/>
        </p:nvSpPr>
        <p:spPr>
          <a:xfrm>
            <a:off x="5977255" y="6036360"/>
            <a:ext cx="93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Ancesstor:</a:t>
            </a:r>
          </a:p>
          <a:p>
            <a:r>
              <a:rPr lang="en-US" altLang="ko-KR" sz="800" b="1" smtClean="0">
                <a:latin typeface="다키 B" pitchFamily="2" charset="-127"/>
                <a:ea typeface="다키 B" pitchFamily="2" charset="-127"/>
              </a:rPr>
              <a:t>#1913 #332</a:t>
            </a:r>
            <a:endParaRPr lang="ko-KR" altLang="en-US" sz="800" b="1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47235" y="3486835"/>
            <a:ext cx="9334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u="sng" smtClean="0">
                <a:latin typeface="다키 B" pitchFamily="2" charset="-127"/>
                <a:ea typeface="다키 B" pitchFamily="2" charset="-127"/>
              </a:rPr>
              <a:t>Items</a:t>
            </a:r>
            <a:endParaRPr lang="ko-KR" altLang="en-US" sz="800" b="1" u="sng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033" y="3558540"/>
            <a:ext cx="1859775" cy="184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712469" y="5515094"/>
            <a:ext cx="24208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Ability: Small Eyes, Ego, Quickness, SuperJump</a:t>
            </a:r>
            <a:endParaRPr lang="ko-KR" altLang="en-US" sz="800" smtClean="0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1463" y="3790950"/>
            <a:ext cx="562986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6011" y="4562474"/>
            <a:ext cx="626064" cy="69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72440" y="1874520"/>
            <a:ext cx="8199120" cy="337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188640"/>
            <a:ext cx="15872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>
                <a:latin typeface="다키 B" pitchFamily="2" charset="-127"/>
                <a:ea typeface="다키 B" pitchFamily="2" charset="-127"/>
              </a:rPr>
              <a:t>2</a:t>
            </a:r>
            <a:r>
              <a:rPr lang="en-US" altLang="ko-KR" smtClean="0">
                <a:latin typeface="다키 B" pitchFamily="2" charset="-127"/>
                <a:ea typeface="다키 B" pitchFamily="2" charset="-127"/>
              </a:rPr>
              <a:t>. Game Play</a:t>
            </a:r>
          </a:p>
          <a:p>
            <a:pPr marL="342900" indent="-342900"/>
            <a:r>
              <a:rPr lang="en-US" altLang="ko-KR" sz="1200" i="1" u="sng" smtClean="0">
                <a:latin typeface="다키 B" pitchFamily="2" charset="-127"/>
                <a:ea typeface="다키 B" pitchFamily="2" charset="-127"/>
              </a:rPr>
              <a:t>; Main Page</a:t>
            </a:r>
            <a:endParaRPr lang="ko-KR" altLang="en-US" sz="1200" i="1" u="sng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9093" y="2313247"/>
            <a:ext cx="1413723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3917013" y="4095869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Remain Time: 03: 02: 18</a:t>
            </a:r>
            <a:endParaRPr lang="ko-KR" altLang="en-US" sz="800" smtClean="0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29" name="Picture 4" descr="C:\Users\daou\Desktop\fantage_pack___hair__guys__by_fantage_custommaker-daaf7cn.png"/>
          <p:cNvPicPr>
            <a:picLocks noChangeAspect="1" noChangeArrowheads="1"/>
          </p:cNvPicPr>
          <p:nvPr/>
        </p:nvPicPr>
        <p:blipFill>
          <a:blip r:embed="rId3" cstate="print"/>
          <a:srcRect t="65070" r="87574" b="18744"/>
          <a:stretch>
            <a:fillRect/>
          </a:stretch>
        </p:blipFill>
        <p:spPr bwMode="auto">
          <a:xfrm rot="1154463">
            <a:off x="4060964" y="2281052"/>
            <a:ext cx="777523" cy="662940"/>
          </a:xfrm>
          <a:prstGeom prst="rect">
            <a:avLst/>
          </a:prstGeom>
          <a:noFill/>
        </p:spPr>
      </p:pic>
      <p:sp>
        <p:nvSpPr>
          <p:cNvPr id="31" name="직사각형 30"/>
          <p:cNvSpPr/>
          <p:nvPr/>
        </p:nvSpPr>
        <p:spPr>
          <a:xfrm>
            <a:off x="4281696" y="4381619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35 / 100</a:t>
            </a:r>
            <a:endParaRPr lang="ko-KR" altLang="en-US" sz="800" smtClean="0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36396" y="4673084"/>
            <a:ext cx="707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smtClean="0"/>
              <a:t>Start</a:t>
            </a:r>
            <a:endParaRPr lang="ko-KR" altLang="en-US" b="1" u="sng"/>
          </a:p>
        </p:txBody>
      </p:sp>
      <p:sp>
        <p:nvSpPr>
          <p:cNvPr id="33" name="직사각형 32"/>
          <p:cNvSpPr/>
          <p:nvPr/>
        </p:nvSpPr>
        <p:spPr>
          <a:xfrm>
            <a:off x="472440" y="1457325"/>
            <a:ext cx="8199120" cy="419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3" descr="C:\Users\daou\Desktop\F_Black_New_noBG.png"/>
          <p:cNvPicPr>
            <a:picLocks noChangeAspect="1" noChangeArrowheads="1"/>
          </p:cNvPicPr>
          <p:nvPr/>
        </p:nvPicPr>
        <p:blipFill>
          <a:blip r:embed="rId4" cstate="print"/>
          <a:srcRect l="40791" t="79844" r="53755" b="12414"/>
          <a:stretch>
            <a:fillRect/>
          </a:stretch>
        </p:blipFill>
        <p:spPr bwMode="auto">
          <a:xfrm rot="19927383" flipH="1">
            <a:off x="513808" y="1393491"/>
            <a:ext cx="308652" cy="361562"/>
          </a:xfrm>
          <a:prstGeom prst="rect">
            <a:avLst/>
          </a:prstGeom>
          <a:noFill/>
        </p:spPr>
      </p:pic>
      <p:sp>
        <p:nvSpPr>
          <p:cNvPr id="41" name="직사각형 40"/>
          <p:cNvSpPr/>
          <p:nvPr/>
        </p:nvSpPr>
        <p:spPr>
          <a:xfrm>
            <a:off x="606732" y="1542207"/>
            <a:ext cx="2061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CryptoMonster Heroes</a:t>
            </a:r>
            <a:endParaRPr lang="ko-KR" altLang="en-US" sz="11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72440" y="1874520"/>
            <a:ext cx="8199120" cy="337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188640"/>
            <a:ext cx="15872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>
                <a:latin typeface="다키 B" pitchFamily="2" charset="-127"/>
                <a:ea typeface="다키 B" pitchFamily="2" charset="-127"/>
              </a:rPr>
              <a:t>2</a:t>
            </a:r>
            <a:r>
              <a:rPr lang="en-US" altLang="ko-KR" smtClean="0">
                <a:latin typeface="다키 B" pitchFamily="2" charset="-127"/>
                <a:ea typeface="다키 B" pitchFamily="2" charset="-127"/>
              </a:rPr>
              <a:t>. Game Play</a:t>
            </a:r>
          </a:p>
          <a:p>
            <a:pPr marL="342900" indent="-342900"/>
            <a:r>
              <a:rPr lang="en-US" altLang="ko-KR" sz="1200" i="1" u="sng" smtClean="0">
                <a:latin typeface="다키 B" pitchFamily="2" charset="-127"/>
                <a:ea typeface="다키 B" pitchFamily="2" charset="-127"/>
              </a:rPr>
              <a:t>; My Page</a:t>
            </a:r>
            <a:endParaRPr lang="ko-KR" altLang="en-US" sz="1200" i="1" u="sng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2440" y="1457325"/>
            <a:ext cx="8199120" cy="419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3" descr="C:\Users\daou\Desktop\F_Black_New_noBG.png"/>
          <p:cNvPicPr>
            <a:picLocks noChangeAspect="1" noChangeArrowheads="1"/>
          </p:cNvPicPr>
          <p:nvPr/>
        </p:nvPicPr>
        <p:blipFill>
          <a:blip r:embed="rId2" cstate="print"/>
          <a:srcRect l="40791" t="79844" r="53755" b="12414"/>
          <a:stretch>
            <a:fillRect/>
          </a:stretch>
        </p:blipFill>
        <p:spPr bwMode="auto">
          <a:xfrm rot="19927383" flipH="1">
            <a:off x="513808" y="1393491"/>
            <a:ext cx="308652" cy="361562"/>
          </a:xfrm>
          <a:prstGeom prst="rect">
            <a:avLst/>
          </a:prstGeom>
          <a:noFill/>
        </p:spPr>
      </p:pic>
      <p:sp>
        <p:nvSpPr>
          <p:cNvPr id="41" name="직사각형 40"/>
          <p:cNvSpPr/>
          <p:nvPr/>
        </p:nvSpPr>
        <p:spPr>
          <a:xfrm>
            <a:off x="606732" y="1542207"/>
            <a:ext cx="2061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CryptoMonster Heroes</a:t>
            </a:r>
            <a:endParaRPr lang="ko-KR" altLang="en-US" sz="1100" i="1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77255" y="3961181"/>
            <a:ext cx="1446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Acheivement:</a:t>
            </a:r>
          </a:p>
          <a:p>
            <a:r>
              <a:rPr lang="en-US" altLang="ko-KR" sz="800" b="1" smtClean="0"/>
              <a:t>Murlocs, Ogre, Charizard</a:t>
            </a:r>
            <a:r>
              <a:rPr lang="en-US" altLang="ko-KR" sz="800" b="1"/>
              <a:t>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77255" y="2115235"/>
            <a:ext cx="9334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u="sng" smtClean="0">
                <a:latin typeface="다키 B" pitchFamily="2" charset="-127"/>
                <a:ea typeface="다키 B" pitchFamily="2" charset="-127"/>
              </a:rPr>
              <a:t>Attribute</a:t>
            </a:r>
            <a:endParaRPr lang="ko-KR" altLang="en-US" sz="800" b="1" u="sng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77255" y="2407335"/>
            <a:ext cx="248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Owner:</a:t>
            </a:r>
          </a:p>
          <a:p>
            <a:r>
              <a:rPr lang="en-US" altLang="ko-KR" sz="800" b="1" smtClean="0">
                <a:latin typeface="다키 B" pitchFamily="2" charset="-127"/>
                <a:ea typeface="다키 B" pitchFamily="2" charset="-127"/>
              </a:rPr>
              <a:t>0x1f4b10ffb832581ae5a975ed38eeac9f4e960bdf</a:t>
            </a:r>
            <a:endParaRPr lang="ko-KR" altLang="en-US" sz="800" b="1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7255" y="2810560"/>
            <a:ext cx="93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Hero Number:</a:t>
            </a:r>
          </a:p>
          <a:p>
            <a:r>
              <a:rPr lang="en-US" altLang="ko-KR" sz="800" b="1" smtClean="0">
                <a:latin typeface="다키 B" pitchFamily="2" charset="-127"/>
                <a:ea typeface="다키 B" pitchFamily="2" charset="-127"/>
              </a:rPr>
              <a:t>#8267</a:t>
            </a:r>
            <a:endParaRPr lang="ko-KR" altLang="en-US" sz="800" b="1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77255" y="3210610"/>
            <a:ext cx="93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Block Number:</a:t>
            </a:r>
          </a:p>
          <a:p>
            <a:r>
              <a:rPr lang="en-US" altLang="ko-KR" sz="800" b="1" smtClean="0">
                <a:latin typeface="다키 B" pitchFamily="2" charset="-127"/>
                <a:ea typeface="다키 B" pitchFamily="2" charset="-127"/>
              </a:rPr>
              <a:t>13256</a:t>
            </a:r>
            <a:endParaRPr lang="ko-KR" altLang="en-US" sz="800" b="1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77255" y="3553510"/>
            <a:ext cx="1304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History:</a:t>
            </a:r>
          </a:p>
          <a:p>
            <a:r>
              <a:rPr lang="en-US" altLang="ko-KR" sz="800" b="1" smtClean="0">
                <a:latin typeface="다키 B" pitchFamily="2" charset="-127"/>
                <a:ea typeface="다키 B" pitchFamily="2" charset="-127"/>
              </a:rPr>
              <a:t>Kill’em All~~~~~~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77255" y="4288841"/>
            <a:ext cx="1446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/>
              <a:t>Region</a:t>
            </a:r>
            <a:r>
              <a:rPr lang="en-US" altLang="ko-KR" sz="800" b="1" smtClean="0"/>
              <a:t>:</a:t>
            </a:r>
          </a:p>
          <a:p>
            <a:r>
              <a:rPr lang="en-US" altLang="ko-KR" sz="800" b="1" smtClean="0"/>
              <a:t>     Korea</a:t>
            </a:r>
            <a:endParaRPr lang="en-US" altLang="ko-KR" sz="800" b="1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9805" y="4471670"/>
            <a:ext cx="166688" cy="133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5977255" y="4664760"/>
            <a:ext cx="93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Ancesstor:</a:t>
            </a:r>
          </a:p>
          <a:p>
            <a:r>
              <a:rPr lang="en-US" altLang="ko-KR" sz="800" b="1" smtClean="0">
                <a:latin typeface="다키 B" pitchFamily="2" charset="-127"/>
                <a:ea typeface="다키 B" pitchFamily="2" charset="-127"/>
              </a:rPr>
              <a:t>#1913 #332</a:t>
            </a:r>
            <a:endParaRPr lang="ko-KR" altLang="en-US" sz="800" b="1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47235" y="2115235"/>
            <a:ext cx="9334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u="sng" smtClean="0">
                <a:latin typeface="다키 B" pitchFamily="2" charset="-127"/>
                <a:ea typeface="다키 B" pitchFamily="2" charset="-127"/>
              </a:rPr>
              <a:t>Items</a:t>
            </a:r>
            <a:endParaRPr lang="ko-KR" altLang="en-US" sz="800" b="1" u="sng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033" y="2186940"/>
            <a:ext cx="1859775" cy="184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712469" y="4143494"/>
            <a:ext cx="2069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800" smtClean="0">
                <a:latin typeface="다키 B" pitchFamily="2" charset="-127"/>
                <a:ea typeface="다키 B" pitchFamily="2" charset="-127"/>
              </a:rPr>
              <a:t>Ability: </a:t>
            </a:r>
          </a:p>
          <a:p>
            <a:pPr marL="342900" indent="-342900"/>
            <a:r>
              <a:rPr lang="en-US" altLang="ko-KR" sz="800" b="1" smtClean="0">
                <a:latin typeface="다키 B" pitchFamily="2" charset="-127"/>
                <a:ea typeface="다키 B" pitchFamily="2" charset="-127"/>
              </a:rPr>
              <a:t>Small Eyes, Ego, Quickness, SuperJump</a:t>
            </a:r>
            <a:endParaRPr lang="ko-KR" altLang="en-US" sz="800" b="1" smtClean="0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1463" y="2419350"/>
            <a:ext cx="562986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6011" y="3190874"/>
            <a:ext cx="626064" cy="69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72440" y="1874520"/>
            <a:ext cx="8199120" cy="337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188640"/>
            <a:ext cx="15872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>
                <a:latin typeface="다키 B" pitchFamily="2" charset="-127"/>
                <a:ea typeface="다키 B" pitchFamily="2" charset="-127"/>
              </a:rPr>
              <a:t>2</a:t>
            </a:r>
            <a:r>
              <a:rPr lang="en-US" altLang="ko-KR" smtClean="0">
                <a:latin typeface="다키 B" pitchFamily="2" charset="-127"/>
                <a:ea typeface="다키 B" pitchFamily="2" charset="-127"/>
              </a:rPr>
              <a:t>. Game Play</a:t>
            </a:r>
          </a:p>
          <a:p>
            <a:pPr marL="342900" indent="-342900"/>
            <a:r>
              <a:rPr lang="en-US" altLang="ko-KR" sz="1200" i="1" u="sng" smtClean="0">
                <a:latin typeface="다키 B" pitchFamily="2" charset="-127"/>
                <a:ea typeface="다키 B" pitchFamily="2" charset="-127"/>
              </a:rPr>
              <a:t>; Market</a:t>
            </a:r>
            <a:endParaRPr lang="ko-KR" altLang="en-US" sz="1200" i="1" u="sng"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2440" y="1457325"/>
            <a:ext cx="8199120" cy="419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3" descr="C:\Users\daou\Desktop\F_Black_New_noBG.png"/>
          <p:cNvPicPr>
            <a:picLocks noChangeAspect="1" noChangeArrowheads="1"/>
          </p:cNvPicPr>
          <p:nvPr/>
        </p:nvPicPr>
        <p:blipFill>
          <a:blip r:embed="rId2" cstate="print"/>
          <a:srcRect l="40791" t="79844" r="53755" b="12414"/>
          <a:stretch>
            <a:fillRect/>
          </a:stretch>
        </p:blipFill>
        <p:spPr bwMode="auto">
          <a:xfrm rot="19927383" flipH="1">
            <a:off x="513808" y="1393491"/>
            <a:ext cx="308652" cy="361562"/>
          </a:xfrm>
          <a:prstGeom prst="rect">
            <a:avLst/>
          </a:prstGeom>
          <a:noFill/>
        </p:spPr>
      </p:pic>
      <p:sp>
        <p:nvSpPr>
          <p:cNvPr id="41" name="직사각형 40"/>
          <p:cNvSpPr/>
          <p:nvPr/>
        </p:nvSpPr>
        <p:spPr>
          <a:xfrm>
            <a:off x="606732" y="1542207"/>
            <a:ext cx="2061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CryptoMonster Heroes</a:t>
            </a:r>
            <a:endParaRPr lang="ko-KR" altLang="en-US" sz="1100" i="1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87" y="2038349"/>
            <a:ext cx="1461386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490" y="2038349"/>
            <a:ext cx="1425455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2862" y="2038349"/>
            <a:ext cx="1461386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8165" y="2038349"/>
            <a:ext cx="1425455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2" y="3629025"/>
            <a:ext cx="1461386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0634" y="3629025"/>
            <a:ext cx="1425455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5" y="3629025"/>
            <a:ext cx="1461386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0547" y="3629025"/>
            <a:ext cx="1425455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7" y="2038349"/>
            <a:ext cx="1461386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7" y="3629025"/>
            <a:ext cx="1461386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1886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>
                <a:latin typeface="다키 B" pitchFamily="2" charset="-127"/>
                <a:ea typeface="다키 B" pitchFamily="2" charset="-127"/>
              </a:rPr>
              <a:t>2</a:t>
            </a:r>
            <a:r>
              <a:rPr lang="en-US" altLang="ko-KR" smtClean="0">
                <a:latin typeface="다키 B" pitchFamily="2" charset="-127"/>
                <a:ea typeface="다키 B" pitchFamily="2" charset="-127"/>
              </a:rPr>
              <a:t>. Monsters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36872"/>
            <a:ext cx="1440000" cy="147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2974" y="836872"/>
            <a:ext cx="1450746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1118" y="836872"/>
            <a:ext cx="1413723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2906929"/>
            <a:ext cx="1453483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2974" y="2906929"/>
            <a:ext cx="1397956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2906929"/>
            <a:ext cx="1434586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240" y="836872"/>
            <a:ext cx="1434735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9" cstate="print"/>
          <a:srcRect l="1892" t="5034"/>
          <a:stretch>
            <a:fillRect/>
          </a:stretch>
        </p:blipFill>
        <p:spPr bwMode="auto">
          <a:xfrm>
            <a:off x="6732240" y="2906929"/>
            <a:ext cx="1520833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5576" y="4941328"/>
            <a:ext cx="1442687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52974" y="4941328"/>
            <a:ext cx="1418745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88024" y="4941328"/>
            <a:ext cx="1458912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04248" y="4941328"/>
            <a:ext cx="1445333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813</Words>
  <Application>Microsoft Office PowerPoint</Application>
  <PresentationFormat>화면 슬라이드 쇼(4:3)</PresentationFormat>
  <Paragraphs>209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 기반 RPG Card Game cryptokitties, elementeum, nova token</dc:title>
  <dc:creator>daou</dc:creator>
  <cp:lastModifiedBy>daou</cp:lastModifiedBy>
  <cp:revision>7</cp:revision>
  <dcterms:created xsi:type="dcterms:W3CDTF">2018-06-19T00:21:28Z</dcterms:created>
  <dcterms:modified xsi:type="dcterms:W3CDTF">2018-06-20T07:20:32Z</dcterms:modified>
</cp:coreProperties>
</file>