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8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2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7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5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9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ADB7-6C23-45E4-BB83-77E2874ED5B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6B8B-97A0-4B2B-9581-FE2FEE7F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8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oryan0829/cardMa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thgasstation.inf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7567" y="1042478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dApp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CardMaster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647567" y="19414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hlinkClick r:id="rId2"/>
              </a:rPr>
              <a:t>https://github.com/gloryan0829/cardMaster</a:t>
            </a:r>
            <a:endParaRPr lang="en-US" altLang="ko-KR" sz="3200" dirty="0" smtClean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877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3416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latin typeface="+mn-ea"/>
                <a:ea typeface="+mn-ea"/>
              </a:rPr>
              <a:t>이더와</a:t>
            </a:r>
            <a:r>
              <a:rPr lang="ko-KR" altLang="en-US" sz="2800" dirty="0" smtClean="0">
                <a:latin typeface="+mn-ea"/>
                <a:ea typeface="+mn-ea"/>
              </a:rPr>
              <a:t> 토큰 구매 </a:t>
            </a:r>
            <a:r>
              <a:rPr lang="en-US" altLang="ko-KR" sz="2800" dirty="0" smtClean="0">
                <a:latin typeface="+mn-ea"/>
                <a:ea typeface="+mn-ea"/>
              </a:rPr>
              <a:t>(1/2) - </a:t>
            </a:r>
            <a:r>
              <a:rPr lang="ko-KR" altLang="en-US" sz="2800" dirty="0" err="1" smtClean="0">
                <a:latin typeface="+mn-ea"/>
                <a:ea typeface="+mn-ea"/>
              </a:rPr>
              <a:t>이더</a:t>
            </a:r>
            <a:r>
              <a:rPr lang="ko-KR" altLang="en-US" sz="2800" dirty="0" smtClean="0">
                <a:latin typeface="+mn-ea"/>
                <a:ea typeface="+mn-ea"/>
              </a:rPr>
              <a:t> 구매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5" y="716693"/>
            <a:ext cx="8607087" cy="5729416"/>
          </a:xfrm>
          <a:prstGeom prst="rect">
            <a:avLst/>
          </a:prstGeom>
        </p:spPr>
      </p:pic>
      <p:sp>
        <p:nvSpPr>
          <p:cNvPr id="28" name="제목 1"/>
          <p:cNvSpPr txBox="1">
            <a:spLocks/>
          </p:cNvSpPr>
          <p:nvPr/>
        </p:nvSpPr>
        <p:spPr>
          <a:xfrm>
            <a:off x="301435" y="6195644"/>
            <a:ext cx="11045434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Ropsten</a:t>
            </a:r>
            <a:r>
              <a:rPr lang="en-US" altLang="ko-KR" sz="1400" dirty="0" smtClean="0">
                <a:latin typeface="+mn-ea"/>
                <a:ea typeface="+mn-ea"/>
              </a:rPr>
              <a:t> Network </a:t>
            </a:r>
            <a:r>
              <a:rPr lang="ko-KR" altLang="en-US" sz="1400" dirty="0" smtClean="0">
                <a:latin typeface="+mn-ea"/>
                <a:ea typeface="+mn-ea"/>
              </a:rPr>
              <a:t>에서는 기본적으로 </a:t>
            </a:r>
            <a:r>
              <a:rPr lang="en-US" altLang="ko-KR" sz="1400" dirty="0" smtClean="0">
                <a:latin typeface="+mn-ea"/>
                <a:ea typeface="+mn-ea"/>
              </a:rPr>
              <a:t>Ether</a:t>
            </a:r>
            <a:r>
              <a:rPr lang="ko-KR" altLang="en-US" sz="1400" dirty="0" smtClean="0">
                <a:latin typeface="+mn-ea"/>
                <a:ea typeface="+mn-ea"/>
              </a:rPr>
              <a:t>를 무료로 나누어주는 페이지가 존재한다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해당 </a:t>
            </a:r>
            <a:r>
              <a:rPr lang="en-US" altLang="ko-KR" sz="1400" dirty="0" smtClean="0">
                <a:latin typeface="+mn-ea"/>
                <a:ea typeface="+mn-ea"/>
              </a:rPr>
              <a:t>[request 1ether from faucet] </a:t>
            </a:r>
            <a:r>
              <a:rPr lang="ko-KR" altLang="en-US" sz="1400" dirty="0" smtClean="0">
                <a:latin typeface="+mn-ea"/>
                <a:ea typeface="+mn-ea"/>
              </a:rPr>
              <a:t>버튼을 눌러 </a:t>
            </a:r>
            <a:r>
              <a:rPr lang="ko-KR" altLang="en-US" sz="1400" dirty="0" err="1" smtClean="0">
                <a:latin typeface="+mn-ea"/>
                <a:ea typeface="+mn-ea"/>
              </a:rPr>
              <a:t>이더를</a:t>
            </a:r>
            <a:r>
              <a:rPr lang="ko-KR" altLang="en-US" sz="1400" dirty="0" smtClean="0">
                <a:latin typeface="+mn-ea"/>
                <a:ea typeface="+mn-ea"/>
              </a:rPr>
              <a:t> 확보하고 테스트네트워크가 아닌 별도의 </a:t>
            </a:r>
            <a:r>
              <a:rPr lang="en-US" altLang="ko-KR" sz="1400" dirty="0" err="1" smtClean="0">
                <a:latin typeface="+mn-ea"/>
                <a:ea typeface="+mn-ea"/>
              </a:rPr>
              <a:t>Geth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를 </a:t>
            </a:r>
            <a:r>
              <a:rPr lang="en-US" altLang="ko-KR" sz="1400" dirty="0" smtClean="0">
                <a:latin typeface="+mn-ea"/>
                <a:ea typeface="+mn-ea"/>
              </a:rPr>
              <a:t>Private Network</a:t>
            </a:r>
            <a:r>
              <a:rPr lang="ko-KR" altLang="en-US" sz="1400" dirty="0" smtClean="0">
                <a:latin typeface="+mn-ea"/>
                <a:ea typeface="+mn-ea"/>
              </a:rPr>
              <a:t>로 활용한다면 계정에게 </a:t>
            </a:r>
            <a:r>
              <a:rPr lang="en-US" altLang="ko-KR" sz="1400" dirty="0" smtClean="0">
                <a:latin typeface="+mn-ea"/>
                <a:ea typeface="+mn-ea"/>
              </a:rPr>
              <a:t>Transfer </a:t>
            </a:r>
            <a:r>
              <a:rPr lang="ko-KR" altLang="en-US" sz="1400" dirty="0" smtClean="0">
                <a:latin typeface="+mn-ea"/>
                <a:ea typeface="+mn-ea"/>
              </a:rPr>
              <a:t>해주면 됨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35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1" y="740998"/>
            <a:ext cx="6138255" cy="3677392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3416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latin typeface="+mn-ea"/>
                <a:ea typeface="+mn-ea"/>
              </a:rPr>
              <a:t>이더와</a:t>
            </a:r>
            <a:r>
              <a:rPr lang="ko-KR" altLang="en-US" sz="2800" dirty="0" smtClean="0">
                <a:latin typeface="+mn-ea"/>
                <a:ea typeface="+mn-ea"/>
              </a:rPr>
              <a:t> 토큰 구매 </a:t>
            </a:r>
            <a:r>
              <a:rPr lang="en-US" altLang="ko-KR" sz="2800" dirty="0" smtClean="0">
                <a:latin typeface="+mn-ea"/>
                <a:ea typeface="+mn-ea"/>
              </a:rPr>
              <a:t>(2/2) – </a:t>
            </a:r>
            <a:r>
              <a:rPr lang="ko-KR" altLang="en-US" sz="2800" dirty="0" smtClean="0">
                <a:latin typeface="+mn-ea"/>
                <a:ea typeface="+mn-ea"/>
              </a:rPr>
              <a:t>토큰 구매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516" y="2837094"/>
            <a:ext cx="5199461" cy="965074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2995" y="2356022"/>
            <a:ext cx="3731740" cy="299987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83183" y="2069379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8411" y="3611674"/>
            <a:ext cx="312090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651158" y="101655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if (typeof window.web3 !== &quot;undefined&quot;) {…"/>
          <p:cNvSpPr txBox="1"/>
          <p:nvPr/>
        </p:nvSpPr>
        <p:spPr>
          <a:xfrm>
            <a:off x="90616" y="5564549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altLang="ko-KR" sz="1600" dirty="0" err="1" smtClean="0"/>
              <a:t>SmartContract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소스 </a:t>
            </a:r>
            <a:endParaRPr sz="1600" dirty="0"/>
          </a:p>
        </p:txBody>
      </p:sp>
      <p:sp>
        <p:nvSpPr>
          <p:cNvPr id="15" name="if (typeof window.web3 !== &quot;undefined&quot;) {…"/>
          <p:cNvSpPr txBox="1"/>
          <p:nvPr/>
        </p:nvSpPr>
        <p:spPr>
          <a:xfrm>
            <a:off x="124401" y="4408745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ko-KR" altLang="en-US" sz="1600" dirty="0" smtClean="0"/>
              <a:t>관련 </a:t>
            </a:r>
            <a:r>
              <a:rPr lang="en-US" altLang="ko-KR" sz="1600" dirty="0" smtClean="0"/>
              <a:t>URL</a:t>
            </a:r>
            <a:endParaRPr sz="1600" dirty="0"/>
          </a:p>
        </p:txBody>
      </p:sp>
      <p:sp>
        <p:nvSpPr>
          <p:cNvPr id="16" name="if (typeof window.web3 !== &quot;undefined&quot;) {…"/>
          <p:cNvSpPr txBox="1"/>
          <p:nvPr/>
        </p:nvSpPr>
        <p:spPr>
          <a:xfrm>
            <a:off x="255373" y="4770899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smtClean="0"/>
              <a:t>./</a:t>
            </a:r>
            <a:r>
              <a:rPr lang="en-US" sz="1600" dirty="0" err="1" smtClean="0"/>
              <a:t>tradeToken</a:t>
            </a:r>
            <a:r>
              <a:rPr lang="en-US" sz="1600" dirty="0" smtClean="0"/>
              <a:t> ( tradeToken.html )</a:t>
            </a:r>
            <a:endParaRPr sz="1600" dirty="0"/>
          </a:p>
        </p:txBody>
      </p:sp>
      <p:sp>
        <p:nvSpPr>
          <p:cNvPr id="17" name="if (typeof window.web3 !== &quot;undefined&quot;) {…"/>
          <p:cNvSpPr txBox="1"/>
          <p:nvPr/>
        </p:nvSpPr>
        <p:spPr>
          <a:xfrm>
            <a:off x="200995" y="5919918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err="1" smtClean="0"/>
              <a:t>CrowdSale.sol</a:t>
            </a:r>
            <a:endParaRPr sz="1600" dirty="0"/>
          </a:p>
        </p:txBody>
      </p:sp>
      <p:sp>
        <p:nvSpPr>
          <p:cNvPr id="19" name="if (typeof window.web3 !== &quot;undefined&quot;) {…"/>
          <p:cNvSpPr txBox="1"/>
          <p:nvPr/>
        </p:nvSpPr>
        <p:spPr>
          <a:xfrm>
            <a:off x="221589" y="6318070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err="1" smtClean="0"/>
              <a:t>Token.sol</a:t>
            </a:r>
            <a:endParaRPr sz="16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04238" y="1014845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callTransfer</a:t>
            </a:r>
            <a:r>
              <a:rPr lang="en-US" altLang="ko-KR" sz="1800" dirty="0" smtClean="0">
                <a:latin typeface="+mn-ea"/>
                <a:ea typeface="+mn-ea"/>
              </a:rPr>
              <a:t>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322538" y="1578145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해당 토큰을 누군가에게 선물할 수 있는 기능 일반적인 </a:t>
            </a:r>
            <a:r>
              <a:rPr lang="en-US" altLang="ko-KR" sz="1400" dirty="0" smtClean="0">
                <a:latin typeface="+mn-ea"/>
                <a:ea typeface="+mn-ea"/>
              </a:rPr>
              <a:t>ERC20 </a:t>
            </a:r>
            <a:r>
              <a:rPr lang="ko-KR" altLang="en-US" sz="1400" dirty="0" smtClean="0">
                <a:latin typeface="+mn-ea"/>
                <a:ea typeface="+mn-ea"/>
              </a:rPr>
              <a:t>규약의 </a:t>
            </a:r>
            <a:r>
              <a:rPr lang="en-US" altLang="ko-KR" sz="1400" dirty="0" smtClean="0">
                <a:latin typeface="+mn-ea"/>
                <a:ea typeface="+mn-ea"/>
              </a:rPr>
              <a:t>transfer </a:t>
            </a:r>
            <a:r>
              <a:rPr lang="ko-KR" altLang="en-US" sz="1400" dirty="0" smtClean="0">
                <a:latin typeface="+mn-ea"/>
                <a:ea typeface="+mn-ea"/>
              </a:rPr>
              <a:t>함수를 이용하였음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59395" y="220981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104238" y="2376783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buyTokens</a:t>
            </a:r>
            <a:r>
              <a:rPr lang="en-US" altLang="ko-KR" sz="1800" dirty="0" smtClean="0">
                <a:latin typeface="+mn-ea"/>
                <a:ea typeface="+mn-ea"/>
              </a:rPr>
              <a:t>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322539" y="2915237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err="1" smtClean="0">
                <a:latin typeface="+mn-ea"/>
                <a:ea typeface="+mn-ea"/>
              </a:rPr>
              <a:t>보유이더가</a:t>
            </a:r>
            <a:r>
              <a:rPr lang="ko-KR" altLang="en-US" sz="1400" dirty="0" smtClean="0">
                <a:latin typeface="+mn-ea"/>
                <a:ea typeface="+mn-ea"/>
              </a:rPr>
              <a:t> 있어야 함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CrowdSale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스마트컨트랙트에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이더를</a:t>
            </a:r>
            <a:r>
              <a:rPr lang="ko-KR" altLang="en-US" sz="1400" dirty="0" smtClean="0">
                <a:latin typeface="+mn-ea"/>
                <a:ea typeface="+mn-ea"/>
              </a:rPr>
              <a:t> 전송하여 설정된 배율만큼 토큰으로 돌려받을 수 있</a:t>
            </a:r>
            <a:r>
              <a:rPr lang="ko-KR" altLang="en-US" sz="1400" dirty="0" smtClean="0">
                <a:latin typeface="+mn-ea"/>
                <a:ea typeface="+mn-ea"/>
              </a:rPr>
              <a:t>음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46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3" y="839074"/>
            <a:ext cx="5483139" cy="428063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3416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아이템 마켓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26060" y="1229993"/>
            <a:ext cx="1381897" cy="2028986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60613" y="1046672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060963" y="2090473"/>
            <a:ext cx="312090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651158" y="101655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if (typeof window.web3 !== &quot;undefined&quot;) {…"/>
          <p:cNvSpPr txBox="1"/>
          <p:nvPr/>
        </p:nvSpPr>
        <p:spPr>
          <a:xfrm>
            <a:off x="43249" y="5923147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altLang="ko-KR" sz="1600" dirty="0" err="1" smtClean="0"/>
              <a:t>SmartContract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소스 </a:t>
            </a:r>
            <a:endParaRPr sz="1600" dirty="0"/>
          </a:p>
        </p:txBody>
      </p:sp>
      <p:sp>
        <p:nvSpPr>
          <p:cNvPr id="15" name="if (typeof window.web3 !== &quot;undefined&quot;) {…"/>
          <p:cNvSpPr txBox="1"/>
          <p:nvPr/>
        </p:nvSpPr>
        <p:spPr>
          <a:xfrm>
            <a:off x="43249" y="5124195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ko-KR" altLang="en-US" sz="1600" dirty="0" smtClean="0"/>
              <a:t>관련 </a:t>
            </a:r>
            <a:r>
              <a:rPr lang="en-US" altLang="ko-KR" sz="1600" dirty="0" smtClean="0"/>
              <a:t>URL</a:t>
            </a:r>
            <a:endParaRPr sz="1600" dirty="0"/>
          </a:p>
        </p:txBody>
      </p:sp>
      <p:sp>
        <p:nvSpPr>
          <p:cNvPr id="16" name="if (typeof window.web3 !== &quot;undefined&quot;) {…"/>
          <p:cNvSpPr txBox="1"/>
          <p:nvPr/>
        </p:nvSpPr>
        <p:spPr>
          <a:xfrm>
            <a:off x="124400" y="5476242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smtClean="0"/>
              <a:t>./</a:t>
            </a:r>
            <a:r>
              <a:rPr lang="en-US" sz="1600" dirty="0" err="1" smtClean="0"/>
              <a:t>marketPlace</a:t>
            </a:r>
            <a:r>
              <a:rPr lang="en-US" sz="1600" dirty="0" smtClean="0"/>
              <a:t>( marketPlace.html )</a:t>
            </a:r>
            <a:endParaRPr sz="1600" dirty="0"/>
          </a:p>
        </p:txBody>
      </p:sp>
      <p:sp>
        <p:nvSpPr>
          <p:cNvPr id="17" name="if (typeof window.web3 !== &quot;undefined&quot;) {…"/>
          <p:cNvSpPr txBox="1"/>
          <p:nvPr/>
        </p:nvSpPr>
        <p:spPr>
          <a:xfrm>
            <a:off x="210064" y="6226774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err="1" smtClean="0"/>
              <a:t>ItemTrading.sol</a:t>
            </a:r>
            <a:endParaRPr sz="1600" dirty="0"/>
          </a:p>
        </p:txBody>
      </p:sp>
      <p:sp>
        <p:nvSpPr>
          <p:cNvPr id="19" name="if (typeof window.web3 !== &quot;undefined&quot;) {…"/>
          <p:cNvSpPr txBox="1"/>
          <p:nvPr/>
        </p:nvSpPr>
        <p:spPr>
          <a:xfrm>
            <a:off x="210064" y="6530400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err="1" smtClean="0"/>
              <a:t>Token.sol</a:t>
            </a:r>
            <a:endParaRPr sz="16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04238" y="1014845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cardList</a:t>
            </a:r>
            <a:r>
              <a:rPr lang="en-US" altLang="ko-KR" sz="1800" dirty="0" smtClean="0">
                <a:latin typeface="+mn-ea"/>
                <a:ea typeface="+mn-ea"/>
              </a:rPr>
              <a:t>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322538" y="1578145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블록체인상에서 생성된 아이템을 가져오고 상태가 </a:t>
            </a:r>
            <a:r>
              <a:rPr lang="en-US" altLang="ko-KR" sz="1400" dirty="0" smtClean="0">
                <a:latin typeface="+mn-ea"/>
                <a:ea typeface="+mn-ea"/>
              </a:rPr>
              <a:t>Sale </a:t>
            </a:r>
            <a:r>
              <a:rPr lang="ko-KR" altLang="en-US" sz="1400" dirty="0" smtClean="0">
                <a:latin typeface="+mn-ea"/>
                <a:ea typeface="+mn-ea"/>
              </a:rPr>
              <a:t>인 아이템에 한하여 해당 </a:t>
            </a:r>
            <a:r>
              <a:rPr lang="ko-KR" altLang="en-US" sz="1400" dirty="0" err="1" smtClean="0">
                <a:latin typeface="+mn-ea"/>
                <a:ea typeface="+mn-ea"/>
              </a:rPr>
              <a:t>마켓플레이스에</a:t>
            </a:r>
            <a:r>
              <a:rPr lang="ko-KR" altLang="en-US" sz="1400" dirty="0" smtClean="0">
                <a:latin typeface="+mn-ea"/>
                <a:ea typeface="+mn-ea"/>
              </a:rPr>
              <a:t> 보여줌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59395" y="220981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104238" y="2376783"/>
            <a:ext cx="467909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purchaseItem</a:t>
            </a:r>
            <a:r>
              <a:rPr lang="en-US" altLang="ko-KR" sz="1800" dirty="0" smtClean="0">
                <a:latin typeface="+mn-ea"/>
                <a:ea typeface="+mn-ea"/>
              </a:rPr>
              <a:t>(_price, _</a:t>
            </a:r>
            <a:r>
              <a:rPr lang="en-US" altLang="ko-KR" sz="1800" dirty="0" err="1" smtClean="0">
                <a:latin typeface="+mn-ea"/>
                <a:ea typeface="+mn-ea"/>
              </a:rPr>
              <a:t>tokenSeq</a:t>
            </a:r>
            <a:r>
              <a:rPr lang="en-US" altLang="ko-KR" sz="1800" dirty="0" smtClean="0">
                <a:latin typeface="+mn-ea"/>
                <a:ea typeface="+mn-ea"/>
              </a:rPr>
              <a:t>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322539" y="2915237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카드를 </a:t>
            </a:r>
            <a:r>
              <a:rPr lang="ko-KR" altLang="en-US" sz="1400" dirty="0" err="1" smtClean="0">
                <a:latin typeface="+mn-ea"/>
                <a:ea typeface="+mn-ea"/>
              </a:rPr>
              <a:t>이더가</a:t>
            </a:r>
            <a:r>
              <a:rPr lang="ko-KR" altLang="en-US" sz="1400" dirty="0" smtClean="0">
                <a:latin typeface="+mn-ea"/>
                <a:ea typeface="+mn-ea"/>
              </a:rPr>
              <a:t> 아닌 </a:t>
            </a:r>
            <a:r>
              <a:rPr lang="en-US" altLang="ko-KR" sz="1400" dirty="0" smtClean="0">
                <a:latin typeface="+mn-ea"/>
                <a:ea typeface="+mn-ea"/>
              </a:rPr>
              <a:t>GTK </a:t>
            </a:r>
            <a:r>
              <a:rPr lang="ko-KR" altLang="en-US" sz="1400" dirty="0" smtClean="0">
                <a:latin typeface="+mn-ea"/>
                <a:ea typeface="+mn-ea"/>
              </a:rPr>
              <a:t>토큰으로 구매할 수 있는 함수임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4" name="if (typeof window.web3 !== &quot;undefined&quot;) {…"/>
          <p:cNvSpPr txBox="1"/>
          <p:nvPr/>
        </p:nvSpPr>
        <p:spPr>
          <a:xfrm>
            <a:off x="1954901" y="6213508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err="1" smtClean="0"/>
              <a:t>ItemFactory.sol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537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2" y="835242"/>
            <a:ext cx="5986014" cy="3488724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3416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latin typeface="+mn-ea"/>
                <a:ea typeface="+mn-ea"/>
              </a:rPr>
              <a:t>용잡기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15617" y="832007"/>
            <a:ext cx="2507388" cy="2426971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72544" y="773733"/>
            <a:ext cx="312090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44334" y="3474759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if (typeof window.web3 !== &quot;undefined&quot;) {…"/>
          <p:cNvSpPr txBox="1"/>
          <p:nvPr/>
        </p:nvSpPr>
        <p:spPr>
          <a:xfrm>
            <a:off x="43249" y="5420833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altLang="ko-KR" sz="1600" dirty="0" err="1" smtClean="0"/>
              <a:t>SmartContract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소스 </a:t>
            </a:r>
            <a:endParaRPr sz="1600" dirty="0"/>
          </a:p>
        </p:txBody>
      </p:sp>
      <p:sp>
        <p:nvSpPr>
          <p:cNvPr id="15" name="if (typeof window.web3 !== &quot;undefined&quot;) {…"/>
          <p:cNvSpPr txBox="1"/>
          <p:nvPr/>
        </p:nvSpPr>
        <p:spPr>
          <a:xfrm>
            <a:off x="43249" y="4422058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ko-KR" altLang="en-US" sz="1600" dirty="0" smtClean="0"/>
              <a:t>관련 </a:t>
            </a:r>
            <a:r>
              <a:rPr lang="en-US" altLang="ko-KR" sz="1600" dirty="0" smtClean="0"/>
              <a:t>URL</a:t>
            </a:r>
            <a:endParaRPr sz="1600" dirty="0"/>
          </a:p>
        </p:txBody>
      </p:sp>
      <p:sp>
        <p:nvSpPr>
          <p:cNvPr id="16" name="if (typeof window.web3 !== &quot;undefined&quot;) {…"/>
          <p:cNvSpPr txBox="1"/>
          <p:nvPr/>
        </p:nvSpPr>
        <p:spPr>
          <a:xfrm>
            <a:off x="124400" y="4823789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smtClean="0"/>
              <a:t>./battle( battle.html )</a:t>
            </a:r>
            <a:endParaRPr sz="1600" dirty="0"/>
          </a:p>
        </p:txBody>
      </p:sp>
      <p:sp>
        <p:nvSpPr>
          <p:cNvPr id="17" name="if (typeof window.web3 !== &quot;undefined&quot;) {…"/>
          <p:cNvSpPr txBox="1"/>
          <p:nvPr/>
        </p:nvSpPr>
        <p:spPr>
          <a:xfrm>
            <a:off x="210064" y="5864694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err="1" smtClean="0"/>
              <a:t>Battle.sol</a:t>
            </a:r>
            <a:endParaRPr sz="16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322538" y="1006955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characterApperance</a:t>
            </a:r>
            <a:r>
              <a:rPr lang="en-US" altLang="ko-KR" sz="1800" dirty="0" smtClean="0">
                <a:latin typeface="+mn-ea"/>
                <a:ea typeface="+mn-ea"/>
              </a:rPr>
              <a:t>(ability);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322538" y="1578145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en-US" altLang="ko-KR" sz="1400" dirty="0" err="1" smtClean="0">
                <a:latin typeface="+mn-ea"/>
                <a:ea typeface="+mn-ea"/>
              </a:rPr>
              <a:t>localStorage</a:t>
            </a:r>
            <a:r>
              <a:rPr lang="ko-KR" altLang="en-US" sz="1400" dirty="0" smtClean="0">
                <a:latin typeface="+mn-ea"/>
                <a:ea typeface="+mn-ea"/>
              </a:rPr>
              <a:t>에 저장된 아이템 공격력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방어력 총합에 따라 해당 캐릭터가 바뀔 수 있도록 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23279" y="3474759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326734" y="2041295"/>
            <a:ext cx="467909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getDragon</a:t>
            </a:r>
            <a:r>
              <a:rPr lang="en-US" altLang="ko-KR" sz="1800" dirty="0" smtClean="0">
                <a:latin typeface="+mn-ea"/>
                <a:ea typeface="+mn-ea"/>
              </a:rPr>
              <a:t>(_</a:t>
            </a:r>
            <a:r>
              <a:rPr lang="en-US" altLang="ko-KR" sz="1800" dirty="0" err="1" smtClean="0">
                <a:latin typeface="+mn-ea"/>
                <a:ea typeface="+mn-ea"/>
              </a:rPr>
              <a:t>dragonId</a:t>
            </a:r>
            <a:r>
              <a:rPr lang="en-US" altLang="ko-KR" sz="1800" dirty="0" smtClean="0">
                <a:latin typeface="+mn-ea"/>
                <a:ea typeface="+mn-ea"/>
              </a:rPr>
              <a:t>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322537" y="2494703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err="1" smtClean="0">
                <a:latin typeface="+mn-ea"/>
                <a:ea typeface="+mn-ea"/>
              </a:rPr>
              <a:t>컨트랙트에서</a:t>
            </a:r>
            <a:r>
              <a:rPr lang="ko-KR" altLang="en-US" sz="1400" dirty="0" smtClean="0">
                <a:latin typeface="+mn-ea"/>
                <a:ea typeface="+mn-ea"/>
              </a:rPr>
              <a:t> 생성된 랜덤 </a:t>
            </a:r>
            <a:r>
              <a:rPr lang="ko-KR" altLang="en-US" sz="1400" dirty="0" err="1" smtClean="0">
                <a:latin typeface="+mn-ea"/>
                <a:ea typeface="+mn-ea"/>
              </a:rPr>
              <a:t>드래곤을</a:t>
            </a:r>
            <a:r>
              <a:rPr lang="ko-KR" altLang="en-US" sz="1400" dirty="0" smtClean="0">
                <a:latin typeface="+mn-ea"/>
                <a:ea typeface="+mn-ea"/>
              </a:rPr>
              <a:t> 가져와 화면에 그리고 공격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생명력과 공격으로 인한 남은 생명력을 보여줌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4" name="if (typeof window.web3 !== &quot;undefined&quot;) {…"/>
          <p:cNvSpPr txBox="1"/>
          <p:nvPr/>
        </p:nvSpPr>
        <p:spPr>
          <a:xfrm>
            <a:off x="210064" y="6308555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err="1" smtClean="0"/>
              <a:t>DragonFactory.sol</a:t>
            </a:r>
            <a:endParaRPr sz="1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28471" y="3215532"/>
            <a:ext cx="2280848" cy="362413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0" y="785327"/>
            <a:ext cx="2507388" cy="2426971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68895" y="3512195"/>
            <a:ext cx="329514" cy="277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-40357" y="793468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962135" y="1038782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488036" y="5745418"/>
            <a:ext cx="6763264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err="1" smtClean="0">
                <a:latin typeface="+mn-ea"/>
                <a:ea typeface="+mn-ea"/>
              </a:rPr>
              <a:t>드래곤은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한마리만</a:t>
            </a:r>
            <a:r>
              <a:rPr lang="ko-KR" altLang="en-US" sz="1400" dirty="0" smtClean="0">
                <a:latin typeface="+mn-ea"/>
                <a:ea typeface="+mn-ea"/>
              </a:rPr>
              <a:t> 관리자가 생성할 수 있도록 스마트 </a:t>
            </a:r>
            <a:r>
              <a:rPr lang="ko-KR" altLang="en-US" sz="1400" dirty="0" err="1" smtClean="0">
                <a:latin typeface="+mn-ea"/>
                <a:ea typeface="+mn-ea"/>
              </a:rPr>
              <a:t>컨트랙트를</a:t>
            </a:r>
            <a:r>
              <a:rPr lang="ko-KR" altLang="en-US" sz="1400" dirty="0" smtClean="0">
                <a:latin typeface="+mn-ea"/>
                <a:ea typeface="+mn-ea"/>
              </a:rPr>
              <a:t> 작성함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488036" y="6112000"/>
            <a:ext cx="6763264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게임의 많은 변수를 제외하고 최대한 심플하게 작성함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488036" y="6478582"/>
            <a:ext cx="6763264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한번 공격 후 </a:t>
            </a:r>
            <a:r>
              <a:rPr lang="ko-KR" altLang="en-US" sz="1400" dirty="0" err="1" smtClean="0">
                <a:latin typeface="+mn-ea"/>
                <a:ea typeface="+mn-ea"/>
              </a:rPr>
              <a:t>쿨타임은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30</a:t>
            </a:r>
            <a:r>
              <a:rPr lang="ko-KR" altLang="en-US" sz="1400" dirty="0" smtClean="0">
                <a:latin typeface="+mn-ea"/>
                <a:ea typeface="+mn-ea"/>
              </a:rPr>
              <a:t>분이다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err="1" smtClean="0">
                <a:latin typeface="+mn-ea"/>
                <a:ea typeface="+mn-ea"/>
              </a:rPr>
              <a:t>쿨타임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리셋시</a:t>
            </a:r>
            <a:r>
              <a:rPr lang="ko-KR" altLang="en-US" sz="1400" dirty="0" smtClean="0">
                <a:latin typeface="+mn-ea"/>
                <a:ea typeface="+mn-ea"/>
              </a:rPr>
              <a:t> 일정 토큰을 보낸다는 가정을 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70847" y="2061346"/>
            <a:ext cx="312090" cy="303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10447" y="4594525"/>
            <a:ext cx="312090" cy="303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6386388" y="4832242"/>
            <a:ext cx="5637774" cy="400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해당 계정에서 </a:t>
            </a:r>
            <a:r>
              <a:rPr lang="ko-KR" altLang="en-US" sz="1400" dirty="0" err="1" smtClean="0">
                <a:latin typeface="+mn-ea"/>
                <a:ea typeface="+mn-ea"/>
              </a:rPr>
              <a:t>드래곤에게</a:t>
            </a:r>
            <a:r>
              <a:rPr lang="ko-KR" altLang="en-US" sz="1400" dirty="0" smtClean="0">
                <a:latin typeface="+mn-ea"/>
                <a:ea typeface="+mn-ea"/>
              </a:rPr>
              <a:t> 입힌 총 </a:t>
            </a:r>
            <a:r>
              <a:rPr lang="ko-KR" altLang="en-US" sz="1400" dirty="0" err="1" smtClean="0">
                <a:latin typeface="+mn-ea"/>
                <a:ea typeface="+mn-ea"/>
              </a:rPr>
              <a:t>데미지와</a:t>
            </a:r>
            <a:r>
              <a:rPr lang="ko-KR" altLang="en-US" sz="1400" dirty="0" smtClean="0">
                <a:latin typeface="+mn-ea"/>
                <a:ea typeface="+mn-ea"/>
              </a:rPr>
              <a:t> 남은 </a:t>
            </a:r>
            <a:r>
              <a:rPr lang="ko-KR" altLang="en-US" sz="1400" dirty="0" err="1" smtClean="0">
                <a:latin typeface="+mn-ea"/>
                <a:ea typeface="+mn-ea"/>
              </a:rPr>
              <a:t>쿨타임을</a:t>
            </a:r>
            <a:r>
              <a:rPr lang="ko-KR" altLang="en-US" sz="1400" dirty="0" smtClean="0">
                <a:latin typeface="+mn-ea"/>
                <a:ea typeface="+mn-ea"/>
              </a:rPr>
              <a:t> 보여줌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6386388" y="4554145"/>
            <a:ext cx="467909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dragonAttackerInfo</a:t>
            </a:r>
            <a:r>
              <a:rPr lang="en-US" altLang="ko-KR" sz="1800" dirty="0" smtClean="0">
                <a:latin typeface="+mn-ea"/>
                <a:ea typeface="+mn-ea"/>
              </a:rPr>
              <a:t>(_</a:t>
            </a:r>
            <a:r>
              <a:rPr lang="en-US" altLang="ko-KR" sz="1800" dirty="0" err="1" smtClean="0">
                <a:latin typeface="+mn-ea"/>
                <a:ea typeface="+mn-ea"/>
              </a:rPr>
              <a:t>dragonId</a:t>
            </a:r>
            <a:r>
              <a:rPr lang="en-US" altLang="ko-KR" sz="1800" dirty="0" smtClean="0">
                <a:latin typeface="+mn-ea"/>
                <a:ea typeface="+mn-ea"/>
              </a:rPr>
              <a:t>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93303" y="2910069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993023" y="3750815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6386388" y="2866322"/>
            <a:ext cx="467909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damage();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6360649" y="3228564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내 공격력만큼 </a:t>
            </a:r>
            <a:r>
              <a:rPr lang="ko-KR" altLang="en-US" sz="1400" dirty="0" err="1" smtClean="0">
                <a:latin typeface="+mn-ea"/>
                <a:ea typeface="+mn-ea"/>
              </a:rPr>
              <a:t>드래곤의</a:t>
            </a:r>
            <a:r>
              <a:rPr lang="ko-KR" altLang="en-US" sz="1400" dirty="0" smtClean="0">
                <a:latin typeface="+mn-ea"/>
                <a:ea typeface="+mn-ea"/>
              </a:rPr>
              <a:t> 생명력에 영향을 미치게 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6399215" y="3685698"/>
            <a:ext cx="467909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resetCoolTime</a:t>
            </a:r>
            <a:r>
              <a:rPr lang="en-US" altLang="ko-KR" sz="1800" dirty="0" smtClean="0">
                <a:latin typeface="+mn-ea"/>
                <a:ea typeface="+mn-ea"/>
              </a:rPr>
              <a:t>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6386388" y="4041384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err="1" smtClean="0">
                <a:latin typeface="+mn-ea"/>
                <a:ea typeface="+mn-ea"/>
              </a:rPr>
              <a:t>쿨타임이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30</a:t>
            </a:r>
            <a:r>
              <a:rPr lang="ko-KR" altLang="en-US" sz="1400" dirty="0" smtClean="0">
                <a:latin typeface="+mn-ea"/>
                <a:ea typeface="+mn-ea"/>
              </a:rPr>
              <a:t>분 지나기 전 </a:t>
            </a:r>
            <a:r>
              <a:rPr lang="ko-KR" altLang="en-US" sz="1400" dirty="0" err="1" smtClean="0">
                <a:latin typeface="+mn-ea"/>
                <a:ea typeface="+mn-ea"/>
              </a:rPr>
              <a:t>리셋</a:t>
            </a:r>
            <a:r>
              <a:rPr lang="ko-KR" altLang="en-US" sz="1400" dirty="0" smtClean="0">
                <a:latin typeface="+mn-ea"/>
                <a:ea typeface="+mn-ea"/>
              </a:rPr>
              <a:t> 하여 공격할 수 있게 함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97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3416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회고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885567" y="893806"/>
            <a:ext cx="10515600" cy="623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>
                <a:latin typeface="+mn-ea"/>
                <a:ea typeface="+mn-ea"/>
              </a:rPr>
              <a:t>속도 문제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885567" y="1845277"/>
            <a:ext cx="10515600" cy="623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latin typeface="+mn-ea"/>
                <a:ea typeface="+mn-ea"/>
              </a:rPr>
              <a:t>수수료 문제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885567" y="2796748"/>
            <a:ext cx="10515600" cy="623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latin typeface="+mn-ea"/>
                <a:ea typeface="+mn-ea"/>
              </a:rPr>
              <a:t>수수료 문제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5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342768" cy="584886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목차</a:t>
            </a:r>
            <a:endParaRPr lang="ko-KR" altLang="en-US" sz="28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92658" y="794950"/>
            <a:ext cx="1816443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75036" y="1379836"/>
            <a:ext cx="2854413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사용자 인증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39792" y="1964722"/>
            <a:ext cx="4559646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마이페이지</a:t>
            </a:r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239792" y="2549608"/>
            <a:ext cx="6174262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이더와</a:t>
            </a:r>
            <a:r>
              <a:rPr lang="ko-KR" altLang="en-US" sz="2800" dirty="0" smtClean="0"/>
              <a:t> 토큰 구매</a:t>
            </a:r>
            <a:endParaRPr lang="ko-KR" altLang="en-US" sz="2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239792" y="3163322"/>
            <a:ext cx="4889159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아이템 마켓</a:t>
            </a:r>
            <a:endParaRPr lang="ko-KR" altLang="en-US" sz="28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39792" y="3777036"/>
            <a:ext cx="4889159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용 잡기</a:t>
            </a:r>
            <a:endParaRPr lang="ko-KR" altLang="en-US" sz="28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239791" y="4390750"/>
            <a:ext cx="4889159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회고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786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342768" cy="584886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개요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86946" y="1647568"/>
            <a:ext cx="10762734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사용 기술</a:t>
            </a:r>
            <a:endParaRPr lang="en-US" altLang="ko-KR" sz="2000" b="1" dirty="0">
              <a:latin typeface="+mn-ea"/>
              <a:ea typeface="+mn-ea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- Solidity, Truffle Framework, </a:t>
            </a:r>
            <a:r>
              <a:rPr lang="en-US" altLang="ko-KR" sz="2000" dirty="0" err="1" smtClean="0">
                <a:latin typeface="+mn-ea"/>
                <a:ea typeface="+mn-ea"/>
              </a:rPr>
              <a:t>NodeJS</a:t>
            </a:r>
            <a:r>
              <a:rPr lang="en-US" altLang="ko-KR" sz="2000" dirty="0" smtClean="0">
                <a:latin typeface="+mn-ea"/>
                <a:ea typeface="+mn-ea"/>
              </a:rPr>
              <a:t>, Express, jQuery, Bootstrap, HTML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86946" y="2318951"/>
            <a:ext cx="10762734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b="1" dirty="0" smtClean="0">
                <a:latin typeface="+mn-ea"/>
                <a:ea typeface="+mn-ea"/>
              </a:rPr>
              <a:t>개발환경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026" name="Picture 2" descr="metamask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508" y="2996176"/>
            <a:ext cx="651733" cy="5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3506" y="361502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MetaMask</a:t>
            </a:r>
            <a:endParaRPr lang="ko-KR" altLang="en-US" sz="1400" dirty="0"/>
          </a:p>
        </p:txBody>
      </p:sp>
      <p:pic>
        <p:nvPicPr>
          <p:cNvPr id="1028" name="Picture 4" descr="computer, device, multimedia, server, technolog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99" y="5362831"/>
            <a:ext cx="797912" cy="7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59129" y="6160743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</a:t>
            </a:r>
            <a:r>
              <a:rPr lang="en-US" altLang="ko-KR" sz="1400" dirty="0" smtClean="0"/>
              <a:t>PC </a:t>
            </a:r>
            <a:r>
              <a:rPr lang="ko-KR" altLang="en-US" sz="1400" dirty="0" smtClean="0"/>
              <a:t>서버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16594" y="49618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Nodemon:8080</a:t>
            </a:r>
            <a:endParaRPr lang="ko-KR" altLang="en-US" sz="1400" dirty="0"/>
          </a:p>
        </p:txBody>
      </p:sp>
      <p:pic>
        <p:nvPicPr>
          <p:cNvPr id="1030" name="Picture 6" descr="nodem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57" y="4748205"/>
            <a:ext cx="566437" cy="64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왼쪽/오른쪽 화살표 13"/>
          <p:cNvSpPr/>
          <p:nvPr/>
        </p:nvSpPr>
        <p:spPr>
          <a:xfrm rot="5400000">
            <a:off x="2900255" y="4181293"/>
            <a:ext cx="666237" cy="2306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8669549">
            <a:off x="2122450" y="4908656"/>
            <a:ext cx="247135" cy="721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ethereum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13" y="2990334"/>
            <a:ext cx="1037665" cy="6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왼쪽/오른쪽 화살표 21"/>
          <p:cNvSpPr/>
          <p:nvPr/>
        </p:nvSpPr>
        <p:spPr>
          <a:xfrm>
            <a:off x="3903380" y="5682514"/>
            <a:ext cx="1654435" cy="2306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88190" y="3651721"/>
            <a:ext cx="2197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Ethereum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SmartContract</a:t>
            </a:r>
            <a:endParaRPr lang="ko-KR" altLang="en-US" sz="1400" dirty="0"/>
          </a:p>
        </p:txBody>
      </p:sp>
      <p:sp>
        <p:nvSpPr>
          <p:cNvPr id="24" name="아래쪽 화살표 23"/>
          <p:cNvSpPr/>
          <p:nvPr/>
        </p:nvSpPr>
        <p:spPr>
          <a:xfrm rot="13544983">
            <a:off x="2108779" y="3855149"/>
            <a:ext cx="247135" cy="721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 rot="18868964">
            <a:off x="1384728" y="391386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Account </a:t>
            </a:r>
            <a:r>
              <a:rPr lang="ko-KR" altLang="en-US" sz="1400" dirty="0" smtClean="0"/>
              <a:t>접속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 rot="2475728">
            <a:off x="1854905" y="53206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pic>
        <p:nvPicPr>
          <p:cNvPr id="1034" name="Picture 10" descr="us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3" y="4309343"/>
            <a:ext cx="880505" cy="88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535" y="4896509"/>
            <a:ext cx="1757357" cy="157201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34637" y="6468520"/>
            <a:ext cx="55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</a:t>
            </a:r>
            <a:endParaRPr lang="ko-KR" altLang="en-US" sz="1400" dirty="0"/>
          </a:p>
        </p:txBody>
      </p:sp>
      <p:sp>
        <p:nvSpPr>
          <p:cNvPr id="33" name="아래쪽 화살표 32"/>
          <p:cNvSpPr/>
          <p:nvPr/>
        </p:nvSpPr>
        <p:spPr>
          <a:xfrm rot="16200000">
            <a:off x="4643473" y="2536086"/>
            <a:ext cx="247135" cy="1727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5400000">
            <a:off x="6207647" y="4307299"/>
            <a:ext cx="602479" cy="2306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ë¸ë¡ì²´ì¸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189" y="2996091"/>
            <a:ext cx="2750081" cy="27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왼쪽/오른쪽 화살표 35"/>
          <p:cNvSpPr/>
          <p:nvPr/>
        </p:nvSpPr>
        <p:spPr>
          <a:xfrm>
            <a:off x="7084866" y="3276323"/>
            <a:ext cx="1654435" cy="2306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207414" y="5682514"/>
            <a:ext cx="1971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Ropsten</a:t>
            </a:r>
            <a:r>
              <a:rPr lang="en-US" altLang="ko-KR" sz="1400" dirty="0" smtClean="0"/>
              <a:t> Test Network</a:t>
            </a:r>
            <a:endParaRPr lang="ko-KR" altLang="en-US" sz="1400" dirty="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448963" y="485937"/>
            <a:ext cx="11388810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dirty="0" err="1" smtClean="0">
                <a:latin typeface="+mn-ea"/>
                <a:ea typeface="+mn-ea"/>
              </a:rPr>
              <a:t>이더리움</a:t>
            </a:r>
            <a:r>
              <a:rPr lang="ko-KR" altLang="en-US" sz="2400" dirty="0" smtClean="0">
                <a:latin typeface="+mn-ea"/>
                <a:ea typeface="+mn-ea"/>
              </a:rPr>
              <a:t> 네트워크와 </a:t>
            </a:r>
            <a:r>
              <a:rPr lang="en-US" altLang="ko-KR" sz="2400" dirty="0" err="1" smtClean="0">
                <a:latin typeface="+mn-ea"/>
                <a:ea typeface="+mn-ea"/>
              </a:rPr>
              <a:t>dApp</a:t>
            </a:r>
            <a:r>
              <a:rPr lang="en-US" altLang="ko-KR" sz="2400" dirty="0" smtClean="0">
                <a:latin typeface="+mn-ea"/>
                <a:ea typeface="+mn-ea"/>
              </a:rPr>
              <a:t> </a:t>
            </a:r>
            <a:r>
              <a:rPr lang="ko-KR" altLang="en-US" sz="2400" dirty="0" smtClean="0">
                <a:latin typeface="+mn-ea"/>
                <a:ea typeface="+mn-ea"/>
              </a:rPr>
              <a:t>을 간단한 </a:t>
            </a:r>
            <a:r>
              <a:rPr lang="ko-KR" altLang="en-US" sz="2400" dirty="0" err="1" smtClean="0">
                <a:latin typeface="+mn-ea"/>
                <a:ea typeface="+mn-ea"/>
              </a:rPr>
              <a:t>심플</a:t>
            </a:r>
            <a:r>
              <a:rPr lang="ko-KR" altLang="en-US" sz="2400" dirty="0" smtClean="0">
                <a:latin typeface="+mn-ea"/>
                <a:ea typeface="+mn-ea"/>
              </a:rPr>
              <a:t> 카드게임 개발을 통해 이해하고자 함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6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3082" y="0"/>
            <a:ext cx="5140412" cy="584886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사용자 인증 </a:t>
            </a:r>
            <a:r>
              <a:rPr lang="en-US" altLang="ko-KR" sz="1800" dirty="0" smtClean="0">
                <a:latin typeface="+mn-ea"/>
                <a:ea typeface="+mn-ea"/>
              </a:rPr>
              <a:t>– </a:t>
            </a:r>
            <a:r>
              <a:rPr lang="ko-KR" altLang="en-US" sz="1800" dirty="0" err="1" smtClean="0">
                <a:latin typeface="+mn-ea"/>
                <a:ea typeface="+mn-ea"/>
              </a:rPr>
              <a:t>크립토키티</a:t>
            </a:r>
            <a:r>
              <a:rPr lang="ko-KR" altLang="en-US" sz="1800" dirty="0" smtClean="0">
                <a:latin typeface="+mn-ea"/>
                <a:ea typeface="+mn-ea"/>
              </a:rPr>
              <a:t> 사례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139" y="828188"/>
            <a:ext cx="10177589" cy="525133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"/>
          <p:cNvSpPr txBox="1"/>
          <p:nvPr/>
        </p:nvSpPr>
        <p:spPr>
          <a:xfrm>
            <a:off x="6632120" y="4430198"/>
            <a:ext cx="71262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7" name="Oval"/>
          <p:cNvSpPr/>
          <p:nvPr/>
        </p:nvSpPr>
        <p:spPr>
          <a:xfrm>
            <a:off x="3254632" y="1485728"/>
            <a:ext cx="3164483" cy="871519"/>
          </a:xfrm>
          <a:prstGeom prst="ellips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회원가입시 MetaMask 본인 인증 &gt; 네트워크 선택 &gt; 서비스 이용"/>
          <p:cNvSpPr txBox="1"/>
          <p:nvPr/>
        </p:nvSpPr>
        <p:spPr>
          <a:xfrm>
            <a:off x="1087139" y="6079524"/>
            <a:ext cx="1154878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회원가입시 MetaMask 본인 인증 &gt; 네트워크 선택 &gt; 서비스 이용</a:t>
            </a:r>
          </a:p>
        </p:txBody>
      </p:sp>
    </p:spTree>
    <p:extLst>
      <p:ext uri="{BB962C8B-B14F-4D97-AF65-F5344CB8AC3E}">
        <p14:creationId xmlns:p14="http://schemas.microsoft.com/office/powerpoint/2010/main" val="231854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etaMask를 통한 로그인"/>
          <p:cNvSpPr txBox="1"/>
          <p:nvPr/>
        </p:nvSpPr>
        <p:spPr>
          <a:xfrm>
            <a:off x="99349" y="39318"/>
            <a:ext cx="299441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000"/>
              <a:t>MetaMask를 통한 로그인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6172" y="794743"/>
            <a:ext cx="3874508" cy="321904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https://metamask.io/"/>
          <p:cNvSpPr txBox="1"/>
          <p:nvPr/>
        </p:nvSpPr>
        <p:spPr>
          <a:xfrm>
            <a:off x="1771710" y="455423"/>
            <a:ext cx="160524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https://metamask.io/</a:t>
            </a:r>
          </a:p>
        </p:txBody>
      </p:sp>
      <p:sp>
        <p:nvSpPr>
          <p:cNvPr id="147" name="Arrow"/>
          <p:cNvSpPr/>
          <p:nvPr/>
        </p:nvSpPr>
        <p:spPr>
          <a:xfrm>
            <a:off x="5665906" y="1866305"/>
            <a:ext cx="892969" cy="89296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4101" y="735456"/>
            <a:ext cx="3545561" cy="605557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브라우저 Web3js 라이브러리를 통해 MetaMask 와 통신하여…"/>
          <p:cNvSpPr txBox="1"/>
          <p:nvPr/>
        </p:nvSpPr>
        <p:spPr>
          <a:xfrm>
            <a:off x="1482292" y="4688923"/>
            <a:ext cx="4469750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브라우저 Web3js 라이브러리를 통해 MetaMask 와 통신하여</a:t>
            </a:r>
          </a:p>
          <a:p>
            <a:r>
              <a:rPr sz="1266"/>
              <a:t>사용자 인증을 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49073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0"/>
            <a:ext cx="2174789" cy="584886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사용자 인증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07774" y="774261"/>
            <a:ext cx="11388810" cy="58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 err="1" smtClean="0">
                <a:latin typeface="+mn-ea"/>
                <a:ea typeface="+mn-ea"/>
              </a:rPr>
              <a:t>MetaMask</a:t>
            </a:r>
            <a:r>
              <a:rPr lang="ko-KR" altLang="en-US" sz="2400" dirty="0" smtClean="0">
                <a:latin typeface="+mn-ea"/>
                <a:ea typeface="+mn-ea"/>
              </a:rPr>
              <a:t>를 통해 본인이 계정을 관리하고 그 외 프로파일 정보를 위해 </a:t>
            </a:r>
            <a:r>
              <a:rPr lang="ko-KR" altLang="en-US" sz="2400" dirty="0" err="1" smtClean="0">
                <a:latin typeface="+mn-ea"/>
                <a:ea typeface="+mn-ea"/>
              </a:rPr>
              <a:t>카카오톡</a:t>
            </a:r>
            <a:r>
              <a:rPr lang="ko-KR" altLang="en-US" sz="2400" dirty="0" smtClean="0">
                <a:latin typeface="+mn-ea"/>
                <a:ea typeface="+mn-ea"/>
              </a:rPr>
              <a:t> 로그인 </a:t>
            </a:r>
            <a:r>
              <a:rPr lang="en-US" altLang="ko-KR" sz="2400" dirty="0" smtClean="0">
                <a:latin typeface="+mn-ea"/>
                <a:ea typeface="+mn-ea"/>
              </a:rPr>
              <a:t>Open API</a:t>
            </a:r>
            <a:r>
              <a:rPr lang="ko-KR" altLang="en-US" sz="2400" dirty="0" smtClean="0">
                <a:latin typeface="+mn-ea"/>
                <a:ea typeface="+mn-ea"/>
              </a:rPr>
              <a:t>로 접속하여 로그인 함 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9" name="web3.js 를 통한 접속 - 자바스크립트 코드"/>
          <p:cNvSpPr txBox="1"/>
          <p:nvPr/>
        </p:nvSpPr>
        <p:spPr>
          <a:xfrm>
            <a:off x="524897" y="1601906"/>
            <a:ext cx="450969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/>
              <a:t>web3.js 를 </a:t>
            </a:r>
            <a:r>
              <a:rPr b="1" dirty="0" err="1"/>
              <a:t>통한</a:t>
            </a:r>
            <a:r>
              <a:rPr b="1" dirty="0"/>
              <a:t> </a:t>
            </a:r>
            <a:r>
              <a:rPr b="1" dirty="0" err="1"/>
              <a:t>접속</a:t>
            </a:r>
            <a:r>
              <a:rPr b="1" dirty="0"/>
              <a:t> - </a:t>
            </a:r>
            <a:r>
              <a:rPr b="1" dirty="0" err="1"/>
              <a:t>자바스크립트</a:t>
            </a:r>
            <a:r>
              <a:rPr b="1" dirty="0"/>
              <a:t> </a:t>
            </a:r>
            <a:r>
              <a:rPr b="1" dirty="0" err="1"/>
              <a:t>코드</a:t>
            </a:r>
            <a:endParaRPr b="1" dirty="0"/>
          </a:p>
        </p:txBody>
      </p:sp>
      <p:sp>
        <p:nvSpPr>
          <p:cNvPr id="30" name="if (typeof window.web3 !== &quot;undefined&quot;) {…"/>
          <p:cNvSpPr txBox="1"/>
          <p:nvPr/>
        </p:nvSpPr>
        <p:spPr>
          <a:xfrm>
            <a:off x="1087393" y="1981497"/>
            <a:ext cx="830515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sz="1600" dirty="0"/>
              <a:t>if (</a:t>
            </a:r>
            <a:r>
              <a:rPr sz="1600" dirty="0" err="1"/>
              <a:t>typeof</a:t>
            </a:r>
            <a:r>
              <a:rPr sz="1600" dirty="0"/>
              <a:t> window.web3 !== "undefined") </a:t>
            </a:r>
            <a:r>
              <a:rPr sz="1600" dirty="0" smtClean="0"/>
              <a:t>{</a:t>
            </a:r>
            <a:endParaRPr lang="en-US" sz="1600" dirty="0" smtClean="0"/>
          </a:p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sz="1600" dirty="0" smtClean="0"/>
              <a:t>//</a:t>
            </a:r>
            <a:r>
              <a:rPr sz="1600" dirty="0" err="1"/>
              <a:t>MetaMask</a:t>
            </a:r>
            <a:r>
              <a:rPr sz="1600" dirty="0"/>
              <a:t> </a:t>
            </a:r>
            <a:r>
              <a:rPr sz="1600" dirty="0" err="1"/>
              <a:t>접속</a:t>
            </a:r>
            <a:r>
              <a:rPr sz="1600" dirty="0"/>
              <a:t> 시 window </a:t>
            </a:r>
            <a:r>
              <a:rPr sz="1600" dirty="0" err="1"/>
              <a:t>객체</a:t>
            </a:r>
            <a:r>
              <a:rPr sz="1600" dirty="0"/>
              <a:t> web3.currentProvider </a:t>
            </a:r>
            <a:r>
              <a:rPr sz="1600" dirty="0" err="1"/>
              <a:t>멤버</a:t>
            </a:r>
            <a:r>
              <a:rPr sz="1600" dirty="0"/>
              <a:t> </a:t>
            </a:r>
            <a:r>
              <a:rPr sz="1600" dirty="0" err="1"/>
              <a:t>변수</a:t>
            </a:r>
            <a:r>
              <a:rPr sz="1600" dirty="0"/>
              <a:t>, </a:t>
            </a:r>
            <a:r>
              <a:rPr sz="1600" dirty="0" err="1"/>
              <a:t>함수가</a:t>
            </a:r>
            <a:r>
              <a:rPr sz="1600" dirty="0"/>
              <a:t> </a:t>
            </a:r>
            <a:r>
              <a:rPr sz="1600" dirty="0" err="1"/>
              <a:t>생긴다</a:t>
            </a:r>
            <a:r>
              <a:rPr sz="1600" dirty="0"/>
              <a:t>.</a:t>
            </a:r>
          </a:p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sz="1600" dirty="0"/>
              <a:t>               </a:t>
            </a:r>
            <a:r>
              <a:rPr sz="1600" b="1" dirty="0"/>
              <a:t>web3js = new Web3(window.web3.currentProvider);</a:t>
            </a:r>
          </a:p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sz="1600" dirty="0"/>
              <a:t>               console.log("Connect to Mist/</a:t>
            </a:r>
            <a:r>
              <a:rPr sz="1600" dirty="0" err="1"/>
              <a:t>MetaMask</a:t>
            </a:r>
            <a:r>
              <a:rPr sz="1600" dirty="0"/>
              <a:t>");</a:t>
            </a:r>
          </a:p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sz="1600" dirty="0"/>
              <a:t>} else { </a:t>
            </a:r>
          </a:p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sz="1600" dirty="0"/>
              <a:t>     //  </a:t>
            </a:r>
            <a:r>
              <a:rPr sz="1600" dirty="0" err="1"/>
              <a:t>직접</a:t>
            </a:r>
            <a:r>
              <a:rPr sz="1600" dirty="0"/>
              <a:t> JSON-</a:t>
            </a:r>
            <a:r>
              <a:rPr sz="1600" dirty="0" err="1"/>
              <a:t>RPC로</a:t>
            </a:r>
            <a:r>
              <a:rPr sz="1600" dirty="0"/>
              <a:t> </a:t>
            </a:r>
            <a:r>
              <a:rPr sz="1600" dirty="0" err="1"/>
              <a:t>해당</a:t>
            </a:r>
            <a:r>
              <a:rPr sz="1600" dirty="0"/>
              <a:t> </a:t>
            </a:r>
            <a:r>
              <a:rPr sz="1600" dirty="0" err="1"/>
              <a:t>Peer에</a:t>
            </a:r>
            <a:r>
              <a:rPr sz="1600" dirty="0"/>
              <a:t> </a:t>
            </a:r>
            <a:r>
              <a:rPr sz="1600" dirty="0" err="1"/>
              <a:t>접속할</a:t>
            </a:r>
            <a:r>
              <a:rPr sz="1600" dirty="0"/>
              <a:t> 수 </a:t>
            </a:r>
            <a:r>
              <a:rPr sz="1600" dirty="0" err="1"/>
              <a:t>있는</a:t>
            </a:r>
            <a:r>
              <a:rPr sz="1600" dirty="0"/>
              <a:t> </a:t>
            </a:r>
            <a:r>
              <a:rPr sz="1600" dirty="0" err="1"/>
              <a:t>방법이다</a:t>
            </a:r>
            <a:r>
              <a:rPr sz="1600" dirty="0"/>
              <a:t>.</a:t>
            </a:r>
          </a:p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sz="1600" dirty="0"/>
              <a:t>     //   web3js = </a:t>
            </a:r>
            <a:r>
              <a:rPr sz="1600" b="1" dirty="0"/>
              <a:t>new </a:t>
            </a:r>
            <a:r>
              <a:rPr sz="1600" dirty="0"/>
              <a:t>Web3(</a:t>
            </a:r>
            <a:r>
              <a:rPr sz="1600" b="1" dirty="0"/>
              <a:t>new </a:t>
            </a:r>
            <a:r>
              <a:rPr sz="1600" dirty="0"/>
              <a:t>Web3.providers.HttpProvider("http://localhost:9545"));</a:t>
            </a:r>
          </a:p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sz="1600" dirty="0"/>
              <a:t>     //  console.log("Connect to Localhost");</a:t>
            </a:r>
          </a:p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sz="1600" dirty="0"/>
              <a:t>}</a:t>
            </a:r>
          </a:p>
        </p:txBody>
      </p:sp>
      <p:sp>
        <p:nvSpPr>
          <p:cNvPr id="40" name="web3.js 를 통한 접속 - 자바스크립트 코드"/>
          <p:cNvSpPr txBox="1"/>
          <p:nvPr/>
        </p:nvSpPr>
        <p:spPr>
          <a:xfrm>
            <a:off x="601796" y="4300080"/>
            <a:ext cx="202779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b="1" dirty="0" smtClean="0"/>
              <a:t>카카오 로그인 </a:t>
            </a:r>
            <a:r>
              <a:rPr lang="en-US" altLang="ko-KR" b="1" dirty="0" smtClean="0"/>
              <a:t>API</a:t>
            </a:r>
            <a:endParaRPr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9" y="4757483"/>
            <a:ext cx="6033875" cy="1587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84" y="4757483"/>
            <a:ext cx="4331687" cy="18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3416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latin typeface="+mn-ea"/>
                <a:ea typeface="+mn-ea"/>
              </a:rPr>
              <a:t>마이페이지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(1/3)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3" y="951379"/>
            <a:ext cx="5684108" cy="2233402"/>
          </a:xfrm>
          <a:prstGeom prst="rect">
            <a:avLst/>
          </a:prstGeom>
        </p:spPr>
      </p:pic>
      <p:sp>
        <p:nvSpPr>
          <p:cNvPr id="6" name="web3.js 를 통한 접속 - 자바스크립트 코드"/>
          <p:cNvSpPr txBox="1"/>
          <p:nvPr/>
        </p:nvSpPr>
        <p:spPr>
          <a:xfrm>
            <a:off x="2953265" y="140496"/>
            <a:ext cx="154529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1" dirty="0" smtClean="0"/>
              <a:t>Account </a:t>
            </a:r>
            <a:r>
              <a:rPr lang="ko-KR" altLang="en-US" b="1" dirty="0" smtClean="0"/>
              <a:t>정보</a:t>
            </a:r>
            <a:endParaRPr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2995" y="2741862"/>
            <a:ext cx="2924432" cy="356039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2995" y="2356022"/>
            <a:ext cx="3731740" cy="299987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2995" y="1890060"/>
            <a:ext cx="2924432" cy="356039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0616" y="96288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476" y="1750016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714" y="2268567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714" y="2678358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51158" y="101655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if (typeof window.web3 !== &quot;undefined&quot;) {…"/>
          <p:cNvSpPr txBox="1"/>
          <p:nvPr/>
        </p:nvSpPr>
        <p:spPr>
          <a:xfrm>
            <a:off x="255373" y="4894556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altLang="ko-KR" sz="1600" err="1" smtClean="0"/>
              <a:t>SmartContract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소스 </a:t>
            </a:r>
            <a:endParaRPr sz="1600" dirty="0"/>
          </a:p>
        </p:txBody>
      </p:sp>
      <p:sp>
        <p:nvSpPr>
          <p:cNvPr id="16" name="if (typeof window.web3 !== &quot;undefined&quot;) {…"/>
          <p:cNvSpPr txBox="1"/>
          <p:nvPr/>
        </p:nvSpPr>
        <p:spPr>
          <a:xfrm>
            <a:off x="255373" y="3263899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ko-KR" altLang="en-US" sz="1600" dirty="0" smtClean="0"/>
              <a:t>관련 </a:t>
            </a:r>
            <a:r>
              <a:rPr lang="en-US" altLang="ko-KR" sz="1600" dirty="0" smtClean="0"/>
              <a:t>URL</a:t>
            </a:r>
            <a:endParaRPr sz="1600" dirty="0"/>
          </a:p>
        </p:txBody>
      </p:sp>
      <p:sp>
        <p:nvSpPr>
          <p:cNvPr id="17" name="if (typeof window.web3 !== &quot;undefined&quot;) {…"/>
          <p:cNvSpPr txBox="1"/>
          <p:nvPr/>
        </p:nvSpPr>
        <p:spPr>
          <a:xfrm>
            <a:off x="646670" y="3683159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smtClean="0"/>
              <a:t>./</a:t>
            </a:r>
            <a:r>
              <a:rPr lang="en-US" sz="1600" dirty="0" err="1" smtClean="0"/>
              <a:t>mypage</a:t>
            </a:r>
            <a:r>
              <a:rPr lang="en-US" sz="1600" dirty="0"/>
              <a:t> </a:t>
            </a:r>
            <a:r>
              <a:rPr lang="en-US" sz="1600" dirty="0" smtClean="0"/>
              <a:t>( mypage.html )</a:t>
            </a:r>
            <a:endParaRPr sz="1600" dirty="0"/>
          </a:p>
        </p:txBody>
      </p:sp>
      <p:sp>
        <p:nvSpPr>
          <p:cNvPr id="18" name="if (typeof window.web3 !== &quot;undefined&quot;) {…"/>
          <p:cNvSpPr txBox="1"/>
          <p:nvPr/>
        </p:nvSpPr>
        <p:spPr>
          <a:xfrm>
            <a:off x="646669" y="5305842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err="1" smtClean="0"/>
              <a:t>ItemFactory.sol</a:t>
            </a:r>
            <a:endParaRPr sz="1600" dirty="0"/>
          </a:p>
        </p:txBody>
      </p:sp>
      <p:sp>
        <p:nvSpPr>
          <p:cNvPr id="19" name="if (typeof window.web3 !== &quot;undefined&quot;) {…"/>
          <p:cNvSpPr txBox="1"/>
          <p:nvPr/>
        </p:nvSpPr>
        <p:spPr>
          <a:xfrm>
            <a:off x="646669" y="6025002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err="1" smtClean="0"/>
              <a:t>Token.sol</a:t>
            </a:r>
            <a:endParaRPr sz="1600" dirty="0"/>
          </a:p>
        </p:txBody>
      </p:sp>
      <p:sp>
        <p:nvSpPr>
          <p:cNvPr id="20" name="if (typeof window.web3 !== &quot;undefined&quot;) {…"/>
          <p:cNvSpPr txBox="1"/>
          <p:nvPr/>
        </p:nvSpPr>
        <p:spPr>
          <a:xfrm>
            <a:off x="646669" y="5676189"/>
            <a:ext cx="539578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100" b="0">
                <a:solidFill>
                  <a:srgbClr val="454545"/>
                </a:solidFill>
              </a:defRPr>
            </a:pPr>
            <a:r>
              <a:rPr lang="en-US" sz="1600" dirty="0" smtClean="0"/>
              <a:t>Token721.sol</a:t>
            </a:r>
            <a:endParaRPr sz="1600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104238" y="1014845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loginStatus</a:t>
            </a:r>
            <a:r>
              <a:rPr lang="en-US" altLang="ko-KR" sz="1800" dirty="0" smtClean="0">
                <a:latin typeface="+mn-ea"/>
                <a:ea typeface="+mn-ea"/>
              </a:rPr>
              <a:t>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322540" y="1406274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en-US" altLang="ko-KR" sz="1400" dirty="0" err="1" smtClean="0">
                <a:latin typeface="+mn-ea"/>
                <a:ea typeface="+mn-ea"/>
              </a:rPr>
              <a:t>Kakao.Auth.getStatus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로그인 상태 체크 후 프로파일 정보 가져오기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659395" y="220981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104238" y="2376783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balanceOf</a:t>
            </a:r>
            <a:r>
              <a:rPr lang="en-US" altLang="ko-KR" sz="1800" dirty="0" smtClean="0">
                <a:latin typeface="+mn-ea"/>
                <a:ea typeface="+mn-ea"/>
              </a:rPr>
              <a:t>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67632" y="2560291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6322539" y="2915237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보유 </a:t>
            </a:r>
            <a:r>
              <a:rPr lang="ko-KR" altLang="en-US" sz="1400" dirty="0" err="1" smtClean="0">
                <a:latin typeface="+mn-ea"/>
                <a:ea typeface="+mn-ea"/>
              </a:rPr>
              <a:t>이더와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ERC20</a:t>
            </a:r>
            <a:r>
              <a:rPr lang="ko-KR" altLang="en-US" sz="1400" dirty="0" smtClean="0">
                <a:latin typeface="+mn-ea"/>
                <a:ea typeface="+mn-ea"/>
              </a:rPr>
              <a:t>으로 발급된 토큰을 가져옴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667634" y="3974204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6104238" y="3910549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getGasPrice</a:t>
            </a:r>
            <a:r>
              <a:rPr lang="en-US" altLang="ko-KR" sz="1800" dirty="0" smtClean="0">
                <a:latin typeface="+mn-ea"/>
                <a:ea typeface="+mn-ea"/>
              </a:rPr>
              <a:t>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322538" y="4418390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en-US" altLang="ko-KR" sz="1400" dirty="0" smtClean="0">
                <a:latin typeface="+mn-ea"/>
                <a:ea typeface="+mn-ea"/>
                <a:hlinkClick r:id="rId3"/>
              </a:rPr>
              <a:t>http://ethgasstation.info/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사이트에 공시된 </a:t>
            </a:r>
            <a:r>
              <a:rPr lang="en-US" altLang="ko-KR" sz="1400" dirty="0" smtClean="0">
                <a:latin typeface="+mn-ea"/>
                <a:ea typeface="+mn-ea"/>
              </a:rPr>
              <a:t>Gas </a:t>
            </a:r>
            <a:r>
              <a:rPr lang="ko-KR" altLang="en-US" sz="1400" dirty="0" err="1" smtClean="0">
                <a:latin typeface="+mn-ea"/>
                <a:ea typeface="+mn-ea"/>
              </a:rPr>
              <a:t>시장가</a:t>
            </a:r>
            <a:r>
              <a:rPr lang="ko-KR" altLang="en-US" sz="1400" dirty="0" smtClean="0">
                <a:latin typeface="+mn-ea"/>
                <a:ea typeface="+mn-ea"/>
              </a:rPr>
              <a:t> 가져오기 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62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1" y="806712"/>
            <a:ext cx="4669434" cy="4176955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3416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latin typeface="+mn-ea"/>
                <a:ea typeface="+mn-ea"/>
              </a:rPr>
              <a:t>마이페이지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(2/3)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6" name="web3.js 를 통한 접속 - 자바스크립트 코드"/>
          <p:cNvSpPr txBox="1"/>
          <p:nvPr/>
        </p:nvSpPr>
        <p:spPr>
          <a:xfrm>
            <a:off x="2953265" y="140496"/>
            <a:ext cx="359027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1" dirty="0" smtClean="0"/>
              <a:t>Character</a:t>
            </a:r>
            <a:r>
              <a:rPr lang="ko-KR" altLang="en-US" b="1" dirty="0" smtClean="0"/>
              <a:t>와 </a:t>
            </a:r>
            <a:r>
              <a:rPr lang="en-US" b="1" dirty="0" smtClean="0"/>
              <a:t>Item </a:t>
            </a:r>
            <a:r>
              <a:rPr lang="ko-KR" altLang="en-US" b="1" dirty="0" smtClean="0"/>
              <a:t>장착 관련 정보</a:t>
            </a:r>
            <a:endParaRPr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84605" y="2284963"/>
            <a:ext cx="1655806" cy="1335723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88559" y="3512217"/>
            <a:ext cx="1653037" cy="1471450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04284" y="2097714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785622" y="3445463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51158" y="101655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104238" y="1014845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equip(equipment);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182497" y="1594550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보유 아이템 리스트에서 아이템을 클릭 시 아이템 분류에 따라 장착되어짐 </a:t>
            </a:r>
            <a:r>
              <a:rPr lang="en-US" altLang="ko-KR" sz="1400" dirty="0" smtClean="0">
                <a:latin typeface="+mn-ea"/>
                <a:ea typeface="+mn-ea"/>
              </a:rPr>
              <a:t>( </a:t>
            </a:r>
            <a:r>
              <a:rPr lang="en-US" altLang="ko-KR" sz="1400" dirty="0" err="1" smtClean="0">
                <a:latin typeface="+mn-ea"/>
                <a:ea typeface="+mn-ea"/>
              </a:rPr>
              <a:t>localStorage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저장 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659395" y="220981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104238" y="2174256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unEquip</a:t>
            </a:r>
            <a:r>
              <a:rPr lang="en-US" altLang="ko-KR" sz="1800" dirty="0" smtClean="0">
                <a:latin typeface="+mn-ea"/>
                <a:ea typeface="+mn-ea"/>
              </a:rPr>
              <a:t>(data);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41499" y="5087195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6182497" y="2600047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해당 아이템을 화면에서 해제하고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localStorage</a:t>
            </a:r>
            <a:r>
              <a:rPr lang="ko-KR" altLang="en-US" sz="1400" dirty="0" smtClean="0">
                <a:latin typeface="+mn-ea"/>
                <a:ea typeface="+mn-ea"/>
              </a:rPr>
              <a:t>에서 제거함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6086342" y="4752776"/>
            <a:ext cx="5675870" cy="7384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800" dirty="0" smtClean="0">
                <a:latin typeface="+mn-ea"/>
                <a:ea typeface="+mn-ea"/>
              </a:rPr>
              <a:t>무기 장착</a:t>
            </a:r>
            <a:r>
              <a:rPr lang="en-US" altLang="ko-KR" sz="1800" dirty="0" smtClean="0">
                <a:latin typeface="+mn-ea"/>
                <a:ea typeface="+mn-ea"/>
              </a:rPr>
              <a:t>/</a:t>
            </a:r>
            <a:r>
              <a:rPr lang="ko-KR" altLang="en-US" sz="1800" dirty="0" smtClean="0">
                <a:latin typeface="+mn-ea"/>
                <a:ea typeface="+mn-ea"/>
              </a:rPr>
              <a:t>해제 시 공격력과 방어력은 가감함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5502874" y="6119251"/>
            <a:ext cx="6277234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저장소에 대한 부분은 </a:t>
            </a:r>
            <a:r>
              <a:rPr lang="en-US" altLang="ko-KR" sz="1400" dirty="0" smtClean="0">
                <a:latin typeface="+mn-ea"/>
                <a:ea typeface="+mn-ea"/>
              </a:rPr>
              <a:t>DB</a:t>
            </a:r>
            <a:r>
              <a:rPr lang="ko-KR" altLang="en-US" sz="1400" dirty="0" smtClean="0">
                <a:latin typeface="+mn-ea"/>
                <a:ea typeface="+mn-ea"/>
              </a:rPr>
              <a:t>를 사용하지 않고 </a:t>
            </a:r>
            <a:r>
              <a:rPr lang="en-US" altLang="ko-KR" sz="1400" dirty="0" err="1" smtClean="0">
                <a:latin typeface="+mn-ea"/>
                <a:ea typeface="+mn-ea"/>
              </a:rPr>
              <a:t>window.localStorage</a:t>
            </a:r>
            <a:r>
              <a:rPr lang="ko-KR" altLang="en-US" sz="1400" dirty="0" smtClean="0">
                <a:latin typeface="+mn-ea"/>
                <a:ea typeface="+mn-ea"/>
              </a:rPr>
              <a:t>를 사용함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1" name="Arrow"/>
          <p:cNvSpPr/>
          <p:nvPr/>
        </p:nvSpPr>
        <p:spPr>
          <a:xfrm rot="5400000">
            <a:off x="7460334" y="4146896"/>
            <a:ext cx="892969" cy="89296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" name="타원 32"/>
          <p:cNvSpPr/>
          <p:nvPr/>
        </p:nvSpPr>
        <p:spPr>
          <a:xfrm>
            <a:off x="5659395" y="3263026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6156363" y="3228073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itemPositionSetup</a:t>
            </a:r>
            <a:r>
              <a:rPr lang="en-US" altLang="ko-KR" sz="1800" dirty="0" smtClean="0">
                <a:latin typeface="+mn-ea"/>
                <a:ea typeface="+mn-ea"/>
              </a:rPr>
              <a:t>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6199108" y="3618504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페이지 로딩 시 </a:t>
            </a:r>
            <a:r>
              <a:rPr lang="en-US" altLang="ko-KR" sz="1400" dirty="0" err="1" smtClean="0">
                <a:latin typeface="+mn-ea"/>
                <a:ea typeface="+mn-ea"/>
              </a:rPr>
              <a:t>localStorage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저장된 정보를 불러와 장착함 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7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" y="783580"/>
            <a:ext cx="5410094" cy="300513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3416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latin typeface="+mn-ea"/>
                <a:ea typeface="+mn-ea"/>
              </a:rPr>
              <a:t>마이페이지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(3/3)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6" name="web3.js 를 통한 접속 - 자바스크립트 코드"/>
          <p:cNvSpPr txBox="1"/>
          <p:nvPr/>
        </p:nvSpPr>
        <p:spPr>
          <a:xfrm>
            <a:off x="2953265" y="140496"/>
            <a:ext cx="359027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1" dirty="0" smtClean="0"/>
              <a:t>Character</a:t>
            </a:r>
            <a:r>
              <a:rPr lang="ko-KR" altLang="en-US" b="1" dirty="0" smtClean="0"/>
              <a:t>와 </a:t>
            </a:r>
            <a:r>
              <a:rPr lang="en-US" b="1" dirty="0" smtClean="0"/>
              <a:t>Item </a:t>
            </a:r>
            <a:r>
              <a:rPr lang="ko-KR" altLang="en-US" b="1" dirty="0" smtClean="0"/>
              <a:t>장착 관련 정보</a:t>
            </a:r>
            <a:endParaRPr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18919" y="3023286"/>
            <a:ext cx="1235676" cy="765432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18054" y="1358587"/>
            <a:ext cx="387178" cy="318024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10" name="타원 9"/>
          <p:cNvSpPr/>
          <p:nvPr/>
        </p:nvSpPr>
        <p:spPr>
          <a:xfrm>
            <a:off x="0" y="968939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82129" y="1118748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51158" y="101655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104238" y="1014845"/>
            <a:ext cx="39953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ownerOfItems</a:t>
            </a:r>
            <a:r>
              <a:rPr lang="en-US" altLang="ko-KR" sz="1800" dirty="0" smtClean="0">
                <a:latin typeface="+mn-ea"/>
                <a:ea typeface="+mn-ea"/>
              </a:rPr>
              <a:t>();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130143" y="1422679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보유 아이템 리스트를 불러옴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659395" y="2045050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104237" y="2009496"/>
            <a:ext cx="5033319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saleStatusChange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en-US" altLang="ko-KR" sz="1800" dirty="0" err="1" smtClean="0">
                <a:latin typeface="+mn-ea"/>
                <a:ea typeface="+mn-ea"/>
              </a:rPr>
              <a:t>tokenSeq</a:t>
            </a:r>
            <a:r>
              <a:rPr lang="en-US" altLang="ko-KR" sz="1800" dirty="0" smtClean="0">
                <a:latin typeface="+mn-ea"/>
                <a:ea typeface="+mn-ea"/>
              </a:rPr>
              <a:t>, status);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59395" y="4174157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6130142" y="2516225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현재 판매 상태를 바꾼다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판매 상태를 </a:t>
            </a:r>
            <a:r>
              <a:rPr lang="en-US" altLang="ko-KR" sz="1400" dirty="0" smtClean="0">
                <a:latin typeface="+mn-ea"/>
                <a:ea typeface="+mn-ea"/>
              </a:rPr>
              <a:t>[Sale] </a:t>
            </a:r>
            <a:r>
              <a:rPr lang="ko-KR" altLang="en-US" sz="1400" dirty="0" smtClean="0">
                <a:latin typeface="+mn-ea"/>
                <a:ea typeface="+mn-ea"/>
              </a:rPr>
              <a:t>로 바꿀 시 </a:t>
            </a:r>
            <a:r>
              <a:rPr lang="en-US" altLang="ko-KR" sz="1400" dirty="0" smtClean="0">
                <a:latin typeface="+mn-ea"/>
                <a:ea typeface="+mn-ea"/>
              </a:rPr>
              <a:t>./</a:t>
            </a:r>
            <a:r>
              <a:rPr lang="en-US" altLang="ko-KR" sz="1400" dirty="0" err="1" smtClean="0">
                <a:latin typeface="+mn-ea"/>
                <a:ea typeface="+mn-ea"/>
              </a:rPr>
              <a:t>marketPlace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에 등록됨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59395" y="3180646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6156362" y="3145693"/>
            <a:ext cx="498119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salePriceChange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en-US" altLang="ko-KR" sz="1800" dirty="0" err="1" smtClean="0">
                <a:latin typeface="+mn-ea"/>
                <a:ea typeface="+mn-ea"/>
              </a:rPr>
              <a:t>tokenSeq</a:t>
            </a:r>
            <a:r>
              <a:rPr lang="en-US" altLang="ko-KR" sz="1800" dirty="0" smtClean="0">
                <a:latin typeface="+mn-ea"/>
                <a:ea typeface="+mn-ea"/>
              </a:rPr>
              <a:t>, price);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6156362" y="3543244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마켓에 등록된 판매 가격을 변경할 수 있음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2584" y="2452030"/>
            <a:ext cx="982291" cy="571256"/>
          </a:xfrm>
          <a:prstGeom prst="round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233313" y="2267669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917429" y="2893745"/>
            <a:ext cx="329514" cy="280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6156362" y="4147230"/>
            <a:ext cx="5755552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800" dirty="0">
                <a:latin typeface="+mn-ea"/>
                <a:ea typeface="+mn-ea"/>
              </a:rPr>
              <a:t>f</a:t>
            </a:r>
            <a:r>
              <a:rPr lang="en-US" altLang="ko-KR" sz="1800" dirty="0" smtClean="0">
                <a:latin typeface="+mn-ea"/>
                <a:ea typeface="+mn-ea"/>
              </a:rPr>
              <a:t>unction </a:t>
            </a:r>
            <a:r>
              <a:rPr lang="en-US" altLang="ko-KR" sz="1800" dirty="0" err="1" smtClean="0">
                <a:latin typeface="+mn-ea"/>
                <a:ea typeface="+mn-ea"/>
              </a:rPr>
              <a:t>sendGiftToFriends</a:t>
            </a:r>
            <a:r>
              <a:rPr lang="en-US" altLang="ko-KR" sz="1800" dirty="0" smtClean="0">
                <a:latin typeface="+mn-ea"/>
                <a:ea typeface="+mn-ea"/>
              </a:rPr>
              <a:t>(_</a:t>
            </a:r>
            <a:r>
              <a:rPr lang="en-US" altLang="ko-KR" sz="1800" dirty="0" err="1" smtClean="0">
                <a:latin typeface="+mn-ea"/>
                <a:ea typeface="+mn-ea"/>
              </a:rPr>
              <a:t>recipent</a:t>
            </a:r>
            <a:r>
              <a:rPr lang="en-US" altLang="ko-KR" sz="1800" dirty="0" smtClean="0">
                <a:latin typeface="+mn-ea"/>
                <a:ea typeface="+mn-ea"/>
              </a:rPr>
              <a:t>, _</a:t>
            </a:r>
            <a:r>
              <a:rPr lang="en-US" altLang="ko-KR" sz="1800" dirty="0" err="1" smtClean="0">
                <a:latin typeface="+mn-ea"/>
                <a:ea typeface="+mn-ea"/>
              </a:rPr>
              <a:t>tokenSeq</a:t>
            </a:r>
            <a:r>
              <a:rPr lang="en-US" altLang="ko-KR" sz="1800" dirty="0" smtClean="0">
                <a:latin typeface="+mn-ea"/>
                <a:ea typeface="+mn-ea"/>
              </a:rPr>
              <a:t>);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6156362" y="4514122"/>
            <a:ext cx="5663513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수신 </a:t>
            </a:r>
            <a:r>
              <a:rPr lang="en-US" altLang="ko-KR" sz="1400" dirty="0" smtClean="0">
                <a:latin typeface="+mn-ea"/>
                <a:ea typeface="+mn-ea"/>
              </a:rPr>
              <a:t>Account</a:t>
            </a:r>
            <a:r>
              <a:rPr lang="ko-KR" altLang="en-US" sz="1400" dirty="0" smtClean="0">
                <a:latin typeface="+mn-ea"/>
                <a:ea typeface="+mn-ea"/>
              </a:rPr>
              <a:t>에게 해당 </a:t>
            </a:r>
            <a:r>
              <a:rPr lang="en-US" altLang="ko-KR" sz="1400" dirty="0" smtClean="0">
                <a:latin typeface="+mn-ea"/>
                <a:ea typeface="+mn-ea"/>
              </a:rPr>
              <a:t>ERC721</a:t>
            </a:r>
            <a:r>
              <a:rPr lang="ko-KR" altLang="en-US" sz="1400" dirty="0" smtClean="0">
                <a:latin typeface="+mn-ea"/>
                <a:ea typeface="+mn-ea"/>
              </a:rPr>
              <a:t>로 만들어진 아이템을 선물함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301435" y="6028424"/>
            <a:ext cx="11045434" cy="343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아이템에 대한 이미지 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공격력 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방어력 등 </a:t>
            </a:r>
            <a:r>
              <a:rPr lang="en-US" altLang="ko-KR" sz="1400" dirty="0" smtClean="0">
                <a:latin typeface="+mn-ea"/>
                <a:ea typeface="+mn-ea"/>
              </a:rPr>
              <a:t>Attributes </a:t>
            </a:r>
            <a:r>
              <a:rPr lang="ko-KR" altLang="en-US" sz="1400" dirty="0" smtClean="0">
                <a:latin typeface="+mn-ea"/>
                <a:ea typeface="+mn-ea"/>
              </a:rPr>
              <a:t>에 대한 정보는 </a:t>
            </a:r>
            <a:r>
              <a:rPr lang="en-US" altLang="ko-KR" sz="1400" dirty="0" smtClean="0">
                <a:latin typeface="+mn-ea"/>
                <a:ea typeface="+mn-ea"/>
              </a:rPr>
              <a:t>Node Server API</a:t>
            </a:r>
            <a:r>
              <a:rPr lang="ko-KR" altLang="en-US" sz="1400" dirty="0" smtClean="0">
                <a:latin typeface="+mn-ea"/>
                <a:ea typeface="+mn-ea"/>
              </a:rPr>
              <a:t>를 통해 가져오고 해당 </a:t>
            </a:r>
            <a:r>
              <a:rPr lang="en-US" altLang="ko-KR" sz="1400" dirty="0" err="1" smtClean="0">
                <a:latin typeface="+mn-ea"/>
                <a:ea typeface="+mn-ea"/>
              </a:rPr>
              <a:t>TokenID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는 블록체인 상에서 만들고 소유권이 누구인지 관리함 </a:t>
            </a:r>
            <a:r>
              <a:rPr lang="en-US" altLang="ko-KR" sz="1400" dirty="0" smtClean="0">
                <a:latin typeface="+mn-ea"/>
                <a:ea typeface="+mn-ea"/>
              </a:rPr>
              <a:t>( </a:t>
            </a:r>
            <a:r>
              <a:rPr lang="ko-KR" altLang="en-US" sz="1400" dirty="0" smtClean="0">
                <a:latin typeface="+mn-ea"/>
                <a:ea typeface="+mn-ea"/>
              </a:rPr>
              <a:t>아이템과 해당 리소스에 대한 정보는 </a:t>
            </a:r>
            <a:r>
              <a:rPr lang="ko-KR" altLang="en-US" sz="1400" dirty="0" err="1" smtClean="0">
                <a:latin typeface="+mn-ea"/>
                <a:ea typeface="+mn-ea"/>
              </a:rPr>
              <a:t>어드민쪽에서</a:t>
            </a:r>
            <a:r>
              <a:rPr lang="ko-KR" altLang="en-US" sz="1400" dirty="0" smtClean="0">
                <a:latin typeface="+mn-ea"/>
                <a:ea typeface="+mn-ea"/>
              </a:rPr>
              <a:t> 관리한다는 가정으로 함 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46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758</Words>
  <Application>Microsoft Office PowerPoint</Application>
  <PresentationFormat>와이드스크린</PresentationFormat>
  <Paragraphs>163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Helvetica Neue Medium</vt:lpstr>
      <vt:lpstr>맑은 고딕</vt:lpstr>
      <vt:lpstr>Arial</vt:lpstr>
      <vt:lpstr>Office 테마</vt:lpstr>
      <vt:lpstr>dApp CardMaster</vt:lpstr>
      <vt:lpstr>목차</vt:lpstr>
      <vt:lpstr>개요</vt:lpstr>
      <vt:lpstr>사용자 인증 – 크립토키티 사례</vt:lpstr>
      <vt:lpstr>PowerPoint 프레젠테이션</vt:lpstr>
      <vt:lpstr>사용자 인증</vt:lpstr>
      <vt:lpstr>마이페이지 (1/3)</vt:lpstr>
      <vt:lpstr>마이페이지 (2/3)</vt:lpstr>
      <vt:lpstr>마이페이지 (3/3)</vt:lpstr>
      <vt:lpstr>이더와 토큰 구매 (1/2) - 이더 구매</vt:lpstr>
      <vt:lpstr>이더와 토큰 구매 (2/2) – 토큰 구매</vt:lpstr>
      <vt:lpstr>아이템 마켓</vt:lpstr>
      <vt:lpstr>용잡기</vt:lpstr>
      <vt:lpstr>회고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 J</dc:creator>
  <cp:lastModifiedBy>Double J</cp:lastModifiedBy>
  <cp:revision>41</cp:revision>
  <dcterms:created xsi:type="dcterms:W3CDTF">2018-07-27T07:18:25Z</dcterms:created>
  <dcterms:modified xsi:type="dcterms:W3CDTF">2018-07-27T09:25:48Z</dcterms:modified>
</cp:coreProperties>
</file>