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8" r:id="rId11"/>
    <p:sldId id="264" r:id="rId12"/>
    <p:sldId id="270" r:id="rId13"/>
    <p:sldId id="265" r:id="rId14"/>
    <p:sldId id="26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EBF00-23D1-EC43-80FC-D814DB69B47B}" v="914" dt="2021-04-15T08:40:12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9"/>
  </p:normalViewPr>
  <p:slideViewPr>
    <p:cSldViewPr snapToGrid="0">
      <p:cViewPr varScale="1">
        <p:scale>
          <a:sx n="148" d="100"/>
          <a:sy n="148" d="100"/>
        </p:scale>
        <p:origin x="2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1296DB-3BD4-A84D-A29F-121C34306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0E41B2-48A0-204C-ADCC-944258DC0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318A84-E972-2741-9216-099D9927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4D0EEF-3233-3441-8B01-FA54533F2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E59F26-9F74-0847-A784-D55A897F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5261A-9AC4-1641-BBCD-F0985F53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B4A7B-CDE3-3D44-8155-BE35CD206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6B8A7-E792-A24F-B771-C528CE3D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76A0F3-CC27-ED45-BC18-6C13C537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C80CCF-C773-924C-B477-1D8D3F50B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EA6906-F953-EB43-8886-018178479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77F6DA-8979-7D4F-8F06-16DF7FB68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922DB9-D14B-E945-AEA9-3F2DA156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42BBB6-00D3-994D-ACF2-787CA66C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0CD378-5102-2145-A8A2-16C53BC0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0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D683C-8095-344B-9BC2-6B55DD6A0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86DE92-2F78-E347-93D6-646B4705E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C8EAF9-D8C2-A846-9CCF-AAA029DE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8D097E-A457-D646-95D7-6D1BC72E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BA0F5E-5830-CA47-8238-E80DA45B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60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78424A-BF8D-6B40-BD9E-1D3ABCB3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C9CC32-051A-7546-9513-4AC2F1AC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37A43-AF5E-CC49-B7D1-8076C767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7C298A-A662-084E-9C7F-32A2EB6F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B73ACB-E4F5-8A41-99D7-A35EA6FD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5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315A7-DB0B-B448-BEB0-4521F2A2D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B27F2-F61C-754D-AE13-C164BBBA6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A5CFEF-0553-E742-87E2-0BF4B7700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540D1F8-BE1A-074B-B0D4-CBD5A1F8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7B77B2-9F59-4749-92BE-DA7AB747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F066EF-C522-634A-9413-CD8DF903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56BFC-BE93-3040-A593-FD8A7C36B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EC53F7-9B9B-E149-BE59-96E22065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6C70E1-65D1-0E49-86F4-3ACC89A7D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FF42C7-757C-3E43-91B7-AEAEF2BC9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0EF461C-CC1F-784F-BFD9-44EFB4FE7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38DB03B-807B-614A-8B7C-E87F0AD6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109A93C-4FAC-664D-8BBA-FC2607A07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B88779-C912-E94E-B619-2074EBEE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4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84E6E-3F8F-094D-B2B4-EC7A5131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36687EE-504C-F642-B06E-4D904653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2EDF64C-DF6D-ED4E-974A-5E38BB65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BD8F56-1ADB-0E46-8408-E3B03900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7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0140113-71EA-3644-B3A9-F19C134E0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E14A09-CFD4-114A-819A-42BDE9051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7362CE-2D7B-8F4B-88C1-440A1C6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1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8575A4-CAAB-494F-BC0D-7F2A72D3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A043DE-E891-E049-A029-DB9FA2CC4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071799-C7C3-E042-BE3A-03B797E87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D98435-FFEE-4249-8B3A-B659B3B2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2783E5-3DBC-5F45-A91B-672B8436E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67BBD-C108-5D42-82A6-6B0C8DA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0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FCF58-8BB0-6F43-9FD5-BDB81F3FB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8E04DD-7DD7-0A49-84DA-E4878E885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5FAF35-F40B-244C-A9B7-50EA58737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95CE5-7D93-E944-9BFD-F2FC8D8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BE33F1-EB90-324E-9635-CB35DD2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A34FEF-6A5A-304F-99FA-256C88B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03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94879C-AAFA-2540-92C8-0C33FB27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C788EF9-4A27-F04F-BF79-8C6134279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26418C-07A0-0241-9897-FF1C7E6A3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02159-DCB3-864E-86CF-84BE81740A90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C4853D-E6C5-1448-9BD7-C8D1E712C2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BF0278-BDB3-3043-9C6B-5591FA856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8D39-48F3-4442-85FF-FDEFDE267BE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2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CDACB-D568-894B-88AA-DC1DBCE44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Spec authorization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5DBAA8-A58B-FF49-9C7D-A6C4D4ED5A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err="1"/>
              <a:t>antaREST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804318" y="2049517"/>
            <a:ext cx="1187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workspace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29753" y="204951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config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783644" y="204951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73814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 flipV="1">
            <a:off x="1397875" y="3959324"/>
            <a:ext cx="5806965" cy="174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1397875" y="4110394"/>
            <a:ext cx="580696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108410" y="2710153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config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066067" y="3581916"/>
            <a:ext cx="128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metadata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workspace at </a:t>
            </a:r>
            <a:r>
              <a:rPr lang="en-US" sz="2400" b="1" err="1"/>
              <a:t>init</a:t>
            </a:r>
            <a:endParaRPr lang="en-US" sz="2400" b="1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96CDF29-C85B-CE4A-9897-1C23A1893D0E}"/>
              </a:ext>
            </a:extLst>
          </p:cNvPr>
          <p:cNvCxnSpPr>
            <a:cxnSpLocks/>
          </p:cNvCxnSpPr>
          <p:nvPr/>
        </p:nvCxnSpPr>
        <p:spPr>
          <a:xfrm flipH="1">
            <a:off x="1397875" y="3306061"/>
            <a:ext cx="280951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5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35858"/>
              </p:ext>
            </p:extLst>
          </p:nvPr>
        </p:nvGraphicFramePr>
        <p:xfrm>
          <a:off x="539015" y="2338939"/>
          <a:ext cx="11194180" cy="26140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440324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99928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Create / import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Choix: </a:t>
                      </a: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WRITER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/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Group.id</a:t>
                      </a:r>
                      <a:r>
                        <a:rPr lang="en-US"/>
                        <a:t> &amp; READER,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12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2751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 / import 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study is own by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Group.id</a:t>
                      </a:r>
                      <a:r>
                        <a:rPr lang="en-US"/>
                        <a:t> &amp; WRITER,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1359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55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workspace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69755"/>
              </p:ext>
            </p:extLst>
          </p:nvPr>
        </p:nvGraphicFramePr>
        <p:xfrm>
          <a:off x="539015" y="2338939"/>
          <a:ext cx="11194180" cy="150157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440324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99928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Create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None </a:t>
                      </a:r>
                      <a:r>
                        <a:rPr lang="en-US" err="1"/>
                        <a:t>uniquement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init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launcher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2" y="2049517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786186" y="204951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766389" y="2049517"/>
            <a:ext cx="876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storage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>
            <a:cxnSpLocks/>
          </p:cNvCxnSpPr>
          <p:nvPr/>
        </p:nvCxnSpPr>
        <p:spPr>
          <a:xfrm>
            <a:off x="10498210" y="2522483"/>
            <a:ext cx="0" cy="257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9988105" y="2059707"/>
            <a:ext cx="1020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compute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4207388" y="3429000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8" y="3928869"/>
            <a:ext cx="6290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4207388" y="3603647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8" y="4103508"/>
            <a:ext cx="629082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1959325" y="2696396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Study id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4768835" y="3030426"/>
            <a:ext cx="1874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path &amp; authorize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8211478" y="3603647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launch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623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4F5F325-4CBF-A74D-8299-E2503A3541B7}"/>
              </a:ext>
            </a:extLst>
          </p:cNvPr>
          <p:cNvCxnSpPr>
            <a:cxnSpLocks/>
          </p:cNvCxnSpPr>
          <p:nvPr/>
        </p:nvCxnSpPr>
        <p:spPr>
          <a:xfrm flipH="1">
            <a:off x="1397876" y="4699323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8ED9371-9E60-2C47-B787-3240C6AE0336}"/>
              </a:ext>
            </a:extLst>
          </p:cNvPr>
          <p:cNvSpPr txBox="1"/>
          <p:nvPr/>
        </p:nvSpPr>
        <p:spPr>
          <a:xfrm>
            <a:off x="2079819" y="4363271"/>
            <a:ext cx="157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job id</a:t>
            </a:r>
          </a:p>
        </p:txBody>
      </p:sp>
    </p:spTree>
    <p:extLst>
      <p:ext uri="{BB962C8B-B14F-4D97-AF65-F5344CB8AC3E}">
        <p14:creationId xmlns:p14="http://schemas.microsoft.com/office/powerpoint/2010/main" val="183506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933123"/>
              </p:ext>
            </p:extLst>
          </p:nvPr>
        </p:nvGraphicFramePr>
        <p:xfrm>
          <a:off x="539015" y="2338939"/>
          <a:ext cx="11194180" cy="11307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53928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508859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run</a:t>
                      </a:r>
                      <a:endParaRPr lang="en-US" b="0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RUNNER,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Group.id</a:t>
                      </a:r>
                      <a:r>
                        <a:rPr lang="en-US"/>
                        <a:t> &amp; RUNNER,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84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27167-AE16-9246-9C6E-41C1230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63"/>
            <a:ext cx="10515600" cy="1325563"/>
          </a:xfrm>
        </p:spPr>
        <p:txBody>
          <a:bodyPr/>
          <a:lstStyle/>
          <a:p>
            <a:r>
              <a:rPr lang="en-US"/>
              <a:t>Vue </a:t>
            </a:r>
            <a:r>
              <a:rPr lang="en-US" err="1"/>
              <a:t>globale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25C24D-0B6B-6340-8B24-CE66C861F0DE}"/>
              </a:ext>
            </a:extLst>
          </p:cNvPr>
          <p:cNvSpPr/>
          <p:nvPr/>
        </p:nvSpPr>
        <p:spPr>
          <a:xfrm>
            <a:off x="2902162" y="2038191"/>
            <a:ext cx="496088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Auth + web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484195-EE5A-C54B-B335-069777D2D323}"/>
              </a:ext>
            </a:extLst>
          </p:cNvPr>
          <p:cNvSpPr/>
          <p:nvPr/>
        </p:nvSpPr>
        <p:spPr>
          <a:xfrm>
            <a:off x="7530659" y="4156841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58639-6604-8B47-87CF-1BC3DFCC12DE}"/>
              </a:ext>
            </a:extLst>
          </p:cNvPr>
          <p:cNvSpPr/>
          <p:nvPr/>
        </p:nvSpPr>
        <p:spPr>
          <a:xfrm>
            <a:off x="7530659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meta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468A13-562F-6540-887C-71BE129B137C}"/>
              </a:ext>
            </a:extLst>
          </p:cNvPr>
          <p:cNvSpPr/>
          <p:nvPr/>
        </p:nvSpPr>
        <p:spPr>
          <a:xfrm>
            <a:off x="9564410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Files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3D835-F1A4-C449-8C72-007A0D4981B9}"/>
              </a:ext>
            </a:extLst>
          </p:cNvPr>
          <p:cNvSpPr/>
          <p:nvPr/>
        </p:nvSpPr>
        <p:spPr>
          <a:xfrm>
            <a:off x="9567036" y="4156841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watcher</a:t>
            </a:r>
          </a:p>
        </p:txBody>
      </p:sp>
      <p:cxnSp>
        <p:nvCxnSpPr>
          <p:cNvPr id="16" name="Connecteur en angle 15">
            <a:extLst>
              <a:ext uri="{FF2B5EF4-FFF2-40B4-BE49-F238E27FC236}">
                <a16:creationId xmlns:a16="http://schemas.microsoft.com/office/drawing/2014/main" id="{7DFD1620-46A6-7144-990E-E4585FC4C63F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rot="16200000" flipH="1">
            <a:off x="8986012" y="3823468"/>
            <a:ext cx="526179" cy="2033751"/>
          </a:xfrm>
          <a:prstGeom prst="bentConnector3">
            <a:avLst>
              <a:gd name="adj1" fmla="val 701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7">
            <a:extLst>
              <a:ext uri="{FF2B5EF4-FFF2-40B4-BE49-F238E27FC236}">
                <a16:creationId xmlns:a16="http://schemas.microsoft.com/office/drawing/2014/main" id="{BDCBCD3A-DAA9-724A-A1E6-DDFB6702EAFC}"/>
              </a:ext>
            </a:extLst>
          </p:cNvPr>
          <p:cNvCxnSpPr>
            <a:stCxn id="13" idx="3"/>
            <a:endCxn id="14" idx="3"/>
          </p:cNvCxnSpPr>
          <p:nvPr/>
        </p:nvCxnSpPr>
        <p:spPr>
          <a:xfrm flipV="1">
            <a:off x="10967543" y="4367048"/>
            <a:ext cx="2626" cy="946593"/>
          </a:xfrm>
          <a:prstGeom prst="bentConnector3">
            <a:avLst>
              <a:gd name="adj1" fmla="val 88052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7E8C46C-A044-3E46-A788-A5E366F2303E}"/>
              </a:ext>
            </a:extLst>
          </p:cNvPr>
          <p:cNvCxnSpPr>
            <a:stCxn id="14" idx="1"/>
            <a:endCxn id="8" idx="3"/>
          </p:cNvCxnSpPr>
          <p:nvPr/>
        </p:nvCxnSpPr>
        <p:spPr>
          <a:xfrm flipH="1">
            <a:off x="8933792" y="4367048"/>
            <a:ext cx="633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182502-68FF-6C47-8287-AC6B464E646C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8232226" y="4577255"/>
            <a:ext cx="0" cy="5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0A3BD56-EA5A-1147-8FCC-81B30BC36B44}"/>
              </a:ext>
            </a:extLst>
          </p:cNvPr>
          <p:cNvSpPr/>
          <p:nvPr/>
        </p:nvSpPr>
        <p:spPr>
          <a:xfrm>
            <a:off x="4683663" y="4156839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90746-1A90-C945-BCD7-1E9440492016}"/>
              </a:ext>
            </a:extLst>
          </p:cNvPr>
          <p:cNvSpPr/>
          <p:nvPr/>
        </p:nvSpPr>
        <p:spPr>
          <a:xfrm>
            <a:off x="3834961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repo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304F9F-5275-CD45-A123-373CFE4D258F}"/>
              </a:ext>
            </a:extLst>
          </p:cNvPr>
          <p:cNvSpPr/>
          <p:nvPr/>
        </p:nvSpPr>
        <p:spPr>
          <a:xfrm>
            <a:off x="5546834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LDAP</a:t>
            </a:r>
          </a:p>
        </p:txBody>
      </p:sp>
      <p:cxnSp>
        <p:nvCxnSpPr>
          <p:cNvPr id="29" name="Connecteur en angle 28">
            <a:extLst>
              <a:ext uri="{FF2B5EF4-FFF2-40B4-BE49-F238E27FC236}">
                <a16:creationId xmlns:a16="http://schemas.microsoft.com/office/drawing/2014/main" id="{8CC43EC0-6312-674D-B6A9-2ACE7326125C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5553725" y="4408757"/>
            <a:ext cx="526181" cy="8631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en angle 31">
            <a:extLst>
              <a:ext uri="{FF2B5EF4-FFF2-40B4-BE49-F238E27FC236}">
                <a16:creationId xmlns:a16="http://schemas.microsoft.com/office/drawing/2014/main" id="{5F65A82E-885A-AD42-9BEB-73D9F01F024F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5400000">
            <a:off x="4697789" y="4415992"/>
            <a:ext cx="526181" cy="8487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2990D-E280-2F41-A1BF-5C49CE22485C}"/>
              </a:ext>
            </a:extLst>
          </p:cNvPr>
          <p:cNvSpPr/>
          <p:nvPr/>
        </p:nvSpPr>
        <p:spPr>
          <a:xfrm>
            <a:off x="1453051" y="4156839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27D82-5F12-2A48-9A30-D9DE5ACBB1EC}"/>
              </a:ext>
            </a:extLst>
          </p:cNvPr>
          <p:cNvSpPr/>
          <p:nvPr/>
        </p:nvSpPr>
        <p:spPr>
          <a:xfrm>
            <a:off x="1453050" y="5103434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compute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554E39C-E4C6-8A48-A820-D48A3D2BEA2D}"/>
              </a:ext>
            </a:extLst>
          </p:cNvPr>
          <p:cNvCxnSpPr>
            <a:cxnSpLocks/>
          </p:cNvCxnSpPr>
          <p:nvPr/>
        </p:nvCxnSpPr>
        <p:spPr>
          <a:xfrm>
            <a:off x="2183518" y="4577254"/>
            <a:ext cx="0" cy="52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83CBA84-A2FC-8D44-A3E9-02E7FEC241AC}"/>
              </a:ext>
            </a:extLst>
          </p:cNvPr>
          <p:cNvSpPr/>
          <p:nvPr/>
        </p:nvSpPr>
        <p:spPr>
          <a:xfrm>
            <a:off x="1044492" y="3604827"/>
            <a:ext cx="2191369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311A72-8314-2849-A1D0-FDD990DD5355}"/>
              </a:ext>
            </a:extLst>
          </p:cNvPr>
          <p:cNvSpPr/>
          <p:nvPr/>
        </p:nvSpPr>
        <p:spPr>
          <a:xfrm>
            <a:off x="3658909" y="3604827"/>
            <a:ext cx="3447391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5C794F-0592-F94B-B8DA-E9AB1D5072F1}"/>
              </a:ext>
            </a:extLst>
          </p:cNvPr>
          <p:cNvSpPr/>
          <p:nvPr/>
        </p:nvSpPr>
        <p:spPr>
          <a:xfrm>
            <a:off x="7457084" y="3604827"/>
            <a:ext cx="3896716" cy="230757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5F81E85-2D61-D342-B702-9671BC19C074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5382604" y="2458605"/>
            <a:ext cx="2626" cy="169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B2204FC6-A78F-5748-8820-3E207BF155D7}"/>
              </a:ext>
            </a:extLst>
          </p:cNvPr>
          <p:cNvCxnSpPr>
            <a:cxnSpLocks/>
            <a:stCxn id="4" idx="2"/>
            <a:endCxn id="36" idx="0"/>
          </p:cNvCxnSpPr>
          <p:nvPr/>
        </p:nvCxnSpPr>
        <p:spPr>
          <a:xfrm rot="5400000">
            <a:off x="2919494" y="1693729"/>
            <a:ext cx="1698234" cy="32279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ngle 45">
            <a:extLst>
              <a:ext uri="{FF2B5EF4-FFF2-40B4-BE49-F238E27FC236}">
                <a16:creationId xmlns:a16="http://schemas.microsoft.com/office/drawing/2014/main" id="{EE517BD5-53B3-884B-9263-76B5E66CA279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5958297" y="1882912"/>
            <a:ext cx="1698236" cy="2849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38B85E27-1E85-1040-800C-BFAF567199CD}"/>
              </a:ext>
            </a:extLst>
          </p:cNvPr>
          <p:cNvSpPr txBox="1"/>
          <p:nvPr/>
        </p:nvSpPr>
        <p:spPr>
          <a:xfrm>
            <a:off x="6385025" y="363066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login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B85C2788-99C0-0C4B-B244-4123F8FF38A8}"/>
              </a:ext>
            </a:extLst>
          </p:cNvPr>
          <p:cNvSpPr txBox="1"/>
          <p:nvPr/>
        </p:nvSpPr>
        <p:spPr>
          <a:xfrm>
            <a:off x="10378969" y="3630662"/>
            <a:ext cx="96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storages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349C27C-759F-A64C-B8EF-8759F7B2C7AE}"/>
              </a:ext>
            </a:extLst>
          </p:cNvPr>
          <p:cNvSpPr txBox="1"/>
          <p:nvPr/>
        </p:nvSpPr>
        <p:spPr>
          <a:xfrm>
            <a:off x="1123018" y="3630662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launcher</a:t>
            </a:r>
          </a:p>
        </p:txBody>
      </p:sp>
      <p:pic>
        <p:nvPicPr>
          <p:cNvPr id="55" name="Graphique 54" descr="Avertissement avec un remplissage uni">
            <a:extLst>
              <a:ext uri="{FF2B5EF4-FFF2-40B4-BE49-F238E27FC236}">
                <a16:creationId xmlns:a16="http://schemas.microsoft.com/office/drawing/2014/main" id="{D393FBB2-C12A-D747-940A-790335ABF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2480" y="4619448"/>
            <a:ext cx="217950" cy="217950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BA3B1901-F699-9445-B820-9C712F4F7544}"/>
              </a:ext>
            </a:extLst>
          </p:cNvPr>
          <p:cNvSpPr txBox="1"/>
          <p:nvPr/>
        </p:nvSpPr>
        <p:spPr>
          <a:xfrm>
            <a:off x="9610430" y="4574535"/>
            <a:ext cx="153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Be aware loop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7E17906-FBB0-0047-855C-71F533E59E4F}"/>
              </a:ext>
            </a:extLst>
          </p:cNvPr>
          <p:cNvSpPr txBox="1"/>
          <p:nvPr/>
        </p:nvSpPr>
        <p:spPr>
          <a:xfrm>
            <a:off x="4784798" y="2945396"/>
            <a:ext cx="4940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55260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427167-AE16-9246-9C6E-41C1230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863"/>
            <a:ext cx="10515600" cy="1325563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890746-1A90-C945-BCD7-1E9440492016}"/>
              </a:ext>
            </a:extLst>
          </p:cNvPr>
          <p:cNvSpPr/>
          <p:nvPr/>
        </p:nvSpPr>
        <p:spPr>
          <a:xfrm>
            <a:off x="3346722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A2990D-E280-2F41-A1BF-5C49CE22485C}"/>
              </a:ext>
            </a:extLst>
          </p:cNvPr>
          <p:cNvSpPr/>
          <p:nvPr/>
        </p:nvSpPr>
        <p:spPr>
          <a:xfrm>
            <a:off x="1081577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group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827D82-5F12-2A48-9A30-D9DE5ACBB1EC}"/>
              </a:ext>
            </a:extLst>
          </p:cNvPr>
          <p:cNvSpPr/>
          <p:nvPr/>
        </p:nvSpPr>
        <p:spPr>
          <a:xfrm>
            <a:off x="8001385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role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5EB472-A4A7-E34E-9848-5BC403B589A6}"/>
              </a:ext>
            </a:extLst>
          </p:cNvPr>
          <p:cNvSpPr/>
          <p:nvPr/>
        </p:nvSpPr>
        <p:spPr>
          <a:xfrm>
            <a:off x="10405702" y="2167642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/>
              <a:t>permission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7BAFD34-F540-B944-83B2-6DEB1CEE38D6}"/>
              </a:ext>
            </a:extLst>
          </p:cNvPr>
          <p:cNvSpPr txBox="1"/>
          <p:nvPr/>
        </p:nvSpPr>
        <p:spPr>
          <a:xfrm>
            <a:off x="3346722" y="2709333"/>
            <a:ext cx="1069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firstname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Pwd</a:t>
            </a:r>
            <a:endParaRPr lang="en-US" sz="12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DF32139-2495-064C-8A37-55B68DCBC60B}"/>
              </a:ext>
            </a:extLst>
          </p:cNvPr>
          <p:cNvSpPr txBox="1"/>
          <p:nvPr/>
        </p:nvSpPr>
        <p:spPr>
          <a:xfrm>
            <a:off x="1005703" y="2823272"/>
            <a:ext cx="1802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Id (</a:t>
            </a:r>
            <a:r>
              <a:rPr lang="en-US" sz="1200" b="1" err="1"/>
              <a:t>uuid</a:t>
            </a:r>
            <a:r>
              <a:rPr lang="en-US" sz="1200" b="1"/>
              <a:t> or </a:t>
            </a:r>
            <a:r>
              <a:rPr lang="en-US" sz="1200" b="1" err="1"/>
              <a:t>ldap</a:t>
            </a:r>
            <a:r>
              <a:rPr lang="en-US" sz="1200" b="1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Type: LDAP </a:t>
            </a:r>
            <a:r>
              <a:rPr lang="en-US" sz="1200" err="1"/>
              <a:t>ou</a:t>
            </a:r>
            <a:r>
              <a:rPr lang="en-US" sz="1200"/>
              <a:t> LOCAL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5C199CC-9C12-F649-8F07-0BC0BA5DFD51}"/>
              </a:ext>
            </a:extLst>
          </p:cNvPr>
          <p:cNvSpPr txBox="1"/>
          <p:nvPr/>
        </p:nvSpPr>
        <p:spPr>
          <a:xfrm>
            <a:off x="8057328" y="2709333"/>
            <a:ext cx="2059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Type: ADMIN, READER, WRITER, RUNNER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group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32F584D-5C78-6C43-9B21-44BAC122FF2F}"/>
              </a:ext>
            </a:extLst>
          </p:cNvPr>
          <p:cNvSpPr txBox="1"/>
          <p:nvPr/>
        </p:nvSpPr>
        <p:spPr>
          <a:xfrm>
            <a:off x="1005703" y="4054962"/>
            <a:ext cx="6917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Role(type=ADMIN, user=</a:t>
            </a:r>
            <a:r>
              <a:rPr lang="en-US" err="1"/>
              <a:t>alice</a:t>
            </a:r>
            <a:r>
              <a:rPr lang="en-US"/>
              <a:t>, group=admin) : admin du server</a:t>
            </a:r>
          </a:p>
          <a:p>
            <a:r>
              <a:rPr lang="en-US"/>
              <a:t>Role(type=ADMIN, user=</a:t>
            </a:r>
            <a:r>
              <a:rPr lang="en-US" err="1"/>
              <a:t>alice</a:t>
            </a:r>
            <a:r>
              <a:rPr lang="en-US"/>
              <a:t>, group=</a:t>
            </a:r>
            <a:r>
              <a:rPr lang="en-US" err="1"/>
              <a:t>diese</a:t>
            </a:r>
            <a:r>
              <a:rPr lang="en-US"/>
              <a:t>) : admin de </a:t>
            </a:r>
            <a:r>
              <a:rPr lang="en-US" err="1"/>
              <a:t>diese</a:t>
            </a:r>
            <a:endParaRPr lang="en-US"/>
          </a:p>
          <a:p>
            <a:r>
              <a:rPr lang="en-US"/>
              <a:t>Role(type=WRITER, user=</a:t>
            </a:r>
            <a:r>
              <a:rPr lang="en-US" err="1"/>
              <a:t>alice</a:t>
            </a:r>
            <a:r>
              <a:rPr lang="en-US"/>
              <a:t>, group=</a:t>
            </a:r>
            <a:r>
              <a:rPr lang="en-US" err="1"/>
              <a:t>diese</a:t>
            </a:r>
            <a:r>
              <a:rPr lang="en-US"/>
              <a:t>) : droit </a:t>
            </a:r>
            <a:r>
              <a:rPr lang="en-US" err="1"/>
              <a:t>d’édition</a:t>
            </a:r>
            <a:r>
              <a:rPr lang="en-US"/>
              <a:t> de </a:t>
            </a:r>
            <a:r>
              <a:rPr lang="en-US" err="1"/>
              <a:t>diese</a:t>
            </a:r>
            <a:endParaRPr lang="en-US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FA5E253-A0F4-6949-BA5B-B162001B53DF}"/>
              </a:ext>
            </a:extLst>
          </p:cNvPr>
          <p:cNvSpPr txBox="1"/>
          <p:nvPr/>
        </p:nvSpPr>
        <p:spPr>
          <a:xfrm>
            <a:off x="997291" y="5285035"/>
            <a:ext cx="691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Hierarchy des roles : READER &lt; WRITER &lt; RUNNER &lt; ADMIN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3A345AE-82B4-E34C-8E71-9743A7AE717C}"/>
              </a:ext>
            </a:extLst>
          </p:cNvPr>
          <p:cNvSpPr txBox="1"/>
          <p:nvPr/>
        </p:nvSpPr>
        <p:spPr>
          <a:xfrm>
            <a:off x="10405702" y="2755499"/>
            <a:ext cx="984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/>
              <a:t>Id study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public</a:t>
            </a:r>
          </a:p>
        </p:txBody>
      </p:sp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5074EB85-D2EC-F84A-A8CB-BF61F16D883E}"/>
              </a:ext>
            </a:extLst>
          </p:cNvPr>
          <p:cNvSpPr/>
          <p:nvPr/>
        </p:nvSpPr>
        <p:spPr>
          <a:xfrm>
            <a:off x="8057328" y="3124831"/>
            <a:ext cx="45719" cy="41549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E8B1B8C-641E-6A49-BA90-C365D37665A8}"/>
              </a:ext>
            </a:extLst>
          </p:cNvPr>
          <p:cNvSpPr txBox="1"/>
          <p:nvPr/>
        </p:nvSpPr>
        <p:spPr>
          <a:xfrm>
            <a:off x="7641991" y="312483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A27E84-7D11-D048-9DC8-523748291CE6}"/>
              </a:ext>
            </a:extLst>
          </p:cNvPr>
          <p:cNvSpPr/>
          <p:nvPr/>
        </p:nvSpPr>
        <p:spPr>
          <a:xfrm>
            <a:off x="5649377" y="2143619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bot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27B2712-C055-6C4E-B397-0E8AD494F977}"/>
              </a:ext>
            </a:extLst>
          </p:cNvPr>
          <p:cNvSpPr txBox="1"/>
          <p:nvPr/>
        </p:nvSpPr>
        <p:spPr>
          <a:xfrm>
            <a:off x="5649377" y="2709333"/>
            <a:ext cx="1318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Owner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impersonator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93FE5F-EB5E-8A40-A7D5-BAF2E3E47D8C}"/>
              </a:ext>
            </a:extLst>
          </p:cNvPr>
          <p:cNvSpPr/>
          <p:nvPr/>
        </p:nvSpPr>
        <p:spPr>
          <a:xfrm>
            <a:off x="4464336" y="556075"/>
            <a:ext cx="1403133" cy="42041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/>
              <a:t>Identity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D6C21A4-2EB3-BC43-BF85-791B88760FDF}"/>
              </a:ext>
            </a:extLst>
          </p:cNvPr>
          <p:cNvSpPr txBox="1"/>
          <p:nvPr/>
        </p:nvSpPr>
        <p:spPr>
          <a:xfrm>
            <a:off x="4464336" y="1097766"/>
            <a:ext cx="1117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type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F5F0B5B8-3C40-1E48-9798-D6D90136C3AC}"/>
              </a:ext>
            </a:extLst>
          </p:cNvPr>
          <p:cNvCxnSpPr>
            <a:cxnSpLocks/>
            <a:stCxn id="25" idx="0"/>
            <a:endCxn id="17" idx="1"/>
          </p:cNvCxnSpPr>
          <p:nvPr/>
        </p:nvCxnSpPr>
        <p:spPr>
          <a:xfrm rot="5400000" flipH="1" flipV="1">
            <a:off x="3555632" y="1258939"/>
            <a:ext cx="1401360" cy="4160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21">
            <a:extLst>
              <a:ext uri="{FF2B5EF4-FFF2-40B4-BE49-F238E27FC236}">
                <a16:creationId xmlns:a16="http://schemas.microsoft.com/office/drawing/2014/main" id="{91732A5A-958E-984B-B823-FA6D1413A02D}"/>
              </a:ext>
            </a:extLst>
          </p:cNvPr>
          <p:cNvCxnSpPr>
            <a:cxnSpLocks/>
            <a:stCxn id="15" idx="0"/>
            <a:endCxn id="17" idx="3"/>
          </p:cNvCxnSpPr>
          <p:nvPr/>
        </p:nvCxnSpPr>
        <p:spPr>
          <a:xfrm rot="16200000" flipV="1">
            <a:off x="5420539" y="1213213"/>
            <a:ext cx="1377337" cy="4834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686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354079" y="2421559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50737" y="20208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354079" y="3026979"/>
            <a:ext cx="385330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8" y="3957144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8" y="4072759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354079" y="5037827"/>
            <a:ext cx="385330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360790" y="2750559"/>
            <a:ext cx="643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create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7" y="364936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user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982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create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FF2AFF0-CB7D-1B4B-A954-C612E3D55240}"/>
              </a:ext>
            </a:extLst>
          </p:cNvPr>
          <p:cNvSpPr txBox="1"/>
          <p:nvPr/>
        </p:nvSpPr>
        <p:spPr>
          <a:xfrm>
            <a:off x="8598821" y="3371671"/>
            <a:ext cx="239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Si </a:t>
            </a:r>
            <a:r>
              <a:rPr lang="en-US" err="1"/>
              <a:t>l’utilisateur</a:t>
            </a:r>
            <a:r>
              <a:rPr lang="en-US"/>
              <a:t> </a:t>
            </a:r>
            <a:r>
              <a:rPr lang="en-US" err="1"/>
              <a:t>vient</a:t>
            </a:r>
            <a:r>
              <a:rPr lang="en-US"/>
              <a:t> de </a:t>
            </a:r>
            <a:r>
              <a:rPr lang="en-US" err="1"/>
              <a:t>rte</a:t>
            </a:r>
            <a:r>
              <a:rPr lang="en-US"/>
              <a:t>, il </a:t>
            </a:r>
            <a:r>
              <a:rPr lang="en-US" err="1"/>
              <a:t>n’a</a:t>
            </a:r>
            <a:r>
              <a:rPr lang="en-US"/>
              <a:t> pas de se </a:t>
            </a:r>
            <a:r>
              <a:rPr lang="en-US" err="1"/>
              <a:t>créer</a:t>
            </a:r>
            <a:r>
              <a:rPr lang="en-US"/>
              <a:t> un </a:t>
            </a:r>
            <a:r>
              <a:rPr lang="en-US" err="1"/>
              <a:t>compte</a:t>
            </a:r>
            <a:r>
              <a:rPr lang="en-US"/>
              <a:t>. Il utilize </a:t>
            </a:r>
            <a:r>
              <a:rPr lang="en-US" err="1"/>
              <a:t>directement</a:t>
            </a:r>
            <a:r>
              <a:rPr lang="en-US"/>
              <a:t> </a:t>
            </a:r>
            <a:r>
              <a:rPr lang="en-US" err="1"/>
              <a:t>ldap</a:t>
            </a:r>
            <a:endParaRPr lang="en-US"/>
          </a:p>
        </p:txBody>
      </p:sp>
      <p:pic>
        <p:nvPicPr>
          <p:cNvPr id="35" name="Graphique 34" descr="Avertissement avec un remplissage uni">
            <a:extLst>
              <a:ext uri="{FF2B5EF4-FFF2-40B4-BE49-F238E27FC236}">
                <a16:creationId xmlns:a16="http://schemas.microsoft.com/office/drawing/2014/main" id="{7D3C9723-CDF7-9844-98F9-C6157E8C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6046" y="2234183"/>
            <a:ext cx="833298" cy="833298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A1E6CB8-C6CD-3242-855A-20126B3F440A}"/>
              </a:ext>
            </a:extLst>
          </p:cNvPr>
          <p:cNvSpPr txBox="1"/>
          <p:nvPr/>
        </p:nvSpPr>
        <p:spPr>
          <a:xfrm>
            <a:off x="459476" y="3297157"/>
            <a:ext cx="139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UserDTO</a:t>
            </a:r>
            <a:r>
              <a:rPr lang="en-US" sz="1200" dirty="0">
                <a:latin typeface="Courier" pitchFamily="2" charset="0"/>
              </a:rPr>
              <a:t> {</a:t>
            </a:r>
          </a:p>
          <a:p>
            <a:r>
              <a:rPr lang="en-US" sz="1200" dirty="0">
                <a:latin typeface="Courier" pitchFamily="2" charset="0"/>
              </a:rPr>
              <a:t>    Username</a:t>
            </a:r>
          </a:p>
          <a:p>
            <a:r>
              <a:rPr lang="en-US" sz="1200" dirty="0">
                <a:latin typeface="Courier" pitchFamily="2" charset="0"/>
              </a:rPr>
              <a:t>    Password</a:t>
            </a:r>
          </a:p>
          <a:p>
            <a:r>
              <a:rPr lang="en-US" sz="1200" dirty="0">
                <a:latin typeface="Courier" pitchFamily="2" charset="0"/>
              </a:rPr>
              <a:t>}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Return </a:t>
            </a:r>
            <a:r>
              <a:rPr lang="en-US" sz="1200" dirty="0" err="1">
                <a:latin typeface="Courier" pitchFamily="2" charset="0"/>
              </a:rPr>
              <a:t>UserId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11C1983-4456-484B-989E-F71D2857D71D}"/>
              </a:ext>
            </a:extLst>
          </p:cNvPr>
          <p:cNvSpPr txBox="1"/>
          <p:nvPr/>
        </p:nvSpPr>
        <p:spPr>
          <a:xfrm>
            <a:off x="2280733" y="3297157"/>
            <a:ext cx="15792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BotDTO</a:t>
            </a:r>
            <a:r>
              <a:rPr lang="en-US" sz="1200" dirty="0">
                <a:latin typeface="Courier" pitchFamily="2" charset="0"/>
              </a:rPr>
              <a:t> {</a:t>
            </a:r>
          </a:p>
          <a:p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botname</a:t>
            </a:r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    group</a:t>
            </a:r>
          </a:p>
          <a:p>
            <a:r>
              <a:rPr lang="en-US" sz="1200" dirty="0">
                <a:latin typeface="Courier" pitchFamily="2" charset="0"/>
              </a:rPr>
              <a:t>    roles</a:t>
            </a:r>
          </a:p>
          <a:p>
            <a:r>
              <a:rPr lang="en-US" sz="1200" dirty="0">
                <a:latin typeface="Courier" pitchFamily="2" charset="0"/>
              </a:rPr>
              <a:t>    owner: bool</a:t>
            </a:r>
          </a:p>
          <a:p>
            <a:r>
              <a:rPr lang="en-US" sz="1200" dirty="0">
                <a:latin typeface="Courier" pitchFamily="2" charset="0"/>
              </a:rPr>
              <a:t>}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Return JWT</a:t>
            </a:r>
          </a:p>
        </p:txBody>
      </p:sp>
    </p:spTree>
    <p:extLst>
      <p:ext uri="{BB962C8B-B14F-4D97-AF65-F5344CB8AC3E}">
        <p14:creationId xmlns:p14="http://schemas.microsoft.com/office/powerpoint/2010/main" val="383311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1397876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089137" y="20495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/>
          <p:nvPr/>
        </p:nvCxnSpPr>
        <p:spPr>
          <a:xfrm>
            <a:off x="10498210" y="252248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10202295" y="2059707"/>
            <a:ext cx="591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ldap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4207385" y="3736777"/>
            <a:ext cx="629082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6" y="3215252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4207386" y="3915453"/>
            <a:ext cx="6290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6" y="3330867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1391276" y="5122334"/>
            <a:ext cx="28095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250686" y="2704586"/>
            <a:ext cx="1103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Name + </a:t>
            </a:r>
            <a:r>
              <a:rPr lang="en-US" sz="1400" i="1" err="1"/>
              <a:t>pwd</a:t>
            </a:r>
            <a:endParaRPr lang="en-US" sz="1400" i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7992155" y="3429000"/>
            <a:ext cx="1718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[</a:t>
            </a:r>
            <a:r>
              <a:rPr lang="en-US" sz="1400" i="1" err="1"/>
              <a:t>optionel</a:t>
            </a:r>
            <a:r>
              <a:rPr lang="en-US" sz="1400" i="1"/>
              <a:t>] check data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5" y="2907475"/>
            <a:ext cx="76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Get info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81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login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22FCA0-B308-C04B-840A-3C092F5A17F9}"/>
              </a:ext>
            </a:extLst>
          </p:cNvPr>
          <p:cNvSpPr txBox="1"/>
          <p:nvPr/>
        </p:nvSpPr>
        <p:spPr>
          <a:xfrm>
            <a:off x="2244084" y="4796340"/>
            <a:ext cx="134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Access + refresh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FC8A237-6A7D-3B4F-ACD8-86BE7DBE09A6}"/>
              </a:ext>
            </a:extLst>
          </p:cNvPr>
          <p:cNvCxnSpPr>
            <a:cxnSpLocks/>
          </p:cNvCxnSpPr>
          <p:nvPr/>
        </p:nvCxnSpPr>
        <p:spPr>
          <a:xfrm>
            <a:off x="4224041" y="4533327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15F744D-139F-2C4C-AD85-BE9154581921}"/>
              </a:ext>
            </a:extLst>
          </p:cNvPr>
          <p:cNvCxnSpPr>
            <a:cxnSpLocks/>
          </p:cNvCxnSpPr>
          <p:nvPr/>
        </p:nvCxnSpPr>
        <p:spPr>
          <a:xfrm flipH="1">
            <a:off x="4224041" y="4648942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F819EA2-552B-E94E-9375-EAFA180F2A41}"/>
              </a:ext>
            </a:extLst>
          </p:cNvPr>
          <p:cNvSpPr txBox="1"/>
          <p:nvPr/>
        </p:nvSpPr>
        <p:spPr>
          <a:xfrm>
            <a:off x="4395330" y="4225403"/>
            <a:ext cx="2655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or delete user with </a:t>
            </a:r>
            <a:r>
              <a:rPr lang="en-US" sz="1400" i="1" err="1"/>
              <a:t>ldap</a:t>
            </a:r>
            <a:r>
              <a:rPr lang="en-US" sz="1400" i="1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883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/>
          <p:nvPr/>
        </p:nvCxnSpPr>
        <p:spPr>
          <a:xfrm>
            <a:off x="1397876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1101961" y="2049517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/>
          <p:nvPr/>
        </p:nvCxnSpPr>
        <p:spPr>
          <a:xfrm>
            <a:off x="4207388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885825" y="20495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login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/>
          <p:nvPr/>
        </p:nvCxnSpPr>
        <p:spPr>
          <a:xfrm>
            <a:off x="7204842" y="2511973"/>
            <a:ext cx="0" cy="31005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990680" y="2049517"/>
            <a:ext cx="428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/>
              <a:t>db</a:t>
            </a:r>
            <a:endParaRPr lang="en-US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4207386" y="3215252"/>
            <a:ext cx="299745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4207386" y="3330867"/>
            <a:ext cx="299745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723F4747-E8D9-6A43-A34B-D0CD790EF48C}"/>
              </a:ext>
            </a:extLst>
          </p:cNvPr>
          <p:cNvCxnSpPr>
            <a:cxnSpLocks/>
          </p:cNvCxnSpPr>
          <p:nvPr/>
        </p:nvCxnSpPr>
        <p:spPr>
          <a:xfrm flipH="1">
            <a:off x="1397877" y="4572000"/>
            <a:ext cx="280951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2250686" y="2704586"/>
            <a:ext cx="630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err="1"/>
              <a:t>refesh</a:t>
            </a:r>
            <a:endParaRPr lang="en-US" sz="1400" i="1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5269135" y="2907475"/>
            <a:ext cx="761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Get info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090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refresh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22FCA0-B308-C04B-840A-3C092F5A17F9}"/>
              </a:ext>
            </a:extLst>
          </p:cNvPr>
          <p:cNvSpPr txBox="1"/>
          <p:nvPr/>
        </p:nvSpPr>
        <p:spPr>
          <a:xfrm>
            <a:off x="2250685" y="4246006"/>
            <a:ext cx="1342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Access + refresh</a:t>
            </a:r>
          </a:p>
        </p:txBody>
      </p:sp>
      <p:pic>
        <p:nvPicPr>
          <p:cNvPr id="13" name="Graphique 12" descr="Avertissement avec un remplissage uni">
            <a:extLst>
              <a:ext uri="{FF2B5EF4-FFF2-40B4-BE49-F238E27FC236}">
                <a16:creationId xmlns:a16="http://schemas.microsoft.com/office/drawing/2014/main" id="{47492D9B-5BA0-104C-BB68-CCDE3367D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1214" y="2725034"/>
            <a:ext cx="528234" cy="528234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215FE8BF-28D7-1347-9971-0360C3A5F32F}"/>
              </a:ext>
            </a:extLst>
          </p:cNvPr>
          <p:cNvSpPr txBox="1"/>
          <p:nvPr/>
        </p:nvSpPr>
        <p:spPr>
          <a:xfrm>
            <a:off x="8458224" y="2873090"/>
            <a:ext cx="233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err="1"/>
              <a:t>Aucun</a:t>
            </a:r>
            <a:r>
              <a:rPr lang="en-US" sz="1400" i="1"/>
              <a:t> check du </a:t>
            </a:r>
            <a:r>
              <a:rPr lang="en-US" sz="1400" i="1" err="1"/>
              <a:t>ldap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94665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6250"/>
              </p:ext>
            </p:extLst>
          </p:nvPr>
        </p:nvGraphicFramePr>
        <p:xfrm>
          <a:off x="539015" y="2338939"/>
          <a:ext cx="11194180" cy="436669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55611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707176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Update user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name or </a:t>
                      </a:r>
                      <a:r>
                        <a:rPr lang="en-US" err="1"/>
                        <a:t>pwd</a:t>
                      </a:r>
                      <a:r>
                        <a:rPr lang="en-US"/>
                        <a:t> 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role added [READER, WRITER, RUNNER, GROUP_ADMIN]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GROUP_ADMIN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553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 only same permission than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User.Id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98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Create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" pitchFamily="2" charset="0"/>
                        </a:rPr>
                        <a:t>User.Id</a:t>
                      </a:r>
                      <a:r>
                        <a:rPr lang="en-US" dirty="0">
                          <a:latin typeface="Courier" pitchFamily="2" charset="0"/>
                        </a:rPr>
                        <a:t>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93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all bots owned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bots owned by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User.id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30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users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96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all user / 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45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06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login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permissions</a:t>
            </a:r>
          </a:p>
        </p:txBody>
      </p:sp>
      <p:graphicFrame>
        <p:nvGraphicFramePr>
          <p:cNvPr id="15" name="Tableau 16">
            <a:extLst>
              <a:ext uri="{FF2B5EF4-FFF2-40B4-BE49-F238E27FC236}">
                <a16:creationId xmlns:a16="http://schemas.microsoft.com/office/drawing/2014/main" id="{F89817FE-5088-8C49-B08C-74907407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00572"/>
              </p:ext>
            </p:extLst>
          </p:nvPr>
        </p:nvGraphicFramePr>
        <p:xfrm>
          <a:off x="547482" y="2338939"/>
          <a:ext cx="11194180" cy="224325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32547">
                  <a:extLst>
                    <a:ext uri="{9D8B030D-6E8A-4147-A177-3AD203B41FA5}">
                      <a16:colId xmlns:a16="http://schemas.microsoft.com/office/drawing/2014/main" val="2909901128"/>
                    </a:ext>
                  </a:extLst>
                </a:gridCol>
                <a:gridCol w="5730240">
                  <a:extLst>
                    <a:ext uri="{9D8B030D-6E8A-4147-A177-3AD203B41FA5}">
                      <a16:colId xmlns:a16="http://schemas.microsoft.com/office/drawing/2014/main" val="736002328"/>
                    </a:ext>
                  </a:extLst>
                </a:gridCol>
                <a:gridCol w="3731393">
                  <a:extLst>
                    <a:ext uri="{9D8B030D-6E8A-4147-A177-3AD203B41FA5}">
                      <a16:colId xmlns:a16="http://schemas.microsoft.com/office/drawing/2014/main" val="323125746"/>
                    </a:ext>
                  </a:extLst>
                </a:gridCol>
              </a:tblGrid>
              <a:tr h="389055">
                <a:tc>
                  <a:txBody>
                    <a:bodyPr/>
                    <a:lstStyle/>
                    <a:p>
                      <a:r>
                        <a:rPr lang="en-US" err="1"/>
                        <a:t>fonction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348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/>
                        <a:t>Update group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group belongs to </a:t>
                      </a:r>
                      <a:r>
                        <a:rPr lang="en-US" err="1"/>
                        <a:t>antaREST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01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If group belongs to </a:t>
                      </a:r>
                      <a:r>
                        <a:rPr lang="en-US" err="1"/>
                        <a:t>ldap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7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User.id</a:t>
                      </a:r>
                      <a:r>
                        <a:rPr lang="en-US"/>
                        <a:t>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  <a:endParaRPr lang="en-US"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6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err="1"/>
                        <a:t>Group.id</a:t>
                      </a:r>
                      <a:r>
                        <a:rPr lang="en-US"/>
                        <a:t> &amp; GROUP_ADMIN, 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647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506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468CE9-D6AE-4C43-8B41-7C59AB57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9DA28C8-6470-D846-9597-49A2D90E0152}"/>
              </a:ext>
            </a:extLst>
          </p:cNvPr>
          <p:cNvCxnSpPr>
            <a:cxnSpLocks/>
          </p:cNvCxnSpPr>
          <p:nvPr/>
        </p:nvCxnSpPr>
        <p:spPr>
          <a:xfrm>
            <a:off x="1397876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3545C87C-623F-C540-9331-4928B2D15997}"/>
              </a:ext>
            </a:extLst>
          </p:cNvPr>
          <p:cNvSpPr txBox="1"/>
          <p:nvPr/>
        </p:nvSpPr>
        <p:spPr>
          <a:xfrm>
            <a:off x="925375" y="2049517"/>
            <a:ext cx="9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watcher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AC0BC50-8092-D24C-AADA-E5FA7790526C}"/>
              </a:ext>
            </a:extLst>
          </p:cNvPr>
          <p:cNvCxnSpPr>
            <a:cxnSpLocks/>
          </p:cNvCxnSpPr>
          <p:nvPr/>
        </p:nvCxnSpPr>
        <p:spPr>
          <a:xfrm>
            <a:off x="4207388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74DF266-CEBA-2641-81F0-9D29B8AFAF80}"/>
              </a:ext>
            </a:extLst>
          </p:cNvPr>
          <p:cNvSpPr txBox="1"/>
          <p:nvPr/>
        </p:nvSpPr>
        <p:spPr>
          <a:xfrm>
            <a:off x="3924297" y="2049517"/>
            <a:ext cx="566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files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0AC20E6-82D6-E140-A8C1-75BC8EF7369D}"/>
              </a:ext>
            </a:extLst>
          </p:cNvPr>
          <p:cNvCxnSpPr>
            <a:cxnSpLocks/>
          </p:cNvCxnSpPr>
          <p:nvPr/>
        </p:nvCxnSpPr>
        <p:spPr>
          <a:xfrm>
            <a:off x="7204842" y="2511973"/>
            <a:ext cx="0" cy="25894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D253B7DA-BA3A-8B41-AD5A-ECB9E4BD1479}"/>
              </a:ext>
            </a:extLst>
          </p:cNvPr>
          <p:cNvSpPr txBox="1"/>
          <p:nvPr/>
        </p:nvSpPr>
        <p:spPr>
          <a:xfrm>
            <a:off x="6827212" y="2049517"/>
            <a:ext cx="75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config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19B1293-4713-DC45-A5EB-E8B258F1A4BB}"/>
              </a:ext>
            </a:extLst>
          </p:cNvPr>
          <p:cNvCxnSpPr>
            <a:cxnSpLocks/>
          </p:cNvCxnSpPr>
          <p:nvPr/>
        </p:nvCxnSpPr>
        <p:spPr>
          <a:xfrm>
            <a:off x="10498210" y="2522483"/>
            <a:ext cx="0" cy="257890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5A4465F-C77A-344F-8ED7-AA544087521C}"/>
              </a:ext>
            </a:extLst>
          </p:cNvPr>
          <p:cNvSpPr txBox="1"/>
          <p:nvPr/>
        </p:nvSpPr>
        <p:spPr>
          <a:xfrm>
            <a:off x="10077007" y="2059707"/>
            <a:ext cx="8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service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F531A3-CAA2-2C47-8BD1-9679D40D3AC5}"/>
              </a:ext>
            </a:extLst>
          </p:cNvPr>
          <p:cNvCxnSpPr>
            <a:cxnSpLocks/>
          </p:cNvCxnSpPr>
          <p:nvPr/>
        </p:nvCxnSpPr>
        <p:spPr>
          <a:xfrm>
            <a:off x="1397876" y="3026979"/>
            <a:ext cx="280951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DAA327-D7F4-5542-B589-52A16810B5C3}"/>
              </a:ext>
            </a:extLst>
          </p:cNvPr>
          <p:cNvCxnSpPr>
            <a:cxnSpLocks/>
          </p:cNvCxnSpPr>
          <p:nvPr/>
        </p:nvCxnSpPr>
        <p:spPr>
          <a:xfrm>
            <a:off x="1397876" y="3429000"/>
            <a:ext cx="5806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57F1784-93C2-8F49-A9F3-D58AE64FDD1E}"/>
              </a:ext>
            </a:extLst>
          </p:cNvPr>
          <p:cNvCxnSpPr>
            <a:cxnSpLocks/>
          </p:cNvCxnSpPr>
          <p:nvPr/>
        </p:nvCxnSpPr>
        <p:spPr>
          <a:xfrm>
            <a:off x="1397877" y="4342155"/>
            <a:ext cx="910033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E4392E7-CE10-ED46-853F-A067DC37D815}"/>
              </a:ext>
            </a:extLst>
          </p:cNvPr>
          <p:cNvCxnSpPr>
            <a:cxnSpLocks/>
          </p:cNvCxnSpPr>
          <p:nvPr/>
        </p:nvCxnSpPr>
        <p:spPr>
          <a:xfrm flipH="1">
            <a:off x="1397876" y="3603647"/>
            <a:ext cx="58069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5F74310-0F33-6D44-A96F-F41E855E6989}"/>
              </a:ext>
            </a:extLst>
          </p:cNvPr>
          <p:cNvCxnSpPr>
            <a:cxnSpLocks/>
          </p:cNvCxnSpPr>
          <p:nvPr/>
        </p:nvCxnSpPr>
        <p:spPr>
          <a:xfrm flipH="1">
            <a:off x="1397877" y="4516794"/>
            <a:ext cx="910033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EDFC5605-FF34-CF4E-A9A9-5BBE6740628A}"/>
              </a:ext>
            </a:extLst>
          </p:cNvPr>
          <p:cNvSpPr txBox="1"/>
          <p:nvPr/>
        </p:nvSpPr>
        <p:spPr>
          <a:xfrm>
            <a:off x="1920470" y="2450442"/>
            <a:ext cx="157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Watch main folder and </a:t>
            </a:r>
            <a:r>
              <a:rPr lang="en-US" sz="1400" i="1" err="1"/>
              <a:t>study.info</a:t>
            </a:r>
            <a:endParaRPr lang="en-US" sz="1400" i="1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21E25BD-5BA7-3942-B8A3-9E1976482F34}"/>
              </a:ext>
            </a:extLst>
          </p:cNvPr>
          <p:cNvSpPr txBox="1"/>
          <p:nvPr/>
        </p:nvSpPr>
        <p:spPr>
          <a:xfrm>
            <a:off x="4891812" y="2770448"/>
            <a:ext cx="1416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Get workspace permission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B38D9F5-C6BE-2A4B-A032-CAFB00430D07}"/>
              </a:ext>
            </a:extLst>
          </p:cNvPr>
          <p:cNvSpPr txBox="1"/>
          <p:nvPr/>
        </p:nvSpPr>
        <p:spPr>
          <a:xfrm>
            <a:off x="8211479" y="4016933"/>
            <a:ext cx="1280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Save metadata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E3C1D2B-421F-7744-BB23-2376D032216A}"/>
              </a:ext>
            </a:extLst>
          </p:cNvPr>
          <p:cNvSpPr txBox="1"/>
          <p:nvPr/>
        </p:nvSpPr>
        <p:spPr>
          <a:xfrm>
            <a:off x="906651" y="1408437"/>
            <a:ext cx="1221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watcher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80D7152-9A2E-CC40-A7C1-35655D2BFEF3}"/>
              </a:ext>
            </a:extLst>
          </p:cNvPr>
          <p:cNvSpPr txBox="1"/>
          <p:nvPr/>
        </p:nvSpPr>
        <p:spPr>
          <a:xfrm>
            <a:off x="1159230" y="5449563"/>
            <a:ext cx="6096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err="1"/>
              <a:t>Qu’est-ce</a:t>
            </a:r>
            <a:r>
              <a:rPr lang="en-US" strike="sngStrike"/>
              <a:t> </a:t>
            </a:r>
            <a:r>
              <a:rPr lang="en-US" strike="sngStrike" err="1"/>
              <a:t>qu’il</a:t>
            </a:r>
            <a:r>
              <a:rPr lang="en-US" strike="sngStrike"/>
              <a:t> </a:t>
            </a:r>
            <a:r>
              <a:rPr lang="en-US" strike="sngStrike" err="1"/>
              <a:t>est</a:t>
            </a:r>
            <a:r>
              <a:rPr lang="en-US" strike="sngStrike"/>
              <a:t> </a:t>
            </a:r>
            <a:r>
              <a:rPr lang="en-US" strike="sngStrike" err="1"/>
              <a:t>stocké</a:t>
            </a:r>
            <a:r>
              <a:rPr lang="en-US" strike="sngStrike"/>
              <a:t> dans config ? Les </a:t>
            </a:r>
            <a:r>
              <a:rPr lang="en-US" strike="sngStrike" err="1"/>
              <a:t>noms</a:t>
            </a:r>
            <a:r>
              <a:rPr lang="en-US" strike="sngStrike"/>
              <a:t> de groups </a:t>
            </a:r>
            <a:r>
              <a:rPr lang="en-US" strike="sngStrike" err="1"/>
              <a:t>sont</a:t>
            </a:r>
            <a:r>
              <a:rPr lang="en-US" strike="sngStrike"/>
              <a:t> </a:t>
            </a:r>
            <a:r>
              <a:rPr lang="en-US" strike="sngStrike" err="1"/>
              <a:t>libres</a:t>
            </a:r>
            <a:r>
              <a:rPr lang="en-US" strike="sngStrike"/>
              <a:t> et les id </a:t>
            </a:r>
            <a:r>
              <a:rPr lang="en-US" strike="sngStrike" err="1"/>
              <a:t>sont</a:t>
            </a:r>
            <a:r>
              <a:rPr lang="en-US" strike="sngStrike"/>
              <a:t> </a:t>
            </a:r>
            <a:r>
              <a:rPr lang="en-US" strike="sngStrike" err="1"/>
              <a:t>définis</a:t>
            </a:r>
            <a:r>
              <a:rPr lang="en-US" strike="sngStrike"/>
              <a:t> par les instance de db. Comment fait-on pour designer un group ?</a:t>
            </a:r>
          </a:p>
        </p:txBody>
      </p:sp>
      <p:pic>
        <p:nvPicPr>
          <p:cNvPr id="35" name="Graphique 34" descr="Avertissement avec un remplissage uni">
            <a:extLst>
              <a:ext uri="{FF2B5EF4-FFF2-40B4-BE49-F238E27FC236}">
                <a16:creationId xmlns:a16="http://schemas.microsoft.com/office/drawing/2014/main" id="{CF02281A-8DE0-AF4B-8DED-F74E32B9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79" y="5572329"/>
            <a:ext cx="646331" cy="646331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51ADAA41-046B-234D-89D4-7A6FA00D3DA5}"/>
              </a:ext>
            </a:extLst>
          </p:cNvPr>
          <p:cNvSpPr txBox="1"/>
          <p:nvPr/>
        </p:nvSpPr>
        <p:spPr>
          <a:xfrm>
            <a:off x="7865538" y="5449563"/>
            <a:ext cx="33717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Les groups </a:t>
            </a:r>
            <a:r>
              <a:rPr lang="en-US" err="1"/>
              <a:t>peuvent</a:t>
            </a:r>
            <a:r>
              <a:rPr lang="en-US"/>
              <a:t> </a:t>
            </a:r>
            <a:r>
              <a:rPr lang="en-US" err="1"/>
              <a:t>avoir</a:t>
            </a:r>
            <a:r>
              <a:rPr lang="en-US"/>
              <a:t> </a:t>
            </a:r>
            <a:r>
              <a:rPr lang="en-US" err="1"/>
              <a:t>comme</a:t>
            </a:r>
            <a:r>
              <a:rPr lang="en-US"/>
              <a:t> id le nom </a:t>
            </a:r>
            <a:r>
              <a:rPr lang="en-US" err="1"/>
              <a:t>ldap</a:t>
            </a:r>
            <a:r>
              <a:rPr lang="en-US"/>
              <a:t>. Le </a:t>
            </a:r>
            <a:r>
              <a:rPr lang="en-US" err="1"/>
              <a:t>wokspace</a:t>
            </a:r>
            <a:r>
              <a:rPr lang="en-US"/>
              <a:t> default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lié</a:t>
            </a:r>
            <a:r>
              <a:rPr lang="en-US"/>
              <a:t> à </a:t>
            </a:r>
            <a:r>
              <a:rPr lang="en-US" err="1"/>
              <a:t>aucun</a:t>
            </a:r>
            <a:r>
              <a:rPr lang="en-US"/>
              <a:t> </a:t>
            </a:r>
            <a:r>
              <a:rPr lang="en-US" err="1"/>
              <a:t>groupe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37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Macintosh PowerPoint</Application>
  <PresentationFormat>Grand écran</PresentationFormat>
  <Paragraphs>215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</vt:lpstr>
      <vt:lpstr>Thème Office</vt:lpstr>
      <vt:lpstr>Spec authorization</vt:lpstr>
      <vt:lpstr>Vue globale</vt:lpstr>
      <vt:lpstr>model</vt:lpstr>
      <vt:lpstr>login</vt:lpstr>
      <vt:lpstr>login</vt:lpstr>
      <vt:lpstr>login</vt:lpstr>
      <vt:lpstr>login</vt:lpstr>
      <vt:lpstr>login</vt:lpstr>
      <vt:lpstr>storage</vt:lpstr>
      <vt:lpstr>storage</vt:lpstr>
      <vt:lpstr>storage</vt:lpstr>
      <vt:lpstr>storage</vt:lpstr>
      <vt:lpstr>launcher</vt:lpstr>
      <vt:lpstr>launcher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 authorization</dc:title>
  <dc:creator>François JOLAIN</dc:creator>
  <cp:lastModifiedBy> </cp:lastModifiedBy>
  <cp:revision>2</cp:revision>
  <dcterms:created xsi:type="dcterms:W3CDTF">2021-03-02T09:56:43Z</dcterms:created>
  <dcterms:modified xsi:type="dcterms:W3CDTF">2021-04-15T08:48:28Z</dcterms:modified>
</cp:coreProperties>
</file>