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5C9B7-B6C7-4C15-A7B9-EC2F7D54D306}">
  <a:tblStyle styleId="{3DC5C9B7-B6C7-4C15-A7B9-EC2F7D54D30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BBA7A5A-C4DB-4F72-B629-DA78202DF0D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D6B7AA6-FEC0-4B49-89AF-49336ECB2FD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7cee2aa53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27cee2aa5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7cee2aa53_2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7cee2aa53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27cee2aa53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7cee2aa53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7cee2aa53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7cee2aa53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27cee2aa53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7cee2aa53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27cee2aa53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d95fdb1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1d95fdb1d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d95fdb1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1d95fdb1d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1465c82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21465c82c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1465c82c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21465c82c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1465c82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21465c82c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7cee2aa53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27cee2aa53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7cee2aa5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27cee2aa53_2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7cee2aa53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7cee2aa53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cee2aa5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27cee2aa53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7cee2aa53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27cee2aa53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7cee2aa53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7cee2aa53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7cee2aa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27cee2aa5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1465c8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1465c82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7cee2aa53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27cee2aa53_2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028700"/>
            <a:ext cx="7848600" cy="1445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85800" y="26289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85800" y="2265759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22313" y="1771650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22313" y="347014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731520" y="3449574"/>
            <a:ext cx="7848600" cy="1191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5720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754880" y="1257300"/>
            <a:ext cx="3931920" cy="479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754880" y="1828800"/>
            <a:ext cx="3931920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4" name="Google Shape;94;p18"/>
          <p:cNvCxnSpPr/>
          <p:nvPr/>
        </p:nvCxnSpPr>
        <p:spPr>
          <a:xfrm rot="5400000">
            <a:off x="2806462" y="3034268"/>
            <a:ext cx="353187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594060"/>
            <a:ext cx="2139696" cy="9464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971800" y="594060"/>
            <a:ext cx="571500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57201" y="1597915"/>
            <a:ext cx="2139696" cy="3182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5400000">
            <a:off x="684114" y="2684956"/>
            <a:ext cx="418338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594360"/>
            <a:ext cx="2142680" cy="9486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2858610" y="628651"/>
            <a:ext cx="5904390" cy="4125342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57200" y="1600200"/>
            <a:ext cx="2139696" cy="318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743200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457825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266825" y="-352425"/>
            <a:ext cx="440055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drive.google.com/file/d/1JfcSACtzDwZrdAwQiTRUMklZbGPeId_i/view?usp=share_link" TargetMode="External"/><Relationship Id="rId6" Type="http://schemas.openxmlformats.org/officeDocument/2006/relationships/hyperlink" Target="https://drive.google.com/file/d/1JfcSACtzDwZrdAwQiTRUMklZbGPeId_i/view?usp=shar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788670" y="1200150"/>
            <a:ext cx="7848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GB" sz="3600"/>
              <a:t>Design and Analysis of FSAE Chassis Frame</a:t>
            </a:r>
            <a:endParaRPr sz="3600"/>
          </a:p>
        </p:txBody>
      </p:sp>
      <p:sp>
        <p:nvSpPr>
          <p:cNvPr id="137" name="Google Shape;137;p25"/>
          <p:cNvSpPr txBox="1"/>
          <p:nvPr/>
        </p:nvSpPr>
        <p:spPr>
          <a:xfrm>
            <a:off x="1866900" y="311914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B.Tech. Project (ME-3082) – 6</a:t>
            </a:r>
            <a:r>
              <a:rPr b="1" baseline="30000" i="0" lang="en-GB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GB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semester</a:t>
            </a:r>
            <a:endParaRPr b="1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314700" y="588913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 </a:t>
            </a:r>
            <a:r>
              <a:rPr lang="en-GB" sz="1800">
                <a:solidFill>
                  <a:schemeClr val="dk1"/>
                </a:solidFill>
              </a:rPr>
              <a:t>28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-03-2023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5"/>
          <p:cNvGrpSpPr/>
          <p:nvPr/>
        </p:nvGrpSpPr>
        <p:grpSpPr>
          <a:xfrm>
            <a:off x="1676400" y="4238735"/>
            <a:ext cx="6528300" cy="838200"/>
            <a:chOff x="1600200" y="4196825"/>
            <a:chExt cx="6528300" cy="838200"/>
          </a:xfrm>
        </p:grpSpPr>
        <p:pic>
          <p:nvPicPr>
            <p:cNvPr descr="C:\Users\kiit2163\Desktop\Interview PPT\SME research profile\KIIT-Logo-New.png" id="140" name="Google Shape;140;p25"/>
            <p:cNvPicPr preferRelativeResize="0"/>
            <p:nvPr/>
          </p:nvPicPr>
          <p:blipFill rotWithShape="1">
            <a:blip r:embed="rId3">
              <a:alphaModFix/>
            </a:blip>
            <a:srcRect b="33202" l="35471" r="34031" t="0"/>
            <a:stretch/>
          </p:blipFill>
          <p:spPr>
            <a:xfrm>
              <a:off x="1600200" y="4196825"/>
              <a:ext cx="1524000" cy="838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5"/>
            <p:cNvSpPr txBox="1"/>
            <p:nvPr/>
          </p:nvSpPr>
          <p:spPr>
            <a:xfrm>
              <a:off x="2209800" y="4196825"/>
              <a:ext cx="5918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School of Mechanical Engineering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C00000"/>
                  </a:solidFill>
                  <a:latin typeface="Georgia"/>
                  <a:ea typeface="Georgia"/>
                  <a:cs typeface="Georgia"/>
                  <a:sym typeface="Georgia"/>
                </a:rPr>
                <a:t>KIIT, Bhubaneswar</a:t>
              </a:r>
              <a:endParaRPr b="1" i="0" sz="1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42" name="Google Shape;142;p25"/>
          <p:cNvSpPr txBox="1"/>
          <p:nvPr/>
        </p:nvSpPr>
        <p:spPr>
          <a:xfrm>
            <a:off x="788685" y="2737650"/>
            <a:ext cx="448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1" i="0" lang="en-GB" sz="2000" u="sng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r>
              <a:rPr b="1" i="0" lang="en-GB" sz="20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GB" sz="2000" u="none" cap="none" strike="noStrike">
                <a:solidFill>
                  <a:srgbClr val="6D2619"/>
                </a:solidFill>
                <a:latin typeface="Arial"/>
                <a:ea typeface="Arial"/>
                <a:cs typeface="Arial"/>
                <a:sym typeface="Arial"/>
              </a:rPr>
              <a:t>Group No. - A</a:t>
            </a:r>
            <a:r>
              <a:rPr b="1" lang="en-GB" sz="2000">
                <a:solidFill>
                  <a:srgbClr val="6D2619"/>
                </a:solidFill>
              </a:rPr>
              <a:t>M02</a:t>
            </a:r>
            <a:endParaRPr sz="2000"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839525" y="3177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{3DC5C9B7-B6C7-4C15-A7B9-EC2F7D54D306}</a:tableStyleId>
              </a:tblPr>
              <a:tblGrid>
                <a:gridCol w="2269000"/>
                <a:gridCol w="2112500"/>
              </a:tblGrid>
              <a:tr h="12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rgbClr val="002060"/>
                          </a:solidFill>
                        </a:rPr>
                        <a:t>     Antarik Dutt</a:t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Arial"/>
                        <a:buNone/>
                      </a:pPr>
                      <a:r>
                        <a:rPr lang="en-GB" sz="2000" u="none" cap="none" strike="noStrike">
                          <a:solidFill>
                            <a:srgbClr val="002060"/>
                          </a:solidFill>
                        </a:rPr>
                        <a:t>Roll No</a:t>
                      </a:r>
                      <a:r>
                        <a:rPr lang="en-GB" sz="2000">
                          <a:solidFill>
                            <a:srgbClr val="002060"/>
                          </a:solidFill>
                        </a:rPr>
                        <a:t>:2009002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12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/>
        </p:nvSpPr>
        <p:spPr>
          <a:xfrm>
            <a:off x="5486400" y="2737645"/>
            <a:ext cx="3352800" cy="1200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Supervisor(s)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Prof. Isham Panigrahi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Deputy Director KIIT Student Research Center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457200" y="400050"/>
            <a:ext cx="2076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Ergonomics</a:t>
            </a:r>
            <a:endParaRPr sz="2800"/>
          </a:p>
        </p:txBody>
      </p:sp>
      <p:sp>
        <p:nvSpPr>
          <p:cNvPr id="228" name="Google Shape;228;p3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2600"/>
            <a:ext cx="4294771" cy="270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975" y="1424214"/>
            <a:ext cx="4087224" cy="229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4522875" y="4089300"/>
            <a:ext cx="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Lin</a:t>
            </a:r>
            <a:r>
              <a:rPr lang="en-GB" u="sng">
                <a:solidFill>
                  <a:schemeClr val="hlink"/>
                </a:solidFill>
                <a:hlinkClick r:id="rId6"/>
              </a:rPr>
              <a:t>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Calculations</a:t>
            </a:r>
            <a:endParaRPr sz="2800"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545600" y="12824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GB" sz="1400"/>
              <a:t>Calculation of Torsional Stiffness</a:t>
            </a:r>
            <a:endParaRPr b="1" sz="1400"/>
          </a:p>
          <a:p>
            <a:pPr indent="0" lvl="0" marL="97155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The horizontal distance between the center of the chassis and point of application of force is</a:t>
            </a:r>
            <a:r>
              <a:rPr lang="en-GB" sz="1400"/>
              <a:t> 2</a:t>
            </a:r>
            <a:r>
              <a:rPr lang="en-GB" sz="1400"/>
              <a:t>mm.The </a:t>
            </a:r>
            <a:r>
              <a:rPr lang="en-GB" sz="1400"/>
              <a:t>force applied</a:t>
            </a:r>
            <a:r>
              <a:rPr lang="en-GB" sz="1400"/>
              <a:t> this time for the analysis is 1000N. The maximum deformation in z-axis obtained from the ANSYS is 11.47 mm.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Calculations: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So the angle of displacement for the first case are as follow:-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θ = tan-1(11.47/532) = 1.2351</a:t>
            </a:r>
            <a:r>
              <a:rPr lang="en-GB" sz="1400">
                <a:solidFill>
                  <a:srgbClr val="333333"/>
                </a:solidFill>
              </a:rPr>
              <a:t>°</a:t>
            </a:r>
            <a:endParaRPr sz="1400">
              <a:solidFill>
                <a:srgbClr val="333333"/>
              </a:solidFill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So now the net torque applied is:-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T = Force*Distance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Torque = 1000*0.532*2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400"/>
              <a:t>= 1064 Nm</a:t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</p:txBody>
      </p:sp>
      <p:sp>
        <p:nvSpPr>
          <p:cNvPr id="239" name="Google Shape;239;p3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4878000" y="3670825"/>
            <a:ext cx="3808800" cy="118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 the torsional stiffness can be found by:-</a:t>
            </a:r>
            <a:endParaRPr>
              <a:solidFill>
                <a:schemeClr val="dk1"/>
              </a:solidFill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=T /(Angular displacement= θ)</a:t>
            </a:r>
            <a:endParaRPr>
              <a:solidFill>
                <a:schemeClr val="dk1"/>
              </a:solidFill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1064/1.2351</a:t>
            </a:r>
            <a:endParaRPr>
              <a:solidFill>
                <a:schemeClr val="dk1"/>
              </a:solidFill>
            </a:endParaRPr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861.468 Nm/deg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75" y="2309325"/>
            <a:ext cx="2707300" cy="1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D2533C"/>
                </a:solidFill>
              </a:rPr>
              <a:t>Analysis of Torsional Stiffness </a:t>
            </a:r>
            <a:endParaRPr sz="2800"/>
          </a:p>
        </p:txBody>
      </p:sp>
      <p:sp>
        <p:nvSpPr>
          <p:cNvPr id="248" name="Google Shape;248;p3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50" y="1669799"/>
            <a:ext cx="4890349" cy="24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1717975" y="4070575"/>
            <a:ext cx="2099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Total Deformation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350" y="298050"/>
            <a:ext cx="2337825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1025" y="1324375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2975" y="1191025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3450" y="1062400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5350" y="921925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1975" y="900500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0900" y="1125375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150" y="1062400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900" y="1107450"/>
            <a:ext cx="185499" cy="185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6"/>
          <p:cNvCxnSpPr/>
          <p:nvPr/>
        </p:nvCxnSpPr>
        <p:spPr>
          <a:xfrm>
            <a:off x="6591200" y="1513300"/>
            <a:ext cx="168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6"/>
          <p:cNvCxnSpPr/>
          <p:nvPr/>
        </p:nvCxnSpPr>
        <p:spPr>
          <a:xfrm>
            <a:off x="6743600" y="1401375"/>
            <a:ext cx="168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6"/>
          <p:cNvCxnSpPr/>
          <p:nvPr/>
        </p:nvCxnSpPr>
        <p:spPr>
          <a:xfrm flipH="1" rot="10800000">
            <a:off x="6448350" y="1125363"/>
            <a:ext cx="168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6"/>
          <p:cNvCxnSpPr/>
          <p:nvPr/>
        </p:nvCxnSpPr>
        <p:spPr>
          <a:xfrm flipH="1" rot="10800000">
            <a:off x="6591200" y="1021713"/>
            <a:ext cx="16800" cy="2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6"/>
          <p:cNvCxnSpPr/>
          <p:nvPr/>
        </p:nvCxnSpPr>
        <p:spPr>
          <a:xfrm rot="10800000">
            <a:off x="6899263" y="1974019"/>
            <a:ext cx="12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6"/>
          <p:cNvSpPr txBox="1"/>
          <p:nvPr/>
        </p:nvSpPr>
        <p:spPr>
          <a:xfrm>
            <a:off x="6898475" y="1870775"/>
            <a:ext cx="114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Direction of force</a:t>
            </a:r>
            <a:endParaRPr sz="1000"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075" y="1747175"/>
            <a:ext cx="185499" cy="1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/>
          <p:nvPr/>
        </p:nvSpPr>
        <p:spPr>
          <a:xfrm>
            <a:off x="6919625" y="1672313"/>
            <a:ext cx="11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Fixed nodes</a:t>
            </a:r>
            <a:endParaRPr sz="1000"/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8150" y="2187850"/>
            <a:ext cx="3973412" cy="201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/>
        </p:nvSpPr>
        <p:spPr>
          <a:xfrm>
            <a:off x="5534400" y="4034150"/>
            <a:ext cx="214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Equivalent Stress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1" name="Google Shape;271;p36"/>
          <p:cNvSpPr txBox="1"/>
          <p:nvPr/>
        </p:nvSpPr>
        <p:spPr>
          <a:xfrm>
            <a:off x="2697800" y="4572600"/>
            <a:ext cx="389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Torsional Stiffness: </a:t>
            </a:r>
            <a:r>
              <a:rPr lang="en-GB" sz="1800">
                <a:solidFill>
                  <a:schemeClr val="dk1"/>
                </a:solidFill>
              </a:rPr>
              <a:t>861.468 </a:t>
            </a:r>
            <a:r>
              <a:rPr lang="en-GB" sz="1700"/>
              <a:t>Nm/deg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Mass of the Vehicle= 250 Kg</a:t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Velocity of the Vehicle= 20m/s or 72Km/h</a:t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Force = Mass * (dv/dt)</a:t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</a:t>
            </a:r>
            <a:r>
              <a:rPr lang="en-GB"/>
              <a:t>= 250 * (20 - 0)</a:t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= </a:t>
            </a:r>
            <a:r>
              <a:rPr b="1" lang="en-GB"/>
              <a:t>5000 N</a:t>
            </a:r>
            <a:r>
              <a:rPr lang="en-GB"/>
              <a:t> </a:t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GB"/>
              <a:t>To be on the safer side we have taken an additional factor of safety as 4 and the force which will then be considered was found out to be </a:t>
            </a:r>
            <a:r>
              <a:rPr b="1" lang="en-GB"/>
              <a:t>20000N</a:t>
            </a:r>
            <a:r>
              <a:rPr lang="en-GB"/>
              <a:t> </a:t>
            </a:r>
            <a:endParaRPr/>
          </a:p>
        </p:txBody>
      </p: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D2533C"/>
                </a:solidFill>
              </a:rPr>
              <a:t>Analysis of Frontal Impact</a:t>
            </a:r>
            <a:endParaRPr sz="3000">
              <a:solidFill>
                <a:srgbClr val="D253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D2533C"/>
                </a:solidFill>
              </a:rPr>
              <a:t>Analysis of Frontal Impact</a:t>
            </a:r>
            <a:endParaRPr sz="2800"/>
          </a:p>
        </p:txBody>
      </p:sp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12" y="2168000"/>
            <a:ext cx="4242226" cy="21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/>
        </p:nvSpPr>
        <p:spPr>
          <a:xfrm>
            <a:off x="1109100" y="4158514"/>
            <a:ext cx="22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Total Deformation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504" y="302225"/>
            <a:ext cx="2299296" cy="14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0970" y="1291407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8603" y="1162883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0883" y="1038913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3411" y="903522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5530" y="882872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3484" y="1099609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171" y="1038913"/>
            <a:ext cx="182442" cy="17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9045" y="1082332"/>
            <a:ext cx="182442" cy="178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8"/>
          <p:cNvCxnSpPr/>
          <p:nvPr/>
        </p:nvCxnSpPr>
        <p:spPr>
          <a:xfrm flipH="1" rot="10800000">
            <a:off x="6444917" y="1411118"/>
            <a:ext cx="2262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8"/>
          <p:cNvCxnSpPr/>
          <p:nvPr/>
        </p:nvCxnSpPr>
        <p:spPr>
          <a:xfrm flipH="1" rot="10800000">
            <a:off x="6337172" y="1585543"/>
            <a:ext cx="2262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8"/>
          <p:cNvCxnSpPr/>
          <p:nvPr/>
        </p:nvCxnSpPr>
        <p:spPr>
          <a:xfrm flipH="1" rot="10800000">
            <a:off x="6444917" y="1709465"/>
            <a:ext cx="2262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8"/>
          <p:cNvCxnSpPr/>
          <p:nvPr/>
        </p:nvCxnSpPr>
        <p:spPr>
          <a:xfrm flipH="1" rot="10800000">
            <a:off x="6299725" y="1291280"/>
            <a:ext cx="2262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8"/>
          <p:cNvCxnSpPr/>
          <p:nvPr/>
        </p:nvCxnSpPr>
        <p:spPr>
          <a:xfrm rot="10800000">
            <a:off x="7488940" y="1917597"/>
            <a:ext cx="1200" cy="1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8"/>
          <p:cNvSpPr txBox="1"/>
          <p:nvPr/>
        </p:nvSpPr>
        <p:spPr>
          <a:xfrm>
            <a:off x="7488185" y="1818033"/>
            <a:ext cx="112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Direction of force</a:t>
            </a:r>
            <a:endParaRPr sz="1000"/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028" y="1698906"/>
            <a:ext cx="182442" cy="17881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7508987" y="1626753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Fixed nodes</a:t>
            </a:r>
            <a:endParaRPr sz="1000"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2713" y="2137450"/>
            <a:ext cx="4539375" cy="23061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5291000" y="4291225"/>
            <a:ext cx="22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Equivalent Stress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25" y="2304625"/>
            <a:ext cx="4310479" cy="2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1382750" y="4343202"/>
            <a:ext cx="22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Total Deformation 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D2533C"/>
                </a:solidFill>
              </a:rPr>
              <a:t>Analysis of Side Impact</a:t>
            </a:r>
            <a:endParaRPr sz="2800"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325" y="302225"/>
            <a:ext cx="2337825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850" y="1315075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7950" y="1129550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5150" y="883250"/>
            <a:ext cx="185499" cy="1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8875" y="1129550"/>
            <a:ext cx="185499" cy="185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39"/>
          <p:cNvCxnSpPr/>
          <p:nvPr/>
        </p:nvCxnSpPr>
        <p:spPr>
          <a:xfrm rot="10800000">
            <a:off x="7518675" y="1419475"/>
            <a:ext cx="1044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9"/>
          <p:cNvCxnSpPr/>
          <p:nvPr/>
        </p:nvCxnSpPr>
        <p:spPr>
          <a:xfrm rot="10800000">
            <a:off x="8334525" y="1195300"/>
            <a:ext cx="1077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9"/>
          <p:cNvCxnSpPr/>
          <p:nvPr/>
        </p:nvCxnSpPr>
        <p:spPr>
          <a:xfrm rot="10800000">
            <a:off x="7518425" y="1557525"/>
            <a:ext cx="999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9"/>
          <p:cNvCxnSpPr/>
          <p:nvPr/>
        </p:nvCxnSpPr>
        <p:spPr>
          <a:xfrm rot="10800000">
            <a:off x="8361400" y="1419500"/>
            <a:ext cx="975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9"/>
          <p:cNvCxnSpPr/>
          <p:nvPr/>
        </p:nvCxnSpPr>
        <p:spPr>
          <a:xfrm rot="10800000">
            <a:off x="7443388" y="1978194"/>
            <a:ext cx="12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9"/>
          <p:cNvSpPr txBox="1"/>
          <p:nvPr/>
        </p:nvSpPr>
        <p:spPr>
          <a:xfrm>
            <a:off x="7442600" y="1874950"/>
            <a:ext cx="114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Direction of force</a:t>
            </a:r>
            <a:endParaRPr sz="1000"/>
          </a:p>
        </p:txBody>
      </p:sp>
      <p:pic>
        <p:nvPicPr>
          <p:cNvPr id="328" name="Google Shape;32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7200" y="1751350"/>
            <a:ext cx="185499" cy="18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7463750" y="1676488"/>
            <a:ext cx="110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Fixed nodes</a:t>
            </a:r>
            <a:endParaRPr sz="1000"/>
          </a:p>
        </p:txBody>
      </p:sp>
      <p:pic>
        <p:nvPicPr>
          <p:cNvPr id="330" name="Google Shape;33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500" y="2213651"/>
            <a:ext cx="4459274" cy="22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9"/>
          <p:cNvSpPr txBox="1"/>
          <p:nvPr/>
        </p:nvSpPr>
        <p:spPr>
          <a:xfrm>
            <a:off x="5520425" y="4343199"/>
            <a:ext cx="224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Equivalent Stress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Material Selection</a:t>
            </a:r>
            <a:endParaRPr sz="2800"/>
          </a:p>
        </p:txBody>
      </p:sp>
      <p:sp>
        <p:nvSpPr>
          <p:cNvPr id="337" name="Google Shape;337;p40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/3/2023</a:t>
            </a:r>
            <a:endParaRPr/>
          </a:p>
        </p:txBody>
      </p:sp>
      <p:sp>
        <p:nvSpPr>
          <p:cNvPr id="338" name="Google Shape;338;p40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339" name="Google Shape;339;p40"/>
          <p:cNvGraphicFramePr/>
          <p:nvPr/>
        </p:nvGraphicFramePr>
        <p:xfrm>
          <a:off x="457200" y="11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{1D6B7AA6-FEC0-4B49-89AF-49336ECB2FDE}</a:tableStyleId>
              </a:tblPr>
              <a:tblGrid>
                <a:gridCol w="1398725"/>
                <a:gridCol w="1398725"/>
                <a:gridCol w="1398725"/>
                <a:gridCol w="1398725"/>
              </a:tblGrid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Properties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AISI 1018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AISI 1026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AISI 4130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Ultimate Tensile Strength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440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490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530 MPa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Yield Strength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370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415 MPa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435 MPa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Poisson Ratio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Mass Density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7800 kg/m^3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7800 kg/m^3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7800 kg/m^3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Young’s Modulus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205 GPa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GPa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 GPa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100" y="2033487"/>
            <a:ext cx="2956800" cy="193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Conclusion</a:t>
            </a:r>
            <a:endParaRPr sz="2800"/>
          </a:p>
        </p:txBody>
      </p:sp>
      <p:sp>
        <p:nvSpPr>
          <p:cNvPr id="346" name="Google Shape;346;p41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r>
              <a:rPr lang="en-GB"/>
              <a:t>/3/2023</a:t>
            </a:r>
            <a:endParaRPr/>
          </a:p>
        </p:txBody>
      </p: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8" name="Google Shape;348;p41"/>
          <p:cNvSpPr txBox="1"/>
          <p:nvPr/>
        </p:nvSpPr>
        <p:spPr>
          <a:xfrm>
            <a:off x="457200" y="1143150"/>
            <a:ext cx="6528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Our design has been improved upon and changed from our prior iteration.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simulated each of them as well and obtain the desired results.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FOS of all components reached an acceptable level (i.e more than 1.5 times).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COG reading falls within the range of 250 to 320 mm, which is suitable for our 60-degree tilt test.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457200" y="4000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References</a:t>
            </a:r>
            <a:endParaRPr sz="2800"/>
          </a:p>
        </p:txBody>
      </p:sp>
      <p:sp>
        <p:nvSpPr>
          <p:cNvPr id="354" name="Google Shape;354;p42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5/3/2023</a:t>
            </a:r>
            <a:endParaRPr/>
          </a:p>
        </p:txBody>
      </p:sp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6" name="Google Shape;356;p42"/>
          <p:cNvSpPr txBox="1"/>
          <p:nvPr/>
        </p:nvSpPr>
        <p:spPr>
          <a:xfrm>
            <a:off x="457200" y="1143150"/>
            <a:ext cx="6528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Referred Book: Race car vehicle Dynamics by William F. Milliken and Douglas 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Milliken</a:t>
            </a:r>
            <a:r>
              <a:rPr lang="en-GB">
                <a:solidFill>
                  <a:srgbClr val="93A299"/>
                </a:solidFill>
              </a:rPr>
              <a:t>:</a:t>
            </a:r>
            <a:r>
              <a:rPr lang="en-GB">
                <a:solidFill>
                  <a:srgbClr val="0000FF"/>
                </a:solidFill>
              </a:rPr>
              <a:t>h</a:t>
            </a:r>
            <a:r>
              <a:rPr lang="en-GB">
                <a:solidFill>
                  <a:srgbClr val="0000FF"/>
                </a:solidFill>
              </a:rPr>
              <a:t>ttps://iopscience.iop.org/article/10.1088/1742-6596/908/1/012042/meta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.</a:t>
            </a:r>
            <a:r>
              <a:rPr b="1" lang="en-GB"/>
              <a:t>Ergonomics:</a:t>
            </a:r>
            <a:r>
              <a:rPr lang="en-GB">
                <a:solidFill>
                  <a:schemeClr val="folHlink"/>
                </a:solidFill>
              </a:rPr>
              <a:t>https://www.ijert.org/research/determination-of-ergonomics-for-formula-student-vehicle-IJERTV6IS030536.pdf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HR 17 Chassis Design CAD Model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Nimbus 390 Chassis Design CAD Model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Material AISI</a:t>
            </a:r>
            <a:r>
              <a:rPr b="1" lang="en-GB"/>
              <a:t> </a:t>
            </a:r>
            <a:r>
              <a:rPr b="1" lang="en-GB"/>
              <a:t>1018:</a:t>
            </a:r>
            <a:r>
              <a:rPr lang="en-GB">
                <a:solidFill>
                  <a:schemeClr val="folHlink"/>
                </a:solidFill>
              </a:rPr>
              <a:t>https://rb.gy/1h5vo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Material AISI 1026: </a:t>
            </a:r>
            <a:r>
              <a:rPr lang="en-GB">
                <a:solidFill>
                  <a:srgbClr val="0000FF"/>
                </a:solidFill>
              </a:rPr>
              <a:t>https://www.azom.com/article.aspx?ArticleID=6583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Material AISI 4103: </a:t>
            </a:r>
            <a:r>
              <a:rPr lang="en-GB">
                <a:solidFill>
                  <a:srgbClr val="0000FF"/>
                </a:solidFill>
              </a:rPr>
              <a:t>https://www.azom.com/article.aspx?ArticleID=6742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2324100" y="2114550"/>
            <a:ext cx="4495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610"/>
              <a:buNone/>
            </a:pPr>
            <a:r>
              <a:rPr b="1" lang="en-GB" sz="6600">
                <a:solidFill>
                  <a:srgbClr val="0070C0"/>
                </a:solidFill>
              </a:rPr>
              <a:t>Thank you</a:t>
            </a:r>
            <a:endParaRPr b="1" sz="6600">
              <a:solidFill>
                <a:srgbClr val="0070C0"/>
              </a:solidFill>
            </a:endParaRPr>
          </a:p>
        </p:txBody>
      </p:sp>
      <p:sp>
        <p:nvSpPr>
          <p:cNvPr id="362" name="Google Shape;362;p4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3/21/2023</a:t>
            </a:r>
            <a:endParaRPr/>
          </a:p>
        </p:txBody>
      </p:sp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Table of contents</a:t>
            </a:r>
            <a:endParaRPr sz="28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228"/>
              </a:spcBef>
              <a:spcAft>
                <a:spcPts val="0"/>
              </a:spcAft>
              <a:buSzPts val="2040"/>
              <a:buNone/>
            </a:pPr>
            <a:r>
              <a:rPr b="1" lang="en-GB" u="sng"/>
              <a:t>Chassis</a:t>
            </a:r>
            <a:endParaRPr b="1" u="sng"/>
          </a:p>
          <a:p>
            <a:pPr indent="-355600" lvl="0" marL="457200" rtl="0" algn="just">
              <a:spcBef>
                <a:spcPts val="228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Introduction </a:t>
            </a:r>
            <a:r>
              <a:rPr lang="en-GB" sz="2000"/>
              <a:t> 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Literature review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Obj</a:t>
            </a:r>
            <a:r>
              <a:rPr lang="en-GB" sz="2000"/>
              <a:t>ectives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Problem definition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Calculation</a:t>
            </a: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Calculation of Torsional Stiffness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Calculation of Impact Test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Solid model Iterations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Force Analysis</a:t>
            </a:r>
            <a:endParaRPr sz="1800"/>
          </a:p>
        </p:txBody>
      </p:sp>
      <p:sp>
        <p:nvSpPr>
          <p:cNvPr id="151" name="Google Shape;151;p26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805525" y="4016250"/>
            <a:ext cx="18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1. FSAE Chassis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00" y="1076850"/>
            <a:ext cx="3288250" cy="28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Introduction</a:t>
            </a:r>
            <a:endParaRPr sz="2800"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57200" y="1200150"/>
            <a:ext cx="405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2725" lvl="0" marL="182880" rtl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Chassis is the main skeleton of the vehicle onto which the subsystems are fitted.</a:t>
            </a:r>
            <a:endParaRPr sz="2000"/>
          </a:p>
          <a:p>
            <a:pPr indent="-212725" lvl="0" marL="182880" rtl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It provides structure to the vehicle and also gives sufficient space for the packaging.</a:t>
            </a:r>
            <a:endParaRPr sz="2000"/>
          </a:p>
          <a:p>
            <a:pPr indent="-212725" lvl="0" marL="182880" rtl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Tubular space frame chassis is highly complex and the 3rd most heaviest thing in a vehicle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1" name="Google Shape;161;p27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825" y="1282450"/>
            <a:ext cx="4324800" cy="283658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384475" y="4119050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2. FSAE Chassis for Comet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Literature Review</a:t>
            </a:r>
            <a:endParaRPr sz="2800"/>
          </a:p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286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{2BBA7A5A-C4DB-4F72-B629-DA78202DF0D4}</a:tableStyleId>
              </a:tblPr>
              <a:tblGrid>
                <a:gridCol w="1427775"/>
                <a:gridCol w="1023850"/>
                <a:gridCol w="6235175"/>
              </a:tblGrid>
              <a:tr h="29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 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Contribution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CEA"/>
                    </a:solidFill>
                  </a:tcPr>
                </a:tc>
              </a:tr>
              <a:tr h="50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Dodd ET AL.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How to make iterations on an FSAE chassis frame so that the torsional rigidity is sustained</a:t>
                      </a:r>
                      <a:r>
                        <a:rPr lang="en-GB"/>
                        <a:t>. S</a:t>
                      </a:r>
                      <a:r>
                        <a:rPr lang="en-GB"/>
                        <a:t>uitable range for torsional stiffness which was around 800-900 Nm/deg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Baskara ET AL.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Analyze the chassis frame for different tests like torsional stiffness and impact test. Where the nodes should be fixed and where should the force be given.  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 Scaperdas ET AL.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GB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Design calculations for the simulation. D</a:t>
                      </a:r>
                      <a:r>
                        <a:rPr lang="en-GB"/>
                        <a:t>esign of  c</a:t>
                      </a:r>
                      <a:r>
                        <a:rPr lang="en-GB"/>
                        <a:t>lamping mechanism and calculation for static roll hoop test.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Objective</a:t>
            </a:r>
            <a:endParaRPr sz="2800"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200150"/>
            <a:ext cx="4694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lang="en-GB" sz="1800" u="sng"/>
              <a:t>Objective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600"/>
              <a:t>The aim of this project is to design and </a:t>
            </a:r>
            <a:r>
              <a:rPr lang="en-GB" sz="1600"/>
              <a:t>analyze</a:t>
            </a:r>
            <a:r>
              <a:rPr lang="en-GB" sz="1600"/>
              <a:t> a new FSAE chassis for the 2023 racing season. The team has been given the task of iterating on the successful FSAE 2019 car that went to competition.</a:t>
            </a:r>
            <a:endParaRPr sz="1600"/>
          </a:p>
          <a:p>
            <a:pPr indent="0" lvl="0" marL="18288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85724" lvl="0" marL="1828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330000" y="2831025"/>
            <a:ext cx="4821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Major objective: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Conform to all FSAE chassis rule</a:t>
            </a:r>
            <a:r>
              <a:rPr lang="en-GB" sz="1600"/>
              <a:t>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700">
                <a:solidFill>
                  <a:schemeClr val="dk1"/>
                </a:solidFill>
              </a:rPr>
              <a:t>To design a space frame chassis which is light, has adequate stiffness and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should be compact.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Analyze the final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Document the process for future designs</a:t>
            </a:r>
            <a:endParaRPr sz="160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900" y="416400"/>
            <a:ext cx="3687300" cy="215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819213" y="2981321"/>
            <a:ext cx="23526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Problem definition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04800" y="1051500"/>
            <a:ext cx="43116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-GB" sz="1600"/>
              <a:t>Tubing specifications</a:t>
            </a:r>
            <a:r>
              <a:rPr lang="en-GB" sz="1600"/>
              <a:t> - The dimensions of the tubing to be used for the frame are specified from rule T3.4 of the FSAE Rules.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GB" sz="1600"/>
              <a:t>Roll hoop dimensioning</a:t>
            </a:r>
            <a:r>
              <a:rPr lang="en-GB" sz="1600"/>
              <a:t> - The main and front roll hoop are to comply with rules T3.11 and T3.12 stating required hoop characteristics such as max angle from vertical, bend requirements, and minimum dimensions.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GB" sz="1600"/>
              <a:t>Bracing</a:t>
            </a:r>
            <a:r>
              <a:rPr lang="en-GB" sz="1600"/>
              <a:t> - The bracing for the main and front roll hoops are explicitly stated in rules T3.13 and T3.14 describing the requirements for bracing angle and dimensions.</a:t>
            </a:r>
            <a:endParaRPr sz="1600"/>
          </a:p>
        </p:txBody>
      </p:sp>
      <p:sp>
        <p:nvSpPr>
          <p:cNvPr id="190" name="Google Shape;190;p30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12948"/>
            <a:ext cx="4193200" cy="18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713" y="3187873"/>
            <a:ext cx="3005784" cy="1769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04800" y="4085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Problem definition</a:t>
            </a:r>
            <a:endParaRPr/>
          </a:p>
        </p:txBody>
      </p:sp>
      <p:sp>
        <p:nvSpPr>
          <p:cNvPr id="199" name="Google Shape;199;p31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281" y="693931"/>
            <a:ext cx="3560525" cy="19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04800" y="999250"/>
            <a:ext cx="4915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Clearance</a:t>
            </a:r>
            <a:r>
              <a:rPr lang="en-GB" sz="1600"/>
              <a:t> - The minimum requirements for helmet clearance from the frame is given in rule T3.10 describing the need to fit a 95th percentile male template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Side impact structure</a:t>
            </a:r>
            <a:r>
              <a:rPr lang="en-GB" sz="1600"/>
              <a:t> - The side structure of the car must comply with rule T3.24 which places restrictions on tubing size used along with tubing placement.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Cockpit</a:t>
            </a:r>
            <a:r>
              <a:rPr lang="en-GB" sz="1600"/>
              <a:t> - The dimensions of the cockpit must comply with rule T4.1 and is required to pass the test at the competition. The cockpit must also meet rule T4.2 which gives a predefined cross section that must remain clear inside the vehicle. The driver must also be able to safely and quickly exit the cockpit by rule T4.8.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275" y="3002350"/>
            <a:ext cx="3621051" cy="1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04800" y="4085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2800"/>
              <a:t>Comparison</a:t>
            </a:r>
            <a:endParaRPr/>
          </a:p>
        </p:txBody>
      </p:sp>
      <p:sp>
        <p:nvSpPr>
          <p:cNvPr id="209" name="Google Shape;209;p32"/>
          <p:cNvSpPr txBox="1"/>
          <p:nvPr>
            <p:ph idx="10" type="dt"/>
          </p:nvPr>
        </p:nvSpPr>
        <p:spPr>
          <a:xfrm>
            <a:off x="457200" y="13716"/>
            <a:ext cx="2895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620000" y="13716"/>
            <a:ext cx="1066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13350"/>
            <a:ext cx="3970926" cy="19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900" y="1549700"/>
            <a:ext cx="3800250" cy="24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542825" y="3902275"/>
            <a:ext cx="3885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Year’s Chassis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2533C"/>
                </a:solidFill>
              </a:rPr>
              <a:t>Weight - 32439 gram</a:t>
            </a:r>
            <a:endParaRPr sz="1800">
              <a:solidFill>
                <a:srgbClr val="D253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D2533C"/>
                </a:solidFill>
              </a:rPr>
              <a:t>Torsional Stiffness - 968.72 Nm/deg </a:t>
            </a:r>
            <a:endParaRPr sz="1800">
              <a:solidFill>
                <a:srgbClr val="D2533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692900" y="3857575"/>
            <a:ext cx="411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 Year’s Chassis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Weight - 29076.91 gram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AA84F"/>
                </a:solidFill>
              </a:rPr>
              <a:t>Torsional Stiffness - 838.125 Nm/deg</a:t>
            </a:r>
            <a:endParaRPr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457200" y="587075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D2533C"/>
                </a:solidFill>
              </a:rPr>
              <a:t>Features of the Chassis</a:t>
            </a:r>
            <a:endParaRPr sz="3000">
              <a:solidFill>
                <a:srgbClr val="D253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20" name="Google Shape;220;p33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5/3/2023</a:t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22" name="Google Shape;222;p33"/>
          <p:cNvGraphicFramePr/>
          <p:nvPr/>
        </p:nvGraphicFramePr>
        <p:xfrm>
          <a:off x="905250" y="11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{1D6B7AA6-FEC0-4B49-89AF-49336ECB2FDE}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9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Features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Values of present chassis frame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Values of previous chassis frame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Percentage Decrease 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E69138"/>
                    </a:solidFill>
                  </a:tcPr>
                </a:tc>
              </a:tr>
              <a:tr h="56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Kerb Weight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29.07 Kg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32.43 kg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10.36%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Torsional Stiffness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838.125 </a:t>
                      </a:r>
                      <a:r>
                        <a:rPr lang="en-GB" sz="1800"/>
                        <a:t>Nm/deg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968.72 Nm/deg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13.48%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Weight Distribution 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50:50 (Left - Right)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50:50(Left - Right)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NA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