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88" r:id="rId9"/>
    <p:sldId id="289"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81" r:id="rId25"/>
    <p:sldId id="282" r:id="rId26"/>
    <p:sldId id="277" r:id="rId27"/>
    <p:sldId id="278" r:id="rId28"/>
    <p:sldId id="283" r:id="rId29"/>
    <p:sldId id="285" r:id="rId30"/>
    <p:sldId id="286" r:id="rId31"/>
    <p:sldId id="287" r:id="rId32"/>
    <p:sldId id="279" r:id="rId33"/>
    <p:sldId id="290" r:id="rId34"/>
    <p:sldId id="28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5A1D3AC-1CC7-4C43-909E-22CAE86CADA6}">
          <p14:sldIdLst>
            <p14:sldId id="256"/>
            <p14:sldId id="257"/>
            <p14:sldId id="258"/>
            <p14:sldId id="259"/>
            <p14:sldId id="260"/>
            <p14:sldId id="262"/>
            <p14:sldId id="261"/>
            <p14:sldId id="288"/>
            <p14:sldId id="289"/>
            <p14:sldId id="263"/>
            <p14:sldId id="264"/>
            <p14:sldId id="265"/>
            <p14:sldId id="266"/>
            <p14:sldId id="267"/>
            <p14:sldId id="268"/>
            <p14:sldId id="269"/>
            <p14:sldId id="270"/>
            <p14:sldId id="271"/>
            <p14:sldId id="272"/>
            <p14:sldId id="273"/>
            <p14:sldId id="274"/>
            <p14:sldId id="275"/>
            <p14:sldId id="276"/>
            <p14:sldId id="281"/>
            <p14:sldId id="282"/>
            <p14:sldId id="277"/>
            <p14:sldId id="278"/>
            <p14:sldId id="283"/>
            <p14:sldId id="285"/>
            <p14:sldId id="286"/>
            <p14:sldId id="287"/>
            <p14:sldId id="279"/>
            <p14:sldId id="290"/>
            <p14:sldId id="28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4D5C860-9287-42AF-B5B2-6A59B6AFC2FC}" type="datetimeFigureOut">
              <a:rPr lang="en-US" smtClean="0"/>
              <a:t>11/16/2017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0EBCC68-CE46-4514-9159-6BC3FAD051B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4D5C860-9287-42AF-B5B2-6A59B6AFC2FC}" type="datetimeFigureOut">
              <a:rPr lang="en-US" smtClean="0"/>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EBCC68-CE46-4514-9159-6BC3FAD051B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4D5C860-9287-42AF-B5B2-6A59B6AFC2FC}" type="datetimeFigureOut">
              <a:rPr lang="en-US" smtClean="0"/>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EBCC68-CE46-4514-9159-6BC3FAD051B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4D5C860-9287-42AF-B5B2-6A59B6AFC2FC}" type="datetimeFigureOut">
              <a:rPr lang="en-US" smtClean="0"/>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EBCC68-CE46-4514-9159-6BC3FAD051B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4D5C860-9287-42AF-B5B2-6A59B6AFC2FC}" type="datetimeFigureOut">
              <a:rPr lang="en-US" smtClean="0"/>
              <a:t>11/16/2017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EBCC68-CE46-4514-9159-6BC3FAD051B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4D5C860-9287-42AF-B5B2-6A59B6AFC2FC}" type="datetimeFigureOut">
              <a:rPr lang="en-US" smtClean="0"/>
              <a:t>11/16/2017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EBCC68-CE46-4514-9159-6BC3FAD051B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4D5C860-9287-42AF-B5B2-6A59B6AFC2FC}" type="datetimeFigureOut">
              <a:rPr lang="en-US" smtClean="0"/>
              <a:t>11/16/2017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EBCC68-CE46-4514-9159-6BC3FAD051B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4D5C860-9287-42AF-B5B2-6A59B6AFC2FC}" type="datetimeFigureOut">
              <a:rPr lang="en-US" smtClean="0"/>
              <a:t>11/16/2017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EBCC68-CE46-4514-9159-6BC3FAD051B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D5C860-9287-42AF-B5B2-6A59B6AFC2FC}" type="datetimeFigureOut">
              <a:rPr lang="en-US" smtClean="0"/>
              <a:t>11/16/2017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EBCC68-CE46-4514-9159-6BC3FAD051B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4D5C860-9287-42AF-B5B2-6A59B6AFC2FC}" type="datetimeFigureOut">
              <a:rPr lang="en-US" smtClean="0"/>
              <a:t>11/16/2017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EBCC68-CE46-4514-9159-6BC3FAD051B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4D5C860-9287-42AF-B5B2-6A59B6AFC2FC}" type="datetimeFigureOut">
              <a:rPr lang="en-US" smtClean="0"/>
              <a:t>11/16/2017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0EBCC68-CE46-4514-9159-6BC3FAD051BB}"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4D5C860-9287-42AF-B5B2-6A59B6AFC2FC}" type="datetimeFigureOut">
              <a:rPr lang="en-US" smtClean="0"/>
              <a:t>11/16/2017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0EBCC68-CE46-4514-9159-6BC3FAD051BB}"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 Id="rId5" Type="http://schemas.openxmlformats.org/officeDocument/2006/relationships/image" Target="../media/image9.JPG"/><Relationship Id="rId4" Type="http://schemas.openxmlformats.org/officeDocument/2006/relationships/image" Target="../media/image8.JPG"/></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0"/>
            <a:ext cx="7851648" cy="2133600"/>
          </a:xfrm>
        </p:spPr>
        <p:txBody>
          <a:bodyPr>
            <a:normAutofit/>
          </a:bodyPr>
          <a:lstStyle/>
          <a:p>
            <a:pPr algn="ctr"/>
            <a:r>
              <a:rPr lang="en-US" sz="9600" dirty="0"/>
              <a:t>i</a:t>
            </a:r>
            <a:r>
              <a:rPr lang="en-US" sz="9600" dirty="0" smtClean="0"/>
              <a:t>TCP</a:t>
            </a:r>
            <a:endParaRPr lang="en-US" sz="9600" dirty="0"/>
          </a:p>
        </p:txBody>
      </p:sp>
      <p:sp>
        <p:nvSpPr>
          <p:cNvPr id="3" name="Subtitle 2"/>
          <p:cNvSpPr>
            <a:spLocks noGrp="1"/>
          </p:cNvSpPr>
          <p:nvPr>
            <p:ph type="subTitle" idx="1"/>
          </p:nvPr>
        </p:nvSpPr>
        <p:spPr>
          <a:xfrm>
            <a:off x="609600" y="4876800"/>
            <a:ext cx="7854696" cy="1752600"/>
          </a:xfrm>
        </p:spPr>
        <p:txBody>
          <a:bodyPr>
            <a:normAutofit fontScale="85000" lnSpcReduction="20000"/>
          </a:bodyPr>
          <a:lstStyle/>
          <a:p>
            <a:pPr algn="l"/>
            <a:r>
              <a:rPr lang="en-US" dirty="0" smtClean="0">
                <a:solidFill>
                  <a:schemeClr val="bg1"/>
                </a:solidFill>
              </a:rPr>
              <a:t>Submitted by:</a:t>
            </a:r>
          </a:p>
          <a:p>
            <a:pPr algn="l"/>
            <a:r>
              <a:rPr lang="en-US" dirty="0" smtClean="0"/>
              <a:t>Antariksh 1ms15cs022</a:t>
            </a:r>
          </a:p>
          <a:p>
            <a:pPr algn="l"/>
            <a:r>
              <a:rPr lang="en-US" dirty="0" smtClean="0"/>
              <a:t>Ashutosh  1ms15cs029</a:t>
            </a:r>
          </a:p>
          <a:p>
            <a:pPr algn="l"/>
            <a:r>
              <a:rPr lang="en-US" dirty="0" smtClean="0"/>
              <a:t>Ankush</a:t>
            </a:r>
            <a:r>
              <a:rPr lang="en-US" dirty="0"/>
              <a:t> </a:t>
            </a:r>
            <a:r>
              <a:rPr lang="en-US" dirty="0" smtClean="0"/>
              <a:t>    1ms15cs020</a:t>
            </a:r>
          </a:p>
          <a:p>
            <a:pPr algn="l"/>
            <a:r>
              <a:rPr lang="en-US" dirty="0" smtClean="0"/>
              <a:t>Darshil      1ms15cs038</a:t>
            </a:r>
            <a:r>
              <a:rPr lang="en-US" dirty="0"/>
              <a:t>	</a:t>
            </a:r>
          </a:p>
        </p:txBody>
      </p:sp>
    </p:spTree>
    <p:extLst>
      <p:ext uri="{BB962C8B-B14F-4D97-AF65-F5344CB8AC3E}">
        <p14:creationId xmlns:p14="http://schemas.microsoft.com/office/powerpoint/2010/main" val="32814669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8991600" cy="1828800"/>
          </a:xfrm>
        </p:spPr>
        <p:txBody>
          <a:bodyPr>
            <a:normAutofit/>
          </a:bodyPr>
          <a:lstStyle/>
          <a:p>
            <a:pPr algn="ctr"/>
            <a:r>
              <a:rPr lang="en-US" sz="6000" dirty="0" smtClean="0"/>
              <a:t>Specific Problems solved by iTCP</a:t>
            </a:r>
            <a:endParaRPr lang="en-US" sz="6000" dirty="0"/>
          </a:p>
        </p:txBody>
      </p:sp>
      <p:sp>
        <p:nvSpPr>
          <p:cNvPr id="3" name="Subtitle 2"/>
          <p:cNvSpPr>
            <a:spLocks noGrp="1"/>
          </p:cNvSpPr>
          <p:nvPr>
            <p:ph type="subTitle" idx="1"/>
          </p:nvPr>
        </p:nvSpPr>
        <p:spPr>
          <a:xfrm>
            <a:off x="381000" y="2743200"/>
            <a:ext cx="8077200" cy="3276600"/>
          </a:xfrm>
        </p:spPr>
        <p:txBody>
          <a:bodyPr/>
          <a:lstStyle/>
          <a:p>
            <a:pPr marL="457200" indent="-457200" algn="l">
              <a:buFont typeface="Arial" pitchFamily="34" charset="0"/>
              <a:buChar char="•"/>
            </a:pPr>
            <a:r>
              <a:rPr lang="en-US" sz="3200" dirty="0" smtClean="0"/>
              <a:t>Improvement of the total throughput of the network.</a:t>
            </a:r>
          </a:p>
          <a:p>
            <a:pPr marL="457200" indent="-457200" algn="l">
              <a:buFont typeface="Arial" pitchFamily="34" charset="0"/>
              <a:buChar char="•"/>
            </a:pPr>
            <a:r>
              <a:rPr lang="en-US" sz="3200" dirty="0" smtClean="0"/>
              <a:t>Decrease in average energy consumption of the transmitted data bit.</a:t>
            </a:r>
          </a:p>
          <a:p>
            <a:pPr marL="457200" indent="-457200" algn="l">
              <a:buFont typeface="Arial" pitchFamily="34" charset="0"/>
              <a:buChar char="•"/>
            </a:pPr>
            <a:endParaRPr lang="en-US" dirty="0"/>
          </a:p>
        </p:txBody>
      </p:sp>
    </p:spTree>
    <p:extLst>
      <p:ext uri="{BB962C8B-B14F-4D97-AF65-F5344CB8AC3E}">
        <p14:creationId xmlns:p14="http://schemas.microsoft.com/office/powerpoint/2010/main" val="16212042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763000" cy="1828800"/>
          </a:xfrm>
        </p:spPr>
        <p:txBody>
          <a:bodyPr/>
          <a:lstStyle/>
          <a:p>
            <a:pPr algn="ctr"/>
            <a:r>
              <a:rPr lang="en-US" dirty="0" smtClean="0"/>
              <a:t>Approach for the designing of the iTCP</a:t>
            </a:r>
            <a:endParaRPr lang="en-US" dirty="0"/>
          </a:p>
        </p:txBody>
      </p:sp>
      <p:sp>
        <p:nvSpPr>
          <p:cNvPr id="3" name="Subtitle 2"/>
          <p:cNvSpPr>
            <a:spLocks noGrp="1"/>
          </p:cNvSpPr>
          <p:nvPr>
            <p:ph type="subTitle" idx="1"/>
          </p:nvPr>
        </p:nvSpPr>
        <p:spPr>
          <a:xfrm>
            <a:off x="228600" y="1981200"/>
            <a:ext cx="8763000" cy="4724400"/>
          </a:xfrm>
        </p:spPr>
        <p:txBody>
          <a:bodyPr/>
          <a:lstStyle/>
          <a:p>
            <a:pPr marL="457200" indent="-457200" algn="l">
              <a:buFont typeface="Arial" pitchFamily="34" charset="0"/>
              <a:buChar char="•"/>
            </a:pPr>
            <a:r>
              <a:rPr lang="en-US" dirty="0" smtClean="0"/>
              <a:t>The congestion window size is the main factor around which the whole idea of iTCP revolves.</a:t>
            </a:r>
          </a:p>
          <a:p>
            <a:pPr marL="457200" indent="-457200" algn="l">
              <a:buFont typeface="Arial" pitchFamily="34" charset="0"/>
              <a:buChar char="•"/>
            </a:pPr>
            <a:r>
              <a:rPr lang="en-US" dirty="0" smtClean="0"/>
              <a:t>iTCP is implemented with the help of intelligent neural networks.</a:t>
            </a:r>
          </a:p>
          <a:p>
            <a:pPr marL="457200" indent="-457200" algn="l">
              <a:buFont typeface="Arial" pitchFamily="34" charset="0"/>
              <a:buChar char="•"/>
            </a:pPr>
            <a:r>
              <a:rPr lang="en-US" dirty="0" smtClean="0"/>
              <a:t>It has to be considered that the original structure of TCP should not be compromised while designing iTCP.</a:t>
            </a:r>
          </a:p>
          <a:p>
            <a:pPr marL="457200" indent="-457200" algn="l">
              <a:buFont typeface="Arial" pitchFamily="34" charset="0"/>
              <a:buChar char="•"/>
            </a:pPr>
            <a:r>
              <a:rPr lang="en-US" dirty="0" smtClean="0"/>
              <a:t>Reinforced learning is implemented in iTCP.</a:t>
            </a:r>
          </a:p>
          <a:p>
            <a:pPr marL="457200" indent="-457200" algn="l">
              <a:buFont typeface="Arial" pitchFamily="34" charset="0"/>
              <a:buChar char="•"/>
            </a:pPr>
            <a:r>
              <a:rPr lang="en-US" dirty="0" smtClean="0"/>
              <a:t>RTT is not considered while designing the iTCP because as in wireless transmission there need not be a large RTT to mean a congestion, as it may also mean data loss.</a:t>
            </a:r>
          </a:p>
          <a:p>
            <a:pPr algn="l"/>
            <a:endParaRPr lang="en-US" dirty="0"/>
          </a:p>
        </p:txBody>
      </p:sp>
    </p:spTree>
    <p:extLst>
      <p:ext uri="{BB962C8B-B14F-4D97-AF65-F5344CB8AC3E}">
        <p14:creationId xmlns:p14="http://schemas.microsoft.com/office/powerpoint/2010/main" val="15069133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04800"/>
            <a:ext cx="8686800" cy="6400800"/>
          </a:xfrm>
        </p:spPr>
        <p:txBody>
          <a:bodyPr/>
          <a:lstStyle/>
          <a:p>
            <a:pPr marL="457200" indent="-457200" algn="l">
              <a:buFont typeface="Arial" pitchFamily="34" charset="0"/>
              <a:buChar char="•"/>
            </a:pPr>
            <a:r>
              <a:rPr lang="en-US" dirty="0" smtClean="0"/>
              <a:t>The attributes considered for reinforced learning in iTCP are:</a:t>
            </a:r>
          </a:p>
          <a:p>
            <a:pPr marL="1371600" lvl="2" indent="-457200" algn="l">
              <a:buFont typeface="Arial" pitchFamily="34" charset="0"/>
              <a:buChar char="•"/>
            </a:pPr>
            <a:r>
              <a:rPr lang="en-US" dirty="0" smtClean="0"/>
              <a:t>No of duplicate ACKs</a:t>
            </a:r>
          </a:p>
          <a:p>
            <a:pPr marL="1371600" lvl="2" indent="-457200" algn="l">
              <a:buFont typeface="Arial" pitchFamily="34" charset="0"/>
              <a:buChar char="•"/>
            </a:pPr>
            <a:r>
              <a:rPr lang="en-US" dirty="0" smtClean="0"/>
              <a:t>No of consecutive timeouts</a:t>
            </a:r>
          </a:p>
          <a:p>
            <a:pPr marL="1371600" lvl="2" indent="-457200" algn="l">
              <a:buFont typeface="Arial" pitchFamily="34" charset="0"/>
              <a:buChar char="•"/>
            </a:pPr>
            <a:r>
              <a:rPr lang="en-US" dirty="0" smtClean="0"/>
              <a:t>Current congestion window size.</a:t>
            </a:r>
          </a:p>
        </p:txBody>
      </p:sp>
    </p:spTree>
    <p:extLst>
      <p:ext uri="{BB962C8B-B14F-4D97-AF65-F5344CB8AC3E}">
        <p14:creationId xmlns:p14="http://schemas.microsoft.com/office/powerpoint/2010/main" val="21102997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2400"/>
            <a:ext cx="7851648" cy="1676400"/>
          </a:xfrm>
        </p:spPr>
        <p:txBody>
          <a:bodyPr>
            <a:normAutofit fontScale="90000"/>
          </a:bodyPr>
          <a:lstStyle/>
          <a:p>
            <a:pPr algn="ctr"/>
            <a:r>
              <a:rPr lang="en-US" dirty="0" smtClean="0"/>
              <a:t>Implementation of Neural Networks in iTCP</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981200"/>
            <a:ext cx="7848600" cy="4572000"/>
          </a:xfrm>
          <a:prstGeom prst="rect">
            <a:avLst/>
          </a:prstGeom>
        </p:spPr>
      </p:pic>
    </p:spTree>
    <p:extLst>
      <p:ext uri="{BB962C8B-B14F-4D97-AF65-F5344CB8AC3E}">
        <p14:creationId xmlns:p14="http://schemas.microsoft.com/office/powerpoint/2010/main" val="3108306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456" y="107964"/>
            <a:ext cx="9060543" cy="6597635"/>
          </a:xfrm>
        </p:spPr>
        <p:txBody>
          <a:bodyPr>
            <a:normAutofit fontScale="92500"/>
          </a:bodyPr>
          <a:lstStyle/>
          <a:p>
            <a:pPr marL="457200" indent="-457200" algn="l">
              <a:buFont typeface="Arial" pitchFamily="34" charset="0"/>
              <a:buChar char="•"/>
            </a:pPr>
            <a:r>
              <a:rPr lang="en-US" dirty="0" smtClean="0"/>
              <a:t>Neural Network is used to implement congestion control of iTCP.</a:t>
            </a:r>
          </a:p>
          <a:p>
            <a:pPr marL="457200" indent="-457200" algn="l">
              <a:buFont typeface="Arial" pitchFamily="34" charset="0"/>
              <a:buChar char="•"/>
            </a:pPr>
            <a:r>
              <a:rPr lang="en-US" dirty="0" smtClean="0"/>
              <a:t>It consist of input , two hidden and output layer.</a:t>
            </a:r>
          </a:p>
          <a:p>
            <a:pPr marL="457200" indent="-457200" algn="l">
              <a:buFont typeface="Arial" pitchFamily="34" charset="0"/>
              <a:buChar char="•"/>
            </a:pPr>
            <a:r>
              <a:rPr lang="en-US" dirty="0" smtClean="0"/>
              <a:t>The direction of flow of data for decision making in the neutral network is in the forward direction . Hence, it is also known as Forward Feed.</a:t>
            </a:r>
          </a:p>
          <a:p>
            <a:pPr marL="457200" indent="-457200" algn="l">
              <a:buFont typeface="Arial" pitchFamily="34" charset="0"/>
              <a:buChar char="•"/>
            </a:pPr>
            <a:r>
              <a:rPr lang="en-US" dirty="0" smtClean="0"/>
              <a:t>Input from the previous layer determines the output in the next layers.</a:t>
            </a:r>
          </a:p>
          <a:p>
            <a:pPr marL="457200" indent="-457200" algn="l">
              <a:buFont typeface="Arial" pitchFamily="34" charset="0"/>
              <a:buChar char="•"/>
            </a:pPr>
            <a:r>
              <a:rPr lang="en-US" dirty="0" smtClean="0"/>
              <a:t>Hence, the flow continues on and on.</a:t>
            </a:r>
          </a:p>
          <a:p>
            <a:pPr marL="457200" indent="-457200" algn="l">
              <a:buFont typeface="Arial" pitchFamily="34" charset="0"/>
              <a:buChar char="•"/>
            </a:pPr>
            <a:r>
              <a:rPr lang="en-US" dirty="0" smtClean="0"/>
              <a:t>All the nodes in the neural network have a certain weight which may be fixed or dynamic.</a:t>
            </a:r>
          </a:p>
          <a:p>
            <a:pPr marL="457200" indent="-457200" algn="l">
              <a:buFont typeface="Arial" pitchFamily="34" charset="0"/>
              <a:buChar char="•"/>
            </a:pPr>
            <a:r>
              <a:rPr lang="en-US" dirty="0" smtClean="0"/>
              <a:t>A weight of 1.0 is assigned to a particular node if it’s value matters in the decision making of the latter output else the value is taken as 0.0</a:t>
            </a:r>
          </a:p>
          <a:p>
            <a:pPr marL="457200" indent="-457200" algn="l">
              <a:buFont typeface="Arial" pitchFamily="34" charset="0"/>
              <a:buChar char="•"/>
            </a:pPr>
            <a:r>
              <a:rPr lang="en-US" dirty="0" smtClean="0"/>
              <a:t>Since, the current window size always matters to decide the congestion window size of the output .All the weights associated with the cwnd node are taken as 1. </a:t>
            </a:r>
          </a:p>
        </p:txBody>
      </p:sp>
    </p:spTree>
    <p:extLst>
      <p:ext uri="{BB962C8B-B14F-4D97-AF65-F5344CB8AC3E}">
        <p14:creationId xmlns:p14="http://schemas.microsoft.com/office/powerpoint/2010/main" val="40106829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304800"/>
            <a:ext cx="8610600" cy="6400800"/>
          </a:xfrm>
        </p:spPr>
        <p:txBody>
          <a:bodyPr/>
          <a:lstStyle/>
          <a:p>
            <a:pPr marL="457200" indent="-457200" algn="l">
              <a:buFont typeface="Arial" pitchFamily="34" charset="0"/>
              <a:buChar char="•"/>
            </a:pPr>
            <a:r>
              <a:rPr lang="en-US" dirty="0" smtClean="0"/>
              <a:t>The other attributes like no of duplicate ACKs and no of consecutive timeouts are also taken into accounts but they are not the main deciding factor.</a:t>
            </a:r>
          </a:p>
          <a:p>
            <a:pPr marL="457200" indent="-457200" algn="l">
              <a:buFont typeface="Arial" pitchFamily="34" charset="0"/>
              <a:buChar char="•"/>
            </a:pPr>
            <a:r>
              <a:rPr lang="en-US" dirty="0" smtClean="0"/>
              <a:t>The neural network is cyclic in nature.</a:t>
            </a:r>
          </a:p>
          <a:p>
            <a:pPr marL="457200" indent="-457200" algn="l">
              <a:buFont typeface="Arial" pitchFamily="34" charset="0"/>
              <a:buChar char="•"/>
            </a:pPr>
            <a:r>
              <a:rPr lang="en-US" dirty="0" smtClean="0"/>
              <a:t>Relative strength of input from previous layer is taken into account to calculate the output of the latter layer . The highest relative strength of the input always wins.</a:t>
            </a:r>
          </a:p>
          <a:p>
            <a:pPr marL="457200" indent="-457200" algn="l">
              <a:buFont typeface="Arial" pitchFamily="34" charset="0"/>
              <a:buChar char="•"/>
            </a:pPr>
            <a:r>
              <a:rPr lang="en-US" dirty="0" smtClean="0"/>
              <a:t>Relative strength of the inputs in the first layer are calculated based on the weighted sum of the no of consecutive timeouts , duplicate ACKs and current cwnd size.</a:t>
            </a:r>
          </a:p>
          <a:p>
            <a:pPr marL="457200" indent="-457200" algn="l">
              <a:buFont typeface="Arial" pitchFamily="34" charset="0"/>
              <a:buChar char="•"/>
            </a:pPr>
            <a:endParaRPr lang="en-US" dirty="0"/>
          </a:p>
        </p:txBody>
      </p:sp>
    </p:spTree>
    <p:extLst>
      <p:ext uri="{BB962C8B-B14F-4D97-AF65-F5344CB8AC3E}">
        <p14:creationId xmlns:p14="http://schemas.microsoft.com/office/powerpoint/2010/main" val="15491223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851648" cy="1828800"/>
          </a:xfrm>
        </p:spPr>
        <p:txBody>
          <a:bodyPr/>
          <a:lstStyle/>
          <a:p>
            <a:pPr algn="ctr"/>
            <a:r>
              <a:rPr lang="en-US" dirty="0" smtClean="0"/>
              <a:t>Selecting the Activation Function</a:t>
            </a:r>
            <a:endParaRPr lang="en-US" dirty="0"/>
          </a:p>
        </p:txBody>
      </p:sp>
      <p:sp>
        <p:nvSpPr>
          <p:cNvPr id="3" name="Subtitle 2"/>
          <p:cNvSpPr>
            <a:spLocks noGrp="1"/>
          </p:cNvSpPr>
          <p:nvPr>
            <p:ph type="subTitle" idx="1"/>
          </p:nvPr>
        </p:nvSpPr>
        <p:spPr>
          <a:xfrm>
            <a:off x="457200" y="2895600"/>
            <a:ext cx="8305800" cy="3810000"/>
          </a:xfrm>
        </p:spPr>
        <p:txBody>
          <a:bodyPr>
            <a:normAutofit/>
          </a:bodyPr>
          <a:lstStyle/>
          <a:p>
            <a:pPr marL="457200" indent="-457200" algn="l">
              <a:buFont typeface="Arial" pitchFamily="34" charset="0"/>
              <a:buChar char="•"/>
            </a:pPr>
            <a:r>
              <a:rPr lang="en-US" dirty="0" smtClean="0"/>
              <a:t>Activation function defines the output of a node depending on the inputs from the same nodes.</a:t>
            </a:r>
          </a:p>
          <a:p>
            <a:pPr marL="457200" indent="-457200" algn="l">
              <a:buFont typeface="Arial" pitchFamily="34" charset="0"/>
              <a:buChar char="•"/>
            </a:pPr>
            <a:r>
              <a:rPr lang="en-US" dirty="0" smtClean="0"/>
              <a:t>The Activation function helps in the calculation of the weights of all the nodes.</a:t>
            </a:r>
          </a:p>
          <a:p>
            <a:pPr marL="457200" indent="-457200" algn="l">
              <a:buFont typeface="Arial" pitchFamily="34" charset="0"/>
              <a:buChar char="•"/>
            </a:pPr>
            <a:r>
              <a:rPr lang="en-US" dirty="0" smtClean="0"/>
              <a:t>Hence , the best possible activation function should be selected.</a:t>
            </a:r>
          </a:p>
        </p:txBody>
      </p:sp>
    </p:spTree>
    <p:extLst>
      <p:ext uri="{BB962C8B-B14F-4D97-AF65-F5344CB8AC3E}">
        <p14:creationId xmlns:p14="http://schemas.microsoft.com/office/powerpoint/2010/main" val="40893028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28600"/>
            <a:ext cx="8839200" cy="6477000"/>
          </a:xfrm>
        </p:spPr>
        <p:txBody>
          <a:bodyPr/>
          <a:lstStyle/>
          <a:p>
            <a:pPr marL="457200" indent="-457200" algn="l">
              <a:buFont typeface="Arial" pitchFamily="34" charset="0"/>
              <a:buChar char="•"/>
            </a:pPr>
            <a:r>
              <a:rPr lang="en-US" dirty="0"/>
              <a:t>The different functions selected as follows:</a:t>
            </a:r>
          </a:p>
          <a:p>
            <a:pPr marL="1257300" lvl="2" indent="-342900" algn="l">
              <a:buFont typeface="Arial" pitchFamily="34" charset="0"/>
              <a:buChar char="•"/>
            </a:pPr>
            <a:r>
              <a:rPr lang="en-US" dirty="0"/>
              <a:t>For input layer positive linear  function is taken</a:t>
            </a:r>
            <a:r>
              <a:rPr lang="en-US" dirty="0" smtClean="0"/>
              <a:t>.</a:t>
            </a:r>
          </a:p>
          <a:p>
            <a:pPr lvl="2" algn="l"/>
            <a:endParaRPr lang="en-US" dirty="0"/>
          </a:p>
          <a:p>
            <a:pPr marL="1257300" lvl="2" indent="-342900" algn="l">
              <a:buFont typeface="Arial" pitchFamily="34" charset="0"/>
              <a:buChar char="•"/>
            </a:pPr>
            <a:endParaRPr lang="en-US" dirty="0" smtClean="0"/>
          </a:p>
          <a:p>
            <a:pPr marL="1257300" lvl="2" indent="-342900" algn="l">
              <a:buFont typeface="Arial" pitchFamily="34" charset="0"/>
              <a:buChar char="•"/>
            </a:pPr>
            <a:endParaRPr lang="en-US" dirty="0"/>
          </a:p>
          <a:p>
            <a:pPr marL="1257300" lvl="2" indent="-342900" algn="l">
              <a:buFont typeface="Arial" pitchFamily="34" charset="0"/>
              <a:buChar char="•"/>
            </a:pPr>
            <a:endParaRPr lang="en-US" dirty="0" smtClean="0"/>
          </a:p>
          <a:p>
            <a:pPr marL="1257300" lvl="2" indent="-342900" algn="l">
              <a:buFont typeface="Arial" pitchFamily="34" charset="0"/>
              <a:buChar char="•"/>
            </a:pPr>
            <a:endParaRPr lang="en-US" dirty="0"/>
          </a:p>
          <a:p>
            <a:pPr marL="1257300" lvl="2" indent="-342900" algn="l">
              <a:buFont typeface="Arial" pitchFamily="34" charset="0"/>
              <a:buChar char="•"/>
            </a:pPr>
            <a:endParaRPr lang="en-US" dirty="0" smtClean="0"/>
          </a:p>
          <a:p>
            <a:pPr marL="1257300" lvl="2" indent="-342900" algn="l">
              <a:buFont typeface="Arial" pitchFamily="34" charset="0"/>
              <a:buChar char="•"/>
            </a:pPr>
            <a:r>
              <a:rPr lang="en-US" dirty="0" smtClean="0"/>
              <a:t>For </a:t>
            </a:r>
            <a:r>
              <a:rPr lang="en-US" dirty="0"/>
              <a:t>the inner hidden layer the congestion window size should be decreasing with the increase in the no of ACKs and timeouts.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955572"/>
            <a:ext cx="2906940" cy="55902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1143000"/>
            <a:ext cx="2095500" cy="16287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2040" y="4876800"/>
            <a:ext cx="2857500" cy="628650"/>
          </a:xfrm>
          <a:prstGeom prst="rect">
            <a:avLst/>
          </a:prstGeom>
        </p:spPr>
      </p:pic>
    </p:spTree>
    <p:extLst>
      <p:ext uri="{BB962C8B-B14F-4D97-AF65-F5344CB8AC3E}">
        <p14:creationId xmlns:p14="http://schemas.microsoft.com/office/powerpoint/2010/main" val="39340214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304800"/>
            <a:ext cx="8839200" cy="6324600"/>
          </a:xfrm>
        </p:spPr>
        <p:txBody>
          <a:bodyPr>
            <a:normAutofit/>
          </a:bodyPr>
          <a:lstStyle/>
          <a:p>
            <a:pPr marL="457200" marR="45720" lvl="2" indent="-457200" algn="l">
              <a:buClr>
                <a:schemeClr val="accent3"/>
              </a:buClr>
              <a:buSzPct val="95000"/>
              <a:buFont typeface="Arial" pitchFamily="34" charset="0"/>
              <a:buChar char="•"/>
            </a:pPr>
            <a:r>
              <a:rPr lang="en-US" dirty="0"/>
              <a:t>For the inner layers , when the congestion window is increasing a logarithmic function is a better choice</a:t>
            </a:r>
            <a:r>
              <a:rPr lang="en-US" dirty="0" smtClean="0"/>
              <a:t>.</a:t>
            </a:r>
          </a:p>
          <a:p>
            <a:pPr marL="457200" marR="45720" lvl="2" indent="-457200" algn="l">
              <a:buClr>
                <a:schemeClr val="accent3"/>
              </a:buClr>
              <a:buSzPct val="95000"/>
              <a:buFont typeface="Arial" pitchFamily="34" charset="0"/>
              <a:buChar char="•"/>
            </a:pPr>
            <a:endParaRPr lang="en-US" dirty="0"/>
          </a:p>
          <a:p>
            <a:pPr marL="457200" marR="45720" lvl="2" indent="-457200" algn="l">
              <a:buClr>
                <a:schemeClr val="accent3"/>
              </a:buClr>
              <a:buSzPct val="95000"/>
              <a:buFont typeface="Arial" pitchFamily="34" charset="0"/>
              <a:buChar char="•"/>
            </a:pPr>
            <a:endParaRPr lang="en-US" dirty="0" smtClean="0"/>
          </a:p>
          <a:p>
            <a:pPr marL="457200" marR="45720" lvl="2" indent="-457200" algn="l">
              <a:buClr>
                <a:schemeClr val="accent3"/>
              </a:buClr>
              <a:buSzPct val="95000"/>
              <a:buFont typeface="Arial" pitchFamily="34" charset="0"/>
              <a:buChar char="•"/>
            </a:pPr>
            <a:endParaRPr lang="en-US" dirty="0"/>
          </a:p>
          <a:p>
            <a:pPr marL="457200" marR="45720" lvl="2" indent="-457200" algn="l">
              <a:buClr>
                <a:schemeClr val="accent3"/>
              </a:buClr>
              <a:buSzPct val="95000"/>
              <a:buFont typeface="Arial" pitchFamily="34" charset="0"/>
              <a:buChar char="•"/>
            </a:pPr>
            <a:endParaRPr lang="en-US" dirty="0" smtClean="0"/>
          </a:p>
          <a:p>
            <a:pPr marL="457200" marR="45720" lvl="2" indent="-457200" algn="l">
              <a:buClr>
                <a:schemeClr val="accent3"/>
              </a:buClr>
              <a:buSzPct val="95000"/>
              <a:buFont typeface="Arial" pitchFamily="34" charset="0"/>
              <a:buChar char="•"/>
            </a:pPr>
            <a:endParaRPr lang="en-US" dirty="0"/>
          </a:p>
          <a:p>
            <a:pPr marL="457200" marR="45720" lvl="2" indent="-457200" algn="l">
              <a:buClr>
                <a:schemeClr val="accent3"/>
              </a:buClr>
              <a:buSzPct val="95000"/>
              <a:buFont typeface="Arial" pitchFamily="34" charset="0"/>
              <a:buChar char="•"/>
            </a:pPr>
            <a:endParaRPr lang="en-US" dirty="0" smtClean="0"/>
          </a:p>
          <a:p>
            <a:pPr marL="0" marR="45720" lvl="2" algn="l">
              <a:buClr>
                <a:schemeClr val="accent3"/>
              </a:buClr>
              <a:buSzPct val="95000"/>
            </a:pPr>
            <a:endParaRPr lang="en-US" dirty="0" smtClean="0"/>
          </a:p>
          <a:p>
            <a:pPr marL="457200" marR="45720" lvl="2" indent="-457200" algn="l">
              <a:buClr>
                <a:schemeClr val="accent3"/>
              </a:buClr>
              <a:buSzPct val="95000"/>
              <a:buFont typeface="Arial" pitchFamily="34" charset="0"/>
              <a:buChar char="•"/>
            </a:pPr>
            <a:r>
              <a:rPr lang="en-US" sz="2000" dirty="0"/>
              <a:t>When the congestion window  is to remain the same, we select a function which is symmetric and whose F</a:t>
            </a:r>
            <a:r>
              <a:rPr lang="en-US" sz="1400" dirty="0"/>
              <a:t>max</a:t>
            </a:r>
            <a:r>
              <a:rPr lang="en-US" sz="2000" dirty="0"/>
              <a:t> is 0.</a:t>
            </a:r>
          </a:p>
          <a:p>
            <a:pPr marL="0" marR="45720" lvl="2" algn="l">
              <a:buClr>
                <a:schemeClr val="accent3"/>
              </a:buClr>
              <a:buSzPct val="95000"/>
            </a:pPr>
            <a:endParaRPr lang="en-US" dirty="0" smtClean="0"/>
          </a:p>
          <a:p>
            <a:pPr marL="0" marR="45720" lvl="2" algn="l">
              <a:buClr>
                <a:schemeClr val="accent3"/>
              </a:buClr>
              <a:buSzPct val="95000"/>
            </a:pPr>
            <a:endParaRPr lang="en-US" dirty="0"/>
          </a:p>
          <a:p>
            <a:pPr marL="457200" marR="45720" lvl="2" indent="-457200" algn="l">
              <a:buClr>
                <a:schemeClr val="accent3"/>
              </a:buClr>
              <a:buSzPct val="95000"/>
              <a:buFont typeface="Arial" pitchFamily="34" charset="0"/>
              <a:buChar char="•"/>
            </a:pPr>
            <a:endParaRPr lang="en-US" dirty="0" smtClean="0"/>
          </a:p>
          <a:p>
            <a:pPr marL="457200" marR="45720" lvl="2" indent="-457200" algn="l">
              <a:buClr>
                <a:schemeClr val="accent3"/>
              </a:buClr>
              <a:buSzPct val="95000"/>
              <a:buFont typeface="Arial" pitchFamily="34" charset="0"/>
              <a:buChar char="•"/>
            </a:pPr>
            <a:endParaRPr lang="en-US" dirty="0"/>
          </a:p>
          <a:p>
            <a:pPr marL="0" marR="45720" lvl="2" algn="l">
              <a:buClr>
                <a:schemeClr val="accent3"/>
              </a:buClr>
              <a:buSzPct val="95000"/>
            </a:pPr>
            <a:endParaRPr lang="en-US" dirty="0" smtClean="0"/>
          </a:p>
          <a:p>
            <a:pPr marL="457200" marR="45720" lvl="2" indent="-457200" algn="l">
              <a:buClr>
                <a:schemeClr val="accent3"/>
              </a:buClr>
              <a:buSzPct val="95000"/>
              <a:buFont typeface="Arial" pitchFamily="34" charset="0"/>
              <a:buChar char="•"/>
            </a:pPr>
            <a:endParaRPr lang="en-US" dirty="0"/>
          </a:p>
          <a:p>
            <a:pPr marL="0" marR="45720" lvl="2" algn="l">
              <a:buClr>
                <a:schemeClr val="accent3"/>
              </a:buClr>
              <a:buSzPct val="95000"/>
            </a:pPr>
            <a:endParaRPr lang="en-US" dirty="0"/>
          </a:p>
          <a:p>
            <a:pPr marL="0" marR="45720" lvl="2" algn="l">
              <a:buClr>
                <a:schemeClr val="accent3"/>
              </a:buClr>
              <a:buSzPct val="95000"/>
            </a:pPr>
            <a:endParaRPr lang="en-US" dirty="0"/>
          </a:p>
          <a:p>
            <a:pPr algn="l"/>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613580"/>
            <a:ext cx="3400425" cy="6000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1295400"/>
            <a:ext cx="2819400" cy="217460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0200" y="4233862"/>
            <a:ext cx="2819400" cy="212713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5400" y="4925047"/>
            <a:ext cx="3368118" cy="561353"/>
          </a:xfrm>
          <a:prstGeom prst="rect">
            <a:avLst/>
          </a:prstGeom>
        </p:spPr>
      </p:pic>
    </p:spTree>
    <p:extLst>
      <p:ext uri="{BB962C8B-B14F-4D97-AF65-F5344CB8AC3E}">
        <p14:creationId xmlns:p14="http://schemas.microsoft.com/office/powerpoint/2010/main" val="14522859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81000"/>
            <a:ext cx="8686800" cy="6248400"/>
          </a:xfrm>
        </p:spPr>
        <p:txBody>
          <a:bodyPr>
            <a:normAutofit/>
          </a:bodyPr>
          <a:lstStyle/>
          <a:p>
            <a:pPr marL="457200" indent="-457200" algn="l">
              <a:buFont typeface="Arial" pitchFamily="34" charset="0"/>
              <a:buChar char="•"/>
            </a:pPr>
            <a:r>
              <a:rPr lang="en-US" sz="2000" dirty="0" smtClean="0"/>
              <a:t>It has to kept in mind that all the threshold values are assigned to the activation function.</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1143000"/>
            <a:ext cx="2959908" cy="2286000"/>
          </a:xfrm>
          <a:prstGeom prst="rect">
            <a:avLst/>
          </a:prstGeom>
        </p:spPr>
      </p:pic>
    </p:spTree>
    <p:extLst>
      <p:ext uri="{BB962C8B-B14F-4D97-AF65-F5344CB8AC3E}">
        <p14:creationId xmlns:p14="http://schemas.microsoft.com/office/powerpoint/2010/main" val="3573672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dirty="0" smtClean="0"/>
              <a:t>What is WMN ?</a:t>
            </a:r>
            <a:endParaRPr lang="en-US" dirty="0"/>
          </a:p>
        </p:txBody>
      </p:sp>
    </p:spTree>
    <p:extLst>
      <p:ext uri="{BB962C8B-B14F-4D97-AF65-F5344CB8AC3E}">
        <p14:creationId xmlns:p14="http://schemas.microsoft.com/office/powerpoint/2010/main" val="38641696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763000" cy="1447800"/>
          </a:xfrm>
        </p:spPr>
        <p:txBody>
          <a:bodyPr/>
          <a:lstStyle/>
          <a:p>
            <a:pPr algn="ctr"/>
            <a:r>
              <a:rPr lang="en-US" dirty="0" smtClean="0"/>
              <a:t>Performance </a:t>
            </a:r>
            <a:r>
              <a:rPr lang="en-US" sz="6600" dirty="0" smtClean="0"/>
              <a:t>Evaluation</a:t>
            </a:r>
            <a:endParaRPr lang="en-US" sz="6600" dirty="0"/>
          </a:p>
        </p:txBody>
      </p:sp>
      <p:sp>
        <p:nvSpPr>
          <p:cNvPr id="3" name="Subtitle 2"/>
          <p:cNvSpPr>
            <a:spLocks noGrp="1"/>
          </p:cNvSpPr>
          <p:nvPr>
            <p:ph type="subTitle" idx="1"/>
          </p:nvPr>
        </p:nvSpPr>
        <p:spPr>
          <a:xfrm>
            <a:off x="228600" y="1905000"/>
            <a:ext cx="8763000" cy="1752600"/>
          </a:xfrm>
        </p:spPr>
        <p:txBody>
          <a:bodyPr/>
          <a:lstStyle/>
          <a:p>
            <a:pPr marL="457200" indent="-457200" algn="l">
              <a:buFont typeface="Arial" pitchFamily="34" charset="0"/>
              <a:buChar char="•"/>
            </a:pPr>
            <a:r>
              <a:rPr lang="en-US" dirty="0" smtClean="0"/>
              <a:t>Two kinds of network topologies are considered for ns-2 simulation :</a:t>
            </a:r>
          </a:p>
          <a:p>
            <a:pPr marL="1371600" lvl="2" indent="-457200" algn="l">
              <a:buFont typeface="Arial" pitchFamily="34" charset="0"/>
              <a:buChar char="•"/>
            </a:pPr>
            <a:r>
              <a:rPr lang="en-US" dirty="0" smtClean="0"/>
              <a:t>Linear Topology</a:t>
            </a:r>
          </a:p>
          <a:p>
            <a:pPr marL="1371600" lvl="2" indent="-457200" algn="l">
              <a:buFont typeface="Arial" pitchFamily="34" charset="0"/>
              <a:buChar char="•"/>
            </a:pPr>
            <a:r>
              <a:rPr lang="en-US" dirty="0" smtClean="0"/>
              <a:t>Grid Topology.</a:t>
            </a:r>
          </a:p>
        </p:txBody>
      </p:sp>
      <p:sp>
        <p:nvSpPr>
          <p:cNvPr id="4" name="Subtitle 2"/>
          <p:cNvSpPr txBox="1">
            <a:spLocks/>
          </p:cNvSpPr>
          <p:nvPr/>
        </p:nvSpPr>
        <p:spPr>
          <a:xfrm>
            <a:off x="381000" y="3657600"/>
            <a:ext cx="8610600" cy="3048000"/>
          </a:xfrm>
          <a:prstGeom prst="rect">
            <a:avLst/>
          </a:prstGeom>
        </p:spPr>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457200" indent="-457200" algn="l">
              <a:buFont typeface="Arial" pitchFamily="34" charset="0"/>
              <a:buChar char="•"/>
            </a:pPr>
            <a:r>
              <a:rPr lang="en-US" dirty="0" smtClean="0"/>
              <a:t>The congestion window size is the primal attribute for the experimentation in the ns-2.</a:t>
            </a:r>
          </a:p>
          <a:p>
            <a:pPr marL="457200" indent="-457200" algn="l">
              <a:buFont typeface="Arial" pitchFamily="34" charset="0"/>
              <a:buChar char="•"/>
            </a:pPr>
            <a:r>
              <a:rPr lang="en-US" dirty="0" smtClean="0"/>
              <a:t>We consider the comparison of the iTCP congestion control with TCP Vegus , TCP Reno and TCP Westwood.</a:t>
            </a:r>
          </a:p>
        </p:txBody>
      </p:sp>
    </p:spTree>
    <p:extLst>
      <p:ext uri="{BB962C8B-B14F-4D97-AF65-F5344CB8AC3E}">
        <p14:creationId xmlns:p14="http://schemas.microsoft.com/office/powerpoint/2010/main" val="22190417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0"/>
            <a:ext cx="6629400" cy="914400"/>
          </a:xfrm>
        </p:spPr>
        <p:txBody>
          <a:bodyPr/>
          <a:lstStyle/>
          <a:p>
            <a:pPr marL="685800" indent="-685800" algn="ctr">
              <a:buFont typeface="Arial" pitchFamily="34" charset="0"/>
              <a:buChar char="•"/>
            </a:pPr>
            <a:r>
              <a:rPr lang="en-US" sz="4800" dirty="0" smtClean="0"/>
              <a:t>Environmental</a:t>
            </a:r>
            <a:r>
              <a:rPr lang="en-US" dirty="0" smtClean="0"/>
              <a:t> Impact</a:t>
            </a:r>
            <a:endParaRPr lang="en-US" dirty="0"/>
          </a:p>
        </p:txBody>
      </p:sp>
      <p:sp>
        <p:nvSpPr>
          <p:cNvPr id="3" name="Subtitle 2"/>
          <p:cNvSpPr>
            <a:spLocks noGrp="1"/>
          </p:cNvSpPr>
          <p:nvPr>
            <p:ph type="subTitle" idx="1"/>
          </p:nvPr>
        </p:nvSpPr>
        <p:spPr>
          <a:xfrm>
            <a:off x="685800" y="1143000"/>
            <a:ext cx="8153400" cy="5410200"/>
          </a:xfrm>
        </p:spPr>
        <p:txBody>
          <a:bodyPr/>
          <a:lstStyle/>
          <a:p>
            <a:pPr marL="457200" indent="-457200" algn="l">
              <a:buFont typeface="Arial" pitchFamily="34" charset="0"/>
              <a:buChar char="•"/>
            </a:pPr>
            <a:r>
              <a:rPr lang="en-US" dirty="0" smtClean="0"/>
              <a:t>In case of low no of nodes TCP fails to differentiate between congestion and normal traffic drop . But iTCP is a mode intelligent option.</a:t>
            </a:r>
          </a:p>
          <a:p>
            <a:pPr marL="457200" indent="-457200" algn="l">
              <a:buFont typeface="Arial" pitchFamily="34" charset="0"/>
              <a:buChar char="•"/>
            </a:pPr>
            <a:r>
              <a:rPr lang="en-US" dirty="0" smtClean="0"/>
              <a:t>iTCP can detect congestion in case of hidden station problem.</a:t>
            </a:r>
          </a:p>
          <a:p>
            <a:pPr marL="457200" indent="-457200" algn="l">
              <a:buFont typeface="Arial" pitchFamily="34" charset="0"/>
              <a:buChar char="•"/>
            </a:pPr>
            <a:r>
              <a:rPr lang="en-US" dirty="0" smtClean="0"/>
              <a:t>The increase in coverage area in total no of nodes do not prevent iTCP from doing a good job.</a:t>
            </a:r>
          </a:p>
          <a:p>
            <a:pPr marL="457200" indent="-457200" algn="l">
              <a:buFont typeface="Arial" pitchFamily="34" charset="0"/>
              <a:buChar char="•"/>
            </a:pPr>
            <a:r>
              <a:rPr lang="en-US" dirty="0" smtClean="0"/>
              <a:t>The increase in flow of traffic negatively impact congestion control in iTCP nut the overall picture is better than conventional TCPs.</a:t>
            </a:r>
            <a:endParaRPr lang="en-US" dirty="0"/>
          </a:p>
        </p:txBody>
      </p:sp>
    </p:spTree>
    <p:extLst>
      <p:ext uri="{BB962C8B-B14F-4D97-AF65-F5344CB8AC3E}">
        <p14:creationId xmlns:p14="http://schemas.microsoft.com/office/powerpoint/2010/main" val="17250213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52400" y="152400"/>
            <a:ext cx="5257800" cy="914400"/>
          </a:xfrm>
        </p:spPr>
        <p:txBody>
          <a:bodyPr>
            <a:normAutofit/>
          </a:bodyPr>
          <a:lstStyle/>
          <a:p>
            <a:pPr marL="685800" indent="-685800" algn="ctr">
              <a:buFont typeface="Arial" pitchFamily="34" charset="0"/>
              <a:buChar char="•"/>
            </a:pPr>
            <a:r>
              <a:rPr lang="en-US" sz="4800" dirty="0" smtClean="0"/>
              <a:t>Bandwidth Ratio</a:t>
            </a:r>
            <a:endParaRPr lang="en-US" dirty="0"/>
          </a:p>
        </p:txBody>
      </p:sp>
      <p:sp>
        <p:nvSpPr>
          <p:cNvPr id="5" name="Subtitle 2"/>
          <p:cNvSpPr>
            <a:spLocks noGrp="1"/>
          </p:cNvSpPr>
          <p:nvPr>
            <p:ph type="subTitle" idx="1"/>
          </p:nvPr>
        </p:nvSpPr>
        <p:spPr>
          <a:xfrm>
            <a:off x="685800" y="1143000"/>
            <a:ext cx="8153400" cy="990600"/>
          </a:xfrm>
        </p:spPr>
        <p:txBody>
          <a:bodyPr/>
          <a:lstStyle/>
          <a:p>
            <a:pPr marL="457200" indent="-457200" algn="l">
              <a:buFont typeface="Arial" pitchFamily="34" charset="0"/>
              <a:buChar char="•"/>
            </a:pPr>
            <a:r>
              <a:rPr lang="en-US" dirty="0" smtClean="0"/>
              <a:t>The variation of the result in bandwidth ratio is same as that of environmental impacts.</a:t>
            </a:r>
            <a:endParaRPr lang="en-US" dirty="0"/>
          </a:p>
        </p:txBody>
      </p:sp>
      <p:sp>
        <p:nvSpPr>
          <p:cNvPr id="8" name="Title 1"/>
          <p:cNvSpPr txBox="1">
            <a:spLocks/>
          </p:cNvSpPr>
          <p:nvPr/>
        </p:nvSpPr>
        <p:spPr>
          <a:xfrm>
            <a:off x="304800" y="2209800"/>
            <a:ext cx="8458200" cy="762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marL="685800" indent="-685800" algn="ctr">
              <a:buFont typeface="Arial" pitchFamily="34" charset="0"/>
              <a:buChar char="•"/>
            </a:pPr>
            <a:r>
              <a:rPr lang="en-US" sz="4800" dirty="0" smtClean="0"/>
              <a:t>Large Scale Dense Deployment</a:t>
            </a:r>
            <a:endParaRPr lang="en-US" dirty="0"/>
          </a:p>
        </p:txBody>
      </p:sp>
      <p:sp>
        <p:nvSpPr>
          <p:cNvPr id="9" name="Subtitle 2"/>
          <p:cNvSpPr txBox="1">
            <a:spLocks/>
          </p:cNvSpPr>
          <p:nvPr/>
        </p:nvSpPr>
        <p:spPr>
          <a:xfrm>
            <a:off x="838200" y="3200400"/>
            <a:ext cx="8153400" cy="990600"/>
          </a:xfrm>
          <a:prstGeom prst="rect">
            <a:avLst/>
          </a:prstGeom>
        </p:spPr>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457200" indent="-457200" algn="l">
              <a:buFont typeface="Arial" pitchFamily="34" charset="0"/>
              <a:buChar char="•"/>
            </a:pPr>
            <a:endParaRPr lang="en-US" dirty="0"/>
          </a:p>
        </p:txBody>
      </p:sp>
      <p:sp>
        <p:nvSpPr>
          <p:cNvPr id="10" name="Subtitle 2"/>
          <p:cNvSpPr txBox="1">
            <a:spLocks/>
          </p:cNvSpPr>
          <p:nvPr/>
        </p:nvSpPr>
        <p:spPr>
          <a:xfrm>
            <a:off x="838200" y="3200400"/>
            <a:ext cx="8153400" cy="2971800"/>
          </a:xfrm>
          <a:prstGeom prst="rect">
            <a:avLst/>
          </a:prstGeom>
        </p:spPr>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457200" indent="-457200" algn="l">
              <a:buFont typeface="Arial" pitchFamily="34" charset="0"/>
              <a:buChar char="•"/>
            </a:pPr>
            <a:r>
              <a:rPr lang="en-US" dirty="0" smtClean="0"/>
              <a:t>Normal TCP is unable to differentiate between congestion and sparse node setup.</a:t>
            </a:r>
          </a:p>
          <a:p>
            <a:pPr marL="457200" indent="-457200" algn="l">
              <a:buFont typeface="Arial" pitchFamily="34" charset="0"/>
              <a:buChar char="•"/>
            </a:pPr>
            <a:r>
              <a:rPr lang="en-US" dirty="0" smtClean="0"/>
              <a:t>But iTCP helps in this condition of bottleneck in TCP connections.</a:t>
            </a:r>
          </a:p>
          <a:p>
            <a:pPr marL="457200" indent="-457200" algn="l">
              <a:buFont typeface="Arial" pitchFamily="34" charset="0"/>
              <a:buChar char="•"/>
            </a:pPr>
            <a:r>
              <a:rPr lang="en-US" dirty="0" smtClean="0"/>
              <a:t>Application limited data transfer is applied at the application layer to overcome this problem.</a:t>
            </a:r>
            <a:endParaRPr lang="en-US" dirty="0"/>
          </a:p>
        </p:txBody>
      </p:sp>
    </p:spTree>
    <p:extLst>
      <p:ext uri="{BB962C8B-B14F-4D97-AF65-F5344CB8AC3E}">
        <p14:creationId xmlns:p14="http://schemas.microsoft.com/office/powerpoint/2010/main" val="147462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0" y="152400"/>
            <a:ext cx="8534400" cy="914400"/>
          </a:xfrm>
        </p:spPr>
        <p:txBody>
          <a:bodyPr>
            <a:normAutofit/>
          </a:bodyPr>
          <a:lstStyle/>
          <a:p>
            <a:pPr marL="685800" indent="-685800" algn="ctr">
              <a:buFont typeface="Arial" pitchFamily="34" charset="0"/>
              <a:buChar char="•"/>
            </a:pPr>
            <a:r>
              <a:rPr lang="en-US" sz="4800" dirty="0" smtClean="0"/>
              <a:t>Congestion window analysis</a:t>
            </a:r>
            <a:endParaRPr lang="en-US" dirty="0"/>
          </a:p>
        </p:txBody>
      </p:sp>
      <p:sp>
        <p:nvSpPr>
          <p:cNvPr id="5" name="Subtitle 2"/>
          <p:cNvSpPr>
            <a:spLocks noGrp="1"/>
          </p:cNvSpPr>
          <p:nvPr>
            <p:ph type="subTitle" idx="1"/>
          </p:nvPr>
        </p:nvSpPr>
        <p:spPr>
          <a:xfrm>
            <a:off x="685800" y="1143000"/>
            <a:ext cx="8153400" cy="990600"/>
          </a:xfrm>
        </p:spPr>
        <p:txBody>
          <a:bodyPr/>
          <a:lstStyle/>
          <a:p>
            <a:pPr marL="457200" indent="-457200" algn="l">
              <a:buFont typeface="Arial" pitchFamily="34" charset="0"/>
              <a:buChar char="•"/>
            </a:pPr>
            <a:r>
              <a:rPr lang="en-US" dirty="0" smtClean="0"/>
              <a:t>CWND size in iTCP size is larger than conventional TCPs which help in reliable data transfer.</a:t>
            </a:r>
            <a:endParaRPr lang="en-US" dirty="0"/>
          </a:p>
        </p:txBody>
      </p:sp>
      <p:sp>
        <p:nvSpPr>
          <p:cNvPr id="6" name="Title 1"/>
          <p:cNvSpPr txBox="1">
            <a:spLocks/>
          </p:cNvSpPr>
          <p:nvPr/>
        </p:nvSpPr>
        <p:spPr>
          <a:xfrm>
            <a:off x="304800" y="1905000"/>
            <a:ext cx="6172200" cy="9144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marL="685800" indent="-685800" algn="ctr">
              <a:buFont typeface="Arial" pitchFamily="34" charset="0"/>
              <a:buChar char="•"/>
            </a:pPr>
            <a:r>
              <a:rPr lang="en-US" sz="4800" dirty="0" smtClean="0"/>
              <a:t>Throughput Analysis</a:t>
            </a:r>
            <a:endParaRPr lang="en-US" dirty="0"/>
          </a:p>
        </p:txBody>
      </p:sp>
      <p:sp>
        <p:nvSpPr>
          <p:cNvPr id="7" name="Subtitle 2"/>
          <p:cNvSpPr txBox="1">
            <a:spLocks/>
          </p:cNvSpPr>
          <p:nvPr/>
        </p:nvSpPr>
        <p:spPr>
          <a:xfrm>
            <a:off x="304800" y="3657600"/>
            <a:ext cx="8153400" cy="990600"/>
          </a:xfrm>
          <a:prstGeom prst="rect">
            <a:avLst/>
          </a:prstGeom>
        </p:spPr>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457200" indent="-457200" algn="l">
              <a:buFont typeface="Arial" pitchFamily="34" charset="0"/>
              <a:buChar char="•"/>
            </a:pPr>
            <a:endParaRPr lang="en-US" dirty="0"/>
          </a:p>
        </p:txBody>
      </p:sp>
      <p:sp>
        <p:nvSpPr>
          <p:cNvPr id="8" name="Subtitle 2"/>
          <p:cNvSpPr txBox="1">
            <a:spLocks/>
          </p:cNvSpPr>
          <p:nvPr/>
        </p:nvSpPr>
        <p:spPr>
          <a:xfrm>
            <a:off x="859971" y="2823029"/>
            <a:ext cx="8153400" cy="990600"/>
          </a:xfrm>
          <a:prstGeom prst="rect">
            <a:avLst/>
          </a:prstGeom>
        </p:spPr>
        <p:txBody>
          <a:bodyPr vert="horz" lIns="0" rIns="18288">
            <a:normAutofit fontScale="92500" lnSpcReduction="20000"/>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457200" indent="-457200" algn="l">
              <a:buFont typeface="Arial" pitchFamily="34" charset="0"/>
              <a:buChar char="•"/>
            </a:pPr>
            <a:r>
              <a:rPr lang="en-US" dirty="0"/>
              <a:t>The throughput of the conventional TCP are quite less compared to the i</a:t>
            </a:r>
            <a:r>
              <a:rPr lang="en-US" dirty="0" smtClean="0"/>
              <a:t>TCP </a:t>
            </a:r>
            <a:r>
              <a:rPr lang="en-US" dirty="0"/>
              <a:t>as the cwnd size helps in more passage of data.</a:t>
            </a:r>
          </a:p>
          <a:p>
            <a:pPr marL="457200" indent="-457200" algn="l">
              <a:buFont typeface="Arial" pitchFamily="34" charset="0"/>
              <a:buChar char="•"/>
            </a:pPr>
            <a:endParaRPr lang="en-US" dirty="0"/>
          </a:p>
        </p:txBody>
      </p:sp>
      <p:sp>
        <p:nvSpPr>
          <p:cNvPr id="9" name="Title 1"/>
          <p:cNvSpPr txBox="1">
            <a:spLocks/>
          </p:cNvSpPr>
          <p:nvPr/>
        </p:nvSpPr>
        <p:spPr>
          <a:xfrm>
            <a:off x="304800" y="3508829"/>
            <a:ext cx="6172200" cy="9144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marL="685800" indent="-685800" algn="ctr">
              <a:buFont typeface="Arial" pitchFamily="34" charset="0"/>
              <a:buChar char="•"/>
            </a:pPr>
            <a:r>
              <a:rPr lang="en-US" dirty="0">
                <a:effectLst/>
              </a:rPr>
              <a:t>Fairness Analysis</a:t>
            </a:r>
            <a:endParaRPr lang="en-US" dirty="0"/>
          </a:p>
        </p:txBody>
      </p:sp>
      <p:sp>
        <p:nvSpPr>
          <p:cNvPr id="10" name="Subtitle 2"/>
          <p:cNvSpPr txBox="1">
            <a:spLocks/>
          </p:cNvSpPr>
          <p:nvPr/>
        </p:nvSpPr>
        <p:spPr>
          <a:xfrm>
            <a:off x="965578" y="4429836"/>
            <a:ext cx="8178421" cy="1742364"/>
          </a:xfrm>
          <a:prstGeom prst="rect">
            <a:avLst/>
          </a:prstGeom>
        </p:spPr>
        <p:txBody>
          <a:bodyPr vert="horz" lIns="0" rIns="18288">
            <a:normAutofit fontScale="47500" lnSpcReduction="20000"/>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457200" indent="-457200" algn="l">
              <a:buFont typeface="Arial" pitchFamily="34" charset="0"/>
              <a:buChar char="•"/>
            </a:pPr>
            <a:r>
              <a:rPr lang="en-US" sz="5100" dirty="0"/>
              <a:t>The analysis of fairness of a network is the same as that of network throughput analysis. iTCP attains better fairness over the other network TCP. Fairness Index represents the normalized sum of the difference in throughput over all the possible flows of networks.</a:t>
            </a:r>
          </a:p>
          <a:p>
            <a:pPr marL="457200" indent="-457200" algn="l">
              <a:buFont typeface="Arial" pitchFamily="34" charset="0"/>
              <a:buChar char="•"/>
            </a:pPr>
            <a:endParaRPr lang="en-US" dirty="0"/>
          </a:p>
        </p:txBody>
      </p:sp>
    </p:spTree>
    <p:extLst>
      <p:ext uri="{BB962C8B-B14F-4D97-AF65-F5344CB8AC3E}">
        <p14:creationId xmlns:p14="http://schemas.microsoft.com/office/powerpoint/2010/main" val="35499591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152400" y="228600"/>
            <a:ext cx="8534400" cy="914400"/>
          </a:xfrm>
        </p:spPr>
        <p:txBody>
          <a:bodyPr>
            <a:normAutofit fontScale="90000"/>
          </a:bodyPr>
          <a:lstStyle/>
          <a:p>
            <a:pPr marL="685800" indent="-685800" algn="l">
              <a:buFont typeface="Arial" pitchFamily="34" charset="0"/>
              <a:buChar char="•"/>
            </a:pPr>
            <a:r>
              <a:rPr lang="en-US" dirty="0">
                <a:effectLst/>
              </a:rPr>
              <a:t>Energy consumption analysis</a:t>
            </a:r>
            <a:endParaRPr lang="en-US" dirty="0"/>
          </a:p>
        </p:txBody>
      </p:sp>
      <p:sp>
        <p:nvSpPr>
          <p:cNvPr id="7" name="Subtitle 2"/>
          <p:cNvSpPr>
            <a:spLocks noGrp="1"/>
          </p:cNvSpPr>
          <p:nvPr>
            <p:ph type="subTitle" idx="1"/>
          </p:nvPr>
        </p:nvSpPr>
        <p:spPr>
          <a:xfrm>
            <a:off x="685800" y="1143000"/>
            <a:ext cx="8153400" cy="990600"/>
          </a:xfrm>
        </p:spPr>
        <p:txBody>
          <a:bodyPr>
            <a:normAutofit fontScale="92500" lnSpcReduction="20000"/>
          </a:bodyPr>
          <a:lstStyle/>
          <a:p>
            <a:pPr marL="457200" indent="-457200" algn="l">
              <a:buFont typeface="Arial" panose="020B0604020202020204" pitchFamily="34" charset="0"/>
              <a:buChar char="•"/>
            </a:pPr>
            <a:r>
              <a:rPr lang="en-US" dirty="0"/>
              <a:t>The iTCP consumes lower energy per unit bit of the transmitted data. The lower consumption is in accordance to the higher network throughput.</a:t>
            </a:r>
          </a:p>
        </p:txBody>
      </p:sp>
      <p:sp>
        <p:nvSpPr>
          <p:cNvPr id="8" name="Title 1"/>
          <p:cNvSpPr txBox="1">
            <a:spLocks/>
          </p:cNvSpPr>
          <p:nvPr/>
        </p:nvSpPr>
        <p:spPr>
          <a:xfrm>
            <a:off x="152400" y="2057400"/>
            <a:ext cx="8534400" cy="914400"/>
          </a:xfrm>
          <a:prstGeom prst="rect">
            <a:avLst/>
          </a:prstGeom>
          <a:ln>
            <a:noFill/>
          </a:ln>
        </p:spPr>
        <p:txBody>
          <a:bodyPr vert="horz" lIns="0" tIns="0" rIns="18288" bIns="0" anchor="b">
            <a:normAutofit fontScale="97500"/>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marL="685800" indent="-685800" algn="l">
              <a:buFont typeface="Arial" pitchFamily="34" charset="0"/>
              <a:buChar char="•"/>
            </a:pPr>
            <a:r>
              <a:rPr lang="en-US" dirty="0">
                <a:effectLst/>
              </a:rPr>
              <a:t>End to end analysis</a:t>
            </a:r>
            <a:endParaRPr lang="en-US" dirty="0"/>
          </a:p>
        </p:txBody>
      </p:sp>
      <p:sp>
        <p:nvSpPr>
          <p:cNvPr id="9" name="Subtitle 2"/>
          <p:cNvSpPr txBox="1">
            <a:spLocks/>
          </p:cNvSpPr>
          <p:nvPr/>
        </p:nvSpPr>
        <p:spPr>
          <a:xfrm>
            <a:off x="685800" y="2971800"/>
            <a:ext cx="8153400" cy="1447800"/>
          </a:xfrm>
          <a:prstGeom prst="rect">
            <a:avLst/>
          </a:prstGeom>
        </p:spPr>
        <p:txBody>
          <a:bodyPr vert="horz" lIns="0" rIns="18288">
            <a:normAutofit fontScale="85000" lnSpcReduction="20000"/>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457200" indent="-457200" algn="l">
              <a:buFont typeface="Arial" panose="020B0604020202020204" pitchFamily="34" charset="0"/>
              <a:buChar char="•"/>
            </a:pPr>
            <a:r>
              <a:rPr lang="en-US" dirty="0"/>
              <a:t>In case of end to end delay in the network we see that TCP Vegas has the upper hand over iTCP. But it doesn’t matter as the data transfer need to be reliable and not time management specific. It doesn’t matter whether the data reaches in the given time or it reaches late in most of the cases.</a:t>
            </a:r>
          </a:p>
        </p:txBody>
      </p:sp>
      <p:sp>
        <p:nvSpPr>
          <p:cNvPr id="10" name="Title 1"/>
          <p:cNvSpPr txBox="1">
            <a:spLocks/>
          </p:cNvSpPr>
          <p:nvPr/>
        </p:nvSpPr>
        <p:spPr>
          <a:xfrm>
            <a:off x="304800" y="4343400"/>
            <a:ext cx="8534400" cy="914400"/>
          </a:xfrm>
          <a:prstGeom prst="rect">
            <a:avLst/>
          </a:prstGeom>
          <a:ln>
            <a:noFill/>
          </a:ln>
        </p:spPr>
        <p:txBody>
          <a:bodyPr vert="horz" lIns="0" tIns="0" rIns="18288" bIns="0" anchor="b">
            <a:normAutofit fontScale="90000"/>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marL="685800" indent="-685800" algn="l">
              <a:buFont typeface="Arial" pitchFamily="34" charset="0"/>
              <a:buChar char="•"/>
            </a:pPr>
            <a:r>
              <a:rPr lang="en-US" dirty="0">
                <a:effectLst/>
              </a:rPr>
              <a:t>Network condition analysis</a:t>
            </a:r>
            <a:endParaRPr lang="en-US" dirty="0"/>
          </a:p>
        </p:txBody>
      </p:sp>
      <p:sp>
        <p:nvSpPr>
          <p:cNvPr id="11" name="Subtitle 2"/>
          <p:cNvSpPr txBox="1">
            <a:spLocks/>
          </p:cNvSpPr>
          <p:nvPr/>
        </p:nvSpPr>
        <p:spPr>
          <a:xfrm>
            <a:off x="838200" y="5257800"/>
            <a:ext cx="8153400" cy="1371600"/>
          </a:xfrm>
          <a:prstGeom prst="rect">
            <a:avLst/>
          </a:prstGeom>
        </p:spPr>
        <p:txBody>
          <a:bodyPr vert="horz" lIns="0" rIns="18288">
            <a:normAutofit fontScale="92500" lnSpcReduction="20000"/>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457200" indent="-457200" algn="l">
              <a:buFont typeface="Arial" panose="020B0604020202020204" pitchFamily="34" charset="0"/>
              <a:buChar char="•"/>
            </a:pPr>
            <a:r>
              <a:rPr lang="en-US" dirty="0"/>
              <a:t>The network quality and network strength are one of the most important factors when it comes to network analysis. Both the factors play a major role in the experimentation of our assumptions.</a:t>
            </a:r>
          </a:p>
        </p:txBody>
      </p:sp>
    </p:spTree>
    <p:extLst>
      <p:ext uri="{BB962C8B-B14F-4D97-AF65-F5344CB8AC3E}">
        <p14:creationId xmlns:p14="http://schemas.microsoft.com/office/powerpoint/2010/main" val="18124057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228600" y="187657"/>
            <a:ext cx="8534400" cy="914400"/>
          </a:xfrm>
          <a:prstGeom prst="rect">
            <a:avLst/>
          </a:prstGeom>
          <a:ln>
            <a:noFill/>
          </a:ln>
        </p:spPr>
        <p:txBody>
          <a:bodyPr vert="horz" lIns="0" tIns="0" rIns="18288" bIns="0" anchor="b">
            <a:normAutofit fontScale="97500"/>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marL="685800" indent="-685800" algn="l">
              <a:buFont typeface="Arial" pitchFamily="34" charset="0"/>
              <a:buChar char="•"/>
            </a:pPr>
            <a:r>
              <a:rPr lang="en-US" dirty="0">
                <a:effectLst/>
              </a:rPr>
              <a:t>System overhead analysis</a:t>
            </a:r>
            <a:endParaRPr lang="en-US" dirty="0"/>
          </a:p>
        </p:txBody>
      </p:sp>
      <p:sp>
        <p:nvSpPr>
          <p:cNvPr id="7" name="Subtitle 2"/>
          <p:cNvSpPr txBox="1">
            <a:spLocks/>
          </p:cNvSpPr>
          <p:nvPr/>
        </p:nvSpPr>
        <p:spPr>
          <a:xfrm>
            <a:off x="762000" y="1143000"/>
            <a:ext cx="8153400" cy="1371600"/>
          </a:xfrm>
          <a:prstGeom prst="rect">
            <a:avLst/>
          </a:prstGeom>
        </p:spPr>
        <p:txBody>
          <a:bodyPr vert="horz" lIns="0" rIns="18288">
            <a:normAutofit fontScale="92500" lnSpcReduction="20000"/>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457200" indent="-457200" algn="l">
              <a:buFont typeface="Arial" panose="020B0604020202020204" pitchFamily="34" charset="0"/>
              <a:buChar char="•"/>
            </a:pPr>
            <a:r>
              <a:rPr lang="en-US" dirty="0"/>
              <a:t>When we analyze the memory buffer and the cache memory we see that in case of iTCP there is significant less usage of these two structures. The other TCP structures use much more memory than iTCP. </a:t>
            </a:r>
          </a:p>
        </p:txBody>
      </p:sp>
      <p:sp>
        <p:nvSpPr>
          <p:cNvPr id="4" name="Title 1"/>
          <p:cNvSpPr txBox="1">
            <a:spLocks/>
          </p:cNvSpPr>
          <p:nvPr/>
        </p:nvSpPr>
        <p:spPr>
          <a:xfrm>
            <a:off x="-12700" y="2667000"/>
            <a:ext cx="4495800" cy="762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marL="685800" indent="-685800" algn="ctr">
              <a:buFont typeface="Arial" pitchFamily="34" charset="0"/>
              <a:buChar char="•"/>
            </a:pPr>
            <a:r>
              <a:rPr lang="en-US" sz="4800" dirty="0" smtClean="0"/>
              <a:t>Advantages</a:t>
            </a:r>
            <a:endParaRPr lang="en-US" dirty="0"/>
          </a:p>
        </p:txBody>
      </p:sp>
      <p:sp>
        <p:nvSpPr>
          <p:cNvPr id="5" name="Subtitle 2"/>
          <p:cNvSpPr txBox="1">
            <a:spLocks/>
          </p:cNvSpPr>
          <p:nvPr/>
        </p:nvSpPr>
        <p:spPr>
          <a:xfrm>
            <a:off x="228600" y="3429000"/>
            <a:ext cx="8509000" cy="3276600"/>
          </a:xfrm>
          <a:prstGeom prst="rect">
            <a:avLst/>
          </a:prstGeom>
        </p:spPr>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457200" lvl="0" indent="-457200" algn="l">
              <a:buFont typeface="Arial" pitchFamily="34" charset="0"/>
              <a:buChar char="•"/>
            </a:pPr>
            <a:r>
              <a:rPr lang="en-US" dirty="0" smtClean="0"/>
              <a:t>The </a:t>
            </a:r>
            <a:r>
              <a:rPr lang="en-US" dirty="0"/>
              <a:t>iTCP has the ability to distinguish between a case of congestion and fewer number of data in the network as its more intelligent than the conventional TCPs</a:t>
            </a:r>
            <a:r>
              <a:rPr lang="en-US" dirty="0" smtClean="0"/>
              <a:t>.</a:t>
            </a:r>
          </a:p>
          <a:p>
            <a:pPr marL="457200" indent="-457200" algn="l">
              <a:buFont typeface="Arial" pitchFamily="34" charset="0"/>
              <a:buChar char="•"/>
            </a:pPr>
            <a:r>
              <a:rPr lang="en-US" dirty="0"/>
              <a:t>iTCP handles traffic with network hidden station problem better.</a:t>
            </a:r>
          </a:p>
          <a:p>
            <a:pPr marL="457200" indent="-457200" algn="l">
              <a:buFont typeface="Arial" pitchFamily="34" charset="0"/>
              <a:buChar char="•"/>
            </a:pPr>
            <a:r>
              <a:rPr lang="en-US" dirty="0"/>
              <a:t>The implementation of iTCP requires lesser energy per unit transmitted bit in the media.</a:t>
            </a:r>
          </a:p>
          <a:p>
            <a:pPr marL="457200" lvl="0" indent="-457200" algn="l">
              <a:buFont typeface="Arial" pitchFamily="34" charset="0"/>
              <a:buChar char="•"/>
            </a:pPr>
            <a:endParaRPr lang="en-US" dirty="0"/>
          </a:p>
          <a:p>
            <a:pPr marL="457200" indent="-457200" algn="l">
              <a:buFont typeface="Arial" pitchFamily="34" charset="0"/>
              <a:buChar char="•"/>
            </a:pPr>
            <a:endParaRPr lang="en-US" dirty="0"/>
          </a:p>
        </p:txBody>
      </p:sp>
    </p:spTree>
    <p:extLst>
      <p:ext uri="{BB962C8B-B14F-4D97-AF65-F5344CB8AC3E}">
        <p14:creationId xmlns:p14="http://schemas.microsoft.com/office/powerpoint/2010/main" val="31411773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04800" y="762000"/>
            <a:ext cx="8432800" cy="5943600"/>
          </a:xfrm>
          <a:prstGeom prst="rect">
            <a:avLst/>
          </a:prstGeom>
        </p:spPr>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457200" indent="-457200" algn="l">
              <a:buFont typeface="Arial" pitchFamily="34" charset="0"/>
              <a:buChar char="•"/>
            </a:pPr>
            <a:r>
              <a:rPr lang="en-US" dirty="0" smtClean="0"/>
              <a:t>It </a:t>
            </a:r>
            <a:r>
              <a:rPr lang="en-US" dirty="0"/>
              <a:t>can work on a larger congestion area than the other congestion control which is a quite advantageous thing.</a:t>
            </a:r>
          </a:p>
          <a:p>
            <a:pPr marL="457200" indent="-457200" algn="l">
              <a:buFont typeface="Arial" pitchFamily="34" charset="0"/>
              <a:buChar char="•"/>
            </a:pPr>
            <a:r>
              <a:rPr lang="en-US" dirty="0"/>
              <a:t>The implementation doesn’t require very radical changes or we can say that it requires no changes at all in the present structure of the TCP.</a:t>
            </a:r>
          </a:p>
          <a:p>
            <a:pPr marL="457200" lvl="0" indent="-457200" algn="l">
              <a:buFont typeface="Arial" pitchFamily="34" charset="0"/>
              <a:buChar char="•"/>
            </a:pPr>
            <a:r>
              <a:rPr lang="en-US" dirty="0"/>
              <a:t>The high convergence problem is a boon in disguise as it can be said that the synchronization problem is solved in this regard. </a:t>
            </a:r>
            <a:endParaRPr lang="en-US" dirty="0" smtClean="0"/>
          </a:p>
          <a:p>
            <a:pPr marL="457200" lvl="0" indent="-457200" algn="l">
              <a:buFont typeface="Arial" pitchFamily="34" charset="0"/>
              <a:buChar char="•"/>
            </a:pPr>
            <a:r>
              <a:rPr lang="en-US" dirty="0" smtClean="0"/>
              <a:t>Resource constraining is not there in WMNs.</a:t>
            </a:r>
          </a:p>
          <a:p>
            <a:pPr marL="457200" lvl="0" indent="-457200" algn="l">
              <a:buFont typeface="Arial" pitchFamily="34" charset="0"/>
              <a:buChar char="•"/>
            </a:pPr>
            <a:r>
              <a:rPr lang="en-US" dirty="0"/>
              <a:t>Applicable in mobile nodes in network</a:t>
            </a:r>
            <a:r>
              <a:rPr lang="en-US" dirty="0" smtClean="0"/>
              <a:t>.</a:t>
            </a:r>
          </a:p>
          <a:p>
            <a:pPr marL="457200" lvl="0" indent="-457200" algn="l">
              <a:buFont typeface="Arial" pitchFamily="34" charset="0"/>
              <a:buChar char="•"/>
            </a:pPr>
            <a:r>
              <a:rPr lang="en-US" dirty="0"/>
              <a:t>Synchronization problem arises in ideal cases but in practical cases it is solved automatically because of time delay between the nodes.</a:t>
            </a:r>
            <a:endParaRPr lang="en-US" dirty="0" smtClean="0"/>
          </a:p>
          <a:p>
            <a:pPr marL="457200" lvl="0" indent="-457200" algn="l">
              <a:buFont typeface="Arial" pitchFamily="34" charset="0"/>
              <a:buChar char="•"/>
            </a:pPr>
            <a:endParaRPr lang="en-US" dirty="0"/>
          </a:p>
          <a:p>
            <a:pPr marL="457200" indent="-457200" algn="l">
              <a:buFont typeface="Arial" pitchFamily="34" charset="0"/>
              <a:buChar char="•"/>
            </a:pPr>
            <a:endParaRPr lang="en-US" dirty="0"/>
          </a:p>
        </p:txBody>
      </p:sp>
    </p:spTree>
    <p:extLst>
      <p:ext uri="{BB962C8B-B14F-4D97-AF65-F5344CB8AC3E}">
        <p14:creationId xmlns:p14="http://schemas.microsoft.com/office/powerpoint/2010/main" val="21605625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152400"/>
            <a:ext cx="4572000" cy="7620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marL="685800" indent="-685800" algn="ctr">
              <a:buFont typeface="Arial" pitchFamily="34" charset="0"/>
              <a:buChar char="•"/>
            </a:pPr>
            <a:r>
              <a:rPr lang="en-US" sz="4800" dirty="0">
                <a:effectLst/>
              </a:rPr>
              <a:t>Comparison </a:t>
            </a:r>
            <a:endParaRPr lang="en-US" dirty="0"/>
          </a:p>
        </p:txBody>
      </p:sp>
      <p:sp>
        <p:nvSpPr>
          <p:cNvPr id="5" name="Subtitle 2"/>
          <p:cNvSpPr txBox="1">
            <a:spLocks/>
          </p:cNvSpPr>
          <p:nvPr/>
        </p:nvSpPr>
        <p:spPr>
          <a:xfrm>
            <a:off x="304800" y="1143000"/>
            <a:ext cx="8432800" cy="5562600"/>
          </a:xfrm>
          <a:prstGeom prst="rect">
            <a:avLst/>
          </a:prstGeom>
        </p:spPr>
        <p:txBody>
          <a:bodyPr vert="horz" lIns="0" rIns="18288">
            <a:normAutofit fontScale="92500"/>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457200" indent="-457200" algn="l">
              <a:buFont typeface="Arial" pitchFamily="34" charset="0"/>
              <a:buChar char="•"/>
            </a:pPr>
            <a:r>
              <a:rPr lang="en-US" sz="2000" dirty="0"/>
              <a:t>The comparison of the iTCP is done with TCP Reno, TCP Westwood and TCP Vegas.</a:t>
            </a:r>
          </a:p>
          <a:p>
            <a:pPr marL="457200" indent="-457200" algn="l">
              <a:buFont typeface="Arial" pitchFamily="34" charset="0"/>
              <a:buChar char="•"/>
            </a:pPr>
            <a:r>
              <a:rPr lang="en-US" sz="2000" dirty="0"/>
              <a:t>iTCP does better evaluation of the network in case of the hidden network problem.</a:t>
            </a:r>
          </a:p>
          <a:p>
            <a:pPr marL="457200" indent="-457200" algn="l">
              <a:buFont typeface="Arial" pitchFamily="34" charset="0"/>
              <a:buChar char="•"/>
            </a:pPr>
            <a:r>
              <a:rPr lang="en-US" sz="2000" dirty="0"/>
              <a:t>It works better in case the area coverage or the number of nodes is increased.</a:t>
            </a:r>
          </a:p>
          <a:p>
            <a:pPr marL="457200" indent="-457200" algn="l">
              <a:buFont typeface="Arial" pitchFamily="34" charset="0"/>
              <a:buChar char="•"/>
            </a:pPr>
            <a:r>
              <a:rPr lang="en-US" sz="2000" dirty="0"/>
              <a:t>In increase of the flow of traffic the performance is negatively impacted but its still better than the other TCPs.</a:t>
            </a:r>
          </a:p>
          <a:p>
            <a:pPr marL="457200" indent="-457200" algn="l">
              <a:buFont typeface="Arial" pitchFamily="34" charset="0"/>
              <a:buChar char="•"/>
            </a:pPr>
            <a:r>
              <a:rPr lang="en-US" sz="2000" dirty="0"/>
              <a:t>The cwnd size is quite big in case of the iTCP rather than the others.</a:t>
            </a:r>
          </a:p>
          <a:p>
            <a:pPr marL="457200" indent="-457200" algn="l">
              <a:buFont typeface="Arial" pitchFamily="34" charset="0"/>
              <a:buChar char="•"/>
            </a:pPr>
            <a:r>
              <a:rPr lang="en-US" sz="2000" dirty="0"/>
              <a:t>The throughput in case of iTCP is lesser than that of the others</a:t>
            </a:r>
            <a:r>
              <a:rPr lang="en-US" sz="2000" dirty="0" smtClean="0"/>
              <a:t>.</a:t>
            </a:r>
          </a:p>
          <a:p>
            <a:pPr marL="457200" lvl="0" indent="-457200" algn="l">
              <a:buFont typeface="Arial" pitchFamily="34" charset="0"/>
              <a:buChar char="•"/>
            </a:pPr>
            <a:r>
              <a:rPr lang="en-US" sz="2000" dirty="0"/>
              <a:t>iTCP is fairer over the other networks.</a:t>
            </a:r>
          </a:p>
          <a:p>
            <a:pPr marL="457200" lvl="0" indent="-457200" algn="l">
              <a:buFont typeface="Arial" pitchFamily="34" charset="0"/>
              <a:buChar char="•"/>
            </a:pPr>
            <a:r>
              <a:rPr lang="en-US" sz="2000" dirty="0"/>
              <a:t>It consumes lesser energy compared to the other TCPs available.</a:t>
            </a:r>
          </a:p>
          <a:p>
            <a:pPr marL="457200" lvl="0" indent="-457200" algn="l">
              <a:buFont typeface="Arial" pitchFamily="34" charset="0"/>
              <a:buChar char="•"/>
            </a:pPr>
            <a:r>
              <a:rPr lang="en-US" sz="2000" dirty="0"/>
              <a:t>TCP Vegas has upper hand in case of end to end time analysis but it doesn’t matter as reliable data transfer doesn’t depend on the time constraint as much it depends on whether or not the data reaches the other end.</a:t>
            </a:r>
          </a:p>
          <a:p>
            <a:pPr marL="457200" indent="-457200" algn="l">
              <a:buFont typeface="Arial" pitchFamily="34" charset="0"/>
              <a:buChar char="•"/>
            </a:pPr>
            <a:r>
              <a:rPr lang="en-US" sz="2000" dirty="0"/>
              <a:t>The memory buffer and cache memory used in case of iTCP is very less as compared to the other means of TCPs. </a:t>
            </a:r>
          </a:p>
          <a:p>
            <a:pPr marL="457200" indent="-457200" algn="l">
              <a:buFont typeface="Arial" pitchFamily="34" charset="0"/>
              <a:buChar char="•"/>
            </a:pPr>
            <a:endParaRPr lang="en-US" sz="2000" dirty="0"/>
          </a:p>
          <a:p>
            <a:pPr marL="457200" lvl="0" indent="-457200" algn="l">
              <a:buFont typeface="Arial" pitchFamily="34" charset="0"/>
              <a:buChar char="•"/>
            </a:pPr>
            <a:endParaRPr lang="en-US" dirty="0" smtClean="0"/>
          </a:p>
          <a:p>
            <a:pPr marL="457200" indent="-457200" algn="l">
              <a:buFont typeface="Arial" pitchFamily="34" charset="0"/>
              <a:buChar char="•"/>
            </a:pPr>
            <a:endParaRPr lang="en-US" dirty="0"/>
          </a:p>
        </p:txBody>
      </p:sp>
    </p:spTree>
    <p:extLst>
      <p:ext uri="{BB962C8B-B14F-4D97-AF65-F5344CB8AC3E}">
        <p14:creationId xmlns:p14="http://schemas.microsoft.com/office/powerpoint/2010/main" val="21473448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533400"/>
            <a:ext cx="7944973" cy="5014912"/>
          </a:xfrm>
          <a:prstGeom prst="rect">
            <a:avLst/>
          </a:prstGeom>
        </p:spPr>
      </p:pic>
    </p:spTree>
    <p:extLst>
      <p:ext uri="{BB962C8B-B14F-4D97-AF65-F5344CB8AC3E}">
        <p14:creationId xmlns:p14="http://schemas.microsoft.com/office/powerpoint/2010/main" val="32224419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457200"/>
            <a:ext cx="6019800" cy="5486400"/>
          </a:xfrm>
          <a:prstGeom prst="rect">
            <a:avLst/>
          </a:prstGeom>
        </p:spPr>
      </p:pic>
    </p:spTree>
    <p:extLst>
      <p:ext uri="{BB962C8B-B14F-4D97-AF65-F5344CB8AC3E}">
        <p14:creationId xmlns:p14="http://schemas.microsoft.com/office/powerpoint/2010/main" val="1324107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304800" y="304800"/>
            <a:ext cx="8610600" cy="6400800"/>
          </a:xfrm>
        </p:spPr>
        <p:txBody>
          <a:bodyPr/>
          <a:lstStyle/>
          <a:p>
            <a:pPr marL="457200" indent="-457200" algn="l">
              <a:buFont typeface="Arial" pitchFamily="34" charset="0"/>
              <a:buChar char="•"/>
            </a:pPr>
            <a:r>
              <a:rPr lang="en-US" dirty="0" smtClean="0"/>
              <a:t>WMNs or </a:t>
            </a:r>
            <a:r>
              <a:rPr lang="en-US" smtClean="0"/>
              <a:t>wireless </a:t>
            </a:r>
            <a:r>
              <a:rPr lang="en-US" smtClean="0"/>
              <a:t>mesh </a:t>
            </a:r>
            <a:r>
              <a:rPr lang="en-US" dirty="0" smtClean="0"/>
              <a:t>networks are a series of connected nodes over a network.</a:t>
            </a:r>
          </a:p>
          <a:p>
            <a:pPr marL="457200" indent="-457200" algn="l">
              <a:buFont typeface="Arial" pitchFamily="34" charset="0"/>
              <a:buChar char="•"/>
            </a:pPr>
            <a:r>
              <a:rPr lang="en-US" dirty="0" smtClean="0"/>
              <a:t>The nodes are essentially network users who forward data to the next node.</a:t>
            </a:r>
          </a:p>
          <a:p>
            <a:pPr marL="457200" indent="-457200" algn="l">
              <a:buFont typeface="Arial" pitchFamily="34" charset="0"/>
              <a:buChar char="•"/>
            </a:pPr>
            <a:r>
              <a:rPr lang="en-US" dirty="0" smtClean="0"/>
              <a:t>The whole networking structure is decentralized and a single node can pass data as far as it’s next neighboring nodes.</a:t>
            </a:r>
          </a:p>
          <a:p>
            <a:pPr marL="457200" indent="-457200" algn="l">
              <a:buFont typeface="Arial" pitchFamily="34" charset="0"/>
              <a:buChar char="•"/>
            </a:pPr>
            <a:r>
              <a:rPr lang="en-US" dirty="0" smtClean="0"/>
              <a:t>The places where WMNs relied upon are:</a:t>
            </a:r>
          </a:p>
          <a:p>
            <a:pPr marL="1257300" lvl="2" indent="-342900" algn="l">
              <a:buFont typeface="Arial" pitchFamily="34" charset="0"/>
              <a:buChar char="•"/>
            </a:pPr>
            <a:r>
              <a:rPr lang="en-US" dirty="0" smtClean="0"/>
              <a:t>Wireless city wide connections</a:t>
            </a:r>
          </a:p>
          <a:p>
            <a:pPr marL="1257300" lvl="2" indent="-342900" algn="l">
              <a:buFont typeface="Arial" pitchFamily="34" charset="0"/>
              <a:buChar char="•"/>
            </a:pPr>
            <a:r>
              <a:rPr lang="en-US" dirty="0" smtClean="0"/>
              <a:t>Wireless emergency response</a:t>
            </a:r>
          </a:p>
          <a:p>
            <a:pPr marL="1257300" lvl="2" indent="-342900" algn="l">
              <a:buFont typeface="Arial" pitchFamily="34" charset="0"/>
              <a:buChar char="•"/>
            </a:pPr>
            <a:r>
              <a:rPr lang="en-US" dirty="0" smtClean="0"/>
              <a:t>Community networks</a:t>
            </a:r>
          </a:p>
          <a:p>
            <a:pPr marL="1257300" lvl="2" indent="-342900" algn="l">
              <a:buFont typeface="Arial" pitchFamily="34" charset="0"/>
              <a:buChar char="•"/>
            </a:pPr>
            <a:r>
              <a:rPr lang="en-US" dirty="0" smtClean="0"/>
              <a:t>Urban sensornet</a:t>
            </a:r>
          </a:p>
          <a:p>
            <a:pPr marL="1257300" lvl="2" indent="-342900" algn="l">
              <a:buFont typeface="Arial" pitchFamily="34" charset="0"/>
              <a:buChar char="•"/>
            </a:pPr>
            <a:endParaRPr lang="en-US" dirty="0" smtClean="0"/>
          </a:p>
          <a:p>
            <a:pPr algn="l"/>
            <a:endParaRPr lang="en-US" dirty="0"/>
          </a:p>
        </p:txBody>
      </p:sp>
    </p:spTree>
    <p:extLst>
      <p:ext uri="{BB962C8B-B14F-4D97-AF65-F5344CB8AC3E}">
        <p14:creationId xmlns:p14="http://schemas.microsoft.com/office/powerpoint/2010/main" val="22674270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304800"/>
            <a:ext cx="8001000" cy="32004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3733800"/>
            <a:ext cx="3581400" cy="2762250"/>
          </a:xfrm>
          <a:prstGeom prst="rect">
            <a:avLst/>
          </a:prstGeom>
        </p:spPr>
      </p:pic>
    </p:spTree>
    <p:extLst>
      <p:ext uri="{BB962C8B-B14F-4D97-AF65-F5344CB8AC3E}">
        <p14:creationId xmlns:p14="http://schemas.microsoft.com/office/powerpoint/2010/main" val="20595263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87656"/>
            <a:ext cx="8077200" cy="293654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399" y="3429000"/>
            <a:ext cx="8189591" cy="3038476"/>
          </a:xfrm>
          <a:prstGeom prst="rect">
            <a:avLst/>
          </a:prstGeom>
        </p:spPr>
      </p:pic>
    </p:spTree>
    <p:extLst>
      <p:ext uri="{BB962C8B-B14F-4D97-AF65-F5344CB8AC3E}">
        <p14:creationId xmlns:p14="http://schemas.microsoft.com/office/powerpoint/2010/main" val="37057278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0" y="21771"/>
            <a:ext cx="7851648" cy="968829"/>
          </a:xfrm>
        </p:spPr>
        <p:txBody>
          <a:bodyPr/>
          <a:lstStyle/>
          <a:p>
            <a:pPr marL="685800" indent="-685800" algn="l">
              <a:buFont typeface="Arial" pitchFamily="34" charset="0"/>
              <a:buChar char="•"/>
            </a:pPr>
            <a:r>
              <a:rPr lang="en-US" dirty="0">
                <a:effectLst/>
              </a:rPr>
              <a:t>Limitations</a:t>
            </a:r>
            <a:endParaRPr lang="en-US" dirty="0"/>
          </a:p>
        </p:txBody>
      </p:sp>
      <p:sp>
        <p:nvSpPr>
          <p:cNvPr id="3" name="Subtitle 2"/>
          <p:cNvSpPr>
            <a:spLocks noGrp="1"/>
          </p:cNvSpPr>
          <p:nvPr>
            <p:ph type="subTitle" idx="1"/>
          </p:nvPr>
        </p:nvSpPr>
        <p:spPr>
          <a:xfrm>
            <a:off x="381000" y="1066800"/>
            <a:ext cx="8305800" cy="5791200"/>
          </a:xfrm>
        </p:spPr>
        <p:txBody>
          <a:bodyPr>
            <a:normAutofit lnSpcReduction="10000"/>
          </a:bodyPr>
          <a:lstStyle/>
          <a:p>
            <a:pPr marL="457200" indent="-457200" algn="l">
              <a:buFont typeface="Arial" pitchFamily="34" charset="0"/>
              <a:buChar char="•"/>
            </a:pPr>
            <a:r>
              <a:rPr lang="en-US" sz="2800"/>
              <a:t>The </a:t>
            </a:r>
            <a:r>
              <a:rPr lang="en-US" sz="2800" smtClean="0"/>
              <a:t>main issues </a:t>
            </a:r>
            <a:r>
              <a:rPr lang="en-US" sz="2800" dirty="0"/>
              <a:t>of the iTCP are</a:t>
            </a:r>
            <a:r>
              <a:rPr lang="en-US" sz="2800" dirty="0" smtClean="0"/>
              <a:t>:</a:t>
            </a:r>
          </a:p>
          <a:p>
            <a:pPr marL="1371600" lvl="2" indent="-457200" algn="l">
              <a:buFont typeface="Arial" pitchFamily="34" charset="0"/>
              <a:buChar char="•"/>
            </a:pPr>
            <a:r>
              <a:rPr lang="en-US" sz="2400" dirty="0"/>
              <a:t>Training of the neural network: The training set is not fixed and hence training a model is quite a challenge</a:t>
            </a:r>
            <a:r>
              <a:rPr lang="en-US" sz="2400" dirty="0" smtClean="0"/>
              <a:t>.</a:t>
            </a:r>
          </a:p>
          <a:p>
            <a:pPr marL="1371600" lvl="2" indent="-457200" algn="l">
              <a:buFont typeface="Arial" pitchFamily="34" charset="0"/>
              <a:buChar char="•"/>
            </a:pPr>
            <a:r>
              <a:rPr lang="en-US" sz="2400" dirty="0"/>
              <a:t>The quick convergence wherein the cwnd size quickly increase or decrease is a limitation. The congestion window attain their highest value very quickly in case of both increase and decrease of the congestion window </a:t>
            </a:r>
            <a:r>
              <a:rPr lang="en-US" sz="2400" dirty="0" smtClean="0"/>
              <a:t>size.</a:t>
            </a:r>
          </a:p>
          <a:p>
            <a:pPr marL="1371600" lvl="2" indent="-457200" algn="l">
              <a:buFont typeface="Arial" pitchFamily="34" charset="0"/>
              <a:buChar char="•"/>
            </a:pPr>
            <a:r>
              <a:rPr lang="en-US" sz="2400" dirty="0"/>
              <a:t>In case of greedy data transfer </a:t>
            </a:r>
            <a:r>
              <a:rPr lang="en-US" sz="2400" dirty="0" smtClean="0"/>
              <a:t> </a:t>
            </a:r>
            <a:r>
              <a:rPr lang="en-US" sz="2400" dirty="0"/>
              <a:t>congestion control , iTCP is inefficient because the congestion window retains a small size due to consecutive timeouts and duplicate ACKs</a:t>
            </a:r>
            <a:r>
              <a:rPr lang="en-US" sz="2400" dirty="0" smtClean="0"/>
              <a:t>.</a:t>
            </a:r>
          </a:p>
          <a:p>
            <a:pPr marL="1371600" lvl="2" indent="-457200" algn="l">
              <a:buFont typeface="Arial" pitchFamily="34" charset="0"/>
              <a:buChar char="•"/>
            </a:pPr>
            <a:r>
              <a:rPr lang="en-US" dirty="0"/>
              <a:t>Selecting the sensitivity granularity (a) is difficult and should be done based on the best possible outcome</a:t>
            </a:r>
            <a:endParaRPr lang="en-US" sz="2400" dirty="0" smtClean="0"/>
          </a:p>
          <a:p>
            <a:pPr marL="1371600" lvl="2" indent="-457200" algn="l">
              <a:buFont typeface="Arial" pitchFamily="34" charset="0"/>
              <a:buChar char="•"/>
            </a:pPr>
            <a:endParaRPr lang="en-US" sz="2400" dirty="0"/>
          </a:p>
        </p:txBody>
      </p:sp>
    </p:spTree>
    <p:extLst>
      <p:ext uri="{BB962C8B-B14F-4D97-AF65-F5344CB8AC3E}">
        <p14:creationId xmlns:p14="http://schemas.microsoft.com/office/powerpoint/2010/main" val="39384462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374" y="3886200"/>
            <a:ext cx="8048625" cy="28194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374" y="152400"/>
            <a:ext cx="8048624" cy="3048000"/>
          </a:xfrm>
          <a:prstGeom prst="rect">
            <a:avLst/>
          </a:prstGeom>
        </p:spPr>
      </p:pic>
    </p:spTree>
    <p:extLst>
      <p:ext uri="{BB962C8B-B14F-4D97-AF65-F5344CB8AC3E}">
        <p14:creationId xmlns:p14="http://schemas.microsoft.com/office/powerpoint/2010/main" val="6103536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21771"/>
            <a:ext cx="8839200" cy="892629"/>
          </a:xfrm>
        </p:spPr>
        <p:txBody>
          <a:bodyPr/>
          <a:lstStyle/>
          <a:p>
            <a:pPr marL="685800" indent="-685800" algn="l">
              <a:buFont typeface="Arial" pitchFamily="34" charset="0"/>
              <a:buChar char="•"/>
            </a:pPr>
            <a:r>
              <a:rPr lang="en-US" dirty="0">
                <a:effectLst/>
              </a:rPr>
              <a:t>Solution to the Limitation</a:t>
            </a:r>
            <a:endParaRPr lang="en-US" dirty="0"/>
          </a:p>
        </p:txBody>
      </p:sp>
      <p:sp>
        <p:nvSpPr>
          <p:cNvPr id="3" name="Subtitle 2"/>
          <p:cNvSpPr>
            <a:spLocks noGrp="1"/>
          </p:cNvSpPr>
          <p:nvPr>
            <p:ph type="subTitle" idx="1"/>
          </p:nvPr>
        </p:nvSpPr>
        <p:spPr>
          <a:xfrm>
            <a:off x="304800" y="990600"/>
            <a:ext cx="8686800" cy="5867400"/>
          </a:xfrm>
        </p:spPr>
        <p:txBody>
          <a:bodyPr>
            <a:normAutofit lnSpcReduction="10000"/>
          </a:bodyPr>
          <a:lstStyle/>
          <a:p>
            <a:pPr marL="457200" lvl="0" indent="-457200" algn="l">
              <a:buFont typeface="Arial" pitchFamily="34" charset="0"/>
              <a:buChar char="•"/>
            </a:pPr>
            <a:r>
              <a:rPr lang="en-US" dirty="0"/>
              <a:t>Newer TCP congestion control techniques are being proposed like Smesh, Wing.</a:t>
            </a:r>
          </a:p>
          <a:p>
            <a:pPr marL="457200" lvl="0" indent="-457200" algn="l">
              <a:buFont typeface="Arial" pitchFamily="34" charset="0"/>
              <a:buChar char="•"/>
            </a:pPr>
            <a:r>
              <a:rPr lang="en-US" dirty="0"/>
              <a:t>Here gateways are implemented which may act as both destination or source but congestion occurs here also.</a:t>
            </a:r>
          </a:p>
          <a:p>
            <a:pPr marL="457200" indent="-457200" algn="l">
              <a:buFont typeface="Arial" pitchFamily="34" charset="0"/>
              <a:buChar char="•"/>
            </a:pPr>
            <a:r>
              <a:rPr lang="en-US" dirty="0"/>
              <a:t>The field of congestion control required quite a lot of work</a:t>
            </a:r>
            <a:r>
              <a:rPr lang="en-US" dirty="0" smtClean="0"/>
              <a:t>.</a:t>
            </a:r>
          </a:p>
          <a:p>
            <a:pPr marL="457200" indent="-457200" algn="l">
              <a:buFont typeface="Arial" pitchFamily="34" charset="0"/>
              <a:buChar char="•"/>
            </a:pPr>
            <a:r>
              <a:rPr lang="en-US" dirty="0"/>
              <a:t>Implementation of application limited data transfer (method) to prevent </a:t>
            </a:r>
            <a:r>
              <a:rPr lang="en-US" dirty="0" smtClean="0"/>
              <a:t>iTCP from retaining small </a:t>
            </a:r>
            <a:r>
              <a:rPr lang="en-US" dirty="0"/>
              <a:t>congestion window size </a:t>
            </a:r>
            <a:r>
              <a:rPr lang="en-US" dirty="0" smtClean="0"/>
              <a:t>.</a:t>
            </a:r>
          </a:p>
          <a:p>
            <a:pPr marL="457200" indent="-457200" algn="l">
              <a:buFont typeface="Arial" pitchFamily="34" charset="0"/>
              <a:buChar char="•"/>
            </a:pPr>
            <a:r>
              <a:rPr lang="en-US" dirty="0" smtClean="0"/>
              <a:t>The time period for training may be decreased instead of keeping it in real time but again it loses efficacy or accuracy.</a:t>
            </a:r>
          </a:p>
          <a:p>
            <a:pPr marL="457200" indent="-457200" algn="l">
              <a:buFont typeface="Arial" pitchFamily="34" charset="0"/>
              <a:buChar char="•"/>
            </a:pPr>
            <a:r>
              <a:rPr lang="en-US" dirty="0" smtClean="0"/>
              <a:t>Doing the above thing may decrease the convergence problem also.</a:t>
            </a:r>
            <a:endParaRPr lang="en-US" dirty="0"/>
          </a:p>
        </p:txBody>
      </p:sp>
    </p:spTree>
    <p:extLst>
      <p:ext uri="{BB962C8B-B14F-4D97-AF65-F5344CB8AC3E}">
        <p14:creationId xmlns:p14="http://schemas.microsoft.com/office/powerpoint/2010/main" val="37218981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dirty="0" smtClean="0"/>
              <a:t>What is TCP ?</a:t>
            </a:r>
            <a:endParaRPr lang="en-US" dirty="0"/>
          </a:p>
        </p:txBody>
      </p:sp>
    </p:spTree>
    <p:extLst>
      <p:ext uri="{BB962C8B-B14F-4D97-AF65-F5344CB8AC3E}">
        <p14:creationId xmlns:p14="http://schemas.microsoft.com/office/powerpoint/2010/main" val="39107423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52400" y="228600"/>
            <a:ext cx="8839200" cy="6400800"/>
          </a:xfrm>
        </p:spPr>
        <p:txBody>
          <a:bodyPr>
            <a:normAutofit/>
          </a:bodyPr>
          <a:lstStyle/>
          <a:p>
            <a:pPr marL="457200" indent="-457200" algn="l">
              <a:buFont typeface="Arial" pitchFamily="34" charset="0"/>
              <a:buChar char="•"/>
            </a:pPr>
            <a:r>
              <a:rPr lang="en-US" sz="2800" dirty="0" smtClean="0"/>
              <a:t>TCP is one of the main protocol of internet protocol suite.</a:t>
            </a:r>
          </a:p>
          <a:p>
            <a:pPr marL="457200" indent="-457200" algn="l">
              <a:buFont typeface="Arial" pitchFamily="34" charset="0"/>
              <a:buChar char="•"/>
            </a:pPr>
            <a:r>
              <a:rPr lang="en-US" sz="2800" dirty="0" smtClean="0"/>
              <a:t>It provides reliable, ordered, and error checked delivery of a stream of octets between applications running on hosts communicating by an IP network.</a:t>
            </a:r>
          </a:p>
          <a:p>
            <a:pPr marL="457200" indent="-457200" algn="l">
              <a:buFont typeface="Arial" pitchFamily="34" charset="0"/>
              <a:buChar char="•"/>
            </a:pPr>
            <a:r>
              <a:rPr lang="en-US" sz="2800" dirty="0" smtClean="0"/>
              <a:t>TCP provides the main basis of the reliable data transfer.</a:t>
            </a:r>
          </a:p>
          <a:p>
            <a:pPr marL="457200" indent="-457200" algn="l">
              <a:buFont typeface="Arial" pitchFamily="34" charset="0"/>
              <a:buChar char="•"/>
            </a:pPr>
            <a:r>
              <a:rPr lang="en-US" sz="2800" dirty="0" smtClean="0"/>
              <a:t>Congestion control of TCP .</a:t>
            </a:r>
          </a:p>
          <a:p>
            <a:pPr marL="457200" indent="-457200" algn="l">
              <a:buFont typeface="Arial" pitchFamily="34" charset="0"/>
              <a:buChar char="•"/>
            </a:pPr>
            <a:r>
              <a:rPr lang="en-US" sz="2800" dirty="0" smtClean="0"/>
              <a:t>Internet applications using TCP are:</a:t>
            </a:r>
          </a:p>
          <a:p>
            <a:pPr marL="1371600" lvl="2" indent="-457200" algn="l">
              <a:buFont typeface="Arial" pitchFamily="34" charset="0"/>
              <a:buChar char="•"/>
            </a:pPr>
            <a:r>
              <a:rPr lang="en-US" sz="2800" dirty="0" smtClean="0"/>
              <a:t>World wide web</a:t>
            </a:r>
          </a:p>
          <a:p>
            <a:pPr marL="1371600" lvl="2" indent="-457200" algn="l">
              <a:buFont typeface="Arial" pitchFamily="34" charset="0"/>
              <a:buChar char="•"/>
            </a:pPr>
            <a:r>
              <a:rPr lang="en-US" sz="2800" dirty="0" smtClean="0"/>
              <a:t>Email</a:t>
            </a:r>
          </a:p>
          <a:p>
            <a:pPr marL="1371600" lvl="2" indent="-457200" algn="l">
              <a:buFont typeface="Arial" pitchFamily="34" charset="0"/>
              <a:buChar char="•"/>
            </a:pPr>
            <a:r>
              <a:rPr lang="en-US" sz="2800" dirty="0" smtClean="0"/>
              <a:t>Remote administration.</a:t>
            </a:r>
          </a:p>
          <a:p>
            <a:pPr marL="1371600" lvl="2" indent="-457200" algn="l">
              <a:buFont typeface="Arial" pitchFamily="34" charset="0"/>
              <a:buChar char="•"/>
            </a:pPr>
            <a:r>
              <a:rPr lang="en-US" sz="2800" dirty="0" smtClean="0"/>
              <a:t>File transfer</a:t>
            </a:r>
          </a:p>
          <a:p>
            <a:pPr marL="1371600" lvl="2" indent="-457200" algn="l">
              <a:buFont typeface="Arial" pitchFamily="34" charset="0"/>
              <a:buChar char="•"/>
            </a:pPr>
            <a:endParaRPr lang="en-US" dirty="0" smtClean="0"/>
          </a:p>
        </p:txBody>
      </p:sp>
    </p:spTree>
    <p:extLst>
      <p:ext uri="{BB962C8B-B14F-4D97-AF65-F5344CB8AC3E}">
        <p14:creationId xmlns:p14="http://schemas.microsoft.com/office/powerpoint/2010/main" val="1131314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914400"/>
            <a:ext cx="8156448" cy="3352800"/>
          </a:xfrm>
        </p:spPr>
        <p:txBody>
          <a:bodyPr/>
          <a:lstStyle/>
          <a:p>
            <a:pPr algn="ctr"/>
            <a:r>
              <a:rPr lang="en-US" dirty="0" smtClean="0"/>
              <a:t>Why the need of a better version of TCP ?</a:t>
            </a:r>
            <a:endParaRPr lang="en-US" dirty="0"/>
          </a:p>
        </p:txBody>
      </p:sp>
    </p:spTree>
    <p:extLst>
      <p:ext uri="{BB962C8B-B14F-4D97-AF65-F5344CB8AC3E}">
        <p14:creationId xmlns:p14="http://schemas.microsoft.com/office/powerpoint/2010/main" val="116270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686800" cy="1150257"/>
          </a:xfrm>
        </p:spPr>
        <p:txBody>
          <a:bodyPr>
            <a:normAutofit fontScale="90000"/>
          </a:bodyPr>
          <a:lstStyle/>
          <a:p>
            <a:pPr algn="l"/>
            <a:r>
              <a:rPr lang="en-US" sz="5200" dirty="0" smtClean="0"/>
              <a:t>Problems in Conventional WMNs</a:t>
            </a:r>
            <a:endParaRPr lang="en-US" sz="5200" dirty="0"/>
          </a:p>
        </p:txBody>
      </p:sp>
      <p:sp>
        <p:nvSpPr>
          <p:cNvPr id="3" name="Subtitle 2"/>
          <p:cNvSpPr>
            <a:spLocks noGrp="1"/>
          </p:cNvSpPr>
          <p:nvPr>
            <p:ph type="subTitle" idx="1"/>
          </p:nvPr>
        </p:nvSpPr>
        <p:spPr>
          <a:xfrm>
            <a:off x="76200" y="1371600"/>
            <a:ext cx="8763000" cy="5334000"/>
          </a:xfrm>
        </p:spPr>
        <p:txBody>
          <a:bodyPr>
            <a:normAutofit fontScale="77500" lnSpcReduction="20000"/>
          </a:bodyPr>
          <a:lstStyle/>
          <a:p>
            <a:pPr marL="457200" indent="-457200" algn="l">
              <a:buFont typeface="Arial" pitchFamily="34" charset="0"/>
              <a:buChar char="•"/>
            </a:pPr>
            <a:r>
              <a:rPr lang="en-US" sz="3200" dirty="0" smtClean="0"/>
              <a:t>Wireless network.</a:t>
            </a:r>
          </a:p>
          <a:p>
            <a:pPr marL="457200" indent="-457200" algn="l">
              <a:buFont typeface="Arial" pitchFamily="34" charset="0"/>
              <a:buChar char="•"/>
            </a:pPr>
            <a:r>
              <a:rPr lang="en-US" sz="3200" dirty="0" smtClean="0"/>
              <a:t>Multi hop communication.</a:t>
            </a:r>
          </a:p>
          <a:p>
            <a:pPr marL="457200" indent="-457200" algn="l">
              <a:buFont typeface="Arial" pitchFamily="34" charset="0"/>
              <a:buChar char="•"/>
            </a:pPr>
            <a:r>
              <a:rPr lang="en-US" sz="3200" dirty="0" smtClean="0"/>
              <a:t>Lossy medium</a:t>
            </a:r>
          </a:p>
          <a:p>
            <a:pPr marL="457200" indent="-457200" algn="l">
              <a:buFont typeface="Arial" pitchFamily="34" charset="0"/>
              <a:buChar char="•"/>
            </a:pPr>
            <a:r>
              <a:rPr lang="en-US" sz="3200" dirty="0" smtClean="0"/>
              <a:t>Non-deterministic medium.</a:t>
            </a:r>
          </a:p>
          <a:p>
            <a:pPr marL="457200" indent="-457200" algn="l">
              <a:buFont typeface="Arial" pitchFamily="34" charset="0"/>
              <a:buChar char="•"/>
            </a:pPr>
            <a:r>
              <a:rPr lang="en-US" sz="3200" dirty="0" smtClean="0"/>
              <a:t>Absence of base stations.</a:t>
            </a:r>
          </a:p>
          <a:p>
            <a:pPr marL="457200" indent="-457200" algn="l">
              <a:buFont typeface="Arial" pitchFamily="34" charset="0"/>
              <a:buChar char="•"/>
            </a:pPr>
            <a:r>
              <a:rPr lang="en-US" sz="3200" dirty="0" smtClean="0"/>
              <a:t>Similar Traffic patterns in neighboring nodes.{due to peer to peer random data flow from source to destination nodes and absence of gateway.}</a:t>
            </a:r>
          </a:p>
          <a:p>
            <a:pPr marL="457200" indent="-457200" algn="l">
              <a:buFont typeface="Arial" pitchFamily="34" charset="0"/>
              <a:buChar char="•"/>
            </a:pPr>
            <a:r>
              <a:rPr lang="en-US" sz="3200" dirty="0" smtClean="0"/>
              <a:t>Hidden Station problem.</a:t>
            </a:r>
          </a:p>
          <a:p>
            <a:pPr marL="457200" indent="-457200" algn="l">
              <a:buFont typeface="Arial" pitchFamily="34" charset="0"/>
              <a:buChar char="•"/>
            </a:pPr>
            <a:r>
              <a:rPr lang="en-US" sz="3200" dirty="0" smtClean="0"/>
              <a:t>Propagation loss.</a:t>
            </a:r>
          </a:p>
          <a:p>
            <a:pPr marL="457200" indent="-457200" algn="l">
              <a:buFont typeface="Arial" pitchFamily="34" charset="0"/>
              <a:buChar char="•"/>
            </a:pPr>
            <a:r>
              <a:rPr lang="en-US" sz="3200" dirty="0" smtClean="0"/>
              <a:t>Absorption loss.</a:t>
            </a:r>
          </a:p>
          <a:p>
            <a:pPr marL="457200" indent="-457200" algn="l">
              <a:buFont typeface="Arial" pitchFamily="34" charset="0"/>
              <a:buChar char="•"/>
            </a:pPr>
            <a:r>
              <a:rPr lang="en-US" sz="3200" dirty="0" smtClean="0"/>
              <a:t>Multipath Effect.</a:t>
            </a:r>
          </a:p>
          <a:p>
            <a:pPr marL="457200" indent="-457200" algn="l">
              <a:buFont typeface="Arial" pitchFamily="34" charset="0"/>
              <a:buChar char="•"/>
            </a:pPr>
            <a:r>
              <a:rPr lang="en-US" sz="3200" dirty="0" smtClean="0"/>
              <a:t>Data transmission occurs over higher bandwidth ratio which causes more congestion.</a:t>
            </a:r>
            <a:endParaRPr lang="en-US" sz="3200" dirty="0"/>
          </a:p>
        </p:txBody>
      </p:sp>
    </p:spTree>
    <p:extLst>
      <p:ext uri="{BB962C8B-B14F-4D97-AF65-F5344CB8AC3E}">
        <p14:creationId xmlns:p14="http://schemas.microsoft.com/office/powerpoint/2010/main" val="21694907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dirty="0" smtClean="0"/>
              <a:t>What is Congestion?</a:t>
            </a:r>
            <a:endParaRPr lang="en-US" dirty="0"/>
          </a:p>
        </p:txBody>
      </p:sp>
    </p:spTree>
    <p:extLst>
      <p:ext uri="{BB962C8B-B14F-4D97-AF65-F5344CB8AC3E}">
        <p14:creationId xmlns:p14="http://schemas.microsoft.com/office/powerpoint/2010/main" val="41461443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228600" y="1143000"/>
            <a:ext cx="8686800" cy="4953000"/>
          </a:xfrm>
        </p:spPr>
        <p:txBody>
          <a:bodyPr>
            <a:normAutofit lnSpcReduction="10000"/>
          </a:bodyPr>
          <a:lstStyle/>
          <a:p>
            <a:pPr marL="457200" indent="-457200" algn="l">
              <a:buFont typeface="Arial" panose="020B0604020202020204" pitchFamily="34" charset="0"/>
              <a:buChar char="•"/>
            </a:pPr>
            <a:r>
              <a:rPr lang="en-US" dirty="0" smtClean="0"/>
              <a:t>Unconditional Queuing of data in network nodes is known as congestion.</a:t>
            </a:r>
          </a:p>
          <a:p>
            <a:pPr marL="457200" indent="-457200" algn="l">
              <a:buFont typeface="Arial" panose="020B0604020202020204" pitchFamily="34" charset="0"/>
              <a:buChar char="•"/>
            </a:pPr>
            <a:r>
              <a:rPr lang="en-US" dirty="0" smtClean="0"/>
              <a:t>The phenomenon of overcoming this hardship is called congestion control.{by reducing the rate of packets}</a:t>
            </a:r>
          </a:p>
          <a:p>
            <a:pPr marL="457200" indent="-457200" algn="l">
              <a:buFont typeface="Arial" panose="020B0604020202020204" pitchFamily="34" charset="0"/>
              <a:buChar char="•"/>
            </a:pPr>
            <a:r>
              <a:rPr lang="en-US" dirty="0" smtClean="0"/>
              <a:t>Congestion control should not be confused with flow control , as in flow control {prevent the senders from overwhelming the receiver}we dictate  over the data flow at the destination end.</a:t>
            </a:r>
          </a:p>
          <a:p>
            <a:pPr marL="457200" indent="-457200" algn="l">
              <a:buFont typeface="Arial" panose="020B0604020202020204" pitchFamily="34" charset="0"/>
              <a:buChar char="•"/>
            </a:pPr>
            <a:r>
              <a:rPr lang="en-US" dirty="0" smtClean="0"/>
              <a:t>The original congestion control techniques was designed for wired networks </a:t>
            </a:r>
          </a:p>
          <a:p>
            <a:pPr marL="457200" indent="-457200" algn="l">
              <a:buFont typeface="Arial" panose="020B0604020202020204" pitchFamily="34" charset="0"/>
              <a:buChar char="•"/>
            </a:pPr>
            <a:r>
              <a:rPr lang="en-US" dirty="0" smtClean="0"/>
              <a:t>TCP detects congestion when it fails to receive an ACK for a packet within estimated time.</a:t>
            </a:r>
            <a:endParaRPr lang="en-US" dirty="0"/>
          </a:p>
        </p:txBody>
      </p:sp>
    </p:spTree>
    <p:extLst>
      <p:ext uri="{BB962C8B-B14F-4D97-AF65-F5344CB8AC3E}">
        <p14:creationId xmlns:p14="http://schemas.microsoft.com/office/powerpoint/2010/main" val="26202730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539</TotalTime>
  <Words>1893</Words>
  <Application>Microsoft Office PowerPoint</Application>
  <PresentationFormat>On-screen Show (4:3)</PresentationFormat>
  <Paragraphs>166</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Constantia</vt:lpstr>
      <vt:lpstr>Wingdings 2</vt:lpstr>
      <vt:lpstr>Flow</vt:lpstr>
      <vt:lpstr>iTCP</vt:lpstr>
      <vt:lpstr>What is WMN ?</vt:lpstr>
      <vt:lpstr>PowerPoint Presentation</vt:lpstr>
      <vt:lpstr>What is TCP ?</vt:lpstr>
      <vt:lpstr>PowerPoint Presentation</vt:lpstr>
      <vt:lpstr>Why the need of a better version of TCP ?</vt:lpstr>
      <vt:lpstr>Problems in Conventional WMNs</vt:lpstr>
      <vt:lpstr>What is Congestion?</vt:lpstr>
      <vt:lpstr>PowerPoint Presentation</vt:lpstr>
      <vt:lpstr>Specific Problems solved by iTCP</vt:lpstr>
      <vt:lpstr>Approach for the designing of the iTCP</vt:lpstr>
      <vt:lpstr>PowerPoint Presentation</vt:lpstr>
      <vt:lpstr>Implementation of Neural Networks in iTCP</vt:lpstr>
      <vt:lpstr>PowerPoint Presentation</vt:lpstr>
      <vt:lpstr>PowerPoint Presentation</vt:lpstr>
      <vt:lpstr>Selecting the Activation Function</vt:lpstr>
      <vt:lpstr>PowerPoint Presentation</vt:lpstr>
      <vt:lpstr>PowerPoint Presentation</vt:lpstr>
      <vt:lpstr>PowerPoint Presentation</vt:lpstr>
      <vt:lpstr>Performance Evaluation</vt:lpstr>
      <vt:lpstr>Environmental Impact</vt:lpstr>
      <vt:lpstr>Bandwidth Ratio</vt:lpstr>
      <vt:lpstr>Congestion window analysis</vt:lpstr>
      <vt:lpstr>Energy consumption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Limitations</vt:lpstr>
      <vt:lpstr>PowerPoint Presentation</vt:lpstr>
      <vt:lpstr>Solution to the Limitation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iTCP</dc:title>
  <dc:creator>Ashutosh Kumar</dc:creator>
  <cp:lastModifiedBy>Antariksh Guha</cp:lastModifiedBy>
  <cp:revision>50</cp:revision>
  <dcterms:created xsi:type="dcterms:W3CDTF">2017-11-09T12:57:24Z</dcterms:created>
  <dcterms:modified xsi:type="dcterms:W3CDTF">2017-11-16T05:38:32Z</dcterms:modified>
</cp:coreProperties>
</file>