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200" y="-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5467985" cy="564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Assignment-based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Subjective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Questions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dirty="0">
                <a:latin typeface="Calibri"/>
                <a:cs typeface="Calibri"/>
              </a:rPr>
              <a:t>1.  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analysis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categorical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dataset,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could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5" dirty="0">
                <a:latin typeface="Calibri"/>
                <a:cs typeface="Calibri"/>
              </a:rPr>
              <a:t> infer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about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1328" y="1431392"/>
            <a:ext cx="55753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(2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mark)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1431392"/>
            <a:ext cx="5570855" cy="362932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5" dirty="0">
                <a:latin typeface="Calibri"/>
                <a:cs typeface="Calibri"/>
              </a:rPr>
              <a:t>effect</a:t>
            </a:r>
            <a:r>
              <a:rPr sz="1100" dirty="0">
                <a:latin typeface="Calibri"/>
                <a:cs typeface="Calibri"/>
              </a:rPr>
              <a:t> on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dependent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variable?</a:t>
            </a:r>
            <a:endParaRPr lang="en-IN" sz="1100" spc="-5" dirty="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29"/>
              </a:spcBef>
            </a:pPr>
            <a:endParaRPr lang="en-IN" sz="1100" spc="-5" dirty="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29"/>
              </a:spcBef>
            </a:pPr>
            <a:r>
              <a:rPr lang="en-IN" sz="1100" spc="-5" dirty="0">
                <a:latin typeface="Calibri"/>
                <a:cs typeface="Calibri"/>
              </a:rPr>
              <a:t>Many of the categorical variables fall among the most important variables for the final </a:t>
            </a:r>
            <a:r>
              <a:rPr lang="en-IN" sz="1100" spc="-5" dirty="0" err="1">
                <a:latin typeface="Calibri"/>
                <a:cs typeface="Calibri"/>
              </a:rPr>
              <a:t>model.For</a:t>
            </a:r>
            <a:r>
              <a:rPr lang="en-IN" sz="1100" spc="-5" dirty="0">
                <a:latin typeface="Calibri"/>
                <a:cs typeface="Calibri"/>
              </a:rPr>
              <a:t> example </a:t>
            </a:r>
            <a:r>
              <a:rPr lang="en-IN" sz="1100" spc="-5" dirty="0" err="1">
                <a:latin typeface="Calibri"/>
                <a:cs typeface="Calibri"/>
              </a:rPr>
              <a:t>Yr,holiday,workingday</a:t>
            </a:r>
            <a:r>
              <a:rPr lang="en-IN" sz="1100" spc="-5" dirty="0">
                <a:latin typeface="Calibri"/>
                <a:cs typeface="Calibri"/>
              </a:rPr>
              <a:t> these 3 are the top important variables of our model and hold immense importance. We needed to convert the </a:t>
            </a:r>
            <a:r>
              <a:rPr lang="en-IN" sz="1100" spc="-5" dirty="0" err="1">
                <a:latin typeface="Calibri"/>
                <a:cs typeface="Calibri"/>
              </a:rPr>
              <a:t>categoprical</a:t>
            </a:r>
            <a:r>
              <a:rPr lang="en-IN" sz="1100" spc="-5" dirty="0">
                <a:latin typeface="Calibri"/>
                <a:cs typeface="Calibri"/>
              </a:rPr>
              <a:t> variables to their dummy though so that some categories do not get unfairly advantaged because of a higher numerical value by linear regression.</a:t>
            </a:r>
          </a:p>
          <a:p>
            <a:pPr marL="240665">
              <a:lnSpc>
                <a:spcPct val="100000"/>
              </a:lnSpc>
              <a:spcBef>
                <a:spcPts val="229"/>
              </a:spcBef>
            </a:pPr>
            <a:endParaRPr sz="11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 startAt="2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Why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drop_first=True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during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dummy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5" dirty="0">
                <a:latin typeface="Calibri"/>
                <a:cs typeface="Calibri"/>
              </a:rPr>
              <a:t> creation?</a:t>
            </a:r>
            <a:endParaRPr lang="en-IN" sz="1100" spc="-5" dirty="0">
              <a:latin typeface="Calibri"/>
              <a:cs typeface="Calibri"/>
            </a:endParaRPr>
          </a:p>
          <a:p>
            <a:pPr marL="469265" lvl="1">
              <a:spcBef>
                <a:spcPts val="130"/>
              </a:spcBef>
              <a:tabLst>
                <a:tab pos="241300" algn="l"/>
              </a:tabLst>
            </a:pPr>
            <a:endParaRPr lang="en-IN" sz="1100" spc="-5" dirty="0">
              <a:latin typeface="Calibri"/>
              <a:cs typeface="Calibri"/>
            </a:endParaRPr>
          </a:p>
          <a:p>
            <a:pPr marL="469265" lvl="1">
              <a:spcBef>
                <a:spcPts val="130"/>
              </a:spcBef>
              <a:tabLst>
                <a:tab pos="241300" algn="l"/>
              </a:tabLst>
            </a:pPr>
            <a:r>
              <a:rPr lang="en-IN" sz="1100" spc="-5" dirty="0">
                <a:latin typeface="Calibri"/>
                <a:cs typeface="Calibri"/>
              </a:rPr>
              <a:t>This is essential since otherwise we create a redundant variable which could have already been represented by the other categories being 0. So to avoid this redundancy and multicollinearity issue we use this</a:t>
            </a: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 startAt="2"/>
              <a:tabLst>
                <a:tab pos="241300" algn="l"/>
              </a:tabLst>
            </a:pPr>
            <a:endParaRPr sz="1100" dirty="0">
              <a:latin typeface="Calibri"/>
              <a:cs typeface="Calibri"/>
            </a:endParaRPr>
          </a:p>
          <a:p>
            <a:pPr marL="240665" marR="5080" indent="-228600">
              <a:lnSpc>
                <a:spcPct val="109100"/>
              </a:lnSpc>
              <a:spcBef>
                <a:spcPts val="15"/>
              </a:spcBef>
              <a:buAutoNum type="arabicPeriod" startAt="2"/>
              <a:tabLst>
                <a:tab pos="241300" algn="l"/>
                <a:tab pos="4941570" algn="l"/>
              </a:tabLst>
            </a:pPr>
            <a:r>
              <a:rPr sz="1100" dirty="0">
                <a:latin typeface="Calibri"/>
                <a:cs typeface="Calibri"/>
              </a:rPr>
              <a:t>Looking 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pair-plot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among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numerical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highest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correlation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target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variable?	</a:t>
            </a:r>
            <a:r>
              <a:rPr sz="1100" spc="-10" dirty="0">
                <a:latin typeface="Calibri"/>
                <a:cs typeface="Calibri"/>
              </a:rPr>
              <a:t>(1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mark)</a:t>
            </a:r>
            <a:endParaRPr sz="1100" dirty="0">
              <a:latin typeface="Calibri"/>
              <a:cs typeface="Calibri"/>
            </a:endParaRPr>
          </a:p>
          <a:p>
            <a:pPr marL="240665" marR="88265" indent="-228600">
              <a:lnSpc>
                <a:spcPct val="110000"/>
              </a:lnSpc>
              <a:buAutoNum type="arabicPeriod" startAt="2"/>
              <a:tabLst>
                <a:tab pos="241300" algn="l"/>
                <a:tab pos="4941570" algn="l"/>
              </a:tabLst>
            </a:pPr>
            <a:r>
              <a:rPr sz="1100" dirty="0">
                <a:latin typeface="Calibri"/>
                <a:cs typeface="Calibri"/>
              </a:rPr>
              <a:t>How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validate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assumptions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Linear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Regression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after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building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5" dirty="0">
                <a:latin typeface="Calibri"/>
                <a:cs typeface="Calibri"/>
              </a:rPr>
              <a:t> model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 s</a:t>
            </a:r>
            <a:r>
              <a:rPr sz="1100" dirty="0">
                <a:latin typeface="Calibri"/>
                <a:cs typeface="Calibri"/>
              </a:rPr>
              <a:t>et?	</a:t>
            </a:r>
            <a:r>
              <a:rPr sz="1100" spc="-1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rk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</a:p>
          <a:p>
            <a:pPr marL="240665" marR="89535" indent="-228600">
              <a:lnSpc>
                <a:spcPct val="109100"/>
              </a:lnSpc>
              <a:spcBef>
                <a:spcPts val="10"/>
              </a:spcBef>
              <a:buAutoNum type="arabicPeriod" startAt="2"/>
              <a:tabLst>
                <a:tab pos="241300" algn="l"/>
                <a:tab pos="4941570" algn="l"/>
              </a:tabLst>
            </a:pPr>
            <a:r>
              <a:rPr sz="1100" dirty="0">
                <a:latin typeface="Calibri"/>
                <a:cs typeface="Calibri"/>
              </a:rPr>
              <a:t>Based on the </a:t>
            </a:r>
            <a:r>
              <a:rPr sz="1100" spc="-5" dirty="0">
                <a:latin typeface="Calibri"/>
                <a:cs typeface="Calibri"/>
              </a:rPr>
              <a:t>final </a:t>
            </a:r>
            <a:r>
              <a:rPr sz="1100" dirty="0">
                <a:latin typeface="Calibri"/>
                <a:cs typeface="Calibri"/>
              </a:rPr>
              <a:t>model, which are the top 3 </a:t>
            </a:r>
            <a:r>
              <a:rPr sz="1100" spc="-5" dirty="0">
                <a:latin typeface="Calibri"/>
                <a:cs typeface="Calibri"/>
              </a:rPr>
              <a:t>features </a:t>
            </a:r>
            <a:r>
              <a:rPr sz="1100" dirty="0">
                <a:latin typeface="Calibri"/>
                <a:cs typeface="Calibri"/>
              </a:rPr>
              <a:t>contributing </a:t>
            </a:r>
            <a:r>
              <a:rPr sz="1100" spc="-5" dirty="0">
                <a:latin typeface="Calibri"/>
                <a:cs typeface="Calibri"/>
              </a:rPr>
              <a:t>significantly towards </a:t>
            </a:r>
            <a:r>
              <a:rPr sz="1100" dirty="0">
                <a:latin typeface="Calibri"/>
                <a:cs typeface="Calibri"/>
              </a:rPr>
              <a:t> ex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la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sha</a:t>
            </a:r>
            <a:r>
              <a:rPr sz="1100" dirty="0">
                <a:latin typeface="Calibri"/>
                <a:cs typeface="Calibri"/>
              </a:rPr>
              <a:t>red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k</a:t>
            </a:r>
            <a:r>
              <a:rPr sz="1100" dirty="0">
                <a:latin typeface="Calibri"/>
                <a:cs typeface="Calibri"/>
              </a:rPr>
              <a:t>es?	</a:t>
            </a:r>
            <a:r>
              <a:rPr sz="1100" spc="-1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4448" y="4049687"/>
            <a:ext cx="2503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General </a:t>
            </a:r>
            <a:r>
              <a:rPr sz="1600" b="1" spc="-5" dirty="0">
                <a:latin typeface="Calibri"/>
                <a:cs typeface="Calibri"/>
              </a:rPr>
              <a:t>Subjective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Questions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1789" y="3662908"/>
            <a:ext cx="559435" cy="57594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dirty="0">
                <a:latin typeface="Calibri"/>
                <a:cs typeface="Calibri"/>
              </a:rPr>
              <a:t>(4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(3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(3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3662908"/>
            <a:ext cx="5611495" cy="7600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Explain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linear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regression algorithm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detail.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Explain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Anscombe’s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quartet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detail.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Pearson’s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R?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scaling?</a:t>
            </a:r>
            <a:r>
              <a:rPr sz="1100" dirty="0">
                <a:latin typeface="Calibri"/>
                <a:cs typeface="Calibri"/>
              </a:rPr>
              <a:t> Why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 scaling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performed?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difference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normalized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scaling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4399000"/>
            <a:ext cx="5476875" cy="944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19"/>
              </a:spcBef>
              <a:tabLst>
                <a:tab pos="4813300" algn="l"/>
              </a:tabLst>
            </a:pP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standardized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scaling?	</a:t>
            </a:r>
            <a:r>
              <a:rPr sz="1100" dirty="0">
                <a:latin typeface="Calibri"/>
                <a:cs typeface="Calibri"/>
              </a:rPr>
              <a:t>(3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marks)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20"/>
              </a:spcBef>
              <a:buAutoNum type="arabicPeriod" startAt="5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You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might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observed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sometimes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value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VIF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infinite.</a:t>
            </a:r>
            <a:r>
              <a:rPr sz="1100" dirty="0">
                <a:latin typeface="Calibri"/>
                <a:cs typeface="Calibri"/>
              </a:rPr>
              <a:t> Why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happen?</a:t>
            </a:r>
            <a:endParaRPr sz="1100">
              <a:latin typeface="Calibri"/>
              <a:cs typeface="Calibri"/>
            </a:endParaRPr>
          </a:p>
          <a:p>
            <a:pPr marL="48133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(3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marks)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 startAt="6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Q-Q plot?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Explain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importance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Q-Q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plot</a:t>
            </a:r>
            <a:r>
              <a:rPr sz="1100" dirty="0">
                <a:latin typeface="Calibri"/>
                <a:cs typeface="Calibri"/>
              </a:rPr>
              <a:t> 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linear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regression.</a:t>
            </a:r>
            <a:endParaRPr sz="1100">
              <a:latin typeface="Calibri"/>
              <a:cs typeface="Calibri"/>
            </a:endParaRPr>
          </a:p>
          <a:p>
            <a:pPr marL="48133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Calibri"/>
                <a:cs typeface="Calibri"/>
              </a:rPr>
              <a:t>(3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marks)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335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Ginodia</dc:creator>
  <cp:lastModifiedBy>Antarlin Chanda</cp:lastModifiedBy>
  <cp:revision>1</cp:revision>
  <dcterms:created xsi:type="dcterms:W3CDTF">2023-07-31T18:23:46Z</dcterms:created>
  <dcterms:modified xsi:type="dcterms:W3CDTF">2023-07-31T18:42:29Z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2023-07-31T00:00:00Z</vt:filetime>
  </property>
</Properties>
</file>