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72" r:id="rId15"/>
    <p:sldId id="271" r:id="rId16"/>
    <p:sldId id="268" r:id="rId17"/>
    <p:sldId id="269" r:id="rId18"/>
    <p:sldId id="274" r:id="rId19"/>
    <p:sldId id="270"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Pi1h7hAM2neINKV5qLICDR6G4F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81" autoAdjust="0"/>
    <p:restoredTop sz="94660"/>
  </p:normalViewPr>
  <p:slideViewPr>
    <p:cSldViewPr snapToGrid="0">
      <p:cViewPr varScale="1">
        <p:scale>
          <a:sx n="114" d="100"/>
          <a:sy n="114" d="100"/>
        </p:scale>
        <p:origin x="832" y="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2400369cf5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12400369cf5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2400369cf5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2400369cf5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2400369cf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12400369cf5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2400369cf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12400369cf5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86062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2400369cf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12400369cf5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53743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2400369cf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12400369cf5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816255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400369cf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12400369cf5_0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400369cf5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12400369cf5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400369cf5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12400369cf5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344146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2400369cf5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12400369cf5_0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400369cf5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12400369cf5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400369cf5_0_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12400369cf5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400369cf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12400369cf5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400369cf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12400369cf5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400369cf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400369cf5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18"/>
          <p:cNvGrpSpPr/>
          <p:nvPr/>
        </p:nvGrpSpPr>
        <p:grpSpPr>
          <a:xfrm>
            <a:off x="6098378" y="5"/>
            <a:ext cx="3045625" cy="2030570"/>
            <a:chOff x="6098378" y="5"/>
            <a:chExt cx="3045625" cy="2030570"/>
          </a:xfrm>
        </p:grpSpPr>
        <p:sp>
          <p:nvSpPr>
            <p:cNvPr id="11" name="Google Shape;11;p18"/>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8"/>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8"/>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8"/>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8"/>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18"/>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7" name="Google Shape;17;p18"/>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1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27"/>
          <p:cNvGrpSpPr/>
          <p:nvPr/>
        </p:nvGrpSpPr>
        <p:grpSpPr>
          <a:xfrm>
            <a:off x="6098378" y="5"/>
            <a:ext cx="3045625" cy="2030570"/>
            <a:chOff x="6098378" y="5"/>
            <a:chExt cx="3045625" cy="2030570"/>
          </a:xfrm>
        </p:grpSpPr>
        <p:sp>
          <p:nvSpPr>
            <p:cNvPr id="71" name="Google Shape;71;p27"/>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7"/>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7"/>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7"/>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7"/>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 name="Google Shape;76;p27"/>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27"/>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1600"/>
              </a:spcBef>
              <a:spcAft>
                <a:spcPts val="0"/>
              </a:spcAft>
              <a:buClr>
                <a:schemeClr val="lt1"/>
              </a:buClr>
              <a:buSzPts val="1400"/>
              <a:buChar char="○"/>
              <a:defRPr>
                <a:solidFill>
                  <a:schemeClr val="lt1"/>
                </a:solidFill>
              </a:defRPr>
            </a:lvl2pPr>
            <a:lvl3pPr marL="1371600" lvl="2" indent="-317500" algn="ctr">
              <a:lnSpc>
                <a:spcPct val="115000"/>
              </a:lnSpc>
              <a:spcBef>
                <a:spcPts val="1600"/>
              </a:spcBef>
              <a:spcAft>
                <a:spcPts val="0"/>
              </a:spcAft>
              <a:buClr>
                <a:schemeClr val="lt1"/>
              </a:buClr>
              <a:buSzPts val="1400"/>
              <a:buChar char="■"/>
              <a:defRPr>
                <a:solidFill>
                  <a:schemeClr val="lt1"/>
                </a:solidFill>
              </a:defRPr>
            </a:lvl3pPr>
            <a:lvl4pPr marL="1828800" lvl="3" indent="-317500" algn="ctr">
              <a:lnSpc>
                <a:spcPct val="115000"/>
              </a:lnSpc>
              <a:spcBef>
                <a:spcPts val="1600"/>
              </a:spcBef>
              <a:spcAft>
                <a:spcPts val="0"/>
              </a:spcAft>
              <a:buClr>
                <a:schemeClr val="lt1"/>
              </a:buClr>
              <a:buSzPts val="1400"/>
              <a:buChar char="●"/>
              <a:defRPr>
                <a:solidFill>
                  <a:schemeClr val="lt1"/>
                </a:solidFill>
              </a:defRPr>
            </a:lvl4pPr>
            <a:lvl5pPr marL="2286000" lvl="4" indent="-317500" algn="ctr">
              <a:lnSpc>
                <a:spcPct val="115000"/>
              </a:lnSpc>
              <a:spcBef>
                <a:spcPts val="1600"/>
              </a:spcBef>
              <a:spcAft>
                <a:spcPts val="0"/>
              </a:spcAft>
              <a:buClr>
                <a:schemeClr val="lt1"/>
              </a:buClr>
              <a:buSzPts val="1400"/>
              <a:buChar char="○"/>
              <a:defRPr>
                <a:solidFill>
                  <a:schemeClr val="lt1"/>
                </a:solidFill>
              </a:defRPr>
            </a:lvl5pPr>
            <a:lvl6pPr marL="2743200" lvl="5" indent="-317500" algn="ctr">
              <a:lnSpc>
                <a:spcPct val="115000"/>
              </a:lnSpc>
              <a:spcBef>
                <a:spcPts val="1600"/>
              </a:spcBef>
              <a:spcAft>
                <a:spcPts val="0"/>
              </a:spcAft>
              <a:buClr>
                <a:schemeClr val="lt1"/>
              </a:buClr>
              <a:buSzPts val="1400"/>
              <a:buChar char="■"/>
              <a:defRPr>
                <a:solidFill>
                  <a:schemeClr val="lt1"/>
                </a:solidFill>
              </a:defRPr>
            </a:lvl6pPr>
            <a:lvl7pPr marL="3200400" lvl="6" indent="-317500" algn="ctr">
              <a:lnSpc>
                <a:spcPct val="115000"/>
              </a:lnSpc>
              <a:spcBef>
                <a:spcPts val="1600"/>
              </a:spcBef>
              <a:spcAft>
                <a:spcPts val="0"/>
              </a:spcAft>
              <a:buClr>
                <a:schemeClr val="lt1"/>
              </a:buClr>
              <a:buSzPts val="1400"/>
              <a:buChar char="●"/>
              <a:defRPr>
                <a:solidFill>
                  <a:schemeClr val="lt1"/>
                </a:solidFill>
              </a:defRPr>
            </a:lvl7pPr>
            <a:lvl8pPr marL="3657600" lvl="7" indent="-317500" algn="ctr">
              <a:lnSpc>
                <a:spcPct val="115000"/>
              </a:lnSpc>
              <a:spcBef>
                <a:spcPts val="1600"/>
              </a:spcBef>
              <a:spcAft>
                <a:spcPts val="0"/>
              </a:spcAft>
              <a:buClr>
                <a:schemeClr val="lt1"/>
              </a:buClr>
              <a:buSzPts val="1400"/>
              <a:buChar char="○"/>
              <a:defRPr>
                <a:solidFill>
                  <a:schemeClr val="lt1"/>
                </a:solidFill>
              </a:defRPr>
            </a:lvl8pPr>
            <a:lvl9pPr marL="4114800" lvl="8" indent="-317500" algn="ctr">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78" name="Google Shape;78;p2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2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
        <p:cNvGrpSpPr/>
        <p:nvPr/>
      </p:nvGrpSpPr>
      <p:grpSpPr>
        <a:xfrm>
          <a:off x="0" y="0"/>
          <a:ext cx="0" cy="0"/>
          <a:chOff x="0" y="0"/>
          <a:chExt cx="0" cy="0"/>
        </a:xfrm>
      </p:grpSpPr>
      <p:sp>
        <p:nvSpPr>
          <p:cNvPr id="20" name="Google Shape;20;p1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1" name="Google Shape;21;p1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22" name="Google Shape;22;p19"/>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3" name="Google Shape;23;p19"/>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4" name="Google Shape;24;p1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25" name="Google Shape;25;p1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0"/>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8" name="Google Shape;28;p2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9"/>
        <p:cNvGrpSpPr/>
        <p:nvPr/>
      </p:nvGrpSpPr>
      <p:grpSpPr>
        <a:xfrm>
          <a:off x="0" y="0"/>
          <a:ext cx="0" cy="0"/>
          <a:chOff x="0" y="0"/>
          <a:chExt cx="0" cy="0"/>
        </a:xfrm>
      </p:grpSpPr>
      <p:grpSp>
        <p:nvGrpSpPr>
          <p:cNvPr id="30" name="Google Shape;30;p21"/>
          <p:cNvGrpSpPr/>
          <p:nvPr/>
        </p:nvGrpSpPr>
        <p:grpSpPr>
          <a:xfrm>
            <a:off x="6098378" y="5"/>
            <a:ext cx="3045625" cy="2030570"/>
            <a:chOff x="6098378" y="5"/>
            <a:chExt cx="3045625" cy="2030570"/>
          </a:xfrm>
        </p:grpSpPr>
        <p:sp>
          <p:nvSpPr>
            <p:cNvPr id="31" name="Google Shape;31;p2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21"/>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37" name="Google Shape;37;p2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grpSp>
        <p:nvGrpSpPr>
          <p:cNvPr id="39" name="Google Shape;39;p22"/>
          <p:cNvGrpSpPr/>
          <p:nvPr/>
        </p:nvGrpSpPr>
        <p:grpSpPr>
          <a:xfrm>
            <a:off x="0" y="3903669"/>
            <a:ext cx="9144000" cy="1239925"/>
            <a:chOff x="0" y="3903669"/>
            <a:chExt cx="9144000" cy="1239925"/>
          </a:xfrm>
        </p:grpSpPr>
        <p:sp>
          <p:nvSpPr>
            <p:cNvPr id="40" name="Google Shape;40;p22"/>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2"/>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2"/>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2"/>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2"/>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22"/>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6" name="Google Shape;46;p22"/>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7" name="Google Shape;47;p2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sp>
        <p:nvSpPr>
          <p:cNvPr id="49" name="Google Shape;49;p2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0" name="Google Shape;50;p23"/>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1" name="Google Shape;51;p23"/>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2" name="Google Shape;52;p2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5" name="Google Shape;55;p24"/>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6" name="Google Shape;56;p2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7"/>
        <p:cNvGrpSpPr/>
        <p:nvPr/>
      </p:nvGrpSpPr>
      <p:grpSpPr>
        <a:xfrm>
          <a:off x="0" y="0"/>
          <a:ext cx="0" cy="0"/>
          <a:chOff x="0" y="0"/>
          <a:chExt cx="0" cy="0"/>
        </a:xfrm>
      </p:grpSpPr>
      <p:grpSp>
        <p:nvGrpSpPr>
          <p:cNvPr id="58" name="Google Shape;58;p25"/>
          <p:cNvGrpSpPr/>
          <p:nvPr/>
        </p:nvGrpSpPr>
        <p:grpSpPr>
          <a:xfrm>
            <a:off x="6098378" y="5"/>
            <a:ext cx="3045625" cy="2030570"/>
            <a:chOff x="6098378" y="5"/>
            <a:chExt cx="3045625" cy="2030570"/>
          </a:xfrm>
        </p:grpSpPr>
        <p:sp>
          <p:nvSpPr>
            <p:cNvPr id="59" name="Google Shape;59;p25"/>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5"/>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5"/>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5"/>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5"/>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 name="Google Shape;64;p25"/>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65" name="Google Shape;65;p2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26"/>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68" name="Google Shape;68;p2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1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1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a:spLocks noGrp="1"/>
          </p:cNvSpPr>
          <p:nvPr>
            <p:ph type="ctrTitle"/>
          </p:nvPr>
        </p:nvSpPr>
        <p:spPr>
          <a:xfrm>
            <a:off x="651577" y="1505577"/>
            <a:ext cx="8222100" cy="838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dirty="0"/>
              <a:t>Packet Capture and Analysis</a:t>
            </a:r>
            <a:endParaRPr dirty="0"/>
          </a:p>
        </p:txBody>
      </p:sp>
      <p:sp>
        <p:nvSpPr>
          <p:cNvPr id="2" name="TextBox 1">
            <a:extLst>
              <a:ext uri="{FF2B5EF4-FFF2-40B4-BE49-F238E27FC236}">
                <a16:creationId xmlns:a16="http://schemas.microsoft.com/office/drawing/2014/main" id="{96EA04B3-4C55-4178-B4DB-5B5AB12B8503}"/>
              </a:ext>
            </a:extLst>
          </p:cNvPr>
          <p:cNvSpPr txBox="1"/>
          <p:nvPr/>
        </p:nvSpPr>
        <p:spPr>
          <a:xfrm>
            <a:off x="2866920" y="3211552"/>
            <a:ext cx="3791414" cy="1323439"/>
          </a:xfrm>
          <a:prstGeom prst="rect">
            <a:avLst/>
          </a:prstGeom>
          <a:noFill/>
        </p:spPr>
        <p:txBody>
          <a:bodyPr wrap="square" rtlCol="0">
            <a:spAutoFit/>
          </a:bodyPr>
          <a:lstStyle/>
          <a:p>
            <a:pPr algn="ctr"/>
            <a:r>
              <a:rPr lang="en-IN" sz="1600" b="1" dirty="0">
                <a:solidFill>
                  <a:schemeClr val="bg1"/>
                </a:solidFill>
              </a:rPr>
              <a:t>Ally Saha-C22002</a:t>
            </a:r>
          </a:p>
          <a:p>
            <a:pPr algn="ctr"/>
            <a:r>
              <a:rPr lang="en-IN" sz="1600" b="1" dirty="0">
                <a:solidFill>
                  <a:schemeClr val="bg1"/>
                </a:solidFill>
              </a:rPr>
              <a:t>Antarlin Chanda-C22003</a:t>
            </a:r>
          </a:p>
          <a:p>
            <a:pPr algn="ctr"/>
            <a:r>
              <a:rPr lang="en-IN" sz="1600" b="1" dirty="0">
                <a:solidFill>
                  <a:schemeClr val="bg1"/>
                </a:solidFill>
              </a:rPr>
              <a:t>Joy Bhowmick-C22012</a:t>
            </a:r>
          </a:p>
          <a:p>
            <a:pPr algn="ctr"/>
            <a:r>
              <a:rPr lang="en-IN" sz="1600" b="1" dirty="0" err="1">
                <a:solidFill>
                  <a:schemeClr val="bg1"/>
                </a:solidFill>
              </a:rPr>
              <a:t>Shramana</a:t>
            </a:r>
            <a:r>
              <a:rPr lang="en-IN" sz="1600" b="1" dirty="0">
                <a:solidFill>
                  <a:schemeClr val="bg1"/>
                </a:solidFill>
              </a:rPr>
              <a:t> Bhattacharya-C22022</a:t>
            </a:r>
          </a:p>
          <a:p>
            <a:pPr algn="ctr"/>
            <a:r>
              <a:rPr lang="en-IN" sz="1600" b="1" dirty="0" err="1">
                <a:solidFill>
                  <a:schemeClr val="bg1"/>
                </a:solidFill>
              </a:rPr>
              <a:t>Tamosa</a:t>
            </a:r>
            <a:r>
              <a:rPr lang="en-IN" sz="1600" b="1" dirty="0">
                <a:solidFill>
                  <a:schemeClr val="bg1"/>
                </a:solidFill>
              </a:rPr>
              <a:t> Sur-C22027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142"/>
        <p:cNvGrpSpPr/>
        <p:nvPr/>
      </p:nvGrpSpPr>
      <p:grpSpPr>
        <a:xfrm>
          <a:off x="0" y="0"/>
          <a:ext cx="0" cy="0"/>
          <a:chOff x="0" y="0"/>
          <a:chExt cx="0" cy="0"/>
        </a:xfrm>
      </p:grpSpPr>
      <p:sp>
        <p:nvSpPr>
          <p:cNvPr id="143" name="Google Shape;143;g12400369cf5_0_6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dirty="0">
                <a:solidFill>
                  <a:schemeClr val="bg1"/>
                </a:solidFill>
              </a:rPr>
              <a:t>Let’s open a packet and inspect contd..</a:t>
            </a:r>
            <a:endParaRPr dirty="0">
              <a:solidFill>
                <a:schemeClr val="bg1"/>
              </a:solidFill>
            </a:endParaRPr>
          </a:p>
        </p:txBody>
      </p:sp>
      <p:sp>
        <p:nvSpPr>
          <p:cNvPr id="144" name="Google Shape;144;g12400369cf5_0_61"/>
          <p:cNvSpPr txBox="1"/>
          <p:nvPr/>
        </p:nvSpPr>
        <p:spPr>
          <a:xfrm>
            <a:off x="311700" y="1403663"/>
            <a:ext cx="3291000" cy="280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dirty="0">
                <a:solidFill>
                  <a:schemeClr val="bg1"/>
                </a:solidFill>
                <a:latin typeface="Roboto"/>
                <a:ea typeface="Roboto"/>
                <a:cs typeface="Roboto"/>
                <a:sym typeface="Roboto"/>
              </a:rPr>
              <a:t>We can also investigate on the different packet characteristics. If we see the screenshot, we will be able to see the source port, destination port, internet protocol being used, the MAC address of the communicating devices, the packet size and much more.</a:t>
            </a:r>
            <a:endParaRPr sz="1800" b="0" i="0" u="none" strike="noStrike" cap="none" dirty="0">
              <a:solidFill>
                <a:schemeClr val="bg1"/>
              </a:solidFill>
              <a:latin typeface="Roboto"/>
              <a:ea typeface="Roboto"/>
              <a:cs typeface="Roboto"/>
              <a:sym typeface="Roboto"/>
            </a:endParaRPr>
          </a:p>
        </p:txBody>
      </p:sp>
      <p:pic>
        <p:nvPicPr>
          <p:cNvPr id="5" name="Picture 4">
            <a:extLst>
              <a:ext uri="{FF2B5EF4-FFF2-40B4-BE49-F238E27FC236}">
                <a16:creationId xmlns:a16="http://schemas.microsoft.com/office/drawing/2014/main" id="{C2FD3DD5-0C30-44FF-B11F-CED81EBC399B}"/>
              </a:ext>
            </a:extLst>
          </p:cNvPr>
          <p:cNvPicPr>
            <a:picLocks noChangeAspect="1"/>
          </p:cNvPicPr>
          <p:nvPr/>
        </p:nvPicPr>
        <p:blipFill>
          <a:blip r:embed="rId3"/>
          <a:stretch>
            <a:fillRect/>
          </a:stretch>
        </p:blipFill>
        <p:spPr>
          <a:xfrm>
            <a:off x="3660823" y="1403663"/>
            <a:ext cx="5171478" cy="2805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149"/>
        <p:cNvGrpSpPr/>
        <p:nvPr/>
      </p:nvGrpSpPr>
      <p:grpSpPr>
        <a:xfrm>
          <a:off x="0" y="0"/>
          <a:ext cx="0" cy="0"/>
          <a:chOff x="0" y="0"/>
          <a:chExt cx="0" cy="0"/>
        </a:xfrm>
      </p:grpSpPr>
      <p:sp>
        <p:nvSpPr>
          <p:cNvPr id="150" name="Google Shape;150;g12400369cf5_0_75"/>
          <p:cNvSpPr txBox="1">
            <a:spLocks noGrp="1"/>
          </p:cNvSpPr>
          <p:nvPr>
            <p:ph type="title"/>
          </p:nvPr>
        </p:nvSpPr>
        <p:spPr>
          <a:xfrm>
            <a:off x="265500" y="2023500"/>
            <a:ext cx="4045200" cy="10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3000"/>
              <a:buFont typeface="Arial"/>
              <a:buNone/>
            </a:pPr>
            <a:r>
              <a:rPr lang="en" sz="3000" dirty="0">
                <a:solidFill>
                  <a:schemeClr val="bg1"/>
                </a:solidFill>
              </a:rPr>
              <a:t>Analyzing packet in an unencrypted connection</a:t>
            </a:r>
            <a:endParaRPr sz="3000" dirty="0">
              <a:solidFill>
                <a:schemeClr val="bg1"/>
              </a:solidFill>
            </a:endParaRPr>
          </a:p>
          <a:p>
            <a:pPr marL="0" lvl="0" indent="0" algn="ctr" rtl="0">
              <a:lnSpc>
                <a:spcPct val="100000"/>
              </a:lnSpc>
              <a:spcBef>
                <a:spcPts val="0"/>
              </a:spcBef>
              <a:spcAft>
                <a:spcPts val="0"/>
              </a:spcAft>
              <a:buSzPts val="4200"/>
              <a:buNone/>
            </a:pPr>
            <a:endParaRPr dirty="0">
              <a:solidFill>
                <a:schemeClr val="bg1"/>
              </a:solidFill>
            </a:endParaRPr>
          </a:p>
        </p:txBody>
      </p:sp>
      <p:sp>
        <p:nvSpPr>
          <p:cNvPr id="151" name="Google Shape;151;g12400369cf5_0_75"/>
          <p:cNvSpPr txBox="1">
            <a:spLocks noGrp="1"/>
          </p:cNvSpPr>
          <p:nvPr>
            <p:ph type="subTitle" idx="1"/>
          </p:nvPr>
        </p:nvSpPr>
        <p:spPr>
          <a:xfrm>
            <a:off x="265500" y="2571750"/>
            <a:ext cx="4045200" cy="1790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 dirty="0">
                <a:solidFill>
                  <a:schemeClr val="bg1"/>
                </a:solidFill>
                <a:latin typeface="Times New Roman"/>
                <a:ea typeface="Times New Roman"/>
                <a:cs typeface="Times New Roman"/>
                <a:sym typeface="Times New Roman"/>
              </a:rPr>
              <a:t>In an unencrypted connection, we will be able to see the communication between the communicating nodes since the packets are unencrypted.</a:t>
            </a:r>
            <a:endParaRPr dirty="0">
              <a:solidFill>
                <a:schemeClr val="bg1"/>
              </a:solidFill>
              <a:latin typeface="Times New Roman"/>
              <a:ea typeface="Times New Roman"/>
              <a:cs typeface="Times New Roman"/>
              <a:sym typeface="Times New Roman"/>
            </a:endParaRPr>
          </a:p>
        </p:txBody>
      </p:sp>
      <p:sp>
        <p:nvSpPr>
          <p:cNvPr id="152" name="Google Shape;152;g12400369cf5_0_75"/>
          <p:cNvSpPr txBox="1">
            <a:spLocks noGrp="1"/>
          </p:cNvSpPr>
          <p:nvPr>
            <p:ph type="body" idx="2"/>
          </p:nvPr>
        </p:nvSpPr>
        <p:spPr>
          <a:xfrm>
            <a:off x="4939500" y="724200"/>
            <a:ext cx="3837000" cy="3507688"/>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SzPts val="1800"/>
              <a:buFont typeface="Times New Roman"/>
              <a:buChar char="●"/>
            </a:pPr>
            <a:r>
              <a:rPr lang="en" dirty="0">
                <a:latin typeface="Times New Roman"/>
                <a:ea typeface="Times New Roman"/>
                <a:cs typeface="Times New Roman"/>
                <a:sym typeface="Times New Roman"/>
              </a:rPr>
              <a:t>To create an unencrypted connection, we created a </a:t>
            </a:r>
            <a:r>
              <a:rPr lang="en">
                <a:latin typeface="Times New Roman"/>
                <a:ea typeface="Times New Roman"/>
                <a:cs typeface="Times New Roman"/>
                <a:sym typeface="Times New Roman"/>
              </a:rPr>
              <a:t>Python SimpleHTTP </a:t>
            </a:r>
            <a:r>
              <a:rPr lang="en" dirty="0">
                <a:latin typeface="Times New Roman"/>
                <a:ea typeface="Times New Roman"/>
                <a:cs typeface="Times New Roman"/>
                <a:sym typeface="Times New Roman"/>
              </a:rPr>
              <a:t>S</a:t>
            </a:r>
            <a:r>
              <a:rPr lang="en">
                <a:latin typeface="Times New Roman"/>
                <a:ea typeface="Times New Roman"/>
                <a:cs typeface="Times New Roman"/>
                <a:sym typeface="Times New Roman"/>
              </a:rPr>
              <a:t>erver</a:t>
            </a:r>
            <a:r>
              <a:rPr lang="en"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 dirty="0">
                <a:latin typeface="Times New Roman"/>
                <a:ea typeface="Times New Roman"/>
                <a:cs typeface="Times New Roman"/>
                <a:sym typeface="Times New Roman"/>
              </a:rPr>
              <a:t>We hit the server endpoint from our client machine to start a connection</a:t>
            </a:r>
            <a:endParaRPr dirty="0">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 dirty="0">
                <a:latin typeface="Times New Roman"/>
                <a:ea typeface="Times New Roman"/>
                <a:cs typeface="Times New Roman"/>
                <a:sym typeface="Times New Roman"/>
              </a:rPr>
              <a:t>Using ifconfig, we find out the IP address of the server and the client and then filtered the packets captured from the wireshark using the IP address and the protocol being HTTP</a:t>
            </a:r>
            <a:endParaRPr dirty="0">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100" dirty="0">
                <a:latin typeface="Times New Roman"/>
                <a:ea typeface="Times New Roman"/>
                <a:cs typeface="Times New Roman"/>
                <a:sym typeface="Times New Roman"/>
              </a:rPr>
              <a:t>ip.dst == 192.168.0.135 &amp;&amp; ip.src == 192.168.0.108 &amp;&amp; http</a:t>
            </a:r>
            <a:endParaRPr sz="1100" dirty="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156"/>
        <p:cNvGrpSpPr/>
        <p:nvPr/>
      </p:nvGrpSpPr>
      <p:grpSpPr>
        <a:xfrm>
          <a:off x="0" y="0"/>
          <a:ext cx="0" cy="0"/>
          <a:chOff x="0" y="0"/>
          <a:chExt cx="0" cy="0"/>
        </a:xfrm>
      </p:grpSpPr>
      <p:sp>
        <p:nvSpPr>
          <p:cNvPr id="157" name="Google Shape;157;g12400369cf5_0_68"/>
          <p:cNvSpPr txBox="1">
            <a:spLocks noGrp="1"/>
          </p:cNvSpPr>
          <p:nvPr>
            <p:ph type="title"/>
          </p:nvPr>
        </p:nvSpPr>
        <p:spPr>
          <a:xfrm>
            <a:off x="311700" y="1102050"/>
            <a:ext cx="8520600" cy="60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dirty="0">
                <a:solidFill>
                  <a:schemeClr val="bg1"/>
                </a:solidFill>
              </a:rPr>
              <a:t>Creating the Unencrypted HTTP Python Server</a:t>
            </a:r>
            <a:endParaRPr dirty="0">
              <a:solidFill>
                <a:schemeClr val="bg1"/>
              </a:solidFill>
            </a:endParaRPr>
          </a:p>
        </p:txBody>
      </p:sp>
      <p:pic>
        <p:nvPicPr>
          <p:cNvPr id="3" name="Picture 2">
            <a:extLst>
              <a:ext uri="{FF2B5EF4-FFF2-40B4-BE49-F238E27FC236}">
                <a16:creationId xmlns:a16="http://schemas.microsoft.com/office/drawing/2014/main" id="{39615DF0-AB75-44A0-9E81-A14CD3663C24}"/>
              </a:ext>
            </a:extLst>
          </p:cNvPr>
          <p:cNvPicPr>
            <a:picLocks noChangeAspect="1"/>
          </p:cNvPicPr>
          <p:nvPr/>
        </p:nvPicPr>
        <p:blipFill>
          <a:blip r:embed="rId3"/>
          <a:stretch>
            <a:fillRect/>
          </a:stretch>
        </p:blipFill>
        <p:spPr>
          <a:xfrm>
            <a:off x="708161" y="1793324"/>
            <a:ext cx="7738888" cy="77842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6"/>
        <p:cNvGrpSpPr/>
        <p:nvPr/>
      </p:nvGrpSpPr>
      <p:grpSpPr>
        <a:xfrm>
          <a:off x="0" y="0"/>
          <a:ext cx="0" cy="0"/>
          <a:chOff x="0" y="0"/>
          <a:chExt cx="0" cy="0"/>
        </a:xfrm>
      </p:grpSpPr>
      <p:sp>
        <p:nvSpPr>
          <p:cNvPr id="157" name="Google Shape;157;g12400369cf5_0_68"/>
          <p:cNvSpPr txBox="1">
            <a:spLocks noGrp="1"/>
          </p:cNvSpPr>
          <p:nvPr>
            <p:ph type="title"/>
          </p:nvPr>
        </p:nvSpPr>
        <p:spPr>
          <a:xfrm>
            <a:off x="311700" y="248981"/>
            <a:ext cx="8520600" cy="60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dirty="0">
                <a:solidFill>
                  <a:schemeClr val="bg2">
                    <a:lumMod val="50000"/>
                  </a:schemeClr>
                </a:solidFill>
              </a:rPr>
              <a:t>Getting IP Address</a:t>
            </a:r>
            <a:endParaRPr dirty="0">
              <a:solidFill>
                <a:schemeClr val="bg2">
                  <a:lumMod val="50000"/>
                </a:schemeClr>
              </a:solidFill>
            </a:endParaRPr>
          </a:p>
        </p:txBody>
      </p:sp>
      <p:pic>
        <p:nvPicPr>
          <p:cNvPr id="4" name="Picture 3">
            <a:extLst>
              <a:ext uri="{FF2B5EF4-FFF2-40B4-BE49-F238E27FC236}">
                <a16:creationId xmlns:a16="http://schemas.microsoft.com/office/drawing/2014/main" id="{1618D595-0825-4A7F-A4F4-D6558882040C}"/>
              </a:ext>
            </a:extLst>
          </p:cNvPr>
          <p:cNvPicPr>
            <a:picLocks noChangeAspect="1"/>
          </p:cNvPicPr>
          <p:nvPr/>
        </p:nvPicPr>
        <p:blipFill>
          <a:blip r:embed="rId3"/>
          <a:stretch>
            <a:fillRect/>
          </a:stretch>
        </p:blipFill>
        <p:spPr>
          <a:xfrm>
            <a:off x="713678" y="1010578"/>
            <a:ext cx="7900639" cy="3500089"/>
          </a:xfrm>
          <a:prstGeom prst="rect">
            <a:avLst/>
          </a:prstGeom>
        </p:spPr>
      </p:pic>
    </p:spTree>
    <p:extLst>
      <p:ext uri="{BB962C8B-B14F-4D97-AF65-F5344CB8AC3E}">
        <p14:creationId xmlns:p14="http://schemas.microsoft.com/office/powerpoint/2010/main" val="13457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156"/>
        <p:cNvGrpSpPr/>
        <p:nvPr/>
      </p:nvGrpSpPr>
      <p:grpSpPr>
        <a:xfrm>
          <a:off x="0" y="0"/>
          <a:ext cx="0" cy="0"/>
          <a:chOff x="0" y="0"/>
          <a:chExt cx="0" cy="0"/>
        </a:xfrm>
      </p:grpSpPr>
      <p:sp>
        <p:nvSpPr>
          <p:cNvPr id="157" name="Google Shape;157;g12400369cf5_0_68"/>
          <p:cNvSpPr txBox="1">
            <a:spLocks noGrp="1"/>
          </p:cNvSpPr>
          <p:nvPr>
            <p:ph type="title"/>
          </p:nvPr>
        </p:nvSpPr>
        <p:spPr>
          <a:xfrm>
            <a:off x="244793" y="483158"/>
            <a:ext cx="8520600" cy="60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dirty="0">
                <a:solidFill>
                  <a:schemeClr val="bg1"/>
                </a:solidFill>
              </a:rPr>
              <a:t>Local Server View</a:t>
            </a:r>
            <a:endParaRPr dirty="0">
              <a:solidFill>
                <a:schemeClr val="bg1"/>
              </a:solidFill>
            </a:endParaRPr>
          </a:p>
        </p:txBody>
      </p:sp>
      <p:pic>
        <p:nvPicPr>
          <p:cNvPr id="6" name="Picture 5">
            <a:extLst>
              <a:ext uri="{FF2B5EF4-FFF2-40B4-BE49-F238E27FC236}">
                <a16:creationId xmlns:a16="http://schemas.microsoft.com/office/drawing/2014/main" id="{33581A01-8A33-4455-BC67-D7E30498C160}"/>
              </a:ext>
            </a:extLst>
          </p:cNvPr>
          <p:cNvPicPr>
            <a:picLocks noChangeAspect="1"/>
          </p:cNvPicPr>
          <p:nvPr/>
        </p:nvPicPr>
        <p:blipFill>
          <a:blip r:embed="rId3"/>
          <a:stretch>
            <a:fillRect/>
          </a:stretch>
        </p:blipFill>
        <p:spPr>
          <a:xfrm>
            <a:off x="5202833" y="1455233"/>
            <a:ext cx="3656022" cy="3441078"/>
          </a:xfrm>
          <a:prstGeom prst="rect">
            <a:avLst/>
          </a:prstGeom>
        </p:spPr>
      </p:pic>
      <p:sp>
        <p:nvSpPr>
          <p:cNvPr id="7" name="TextBox 6">
            <a:extLst>
              <a:ext uri="{FF2B5EF4-FFF2-40B4-BE49-F238E27FC236}">
                <a16:creationId xmlns:a16="http://schemas.microsoft.com/office/drawing/2014/main" id="{E28FC8C9-7583-497A-95FD-546792A4DF30}"/>
              </a:ext>
            </a:extLst>
          </p:cNvPr>
          <p:cNvSpPr txBox="1"/>
          <p:nvPr/>
        </p:nvSpPr>
        <p:spPr>
          <a:xfrm>
            <a:off x="574288" y="1538868"/>
            <a:ext cx="4164980" cy="646331"/>
          </a:xfrm>
          <a:prstGeom prst="rect">
            <a:avLst/>
          </a:prstGeom>
          <a:noFill/>
        </p:spPr>
        <p:txBody>
          <a:bodyPr wrap="square" rtlCol="0">
            <a:spAutoFit/>
          </a:bodyPr>
          <a:lstStyle/>
          <a:p>
            <a:r>
              <a:rPr lang="en-IN" sz="1800" dirty="0">
                <a:solidFill>
                  <a:schemeClr val="bg1"/>
                </a:solidFill>
              </a:rPr>
              <a:t>We type in the </a:t>
            </a:r>
            <a:r>
              <a:rPr lang="en-IN" sz="1800" dirty="0" err="1">
                <a:solidFill>
                  <a:schemeClr val="bg1"/>
                </a:solidFill>
              </a:rPr>
              <a:t>localhost:portnumber</a:t>
            </a:r>
            <a:r>
              <a:rPr lang="en-IN" sz="1800" dirty="0">
                <a:solidFill>
                  <a:schemeClr val="bg1"/>
                </a:solidFill>
              </a:rPr>
              <a:t> to see the server contents in our own pc</a:t>
            </a:r>
          </a:p>
        </p:txBody>
      </p:sp>
    </p:spTree>
    <p:extLst>
      <p:ext uri="{BB962C8B-B14F-4D97-AF65-F5344CB8AC3E}">
        <p14:creationId xmlns:p14="http://schemas.microsoft.com/office/powerpoint/2010/main" val="2696369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156"/>
        <p:cNvGrpSpPr/>
        <p:nvPr/>
      </p:nvGrpSpPr>
      <p:grpSpPr>
        <a:xfrm>
          <a:off x="0" y="0"/>
          <a:ext cx="0" cy="0"/>
          <a:chOff x="0" y="0"/>
          <a:chExt cx="0" cy="0"/>
        </a:xfrm>
      </p:grpSpPr>
      <p:sp>
        <p:nvSpPr>
          <p:cNvPr id="157" name="Google Shape;157;g12400369cf5_0_68"/>
          <p:cNvSpPr txBox="1">
            <a:spLocks noGrp="1"/>
          </p:cNvSpPr>
          <p:nvPr>
            <p:ph type="title"/>
          </p:nvPr>
        </p:nvSpPr>
        <p:spPr>
          <a:xfrm>
            <a:off x="222490" y="522186"/>
            <a:ext cx="8520600" cy="607800"/>
          </a:xfrm>
          <a:prstGeom prst="rect">
            <a:avLst/>
          </a:prstGeom>
          <a:noFill/>
          <a:ln>
            <a:noFill/>
          </a:ln>
        </p:spPr>
        <p:txBody>
          <a:bodyPr spcFirstLastPara="1" wrap="square" lIns="91425" tIns="91425" rIns="91425" bIns="91425" anchor="t" anchorCtr="0">
            <a:noAutofit/>
          </a:bodyPr>
          <a:lstStyle/>
          <a:p>
            <a:pPr marL="114300" lvl="0" algn="ctr" rtl="0">
              <a:lnSpc>
                <a:spcPct val="115000"/>
              </a:lnSpc>
              <a:spcBef>
                <a:spcPts val="0"/>
              </a:spcBef>
              <a:spcAft>
                <a:spcPts val="0"/>
              </a:spcAft>
              <a:buSzPts val="1800"/>
            </a:pPr>
            <a:r>
              <a:rPr lang="en-US" dirty="0">
                <a:solidFill>
                  <a:schemeClr val="bg1"/>
                </a:solidFill>
                <a:latin typeface="Times New Roman"/>
                <a:ea typeface="Times New Roman"/>
                <a:cs typeface="Times New Roman"/>
                <a:sym typeface="Times New Roman"/>
              </a:rPr>
              <a:t>We hit the server endpoint from our client machine to start a connection</a:t>
            </a:r>
          </a:p>
        </p:txBody>
      </p:sp>
      <p:pic>
        <p:nvPicPr>
          <p:cNvPr id="6" name="Picture 5">
            <a:extLst>
              <a:ext uri="{FF2B5EF4-FFF2-40B4-BE49-F238E27FC236}">
                <a16:creationId xmlns:a16="http://schemas.microsoft.com/office/drawing/2014/main" id="{9351E283-AA19-4E01-8C1D-4C67E78D1527}"/>
              </a:ext>
            </a:extLst>
          </p:cNvPr>
          <p:cNvPicPr>
            <a:picLocks noChangeAspect="1"/>
          </p:cNvPicPr>
          <p:nvPr/>
        </p:nvPicPr>
        <p:blipFill>
          <a:blip r:embed="rId3"/>
          <a:stretch>
            <a:fillRect/>
          </a:stretch>
        </p:blipFill>
        <p:spPr>
          <a:xfrm>
            <a:off x="4668324" y="1845527"/>
            <a:ext cx="4256690" cy="3080524"/>
          </a:xfrm>
          <a:prstGeom prst="rect">
            <a:avLst/>
          </a:prstGeom>
        </p:spPr>
      </p:pic>
      <p:sp>
        <p:nvSpPr>
          <p:cNvPr id="7" name="TextBox 6">
            <a:extLst>
              <a:ext uri="{FF2B5EF4-FFF2-40B4-BE49-F238E27FC236}">
                <a16:creationId xmlns:a16="http://schemas.microsoft.com/office/drawing/2014/main" id="{2182C546-3BAD-425F-9242-08CC3C349589}"/>
              </a:ext>
            </a:extLst>
          </p:cNvPr>
          <p:cNvSpPr txBox="1"/>
          <p:nvPr/>
        </p:nvSpPr>
        <p:spPr>
          <a:xfrm>
            <a:off x="317809" y="2012795"/>
            <a:ext cx="4042317" cy="1631216"/>
          </a:xfrm>
          <a:prstGeom prst="rect">
            <a:avLst/>
          </a:prstGeom>
          <a:noFill/>
        </p:spPr>
        <p:txBody>
          <a:bodyPr wrap="square" rtlCol="0">
            <a:spAutoFit/>
          </a:bodyPr>
          <a:lstStyle/>
          <a:p>
            <a:r>
              <a:rPr lang="en-IN" sz="2000" b="1" dirty="0">
                <a:solidFill>
                  <a:schemeClr val="bg1"/>
                </a:solidFill>
              </a:rPr>
              <a:t>We write IP address of server machine and the port the server is running on and type it in the 2</a:t>
            </a:r>
            <a:r>
              <a:rPr lang="en-IN" sz="2000" b="1" baseline="30000" dirty="0">
                <a:solidFill>
                  <a:schemeClr val="bg1"/>
                </a:solidFill>
              </a:rPr>
              <a:t>nd</a:t>
            </a:r>
            <a:r>
              <a:rPr lang="en-IN" sz="2000" b="1" dirty="0">
                <a:solidFill>
                  <a:schemeClr val="bg1"/>
                </a:solidFill>
              </a:rPr>
              <a:t> machine to connect the client machine to server pc</a:t>
            </a:r>
          </a:p>
        </p:txBody>
      </p:sp>
    </p:spTree>
    <p:extLst>
      <p:ext uri="{BB962C8B-B14F-4D97-AF65-F5344CB8AC3E}">
        <p14:creationId xmlns:p14="http://schemas.microsoft.com/office/powerpoint/2010/main" val="265231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162"/>
        <p:cNvGrpSpPr/>
        <p:nvPr/>
      </p:nvGrpSpPr>
      <p:grpSpPr>
        <a:xfrm>
          <a:off x="0" y="0"/>
          <a:ext cx="0" cy="0"/>
          <a:chOff x="0" y="0"/>
          <a:chExt cx="0" cy="0"/>
        </a:xfrm>
      </p:grpSpPr>
      <p:sp>
        <p:nvSpPr>
          <p:cNvPr id="163" name="Google Shape;163;g12400369cf5_0_8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dirty="0">
                <a:solidFill>
                  <a:schemeClr val="bg1"/>
                </a:solidFill>
              </a:rPr>
              <a:t>Inspecting the Filtered Packets</a:t>
            </a:r>
            <a:endParaRPr dirty="0">
              <a:solidFill>
                <a:schemeClr val="bg1"/>
              </a:solidFill>
            </a:endParaRPr>
          </a:p>
        </p:txBody>
      </p:sp>
      <p:sp>
        <p:nvSpPr>
          <p:cNvPr id="164" name="Google Shape;164;g12400369cf5_0_83"/>
          <p:cNvSpPr txBox="1"/>
          <p:nvPr/>
        </p:nvSpPr>
        <p:spPr>
          <a:xfrm>
            <a:off x="261519" y="1168800"/>
            <a:ext cx="2961183" cy="280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dirty="0">
                <a:solidFill>
                  <a:schemeClr val="bg1"/>
                </a:solidFill>
                <a:latin typeface="Roboto"/>
                <a:ea typeface="Roboto"/>
                <a:cs typeface="Roboto"/>
                <a:sym typeface="Roboto"/>
              </a:rPr>
              <a:t>We see these are the HTTP packets captured between the communication of our unencrypted server and the client. Now let’s analyse the packets captured from WireShark. At first glance we see the destination port is 8000 which is the default port of Python SimpleHTTPServer</a:t>
            </a:r>
            <a:endParaRPr sz="1800" b="1" i="0" u="none" strike="noStrike" cap="none" dirty="0">
              <a:solidFill>
                <a:schemeClr val="bg1"/>
              </a:solidFill>
              <a:latin typeface="Roboto"/>
              <a:ea typeface="Roboto"/>
              <a:cs typeface="Roboto"/>
              <a:sym typeface="Roboto"/>
            </a:endParaRPr>
          </a:p>
        </p:txBody>
      </p:sp>
      <p:pic>
        <p:nvPicPr>
          <p:cNvPr id="3" name="Picture 2">
            <a:extLst>
              <a:ext uri="{FF2B5EF4-FFF2-40B4-BE49-F238E27FC236}">
                <a16:creationId xmlns:a16="http://schemas.microsoft.com/office/drawing/2014/main" id="{04184CEB-CCC0-4B2B-AE3C-4453B9893C60}"/>
              </a:ext>
            </a:extLst>
          </p:cNvPr>
          <p:cNvPicPr>
            <a:picLocks noChangeAspect="1"/>
          </p:cNvPicPr>
          <p:nvPr/>
        </p:nvPicPr>
        <p:blipFill>
          <a:blip r:embed="rId3"/>
          <a:stretch>
            <a:fillRect/>
          </a:stretch>
        </p:blipFill>
        <p:spPr>
          <a:xfrm>
            <a:off x="3749598" y="1182028"/>
            <a:ext cx="5277314" cy="336766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169"/>
        <p:cNvGrpSpPr/>
        <p:nvPr/>
      </p:nvGrpSpPr>
      <p:grpSpPr>
        <a:xfrm>
          <a:off x="0" y="0"/>
          <a:ext cx="0" cy="0"/>
          <a:chOff x="0" y="0"/>
          <a:chExt cx="0" cy="0"/>
        </a:xfrm>
      </p:grpSpPr>
      <p:sp>
        <p:nvSpPr>
          <p:cNvPr id="170" name="Google Shape;170;g12400369cf5_0_90"/>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dirty="0">
                <a:solidFill>
                  <a:schemeClr val="bg1"/>
                </a:solidFill>
              </a:rPr>
              <a:t>Inspecting the Filtered Packets…</a:t>
            </a:r>
            <a:endParaRPr dirty="0">
              <a:solidFill>
                <a:schemeClr val="bg1"/>
              </a:solidFill>
            </a:endParaRPr>
          </a:p>
        </p:txBody>
      </p:sp>
      <p:sp>
        <p:nvSpPr>
          <p:cNvPr id="171" name="Google Shape;171;g12400369cf5_0_90"/>
          <p:cNvSpPr txBox="1"/>
          <p:nvPr/>
        </p:nvSpPr>
        <p:spPr>
          <a:xfrm>
            <a:off x="311700" y="1168788"/>
            <a:ext cx="3291000" cy="280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dirty="0">
                <a:solidFill>
                  <a:schemeClr val="bg1"/>
                </a:solidFill>
                <a:latin typeface="Roboto"/>
                <a:ea typeface="Roboto"/>
                <a:cs typeface="Roboto"/>
                <a:sym typeface="Roboto"/>
              </a:rPr>
              <a:t>We catch a TCP packet propagating in the same network and upon analyzing, we were able to see the communication in plain text, because of the unencrypted connection. We are able to see the endpoint, host, port and the request type (GET) and even the content returned by the server (which is an HTML file).</a:t>
            </a:r>
            <a:endParaRPr sz="1800" b="0" i="0" u="none" strike="noStrike" cap="none" dirty="0">
              <a:solidFill>
                <a:schemeClr val="bg1"/>
              </a:solidFill>
              <a:latin typeface="Roboto"/>
              <a:ea typeface="Roboto"/>
              <a:cs typeface="Roboto"/>
              <a:sym typeface="Roboto"/>
            </a:endParaRPr>
          </a:p>
        </p:txBody>
      </p:sp>
      <p:pic>
        <p:nvPicPr>
          <p:cNvPr id="3" name="Picture 2">
            <a:extLst>
              <a:ext uri="{FF2B5EF4-FFF2-40B4-BE49-F238E27FC236}">
                <a16:creationId xmlns:a16="http://schemas.microsoft.com/office/drawing/2014/main" id="{5185F28C-6E41-4701-A94B-F87F301DF073}"/>
              </a:ext>
            </a:extLst>
          </p:cNvPr>
          <p:cNvPicPr>
            <a:picLocks noChangeAspect="1"/>
          </p:cNvPicPr>
          <p:nvPr/>
        </p:nvPicPr>
        <p:blipFill>
          <a:blip r:embed="rId3"/>
          <a:stretch>
            <a:fillRect/>
          </a:stretch>
        </p:blipFill>
        <p:spPr>
          <a:xfrm>
            <a:off x="3602700" y="1168788"/>
            <a:ext cx="5293370" cy="34310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169"/>
        <p:cNvGrpSpPr/>
        <p:nvPr/>
      </p:nvGrpSpPr>
      <p:grpSpPr>
        <a:xfrm>
          <a:off x="0" y="0"/>
          <a:ext cx="0" cy="0"/>
          <a:chOff x="0" y="0"/>
          <a:chExt cx="0" cy="0"/>
        </a:xfrm>
      </p:grpSpPr>
      <p:sp>
        <p:nvSpPr>
          <p:cNvPr id="170" name="Google Shape;170;g12400369cf5_0_90"/>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dirty="0">
                <a:solidFill>
                  <a:schemeClr val="bg1"/>
                </a:solidFill>
              </a:rPr>
              <a:t>Inspecting the Filtered Packets…</a:t>
            </a:r>
            <a:endParaRPr dirty="0">
              <a:solidFill>
                <a:schemeClr val="bg1"/>
              </a:solidFill>
            </a:endParaRPr>
          </a:p>
        </p:txBody>
      </p:sp>
      <p:sp>
        <p:nvSpPr>
          <p:cNvPr id="171" name="Google Shape;171;g12400369cf5_0_90"/>
          <p:cNvSpPr txBox="1"/>
          <p:nvPr/>
        </p:nvSpPr>
        <p:spPr>
          <a:xfrm>
            <a:off x="311700" y="1168788"/>
            <a:ext cx="3291000" cy="280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bg1"/>
              </a:solidFill>
              <a:latin typeface="Roboto"/>
              <a:ea typeface="Roboto"/>
              <a:cs typeface="Roboto"/>
              <a:sym typeface="Roboto"/>
            </a:endParaRPr>
          </a:p>
        </p:txBody>
      </p:sp>
      <p:pic>
        <p:nvPicPr>
          <p:cNvPr id="4" name="Picture 3">
            <a:extLst>
              <a:ext uri="{FF2B5EF4-FFF2-40B4-BE49-F238E27FC236}">
                <a16:creationId xmlns:a16="http://schemas.microsoft.com/office/drawing/2014/main" id="{4ED604FB-1FC1-4796-9D8D-0D29DB396DFB}"/>
              </a:ext>
            </a:extLst>
          </p:cNvPr>
          <p:cNvPicPr>
            <a:picLocks noChangeAspect="1"/>
          </p:cNvPicPr>
          <p:nvPr/>
        </p:nvPicPr>
        <p:blipFill>
          <a:blip r:embed="rId3"/>
          <a:stretch>
            <a:fillRect/>
          </a:stretch>
        </p:blipFill>
        <p:spPr>
          <a:xfrm>
            <a:off x="975733" y="1168788"/>
            <a:ext cx="7549374" cy="3353032"/>
          </a:xfrm>
          <a:prstGeom prst="rect">
            <a:avLst/>
          </a:prstGeom>
        </p:spPr>
      </p:pic>
    </p:spTree>
    <p:extLst>
      <p:ext uri="{BB962C8B-B14F-4D97-AF65-F5344CB8AC3E}">
        <p14:creationId xmlns:p14="http://schemas.microsoft.com/office/powerpoint/2010/main" val="1772631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6"/>
        <p:cNvGrpSpPr/>
        <p:nvPr/>
      </p:nvGrpSpPr>
      <p:grpSpPr>
        <a:xfrm>
          <a:off x="0" y="0"/>
          <a:ext cx="0" cy="0"/>
          <a:chOff x="0" y="0"/>
          <a:chExt cx="0" cy="0"/>
        </a:xfrm>
      </p:grpSpPr>
      <p:sp>
        <p:nvSpPr>
          <p:cNvPr id="177" name="Google Shape;177;g12400369cf5_0_105"/>
          <p:cNvSpPr txBox="1">
            <a:spLocks noGrp="1"/>
          </p:cNvSpPr>
          <p:nvPr>
            <p:ph type="title"/>
          </p:nvPr>
        </p:nvSpPr>
        <p:spPr>
          <a:xfrm>
            <a:off x="271725" y="1808800"/>
            <a:ext cx="4045200" cy="1096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a:t>Final Words..</a:t>
            </a:r>
            <a:endParaRPr/>
          </a:p>
        </p:txBody>
      </p:sp>
      <p:sp>
        <p:nvSpPr>
          <p:cNvPr id="178" name="Google Shape;178;g12400369cf5_0_105"/>
          <p:cNvSpPr txBox="1">
            <a:spLocks noGrp="1"/>
          </p:cNvSpPr>
          <p:nvPr>
            <p:ph type="body" idx="2"/>
          </p:nvPr>
        </p:nvSpPr>
        <p:spPr>
          <a:xfrm>
            <a:off x="4927050" y="676950"/>
            <a:ext cx="3837000" cy="378960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Packet Capture is an invaluable from security and troubleshooting perspective, but should never be solely relied upon</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The increased use of encryption for both legitimate and illegitimate purposes limits the effectiveness of tools like Wireshark</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Also, even if a packet might be captured, the files could have been modified thus resulting in false negatives.</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265500" y="1244600"/>
            <a:ext cx="4045200" cy="1096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a:t>What is Packet Capture</a:t>
            </a:r>
            <a:endParaRPr/>
          </a:p>
        </p:txBody>
      </p:sp>
      <p:sp>
        <p:nvSpPr>
          <p:cNvPr id="91" name="Google Shape;91;p2"/>
          <p:cNvSpPr txBox="1">
            <a:spLocks noGrp="1"/>
          </p:cNvSpPr>
          <p:nvPr>
            <p:ph type="subTitle" idx="1"/>
          </p:nvPr>
        </p:nvSpPr>
        <p:spPr>
          <a:xfrm>
            <a:off x="265500" y="2384750"/>
            <a:ext cx="4045200" cy="1790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
                <a:latin typeface="Times New Roman"/>
                <a:ea typeface="Times New Roman"/>
                <a:cs typeface="Times New Roman"/>
                <a:sym typeface="Times New Roman"/>
              </a:rPr>
              <a:t>Packet Capture refers to the action of capturing Internet Protocol (IP) packets for review or analysis</a:t>
            </a:r>
            <a:endParaRPr>
              <a:latin typeface="Times New Roman"/>
              <a:ea typeface="Times New Roman"/>
              <a:cs typeface="Times New Roman"/>
              <a:sym typeface="Times New Roman"/>
            </a:endParaRPr>
          </a:p>
        </p:txBody>
      </p:sp>
      <p:sp>
        <p:nvSpPr>
          <p:cNvPr id="92" name="Google Shape;92;p2"/>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Capturing packets is a common troubleshooting technique for network administrators, and is also used to examine network traffic for security threats</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From a threat actor’s perspective, packet captures might be used to steal passwords and other sensitive data</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12400369cf5_0_5"/>
          <p:cNvSpPr txBox="1">
            <a:spLocks noGrp="1"/>
          </p:cNvSpPr>
          <p:nvPr>
            <p:ph type="title"/>
          </p:nvPr>
        </p:nvSpPr>
        <p:spPr>
          <a:xfrm>
            <a:off x="265500" y="1013900"/>
            <a:ext cx="4045200" cy="1096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a:t>How Does It Look Like?</a:t>
            </a:r>
            <a:endParaRPr/>
          </a:p>
        </p:txBody>
      </p:sp>
      <p:sp>
        <p:nvSpPr>
          <p:cNvPr id="98" name="Google Shape;98;g12400369cf5_0_5"/>
          <p:cNvSpPr txBox="1">
            <a:spLocks noGrp="1"/>
          </p:cNvSpPr>
          <p:nvPr>
            <p:ph type="subTitle" idx="1"/>
          </p:nvPr>
        </p:nvSpPr>
        <p:spPr>
          <a:xfrm>
            <a:off x="265500" y="2235125"/>
            <a:ext cx="4045200" cy="1790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
                <a:latin typeface="Times New Roman"/>
                <a:ea typeface="Times New Roman"/>
                <a:cs typeface="Times New Roman"/>
                <a:sym typeface="Times New Roman"/>
              </a:rPr>
              <a:t>Generally, a client (as a software) is used to capture packets in a connection between a server and a client. Packets are typically a container that carries data over TCP/IP networks. </a:t>
            </a:r>
            <a:endParaRPr>
              <a:latin typeface="Times New Roman"/>
              <a:ea typeface="Times New Roman"/>
              <a:cs typeface="Times New Roman"/>
              <a:sym typeface="Times New Roman"/>
            </a:endParaRPr>
          </a:p>
        </p:txBody>
      </p:sp>
      <p:sp>
        <p:nvSpPr>
          <p:cNvPr id="99" name="Google Shape;99;g12400369cf5_0_5"/>
          <p:cNvSpPr txBox="1">
            <a:spLocks noGrp="1"/>
          </p:cNvSpPr>
          <p:nvPr>
            <p:ph type="body" idx="2"/>
          </p:nvPr>
        </p:nvSpPr>
        <p:spPr>
          <a:xfrm>
            <a:off x="4939500" y="2905300"/>
            <a:ext cx="3837000" cy="137070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WireShark is an open source application that captures and analyzes packets in a TCP/IP connection</a:t>
            </a:r>
            <a:endParaRPr>
              <a:latin typeface="Times New Roman"/>
              <a:ea typeface="Times New Roman"/>
              <a:cs typeface="Times New Roman"/>
              <a:sym typeface="Times New Roman"/>
            </a:endParaRPr>
          </a:p>
        </p:txBody>
      </p:sp>
      <p:pic>
        <p:nvPicPr>
          <p:cNvPr id="100" name="Google Shape;100;g12400369cf5_0_5"/>
          <p:cNvPicPr preferRelativeResize="0"/>
          <p:nvPr/>
        </p:nvPicPr>
        <p:blipFill>
          <a:blip r:embed="rId3">
            <a:alphaModFix/>
          </a:blip>
          <a:stretch>
            <a:fillRect/>
          </a:stretch>
        </p:blipFill>
        <p:spPr>
          <a:xfrm>
            <a:off x="5000625" y="682350"/>
            <a:ext cx="3714750" cy="182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ctrTitle"/>
          </p:nvPr>
        </p:nvSpPr>
        <p:spPr>
          <a:xfrm>
            <a:off x="598088" y="744994"/>
            <a:ext cx="8222100" cy="83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dirty="0"/>
              <a:t>How Does Packet Capture Work?</a:t>
            </a:r>
            <a:endParaRPr dirty="0"/>
          </a:p>
        </p:txBody>
      </p:sp>
      <p:sp>
        <p:nvSpPr>
          <p:cNvPr id="106" name="Google Shape;106;p3"/>
          <p:cNvSpPr txBox="1">
            <a:spLocks noGrp="1"/>
          </p:cNvSpPr>
          <p:nvPr>
            <p:ph type="subTitle" idx="1"/>
          </p:nvPr>
        </p:nvSpPr>
        <p:spPr>
          <a:xfrm>
            <a:off x="598088" y="2086213"/>
            <a:ext cx="8222100" cy="432900"/>
          </a:xfrm>
          <a:prstGeom prst="rect">
            <a:avLst/>
          </a:prstGeom>
          <a:noFill/>
          <a:ln>
            <a:noFill/>
          </a:ln>
        </p:spPr>
        <p:txBody>
          <a:bodyPr spcFirstLastPara="1" wrap="square" lIns="91425" tIns="91425" rIns="91425" bIns="91425" anchor="t" anchorCtr="0">
            <a:noAutofit/>
          </a:bodyPr>
          <a:lstStyle/>
          <a:p>
            <a:pPr marL="457200" lvl="0" indent="-361950" algn="l" rtl="0">
              <a:lnSpc>
                <a:spcPct val="100000"/>
              </a:lnSpc>
              <a:spcBef>
                <a:spcPts val="0"/>
              </a:spcBef>
              <a:spcAft>
                <a:spcPts val="0"/>
              </a:spcAft>
              <a:buSzPts val="2100"/>
              <a:buFont typeface="Times New Roman"/>
              <a:buChar char="●"/>
            </a:pPr>
            <a:r>
              <a:rPr lang="en" dirty="0">
                <a:latin typeface="Times New Roman"/>
                <a:ea typeface="Times New Roman"/>
                <a:cs typeface="Times New Roman"/>
                <a:sym typeface="Times New Roman"/>
              </a:rPr>
              <a:t>Packet Capture works by creating copies of some or all packets passing through one point in a network.</a:t>
            </a:r>
            <a:br>
              <a:rPr lang="en"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a:p>
            <a:pPr marL="457200" lvl="0" indent="-361950" algn="l" rtl="0">
              <a:lnSpc>
                <a:spcPct val="100000"/>
              </a:lnSpc>
              <a:spcBef>
                <a:spcPts val="0"/>
              </a:spcBef>
              <a:spcAft>
                <a:spcPts val="0"/>
              </a:spcAft>
              <a:buSzPts val="2100"/>
              <a:buFont typeface="Times New Roman"/>
              <a:buChar char="●"/>
            </a:pPr>
            <a:r>
              <a:rPr lang="en" dirty="0">
                <a:latin typeface="Times New Roman"/>
                <a:ea typeface="Times New Roman"/>
                <a:cs typeface="Times New Roman"/>
                <a:sym typeface="Times New Roman"/>
              </a:rPr>
              <a:t>Packets can be captured from a router, local machine and other network communicating devices.</a:t>
            </a:r>
            <a:endParaRPr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184450" y="2571750"/>
            <a:ext cx="4045200" cy="1269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a:t>How To Interpret a Packet Capture?</a:t>
            </a:r>
            <a:endParaRPr/>
          </a:p>
        </p:txBody>
      </p:sp>
      <p:sp>
        <p:nvSpPr>
          <p:cNvPr id="112" name="Google Shape;112;p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A packet contains the source and destination IP address of the network nodes. </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IP packets have a total of 14 headers covering everything from Class of Service to Protocol Type.</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Understanding the meaning behind a packet’s payload can require knowledge of the protocol in use</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2400369cf5_0_17"/>
          <p:cNvSpPr txBox="1">
            <a:spLocks noGrp="1"/>
          </p:cNvSpPr>
          <p:nvPr>
            <p:ph type="ctrTitle"/>
          </p:nvPr>
        </p:nvSpPr>
        <p:spPr>
          <a:xfrm>
            <a:off x="579400" y="2152347"/>
            <a:ext cx="8222100" cy="838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endParaRPr/>
          </a:p>
          <a:p>
            <a:pPr marL="0" lvl="0" indent="0" algn="ctr" rtl="0">
              <a:lnSpc>
                <a:spcPct val="100000"/>
              </a:lnSpc>
              <a:spcBef>
                <a:spcPts val="0"/>
              </a:spcBef>
              <a:spcAft>
                <a:spcPts val="0"/>
              </a:spcAft>
              <a:buSzPts val="4200"/>
              <a:buNone/>
            </a:pPr>
            <a:r>
              <a:rPr lang="en"/>
              <a:t>Analysis Using WireShark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121"/>
        <p:cNvGrpSpPr/>
        <p:nvPr/>
      </p:nvGrpSpPr>
      <p:grpSpPr>
        <a:xfrm>
          <a:off x="0" y="0"/>
          <a:ext cx="0" cy="0"/>
          <a:chOff x="0" y="0"/>
          <a:chExt cx="0" cy="0"/>
        </a:xfrm>
      </p:grpSpPr>
      <p:sp>
        <p:nvSpPr>
          <p:cNvPr id="122" name="Google Shape;122;g12400369cf5_0_24"/>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dirty="0">
                <a:solidFill>
                  <a:schemeClr val="bg1"/>
                </a:solidFill>
              </a:rPr>
              <a:t>Where are we capturing from?</a:t>
            </a:r>
            <a:endParaRPr dirty="0">
              <a:solidFill>
                <a:schemeClr val="bg1"/>
              </a:solidFill>
            </a:endParaRPr>
          </a:p>
        </p:txBody>
      </p:sp>
      <p:sp>
        <p:nvSpPr>
          <p:cNvPr id="123" name="Google Shape;123;g12400369cf5_0_24"/>
          <p:cNvSpPr txBox="1"/>
          <p:nvPr/>
        </p:nvSpPr>
        <p:spPr>
          <a:xfrm>
            <a:off x="311700" y="1319950"/>
            <a:ext cx="3291000" cy="280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dirty="0">
                <a:solidFill>
                  <a:schemeClr val="bg1"/>
                </a:solidFill>
                <a:latin typeface="Roboto"/>
                <a:ea typeface="Roboto"/>
                <a:cs typeface="Roboto"/>
                <a:sym typeface="Roboto"/>
              </a:rPr>
              <a:t>We are capturing the packets from the WiFi we are connected to. </a:t>
            </a:r>
            <a:endParaRPr sz="1800" b="0" i="0" u="none" strike="noStrike" cap="none" dirty="0">
              <a:solidFill>
                <a:schemeClr val="bg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bg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 sz="1800" dirty="0">
                <a:solidFill>
                  <a:schemeClr val="bg1"/>
                </a:solidFill>
                <a:latin typeface="Roboto"/>
                <a:ea typeface="Roboto"/>
                <a:cs typeface="Roboto"/>
                <a:sym typeface="Roboto"/>
              </a:rPr>
              <a:t>As we expect here, there are multiple computers connected to the WiFi router. Hence we expect a lot of traffic here.</a:t>
            </a:r>
            <a:endParaRPr sz="1800" b="0" i="0" u="none" strike="noStrike" cap="none" dirty="0">
              <a:solidFill>
                <a:schemeClr val="bg1"/>
              </a:solidFill>
              <a:latin typeface="Roboto"/>
              <a:ea typeface="Roboto"/>
              <a:cs typeface="Roboto"/>
              <a:sym typeface="Roboto"/>
            </a:endParaRPr>
          </a:p>
        </p:txBody>
      </p:sp>
      <p:pic>
        <p:nvPicPr>
          <p:cNvPr id="3" name="Picture 2">
            <a:extLst>
              <a:ext uri="{FF2B5EF4-FFF2-40B4-BE49-F238E27FC236}">
                <a16:creationId xmlns:a16="http://schemas.microsoft.com/office/drawing/2014/main" id="{9753F970-0BB4-48C7-9CD0-95BE3F7DACE3}"/>
              </a:ext>
            </a:extLst>
          </p:cNvPr>
          <p:cNvPicPr>
            <a:picLocks noChangeAspect="1"/>
          </p:cNvPicPr>
          <p:nvPr/>
        </p:nvPicPr>
        <p:blipFill>
          <a:blip r:embed="rId3"/>
          <a:stretch>
            <a:fillRect/>
          </a:stretch>
        </p:blipFill>
        <p:spPr>
          <a:xfrm>
            <a:off x="4170558" y="1248935"/>
            <a:ext cx="4460486" cy="238887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128"/>
        <p:cNvGrpSpPr/>
        <p:nvPr/>
      </p:nvGrpSpPr>
      <p:grpSpPr>
        <a:xfrm>
          <a:off x="0" y="0"/>
          <a:ext cx="0" cy="0"/>
          <a:chOff x="0" y="0"/>
          <a:chExt cx="0" cy="0"/>
        </a:xfrm>
      </p:grpSpPr>
      <p:sp>
        <p:nvSpPr>
          <p:cNvPr id="129" name="Google Shape;129;g12400369cf5_0_3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dirty="0">
                <a:solidFill>
                  <a:schemeClr val="bg1"/>
                </a:solidFill>
              </a:rPr>
              <a:t>At a Glance..</a:t>
            </a:r>
            <a:endParaRPr dirty="0">
              <a:solidFill>
                <a:schemeClr val="bg1"/>
              </a:solidFill>
            </a:endParaRPr>
          </a:p>
        </p:txBody>
      </p:sp>
      <p:sp>
        <p:nvSpPr>
          <p:cNvPr id="130" name="Google Shape;130;g12400369cf5_0_31"/>
          <p:cNvSpPr txBox="1"/>
          <p:nvPr/>
        </p:nvSpPr>
        <p:spPr>
          <a:xfrm>
            <a:off x="311700" y="1017800"/>
            <a:ext cx="3291000" cy="280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dirty="0">
                <a:solidFill>
                  <a:schemeClr val="bg1"/>
                </a:solidFill>
                <a:latin typeface="Roboto"/>
                <a:ea typeface="Roboto"/>
                <a:cs typeface="Roboto"/>
                <a:sym typeface="Roboto"/>
              </a:rPr>
              <a:t>As soon as we tap into the network and start capturing packets, we see a lot of packets being captured. As you can see, all of these packets contains the source and destination IP address and also the protocol being used. In addition to that DNS network protocols also come with the DNS resolved name. We can look into more details once we follow a packet trail</a:t>
            </a:r>
            <a:endParaRPr sz="1800" b="0" i="0" u="none" strike="noStrike" cap="none" dirty="0">
              <a:solidFill>
                <a:schemeClr val="bg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bg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bg1"/>
              </a:solidFill>
              <a:latin typeface="Roboto"/>
              <a:ea typeface="Roboto"/>
              <a:cs typeface="Roboto"/>
              <a:sym typeface="Roboto"/>
            </a:endParaRPr>
          </a:p>
        </p:txBody>
      </p:sp>
      <p:pic>
        <p:nvPicPr>
          <p:cNvPr id="3" name="Picture 2">
            <a:extLst>
              <a:ext uri="{FF2B5EF4-FFF2-40B4-BE49-F238E27FC236}">
                <a16:creationId xmlns:a16="http://schemas.microsoft.com/office/drawing/2014/main" id="{8CAD2656-BB80-4484-881A-6B846B2BAA61}"/>
              </a:ext>
            </a:extLst>
          </p:cNvPr>
          <p:cNvPicPr>
            <a:picLocks noChangeAspect="1"/>
          </p:cNvPicPr>
          <p:nvPr/>
        </p:nvPicPr>
        <p:blipFill>
          <a:blip r:embed="rId3"/>
          <a:stretch>
            <a:fillRect/>
          </a:stretch>
        </p:blipFill>
        <p:spPr>
          <a:xfrm>
            <a:off x="3602700" y="1168799"/>
            <a:ext cx="5454142" cy="345895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135"/>
        <p:cNvGrpSpPr/>
        <p:nvPr/>
      </p:nvGrpSpPr>
      <p:grpSpPr>
        <a:xfrm>
          <a:off x="0" y="0"/>
          <a:ext cx="0" cy="0"/>
          <a:chOff x="0" y="0"/>
          <a:chExt cx="0" cy="0"/>
        </a:xfrm>
      </p:grpSpPr>
      <p:sp>
        <p:nvSpPr>
          <p:cNvPr id="136" name="Google Shape;136;g12400369cf5_0_54"/>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dirty="0">
                <a:solidFill>
                  <a:schemeClr val="bg1"/>
                </a:solidFill>
              </a:rPr>
              <a:t>Let’s open a packet and inspect…</a:t>
            </a:r>
            <a:endParaRPr dirty="0">
              <a:solidFill>
                <a:schemeClr val="bg1"/>
              </a:solidFill>
            </a:endParaRPr>
          </a:p>
        </p:txBody>
      </p:sp>
      <p:sp>
        <p:nvSpPr>
          <p:cNvPr id="137" name="Google Shape;137;g12400369cf5_0_54"/>
          <p:cNvSpPr txBox="1"/>
          <p:nvPr/>
        </p:nvSpPr>
        <p:spPr>
          <a:xfrm>
            <a:off x="311700" y="1017800"/>
            <a:ext cx="3291000" cy="280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dirty="0">
                <a:solidFill>
                  <a:schemeClr val="bg1"/>
                </a:solidFill>
                <a:latin typeface="Roboto"/>
                <a:ea typeface="Roboto"/>
                <a:cs typeface="Roboto"/>
                <a:sym typeface="Roboto"/>
              </a:rPr>
              <a:t>As soon as we follow the TCP stream of the server client,  we start to see the communication between the server and the client. This communication is encrypted and hence we can see it in encrypted ASCII literals. However, if we tap an unencrypted connection, we will be able to see the unencrypted communication.</a:t>
            </a:r>
            <a:endParaRPr sz="1800" b="0" i="0" u="none" strike="noStrike" cap="none" dirty="0">
              <a:solidFill>
                <a:schemeClr val="bg1"/>
              </a:solidFill>
              <a:latin typeface="Roboto"/>
              <a:ea typeface="Roboto"/>
              <a:cs typeface="Roboto"/>
              <a:sym typeface="Roboto"/>
            </a:endParaRPr>
          </a:p>
        </p:txBody>
      </p:sp>
      <p:pic>
        <p:nvPicPr>
          <p:cNvPr id="3" name="Picture 2">
            <a:extLst>
              <a:ext uri="{FF2B5EF4-FFF2-40B4-BE49-F238E27FC236}">
                <a16:creationId xmlns:a16="http://schemas.microsoft.com/office/drawing/2014/main" id="{1AEF0CB7-FF2E-4B1D-BE68-E746E7451F68}"/>
              </a:ext>
            </a:extLst>
          </p:cNvPr>
          <p:cNvPicPr>
            <a:picLocks noChangeAspect="1"/>
          </p:cNvPicPr>
          <p:nvPr/>
        </p:nvPicPr>
        <p:blipFill>
          <a:blip r:embed="rId3"/>
          <a:stretch>
            <a:fillRect/>
          </a:stretch>
        </p:blipFill>
        <p:spPr>
          <a:xfrm>
            <a:off x="3700165" y="1137424"/>
            <a:ext cx="5018265" cy="3244795"/>
          </a:xfrm>
          <a:prstGeom prst="rect">
            <a:avLst/>
          </a:prstGeom>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631</TotalTime>
  <Words>836</Words>
  <Application>Microsoft Office PowerPoint</Application>
  <PresentationFormat>On-screen Show (16:9)</PresentationFormat>
  <Paragraphs>53</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Roboto</vt:lpstr>
      <vt:lpstr>Times New Roman</vt:lpstr>
      <vt:lpstr>Geometric</vt:lpstr>
      <vt:lpstr>Packet Capture and Analysis</vt:lpstr>
      <vt:lpstr>What is Packet Capture</vt:lpstr>
      <vt:lpstr>How Does It Look Like?</vt:lpstr>
      <vt:lpstr>How Does Packet Capture Work?</vt:lpstr>
      <vt:lpstr>How To Interpret a Packet Capture?</vt:lpstr>
      <vt:lpstr> Analysis Using WireShark</vt:lpstr>
      <vt:lpstr>Where are we capturing from?</vt:lpstr>
      <vt:lpstr>At a Glance..</vt:lpstr>
      <vt:lpstr>Let’s open a packet and inspect…</vt:lpstr>
      <vt:lpstr>Let’s open a packet and inspect contd..</vt:lpstr>
      <vt:lpstr>Analyzing packet in an unencrypted connection </vt:lpstr>
      <vt:lpstr>Creating the Unencrypted HTTP Python Server</vt:lpstr>
      <vt:lpstr>Getting IP Address</vt:lpstr>
      <vt:lpstr>Local Server View</vt:lpstr>
      <vt:lpstr>We hit the server endpoint from our client machine to start a connection</vt:lpstr>
      <vt:lpstr>Inspecting the Filtered Packets</vt:lpstr>
      <vt:lpstr>Inspecting the Filtered Packets…</vt:lpstr>
      <vt:lpstr>Inspecting the Filtered Packets…</vt:lpstr>
      <vt:lpstr>Final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Capture and Analysis</dc:title>
  <cp:lastModifiedBy>Antarlin Chanda</cp:lastModifiedBy>
  <cp:revision>9</cp:revision>
  <dcterms:modified xsi:type="dcterms:W3CDTF">2022-04-30T01:31:32Z</dcterms:modified>
</cp:coreProperties>
</file>