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6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ramana\Downloads\AntarlinChandaShramanaBhattacharyaDataset_Apturja%20Power%20Limited%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amana\Downloads\AntarlinChandaShramanaBhattacharyaDataset_Apturja%20Power%20Limited%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amana\Downloads\AntarlinChandaShramanaBhattacharyaDataset_Apturja%20Power%20Limited%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amana\Downloads\AntarlinChandaShramanaBhattacharyaDataset_Apturja%20Power%20Limited%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Praxis%20Study%20Materials\Term3\AAB\KM\Assignment\Project\AntarlinChandaShramanaBhattacharyaDataset_Apturja%20Power%20Limit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Praxis%20Study%20Materials\Term3\AAB\KM\Assignment\Project\AntarlinChandaShramanaBhattacharyaDataset_Apturja%20Power%20Limite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[AntarlinChandaShramanaBhattacharyaDataset_Apturja Power Limited (1).xlsx]Analysis!PivotTable5</c:name>
    <c:fmtId val="4"/>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Analysis!$C$18</c:f>
              <c:strCache>
                <c:ptCount val="1"/>
                <c:pt idx="0">
                  <c:v>Count</c:v>
                </c:pt>
              </c:strCache>
            </c:strRef>
          </c:tx>
          <c:spPr>
            <a:gradFill rotWithShape="1">
              <a:gsLst>
                <a:gs pos="0">
                  <a:schemeClr val="accent2">
                    <a:shade val="76000"/>
                    <a:tint val="94000"/>
                    <a:satMod val="100000"/>
                    <a:lumMod val="104000"/>
                  </a:schemeClr>
                </a:gs>
                <a:gs pos="69000">
                  <a:schemeClr val="accent2">
                    <a:shade val="76000"/>
                    <a:shade val="86000"/>
                    <a:satMod val="130000"/>
                    <a:lumMod val="102000"/>
                  </a:schemeClr>
                </a:gs>
                <a:gs pos="100000">
                  <a:schemeClr val="accent2">
                    <a:shade val="76000"/>
                    <a:shade val="72000"/>
                    <a:satMod val="13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Analysis!$B$19:$B$24</c:f>
              <c:strCache>
                <c:ptCount val="5"/>
                <c:pt idx="0">
                  <c:v>Kawai</c:v>
                </c:pt>
                <c:pt idx="1">
                  <c:v>Korba</c:v>
                </c:pt>
                <c:pt idx="2">
                  <c:v>Mundra</c:v>
                </c:pt>
                <c:pt idx="3">
                  <c:v>Raigarh</c:v>
                </c:pt>
                <c:pt idx="4">
                  <c:v>Singrauli</c:v>
                </c:pt>
              </c:strCache>
            </c:strRef>
          </c:cat>
          <c:val>
            <c:numRef>
              <c:f>Analysis!$C$19:$C$24</c:f>
              <c:numCache>
                <c:formatCode>0.00%</c:formatCode>
                <c:ptCount val="5"/>
                <c:pt idx="0">
                  <c:v>0.247</c:v>
                </c:pt>
                <c:pt idx="1">
                  <c:v>0.246</c:v>
                </c:pt>
                <c:pt idx="2">
                  <c:v>0.16500000000000001</c:v>
                </c:pt>
                <c:pt idx="3">
                  <c:v>0.17399999999999999</c:v>
                </c:pt>
                <c:pt idx="4">
                  <c:v>0.16800000000000001</c:v>
                </c:pt>
              </c:numCache>
            </c:numRef>
          </c:val>
          <c:extLst>
            <c:ext xmlns:c16="http://schemas.microsoft.com/office/drawing/2014/chart" uri="{C3380CC4-5D6E-409C-BE32-E72D297353CC}">
              <c16:uniqueId val="{00000000-7FA5-48E5-8F91-9E9393D2F0CA}"/>
            </c:ext>
          </c:extLst>
        </c:ser>
        <c:ser>
          <c:idx val="1"/>
          <c:order val="1"/>
          <c:tx>
            <c:strRef>
              <c:f>Analysis!$D$18</c:f>
              <c:strCache>
                <c:ptCount val="1"/>
                <c:pt idx="0">
                  <c:v>Count</c:v>
                </c:pt>
              </c:strCache>
            </c:strRef>
          </c:tx>
          <c:spPr>
            <a:gradFill rotWithShape="1">
              <a:gsLst>
                <a:gs pos="0">
                  <a:schemeClr val="accent2">
                    <a:tint val="77000"/>
                    <a:tint val="94000"/>
                    <a:satMod val="100000"/>
                    <a:lumMod val="104000"/>
                  </a:schemeClr>
                </a:gs>
                <a:gs pos="69000">
                  <a:schemeClr val="accent2">
                    <a:tint val="77000"/>
                    <a:shade val="86000"/>
                    <a:satMod val="130000"/>
                    <a:lumMod val="102000"/>
                  </a:schemeClr>
                </a:gs>
                <a:gs pos="100000">
                  <a:schemeClr val="accent2">
                    <a:tint val="77000"/>
                    <a:shade val="72000"/>
                    <a:satMod val="130000"/>
                    <a:lumMod val="100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Analysis!$B$19:$B$24</c:f>
              <c:strCache>
                <c:ptCount val="5"/>
                <c:pt idx="0">
                  <c:v>Kawai</c:v>
                </c:pt>
                <c:pt idx="1">
                  <c:v>Korba</c:v>
                </c:pt>
                <c:pt idx="2">
                  <c:v>Mundra</c:v>
                </c:pt>
                <c:pt idx="3">
                  <c:v>Raigarh</c:v>
                </c:pt>
                <c:pt idx="4">
                  <c:v>Singrauli</c:v>
                </c:pt>
              </c:strCache>
            </c:strRef>
          </c:cat>
          <c:val>
            <c:numRef>
              <c:f>Analysis!$D$19:$D$24</c:f>
              <c:numCache>
                <c:formatCode>General</c:formatCode>
                <c:ptCount val="5"/>
                <c:pt idx="0">
                  <c:v>247</c:v>
                </c:pt>
                <c:pt idx="1">
                  <c:v>246</c:v>
                </c:pt>
                <c:pt idx="2">
                  <c:v>165</c:v>
                </c:pt>
                <c:pt idx="3">
                  <c:v>174</c:v>
                </c:pt>
                <c:pt idx="4">
                  <c:v>168</c:v>
                </c:pt>
              </c:numCache>
            </c:numRef>
          </c:val>
          <c:extLst>
            <c:ext xmlns:c16="http://schemas.microsoft.com/office/drawing/2014/chart" uri="{C3380CC4-5D6E-409C-BE32-E72D297353CC}">
              <c16:uniqueId val="{00000001-7FA5-48E5-8F91-9E9393D2F0CA}"/>
            </c:ext>
          </c:extLst>
        </c:ser>
        <c:dLbls>
          <c:showLegendKey val="0"/>
          <c:showVal val="0"/>
          <c:showCatName val="0"/>
          <c:showSerName val="0"/>
          <c:showPercent val="0"/>
          <c:showBubbleSize val="0"/>
        </c:dLbls>
        <c:gapWidth val="100"/>
        <c:overlap val="-24"/>
        <c:axId val="631851056"/>
        <c:axId val="631852040"/>
      </c:barChart>
      <c:catAx>
        <c:axId val="6318510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852040"/>
        <c:crosses val="autoZero"/>
        <c:auto val="1"/>
        <c:lblAlgn val="ctr"/>
        <c:lblOffset val="100"/>
        <c:noMultiLvlLbl val="0"/>
      </c:catAx>
      <c:valAx>
        <c:axId val="631852040"/>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631851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[AntarlinChandaShramanaBhattacharyaDataset_Apturja Power Limited (1).xlsx]Analysis!PivotTable4</c:name>
    <c:fmtId val="3"/>
  </c:pivotSource>
  <c:chart>
    <c:autoTitleDeleted val="0"/>
    <c:pivotFmts>
      <c:pivotFmt>
        <c:idx val="0"/>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Analysis!$G$18:$G$19</c:f>
              <c:strCache>
                <c:ptCount val="1"/>
                <c:pt idx="0">
                  <c:v>DTU</c:v>
                </c:pt>
              </c:strCache>
            </c:strRef>
          </c:tx>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Analysis!$F$20:$F$25</c:f>
              <c:strCache>
                <c:ptCount val="5"/>
                <c:pt idx="0">
                  <c:v>Agency</c:v>
                </c:pt>
                <c:pt idx="1">
                  <c:v>Campus recruitment</c:v>
                </c:pt>
                <c:pt idx="2">
                  <c:v>LinkedIn</c:v>
                </c:pt>
                <c:pt idx="3">
                  <c:v>Other job portals</c:v>
                </c:pt>
                <c:pt idx="4">
                  <c:v>Referral</c:v>
                </c:pt>
              </c:strCache>
            </c:strRef>
          </c:cat>
          <c:val>
            <c:numRef>
              <c:f>Analysis!$G$20:$G$25</c:f>
              <c:numCache>
                <c:formatCode>0.00%</c:formatCode>
                <c:ptCount val="5"/>
                <c:pt idx="0">
                  <c:v>0.01</c:v>
                </c:pt>
                <c:pt idx="1">
                  <c:v>0.18</c:v>
                </c:pt>
                <c:pt idx="2">
                  <c:v>0</c:v>
                </c:pt>
                <c:pt idx="3">
                  <c:v>0.05</c:v>
                </c:pt>
                <c:pt idx="4">
                  <c:v>0.01</c:v>
                </c:pt>
              </c:numCache>
            </c:numRef>
          </c:val>
          <c:extLst>
            <c:ext xmlns:c16="http://schemas.microsoft.com/office/drawing/2014/chart" uri="{C3380CC4-5D6E-409C-BE32-E72D297353CC}">
              <c16:uniqueId val="{00000000-EA2D-4C10-85CA-3348A84EA37B}"/>
            </c:ext>
          </c:extLst>
        </c:ser>
        <c:ser>
          <c:idx val="1"/>
          <c:order val="1"/>
          <c:tx>
            <c:strRef>
              <c:f>Analysis!$H$18:$H$19</c:f>
              <c:strCache>
                <c:ptCount val="1"/>
                <c:pt idx="0">
                  <c:v>IIEST</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Analysis!$F$20:$F$25</c:f>
              <c:strCache>
                <c:ptCount val="5"/>
                <c:pt idx="0">
                  <c:v>Agency</c:v>
                </c:pt>
                <c:pt idx="1">
                  <c:v>Campus recruitment</c:v>
                </c:pt>
                <c:pt idx="2">
                  <c:v>LinkedIn</c:v>
                </c:pt>
                <c:pt idx="3">
                  <c:v>Other job portals</c:v>
                </c:pt>
                <c:pt idx="4">
                  <c:v>Referral</c:v>
                </c:pt>
              </c:strCache>
            </c:strRef>
          </c:cat>
          <c:val>
            <c:numRef>
              <c:f>Analysis!$H$20:$H$25</c:f>
              <c:numCache>
                <c:formatCode>0.00%</c:formatCode>
                <c:ptCount val="5"/>
                <c:pt idx="0">
                  <c:v>0</c:v>
                </c:pt>
                <c:pt idx="1">
                  <c:v>0.04</c:v>
                </c:pt>
                <c:pt idx="2">
                  <c:v>0</c:v>
                </c:pt>
                <c:pt idx="3">
                  <c:v>0</c:v>
                </c:pt>
                <c:pt idx="4">
                  <c:v>0</c:v>
                </c:pt>
              </c:numCache>
            </c:numRef>
          </c:val>
          <c:extLst>
            <c:ext xmlns:c16="http://schemas.microsoft.com/office/drawing/2014/chart" uri="{C3380CC4-5D6E-409C-BE32-E72D297353CC}">
              <c16:uniqueId val="{00000001-EA2D-4C10-85CA-3348A84EA37B}"/>
            </c:ext>
          </c:extLst>
        </c:ser>
        <c:ser>
          <c:idx val="2"/>
          <c:order val="2"/>
          <c:tx>
            <c:strRef>
              <c:f>Analysis!$I$18:$I$19</c:f>
              <c:strCache>
                <c:ptCount val="1"/>
                <c:pt idx="0">
                  <c:v>IIITs</c:v>
                </c:pt>
              </c:strCache>
            </c:strRef>
          </c:tx>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Analysis!$F$20:$F$25</c:f>
              <c:strCache>
                <c:ptCount val="5"/>
                <c:pt idx="0">
                  <c:v>Agency</c:v>
                </c:pt>
                <c:pt idx="1">
                  <c:v>Campus recruitment</c:v>
                </c:pt>
                <c:pt idx="2">
                  <c:v>LinkedIn</c:v>
                </c:pt>
                <c:pt idx="3">
                  <c:v>Other job portals</c:v>
                </c:pt>
                <c:pt idx="4">
                  <c:v>Referral</c:v>
                </c:pt>
              </c:strCache>
            </c:strRef>
          </c:cat>
          <c:val>
            <c:numRef>
              <c:f>Analysis!$I$20:$I$25</c:f>
              <c:numCache>
                <c:formatCode>0.00%</c:formatCode>
                <c:ptCount val="5"/>
                <c:pt idx="0">
                  <c:v>0</c:v>
                </c:pt>
                <c:pt idx="1">
                  <c:v>0.06</c:v>
                </c:pt>
                <c:pt idx="2">
                  <c:v>0</c:v>
                </c:pt>
                <c:pt idx="3">
                  <c:v>0</c:v>
                </c:pt>
                <c:pt idx="4">
                  <c:v>0</c:v>
                </c:pt>
              </c:numCache>
            </c:numRef>
          </c:val>
          <c:extLst>
            <c:ext xmlns:c16="http://schemas.microsoft.com/office/drawing/2014/chart" uri="{C3380CC4-5D6E-409C-BE32-E72D297353CC}">
              <c16:uniqueId val="{00000002-EA2D-4C10-85CA-3348A84EA37B}"/>
            </c:ext>
          </c:extLst>
        </c:ser>
        <c:ser>
          <c:idx val="3"/>
          <c:order val="3"/>
          <c:tx>
            <c:strRef>
              <c:f>Analysis!$J$18:$J$19</c:f>
              <c:strCache>
                <c:ptCount val="1"/>
                <c:pt idx="0">
                  <c:v>IITs</c:v>
                </c:pt>
              </c:strCache>
            </c:strRef>
          </c:tx>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Analysis!$F$20:$F$25</c:f>
              <c:strCache>
                <c:ptCount val="5"/>
                <c:pt idx="0">
                  <c:v>Agency</c:v>
                </c:pt>
                <c:pt idx="1">
                  <c:v>Campus recruitment</c:v>
                </c:pt>
                <c:pt idx="2">
                  <c:v>LinkedIn</c:v>
                </c:pt>
                <c:pt idx="3">
                  <c:v>Other job portals</c:v>
                </c:pt>
                <c:pt idx="4">
                  <c:v>Referral</c:v>
                </c:pt>
              </c:strCache>
            </c:strRef>
          </c:cat>
          <c:val>
            <c:numRef>
              <c:f>Analysis!$J$20:$J$25</c:f>
              <c:numCache>
                <c:formatCode>0.00%</c:formatCode>
                <c:ptCount val="5"/>
                <c:pt idx="0">
                  <c:v>0.02</c:v>
                </c:pt>
                <c:pt idx="1">
                  <c:v>0.31</c:v>
                </c:pt>
                <c:pt idx="2">
                  <c:v>0.02</c:v>
                </c:pt>
                <c:pt idx="3">
                  <c:v>0.05</c:v>
                </c:pt>
                <c:pt idx="4">
                  <c:v>0.01</c:v>
                </c:pt>
              </c:numCache>
            </c:numRef>
          </c:val>
          <c:extLst>
            <c:ext xmlns:c16="http://schemas.microsoft.com/office/drawing/2014/chart" uri="{C3380CC4-5D6E-409C-BE32-E72D297353CC}">
              <c16:uniqueId val="{00000003-EA2D-4C10-85CA-3348A84EA37B}"/>
            </c:ext>
          </c:extLst>
        </c:ser>
        <c:ser>
          <c:idx val="4"/>
          <c:order val="4"/>
          <c:tx>
            <c:strRef>
              <c:f>Analysis!$K$18:$K$19</c:f>
              <c:strCache>
                <c:ptCount val="1"/>
                <c:pt idx="0">
                  <c:v>NITs</c:v>
                </c:pt>
              </c:strCache>
            </c:strRef>
          </c:tx>
          <c:spPr>
            <a:gradFill rotWithShape="1">
              <a:gsLst>
                <a:gs pos="0">
                  <a:schemeClr val="accent5">
                    <a:tint val="94000"/>
                    <a:satMod val="100000"/>
                    <a:lumMod val="104000"/>
                  </a:schemeClr>
                </a:gs>
                <a:gs pos="69000">
                  <a:schemeClr val="accent5">
                    <a:shade val="86000"/>
                    <a:satMod val="130000"/>
                    <a:lumMod val="102000"/>
                  </a:schemeClr>
                </a:gs>
                <a:gs pos="100000">
                  <a:schemeClr val="accent5">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Analysis!$F$20:$F$25</c:f>
              <c:strCache>
                <c:ptCount val="5"/>
                <c:pt idx="0">
                  <c:v>Agency</c:v>
                </c:pt>
                <c:pt idx="1">
                  <c:v>Campus recruitment</c:v>
                </c:pt>
                <c:pt idx="2">
                  <c:v>LinkedIn</c:v>
                </c:pt>
                <c:pt idx="3">
                  <c:v>Other job portals</c:v>
                </c:pt>
                <c:pt idx="4">
                  <c:v>Referral</c:v>
                </c:pt>
              </c:strCache>
            </c:strRef>
          </c:cat>
          <c:val>
            <c:numRef>
              <c:f>Analysis!$K$20:$K$25</c:f>
              <c:numCache>
                <c:formatCode>0.00%</c:formatCode>
                <c:ptCount val="5"/>
                <c:pt idx="0">
                  <c:v>0</c:v>
                </c:pt>
                <c:pt idx="1">
                  <c:v>0.08</c:v>
                </c:pt>
                <c:pt idx="2">
                  <c:v>0</c:v>
                </c:pt>
                <c:pt idx="3">
                  <c:v>0.03</c:v>
                </c:pt>
                <c:pt idx="4">
                  <c:v>0.02</c:v>
                </c:pt>
              </c:numCache>
            </c:numRef>
          </c:val>
          <c:extLst>
            <c:ext xmlns:c16="http://schemas.microsoft.com/office/drawing/2014/chart" uri="{C3380CC4-5D6E-409C-BE32-E72D297353CC}">
              <c16:uniqueId val="{00000004-EA2D-4C10-85CA-3348A84EA37B}"/>
            </c:ext>
          </c:extLst>
        </c:ser>
        <c:ser>
          <c:idx val="5"/>
          <c:order val="5"/>
          <c:tx>
            <c:strRef>
              <c:f>Analysis!$L$18:$L$19</c:f>
              <c:strCache>
                <c:ptCount val="1"/>
                <c:pt idx="0">
                  <c:v>NSIT</c:v>
                </c:pt>
              </c:strCache>
            </c:strRef>
          </c:tx>
          <c:spPr>
            <a:gradFill rotWithShape="1">
              <a:gsLst>
                <a:gs pos="0">
                  <a:schemeClr val="accent6">
                    <a:tint val="94000"/>
                    <a:satMod val="100000"/>
                    <a:lumMod val="104000"/>
                  </a:schemeClr>
                </a:gs>
                <a:gs pos="69000">
                  <a:schemeClr val="accent6">
                    <a:shade val="86000"/>
                    <a:satMod val="130000"/>
                    <a:lumMod val="102000"/>
                  </a:schemeClr>
                </a:gs>
                <a:gs pos="100000">
                  <a:schemeClr val="accent6">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Analysis!$F$20:$F$25</c:f>
              <c:strCache>
                <c:ptCount val="5"/>
                <c:pt idx="0">
                  <c:v>Agency</c:v>
                </c:pt>
                <c:pt idx="1">
                  <c:v>Campus recruitment</c:v>
                </c:pt>
                <c:pt idx="2">
                  <c:v>LinkedIn</c:v>
                </c:pt>
                <c:pt idx="3">
                  <c:v>Other job portals</c:v>
                </c:pt>
                <c:pt idx="4">
                  <c:v>Referral</c:v>
                </c:pt>
              </c:strCache>
            </c:strRef>
          </c:cat>
          <c:val>
            <c:numRef>
              <c:f>Analysis!$L$20:$L$25</c:f>
              <c:numCache>
                <c:formatCode>0.00%</c:formatCode>
                <c:ptCount val="5"/>
                <c:pt idx="0">
                  <c:v>0.01</c:v>
                </c:pt>
                <c:pt idx="1">
                  <c:v>7.0000000000000007E-2</c:v>
                </c:pt>
                <c:pt idx="2">
                  <c:v>0</c:v>
                </c:pt>
                <c:pt idx="3">
                  <c:v>0.03</c:v>
                </c:pt>
                <c:pt idx="4">
                  <c:v>0</c:v>
                </c:pt>
              </c:numCache>
            </c:numRef>
          </c:val>
          <c:extLst>
            <c:ext xmlns:c16="http://schemas.microsoft.com/office/drawing/2014/chart" uri="{C3380CC4-5D6E-409C-BE32-E72D297353CC}">
              <c16:uniqueId val="{00000005-EA2D-4C10-85CA-3348A84EA37B}"/>
            </c:ext>
          </c:extLst>
        </c:ser>
        <c:dLbls>
          <c:showLegendKey val="0"/>
          <c:showVal val="0"/>
          <c:showCatName val="0"/>
          <c:showSerName val="0"/>
          <c:showPercent val="0"/>
          <c:showBubbleSize val="0"/>
        </c:dLbls>
        <c:gapWidth val="100"/>
        <c:overlap val="-24"/>
        <c:axId val="634421752"/>
        <c:axId val="634426344"/>
      </c:barChart>
      <c:catAx>
        <c:axId val="6344217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426344"/>
        <c:crosses val="autoZero"/>
        <c:auto val="1"/>
        <c:lblAlgn val="ctr"/>
        <c:lblOffset val="100"/>
        <c:noMultiLvlLbl val="0"/>
      </c:catAx>
      <c:valAx>
        <c:axId val="634426344"/>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634421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[AntarlinChandaShramanaBhattacharyaDataset_Apturja Power Limited (1).xlsx]Analysis!PivotTable9</c:name>
    <c:fmtId val="7"/>
  </c:pivotSource>
  <c:chart>
    <c:autoTitleDeleted val="0"/>
    <c:pivotFmts>
      <c:pivotFmt>
        <c:idx val="0"/>
        <c:spPr>
          <a:solidFill>
            <a:schemeClr val="accent1"/>
          </a:solidFill>
          <a:ln w="28575" cap="rnd">
            <a:solidFill>
              <a:schemeClr val="accent1"/>
            </a:solidFill>
            <a:round/>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Analysis!$T$1:$T$2</c:f>
              <c:strCache>
                <c:ptCount val="1"/>
                <c:pt idx="0">
                  <c:v>Bored and unchallenged by the work itself</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Analysis!$R$3:$R$17</c:f>
              <c:strCache>
                <c:ptCount val="14"/>
                <c:pt idx="0">
                  <c:v>Administration</c:v>
                </c:pt>
                <c:pt idx="1">
                  <c:v>Finance</c:v>
                </c:pt>
                <c:pt idx="2">
                  <c:v>Human Resources</c:v>
                </c:pt>
                <c:pt idx="3">
                  <c:v>Information Technology</c:v>
                </c:pt>
                <c:pt idx="4">
                  <c:v>Legal</c:v>
                </c:pt>
                <c:pt idx="5">
                  <c:v>Production</c:v>
                </c:pt>
                <c:pt idx="6">
                  <c:v>Projects and Engineering</c:v>
                </c:pt>
                <c:pt idx="7">
                  <c:v>Quality Assurance</c:v>
                </c:pt>
                <c:pt idx="8">
                  <c:v>Research and Development</c:v>
                </c:pt>
                <c:pt idx="9">
                  <c:v>Safety</c:v>
                </c:pt>
                <c:pt idx="10">
                  <c:v>Sales and Promotion</c:v>
                </c:pt>
                <c:pt idx="11">
                  <c:v>Strategy</c:v>
                </c:pt>
                <c:pt idx="12">
                  <c:v>Supply Chain Management</c:v>
                </c:pt>
                <c:pt idx="13">
                  <c:v>Warehouse</c:v>
                </c:pt>
              </c:strCache>
            </c:strRef>
          </c:cat>
          <c:val>
            <c:numRef>
              <c:f>Analysis!$T$3:$T$17</c:f>
              <c:numCache>
                <c:formatCode>0.00%</c:formatCode>
                <c:ptCount val="14"/>
                <c:pt idx="0">
                  <c:v>1.4285714285714285E-2</c:v>
                </c:pt>
                <c:pt idx="1">
                  <c:v>1.4285714285714285E-2</c:v>
                </c:pt>
                <c:pt idx="2">
                  <c:v>0</c:v>
                </c:pt>
                <c:pt idx="3">
                  <c:v>1.4285714285714285E-2</c:v>
                </c:pt>
                <c:pt idx="4">
                  <c:v>1.4285714285714285E-2</c:v>
                </c:pt>
                <c:pt idx="5">
                  <c:v>7.1428571428571425E-2</c:v>
                </c:pt>
                <c:pt idx="6">
                  <c:v>2.8571428571428571E-2</c:v>
                </c:pt>
                <c:pt idx="7">
                  <c:v>1.4285714285714285E-2</c:v>
                </c:pt>
                <c:pt idx="8">
                  <c:v>0</c:v>
                </c:pt>
                <c:pt idx="9">
                  <c:v>2.8571428571428571E-2</c:v>
                </c:pt>
                <c:pt idx="10">
                  <c:v>4.2857142857142858E-2</c:v>
                </c:pt>
                <c:pt idx="11">
                  <c:v>1.4285714285714285E-2</c:v>
                </c:pt>
                <c:pt idx="12">
                  <c:v>0</c:v>
                </c:pt>
                <c:pt idx="13">
                  <c:v>1.4285714285714285E-2</c:v>
                </c:pt>
              </c:numCache>
            </c:numRef>
          </c:val>
          <c:extLst>
            <c:ext xmlns:c16="http://schemas.microsoft.com/office/drawing/2014/chart" uri="{C3380CC4-5D6E-409C-BE32-E72D297353CC}">
              <c16:uniqueId val="{00000000-1DE1-415A-96CD-794B565BD996}"/>
            </c:ext>
          </c:extLst>
        </c:ser>
        <c:ser>
          <c:idx val="2"/>
          <c:order val="2"/>
          <c:tx>
            <c:strRef>
              <c:f>Analysis!$U$1:$U$2</c:f>
              <c:strCache>
                <c:ptCount val="1"/>
                <c:pt idx="0">
                  <c:v>Further studies</c:v>
                </c:pt>
              </c:strCache>
            </c:strRef>
          </c:tx>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Analysis!$R$3:$R$17</c:f>
              <c:strCache>
                <c:ptCount val="14"/>
                <c:pt idx="0">
                  <c:v>Administration</c:v>
                </c:pt>
                <c:pt idx="1">
                  <c:v>Finance</c:v>
                </c:pt>
                <c:pt idx="2">
                  <c:v>Human Resources</c:v>
                </c:pt>
                <c:pt idx="3">
                  <c:v>Information Technology</c:v>
                </c:pt>
                <c:pt idx="4">
                  <c:v>Legal</c:v>
                </c:pt>
                <c:pt idx="5">
                  <c:v>Production</c:v>
                </c:pt>
                <c:pt idx="6">
                  <c:v>Projects and Engineering</c:v>
                </c:pt>
                <c:pt idx="7">
                  <c:v>Quality Assurance</c:v>
                </c:pt>
                <c:pt idx="8">
                  <c:v>Research and Development</c:v>
                </c:pt>
                <c:pt idx="9">
                  <c:v>Safety</c:v>
                </c:pt>
                <c:pt idx="10">
                  <c:v>Sales and Promotion</c:v>
                </c:pt>
                <c:pt idx="11">
                  <c:v>Strategy</c:v>
                </c:pt>
                <c:pt idx="12">
                  <c:v>Supply Chain Management</c:v>
                </c:pt>
                <c:pt idx="13">
                  <c:v>Warehouse</c:v>
                </c:pt>
              </c:strCache>
            </c:strRef>
          </c:cat>
          <c:val>
            <c:numRef>
              <c:f>Analysis!$U$3:$U$17</c:f>
              <c:numCache>
                <c:formatCode>0.00%</c:formatCode>
                <c:ptCount val="14"/>
                <c:pt idx="0">
                  <c:v>1.4285714285714285E-2</c:v>
                </c:pt>
                <c:pt idx="1">
                  <c:v>0</c:v>
                </c:pt>
                <c:pt idx="2">
                  <c:v>1.4285714285714285E-2</c:v>
                </c:pt>
                <c:pt idx="3">
                  <c:v>1.4285714285714285E-2</c:v>
                </c:pt>
                <c:pt idx="4">
                  <c:v>4.2857142857142858E-2</c:v>
                </c:pt>
                <c:pt idx="5">
                  <c:v>2.8571428571428571E-2</c:v>
                </c:pt>
                <c:pt idx="6">
                  <c:v>0</c:v>
                </c:pt>
                <c:pt idx="7">
                  <c:v>1.4285714285714285E-2</c:v>
                </c:pt>
                <c:pt idx="8">
                  <c:v>1.4285714285714285E-2</c:v>
                </c:pt>
                <c:pt idx="9">
                  <c:v>1.4285714285714285E-2</c:v>
                </c:pt>
                <c:pt idx="10">
                  <c:v>1.4285714285714285E-2</c:v>
                </c:pt>
                <c:pt idx="11">
                  <c:v>1.4285714285714285E-2</c:v>
                </c:pt>
                <c:pt idx="12">
                  <c:v>0</c:v>
                </c:pt>
                <c:pt idx="13">
                  <c:v>1.4285714285714285E-2</c:v>
                </c:pt>
              </c:numCache>
            </c:numRef>
          </c:val>
          <c:extLst>
            <c:ext xmlns:c16="http://schemas.microsoft.com/office/drawing/2014/chart" uri="{C3380CC4-5D6E-409C-BE32-E72D297353CC}">
              <c16:uniqueId val="{00000001-1DE1-415A-96CD-794B565BD996}"/>
            </c:ext>
          </c:extLst>
        </c:ser>
        <c:ser>
          <c:idx val="3"/>
          <c:order val="3"/>
          <c:tx>
            <c:strRef>
              <c:f>Analysis!$V$1:$V$2</c:f>
              <c:strCache>
                <c:ptCount val="1"/>
                <c:pt idx="0">
                  <c:v>Job location not favourable</c:v>
                </c:pt>
              </c:strCache>
            </c:strRef>
          </c:tx>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Analysis!$R$3:$R$17</c:f>
              <c:strCache>
                <c:ptCount val="14"/>
                <c:pt idx="0">
                  <c:v>Administration</c:v>
                </c:pt>
                <c:pt idx="1">
                  <c:v>Finance</c:v>
                </c:pt>
                <c:pt idx="2">
                  <c:v>Human Resources</c:v>
                </c:pt>
                <c:pt idx="3">
                  <c:v>Information Technology</c:v>
                </c:pt>
                <c:pt idx="4">
                  <c:v>Legal</c:v>
                </c:pt>
                <c:pt idx="5">
                  <c:v>Production</c:v>
                </c:pt>
                <c:pt idx="6">
                  <c:v>Projects and Engineering</c:v>
                </c:pt>
                <c:pt idx="7">
                  <c:v>Quality Assurance</c:v>
                </c:pt>
                <c:pt idx="8">
                  <c:v>Research and Development</c:v>
                </c:pt>
                <c:pt idx="9">
                  <c:v>Safety</c:v>
                </c:pt>
                <c:pt idx="10">
                  <c:v>Sales and Promotion</c:v>
                </c:pt>
                <c:pt idx="11">
                  <c:v>Strategy</c:v>
                </c:pt>
                <c:pt idx="12">
                  <c:v>Supply Chain Management</c:v>
                </c:pt>
                <c:pt idx="13">
                  <c:v>Warehouse</c:v>
                </c:pt>
              </c:strCache>
            </c:strRef>
          </c:cat>
          <c:val>
            <c:numRef>
              <c:f>Analysis!$V$3:$V$17</c:f>
              <c:numCache>
                <c:formatCode>0.00%</c:formatCode>
                <c:ptCount val="14"/>
                <c:pt idx="0">
                  <c:v>1.4285714285714285E-2</c:v>
                </c:pt>
                <c:pt idx="1">
                  <c:v>1.4285714285714285E-2</c:v>
                </c:pt>
                <c:pt idx="2">
                  <c:v>1.4285714285714285E-2</c:v>
                </c:pt>
                <c:pt idx="3">
                  <c:v>4.2857142857142858E-2</c:v>
                </c:pt>
                <c:pt idx="4">
                  <c:v>0</c:v>
                </c:pt>
                <c:pt idx="5">
                  <c:v>0.11428571428571428</c:v>
                </c:pt>
                <c:pt idx="6">
                  <c:v>1.4285714285714285E-2</c:v>
                </c:pt>
                <c:pt idx="7">
                  <c:v>1.4285714285714285E-2</c:v>
                </c:pt>
                <c:pt idx="8">
                  <c:v>1.4285714285714285E-2</c:v>
                </c:pt>
                <c:pt idx="9">
                  <c:v>1.4285714285714285E-2</c:v>
                </c:pt>
                <c:pt idx="10">
                  <c:v>0</c:v>
                </c:pt>
                <c:pt idx="11">
                  <c:v>1.4285714285714285E-2</c:v>
                </c:pt>
                <c:pt idx="12">
                  <c:v>2.8571428571428571E-2</c:v>
                </c:pt>
                <c:pt idx="13">
                  <c:v>0</c:v>
                </c:pt>
              </c:numCache>
            </c:numRef>
          </c:val>
          <c:extLst>
            <c:ext xmlns:c16="http://schemas.microsoft.com/office/drawing/2014/chart" uri="{C3380CC4-5D6E-409C-BE32-E72D297353CC}">
              <c16:uniqueId val="{00000002-1DE1-415A-96CD-794B565BD996}"/>
            </c:ext>
          </c:extLst>
        </c:ser>
        <c:dLbls>
          <c:showLegendKey val="0"/>
          <c:showVal val="0"/>
          <c:showCatName val="0"/>
          <c:showSerName val="0"/>
          <c:showPercent val="0"/>
          <c:showBubbleSize val="0"/>
        </c:dLbls>
        <c:gapWidth val="219"/>
        <c:axId val="631437016"/>
        <c:axId val="631438000"/>
      </c:barChart>
      <c:lineChart>
        <c:grouping val="standard"/>
        <c:varyColors val="0"/>
        <c:ser>
          <c:idx val="0"/>
          <c:order val="0"/>
          <c:tx>
            <c:strRef>
              <c:f>Analysis!$S$1:$S$2</c:f>
              <c:strCache>
                <c:ptCount val="1"/>
                <c:pt idx="0">
                  <c:v>Better opportunity</c:v>
                </c:pt>
              </c:strCache>
            </c:strRef>
          </c:tx>
          <c:spPr>
            <a:ln w="34925" cap="rnd">
              <a:solidFill>
                <a:schemeClr val="accent1"/>
              </a:solidFill>
              <a:round/>
            </a:ln>
            <a:effectLst>
              <a:outerShdw blurRad="76200" dist="38100" dir="5400000" algn="ctr" rotWithShape="0">
                <a:srgbClr val="000000">
                  <a:alpha val="76000"/>
                </a:srgbClr>
              </a:outerShdw>
            </a:effectLst>
          </c:spPr>
          <c:marker>
            <c:symbol val="none"/>
          </c:marker>
          <c:cat>
            <c:strRef>
              <c:f>Analysis!$R$3:$R$17</c:f>
              <c:strCache>
                <c:ptCount val="14"/>
                <c:pt idx="0">
                  <c:v>Administration</c:v>
                </c:pt>
                <c:pt idx="1">
                  <c:v>Finance</c:v>
                </c:pt>
                <c:pt idx="2">
                  <c:v>Human Resources</c:v>
                </c:pt>
                <c:pt idx="3">
                  <c:v>Information Technology</c:v>
                </c:pt>
                <c:pt idx="4">
                  <c:v>Legal</c:v>
                </c:pt>
                <c:pt idx="5">
                  <c:v>Production</c:v>
                </c:pt>
                <c:pt idx="6">
                  <c:v>Projects and Engineering</c:v>
                </c:pt>
                <c:pt idx="7">
                  <c:v>Quality Assurance</c:v>
                </c:pt>
                <c:pt idx="8">
                  <c:v>Research and Development</c:v>
                </c:pt>
                <c:pt idx="9">
                  <c:v>Safety</c:v>
                </c:pt>
                <c:pt idx="10">
                  <c:v>Sales and Promotion</c:v>
                </c:pt>
                <c:pt idx="11">
                  <c:v>Strategy</c:v>
                </c:pt>
                <c:pt idx="12">
                  <c:v>Supply Chain Management</c:v>
                </c:pt>
                <c:pt idx="13">
                  <c:v>Warehouse</c:v>
                </c:pt>
              </c:strCache>
            </c:strRef>
          </c:cat>
          <c:val>
            <c:numRef>
              <c:f>Analysis!$S$3:$S$17</c:f>
              <c:numCache>
                <c:formatCode>0.00%</c:formatCode>
                <c:ptCount val="14"/>
                <c:pt idx="0">
                  <c:v>2.8571428571428571E-2</c:v>
                </c:pt>
                <c:pt idx="1">
                  <c:v>1.4285714285714285E-2</c:v>
                </c:pt>
                <c:pt idx="2">
                  <c:v>0</c:v>
                </c:pt>
                <c:pt idx="3">
                  <c:v>1.4285714285714285E-2</c:v>
                </c:pt>
                <c:pt idx="4">
                  <c:v>1.4285714285714285E-2</c:v>
                </c:pt>
                <c:pt idx="5">
                  <c:v>7.1428571428571425E-2</c:v>
                </c:pt>
                <c:pt idx="6">
                  <c:v>4.2857142857142858E-2</c:v>
                </c:pt>
                <c:pt idx="7">
                  <c:v>0</c:v>
                </c:pt>
                <c:pt idx="8">
                  <c:v>0</c:v>
                </c:pt>
                <c:pt idx="9">
                  <c:v>0</c:v>
                </c:pt>
                <c:pt idx="10">
                  <c:v>1.4285714285714285E-2</c:v>
                </c:pt>
                <c:pt idx="11">
                  <c:v>0</c:v>
                </c:pt>
                <c:pt idx="12">
                  <c:v>1.4285714285714285E-2</c:v>
                </c:pt>
                <c:pt idx="13">
                  <c:v>1.4285714285714285E-2</c:v>
                </c:pt>
              </c:numCache>
            </c:numRef>
          </c:val>
          <c:smooth val="0"/>
          <c:extLst>
            <c:ext xmlns:c16="http://schemas.microsoft.com/office/drawing/2014/chart" uri="{C3380CC4-5D6E-409C-BE32-E72D297353CC}">
              <c16:uniqueId val="{00000003-1DE1-415A-96CD-794B565BD996}"/>
            </c:ext>
          </c:extLst>
        </c:ser>
        <c:dLbls>
          <c:showLegendKey val="0"/>
          <c:showVal val="0"/>
          <c:showCatName val="0"/>
          <c:showSerName val="0"/>
          <c:showPercent val="0"/>
          <c:showBubbleSize val="0"/>
        </c:dLbls>
        <c:marker val="1"/>
        <c:smooth val="0"/>
        <c:axId val="631437016"/>
        <c:axId val="631438000"/>
      </c:lineChart>
      <c:catAx>
        <c:axId val="6314370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31438000"/>
        <c:crosses val="autoZero"/>
        <c:auto val="1"/>
        <c:lblAlgn val="ctr"/>
        <c:lblOffset val="100"/>
        <c:noMultiLvlLbl val="0"/>
      </c:catAx>
      <c:valAx>
        <c:axId val="63143800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31437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[AntarlinChandaShramanaBhattacharyaDataset_Apturja Power Limited (1).xlsx]Analysis!PivotTable14</c:name>
    <c:fmtId val="3"/>
  </c:pivotSource>
  <c:chart>
    <c:autoTitleDeleted val="1"/>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0000" dir="5400000" rotWithShape="0">
              <a:srgbClr val="000000">
                <a:alpha val="38000"/>
              </a:srgbClr>
            </a:outerShdw>
          </a:effectLst>
          <a:scene3d>
            <a:camera prst="orthographicFront">
              <a:rot lat="0" lon="0" rev="0"/>
            </a:camera>
            <a:lightRig rig="balanced" dir="t"/>
          </a:scene3d>
          <a:sp3d prstMaterial="matte">
            <a:bevelT w="25400" h="25400" prst="relaxedInset"/>
          </a:sp3d>
        </c:spPr>
        <c:marker>
          <c:symbol val="circle"/>
          <c:size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40000" dist="20000" dir="5400000" rotWithShape="0">
                <a:srgbClr val="000000">
                  <a:alpha val="38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0000" dir="5400000" rotWithShape="0">
              <a:srgbClr val="000000">
                <a:alpha val="38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40000" dist="20000" dir="5400000" rotWithShape="0">
              <a:srgbClr val="000000">
                <a:alpha val="38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Analysis!$S$35</c:f>
              <c:strCache>
                <c:ptCount val="1"/>
                <c:pt idx="0">
                  <c:v>Total</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Analysis!$R$36:$R$46</c:f>
              <c:strCache>
                <c:ptCount val="10"/>
                <c:pt idx="0">
                  <c:v>Delhi</c:v>
                </c:pt>
                <c:pt idx="1">
                  <c:v>Punjab</c:v>
                </c:pt>
                <c:pt idx="2">
                  <c:v>Kerala</c:v>
                </c:pt>
                <c:pt idx="3">
                  <c:v>Maharashtra</c:v>
                </c:pt>
                <c:pt idx="4">
                  <c:v>Tamil Nadu</c:v>
                </c:pt>
                <c:pt idx="5">
                  <c:v>Uttar Pradesh</c:v>
                </c:pt>
                <c:pt idx="6">
                  <c:v>Madhya Pradesh</c:v>
                </c:pt>
                <c:pt idx="7">
                  <c:v>Bihar</c:v>
                </c:pt>
                <c:pt idx="8">
                  <c:v>Jharkhand</c:v>
                </c:pt>
                <c:pt idx="9">
                  <c:v>Chhattisgarh</c:v>
                </c:pt>
              </c:strCache>
            </c:strRef>
          </c:cat>
          <c:val>
            <c:numRef>
              <c:f>Analysis!$S$36:$S$46</c:f>
              <c:numCache>
                <c:formatCode>0.00%</c:formatCode>
                <c:ptCount val="10"/>
                <c:pt idx="0">
                  <c:v>0.22</c:v>
                </c:pt>
                <c:pt idx="1">
                  <c:v>0.16</c:v>
                </c:pt>
                <c:pt idx="2">
                  <c:v>0.15</c:v>
                </c:pt>
                <c:pt idx="3">
                  <c:v>0.14000000000000001</c:v>
                </c:pt>
                <c:pt idx="4">
                  <c:v>0.1</c:v>
                </c:pt>
                <c:pt idx="5">
                  <c:v>0.08</c:v>
                </c:pt>
                <c:pt idx="6">
                  <c:v>0.05</c:v>
                </c:pt>
                <c:pt idx="7">
                  <c:v>0.04</c:v>
                </c:pt>
                <c:pt idx="8">
                  <c:v>0.04</c:v>
                </c:pt>
                <c:pt idx="9">
                  <c:v>0.02</c:v>
                </c:pt>
              </c:numCache>
            </c:numRef>
          </c:val>
          <c:extLst>
            <c:ext xmlns:c16="http://schemas.microsoft.com/office/drawing/2014/chart" uri="{C3380CC4-5D6E-409C-BE32-E72D297353CC}">
              <c16:uniqueId val="{00000000-B510-4C65-BAA0-0D8EC26803E3}"/>
            </c:ext>
          </c:extLst>
        </c:ser>
        <c:dLbls>
          <c:dLblPos val="outEnd"/>
          <c:showLegendKey val="0"/>
          <c:showVal val="1"/>
          <c:showCatName val="0"/>
          <c:showSerName val="0"/>
          <c:showPercent val="0"/>
          <c:showBubbleSize val="0"/>
        </c:dLbls>
        <c:gapWidth val="100"/>
        <c:overlap val="-24"/>
        <c:axId val="541813416"/>
        <c:axId val="541813744"/>
      </c:barChart>
      <c:catAx>
        <c:axId val="541813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41813744"/>
        <c:crosses val="autoZero"/>
        <c:auto val="1"/>
        <c:lblAlgn val="ctr"/>
        <c:lblOffset val="100"/>
        <c:noMultiLvlLbl val="0"/>
      </c:catAx>
      <c:valAx>
        <c:axId val="541813744"/>
        <c:scaling>
          <c:orientation val="minMax"/>
        </c:scaling>
        <c:delete val="1"/>
        <c:axPos val="l"/>
        <c:numFmt formatCode="0.00%" sourceLinked="1"/>
        <c:majorTickMark val="none"/>
        <c:minorTickMark val="none"/>
        <c:tickLblPos val="nextTo"/>
        <c:crossAx val="541813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[AntarlinChandaShramanaBhattacharyaDataset_Apturja Power Limited.xlsx]Analysis!PivotTable11</c:name>
    <c:fmtId val="4"/>
  </c:pivotSource>
  <c:chart>
    <c:autoTitleDeleted val="1"/>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1"/>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1"/>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w="31750" cap="rnd">
            <a:solidFill>
              <a:schemeClr val="accent1"/>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12700">
              <a:solidFill>
                <a:schemeClr val="lt2"/>
              </a:solidFill>
              <a:round/>
            </a:ln>
            <a:effectLst>
              <a:outerShdw blurRad="40000" dist="23000" dir="5400000" rotWithShape="0">
                <a:srgbClr val="000000">
                  <a:alpha val="35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Analysis!$AA$23</c:f>
              <c:strCache>
                <c:ptCount val="1"/>
                <c:pt idx="0">
                  <c:v>Non-engagement Rating  (%)</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Analysis!$Y$24:$Y$28</c:f>
              <c:strCache>
                <c:ptCount val="4"/>
                <c:pt idx="0">
                  <c:v>0-4</c:v>
                </c:pt>
                <c:pt idx="1">
                  <c:v>5-9</c:v>
                </c:pt>
                <c:pt idx="2">
                  <c:v>10-14</c:v>
                </c:pt>
                <c:pt idx="3">
                  <c:v>15-20</c:v>
                </c:pt>
              </c:strCache>
            </c:strRef>
          </c:cat>
          <c:val>
            <c:numRef>
              <c:f>Analysis!$AA$24:$AA$28</c:f>
              <c:numCache>
                <c:formatCode>General</c:formatCode>
                <c:ptCount val="4"/>
                <c:pt idx="0">
                  <c:v>65.818181818181813</c:v>
                </c:pt>
                <c:pt idx="1">
                  <c:v>75.037037037037038</c:v>
                </c:pt>
                <c:pt idx="2">
                  <c:v>73.849999999999994</c:v>
                </c:pt>
                <c:pt idx="3">
                  <c:v>79.58064516129032</c:v>
                </c:pt>
              </c:numCache>
            </c:numRef>
          </c:val>
          <c:extLst>
            <c:ext xmlns:c16="http://schemas.microsoft.com/office/drawing/2014/chart" uri="{C3380CC4-5D6E-409C-BE32-E72D297353CC}">
              <c16:uniqueId val="{00000000-3B2D-43FB-8025-5AB6A61C9E1C}"/>
            </c:ext>
          </c:extLst>
        </c:ser>
        <c:dLbls>
          <c:dLblPos val="outEnd"/>
          <c:showLegendKey val="0"/>
          <c:showVal val="1"/>
          <c:showCatName val="0"/>
          <c:showSerName val="0"/>
          <c:showPercent val="0"/>
          <c:showBubbleSize val="0"/>
        </c:dLbls>
        <c:gapWidth val="219"/>
        <c:axId val="593453152"/>
        <c:axId val="593450656"/>
      </c:barChart>
      <c:lineChart>
        <c:grouping val="standard"/>
        <c:varyColors val="0"/>
        <c:ser>
          <c:idx val="0"/>
          <c:order val="0"/>
          <c:tx>
            <c:strRef>
              <c:f>Analysis!$Z$23</c:f>
              <c:strCache>
                <c:ptCount val="1"/>
                <c:pt idx="0">
                  <c:v>Attrition</c:v>
                </c:pt>
              </c:strCache>
            </c:strRef>
          </c:tx>
          <c:spPr>
            <a:ln w="34925" cap="rnd">
              <a:solidFill>
                <a:schemeClr val="accent1"/>
              </a:solidFill>
              <a:round/>
            </a:ln>
            <a:effectLst>
              <a:outerShdw blurRad="76200" dist="38100" dir="5400000" algn="ctr" rotWithShape="0">
                <a:srgbClr val="000000">
                  <a:alpha val="76000"/>
                </a:srgbClr>
              </a:outerShdw>
            </a:effectLst>
          </c:spPr>
          <c:marker>
            <c:symbol val="circle"/>
            <c:size val="6"/>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w="9525">
                <a:solidFill>
                  <a:schemeClr val="accent1"/>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Analysis!$Y$24:$Y$28</c:f>
              <c:strCache>
                <c:ptCount val="4"/>
                <c:pt idx="0">
                  <c:v>0-4</c:v>
                </c:pt>
                <c:pt idx="1">
                  <c:v>5-9</c:v>
                </c:pt>
                <c:pt idx="2">
                  <c:v>10-14</c:v>
                </c:pt>
                <c:pt idx="3">
                  <c:v>15-20</c:v>
                </c:pt>
              </c:strCache>
            </c:strRef>
          </c:cat>
          <c:val>
            <c:numRef>
              <c:f>Analysis!$Z$24:$Z$28</c:f>
              <c:numCache>
                <c:formatCode>0.00%</c:formatCode>
                <c:ptCount val="4"/>
                <c:pt idx="0">
                  <c:v>0.22</c:v>
                </c:pt>
                <c:pt idx="1">
                  <c:v>0.27</c:v>
                </c:pt>
                <c:pt idx="2">
                  <c:v>0.2</c:v>
                </c:pt>
                <c:pt idx="3">
                  <c:v>0.31</c:v>
                </c:pt>
              </c:numCache>
            </c:numRef>
          </c:val>
          <c:smooth val="0"/>
          <c:extLst>
            <c:ext xmlns:c16="http://schemas.microsoft.com/office/drawing/2014/chart" uri="{C3380CC4-5D6E-409C-BE32-E72D297353CC}">
              <c16:uniqueId val="{00000001-3B2D-43FB-8025-5AB6A61C9E1C}"/>
            </c:ext>
          </c:extLst>
        </c:ser>
        <c:dLbls>
          <c:showLegendKey val="0"/>
          <c:showVal val="0"/>
          <c:showCatName val="0"/>
          <c:showSerName val="0"/>
          <c:showPercent val="0"/>
          <c:showBubbleSize val="0"/>
        </c:dLbls>
        <c:marker val="1"/>
        <c:smooth val="0"/>
        <c:axId val="763886688"/>
        <c:axId val="763886272"/>
      </c:lineChart>
      <c:catAx>
        <c:axId val="5934531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3450656"/>
        <c:crosses val="autoZero"/>
        <c:auto val="1"/>
        <c:lblAlgn val="ctr"/>
        <c:lblOffset val="100"/>
        <c:noMultiLvlLbl val="0"/>
      </c:catAx>
      <c:valAx>
        <c:axId val="5934506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3453152"/>
        <c:crosses val="autoZero"/>
        <c:crossBetween val="between"/>
      </c:valAx>
      <c:valAx>
        <c:axId val="76388627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63886688"/>
        <c:crosses val="max"/>
        <c:crossBetween val="between"/>
      </c:valAx>
      <c:catAx>
        <c:axId val="763886688"/>
        <c:scaling>
          <c:orientation val="minMax"/>
        </c:scaling>
        <c:delete val="1"/>
        <c:axPos val="b"/>
        <c:numFmt formatCode="General" sourceLinked="1"/>
        <c:majorTickMark val="none"/>
        <c:minorTickMark val="none"/>
        <c:tickLblPos val="nextTo"/>
        <c:crossAx val="763886272"/>
        <c:crosses val="autoZero"/>
        <c:auto val="1"/>
        <c:lblAlgn val="ctr"/>
        <c:lblOffset val="100"/>
        <c:noMultiLvlLbl val="0"/>
      </c:catAx>
      <c:spPr>
        <a:noFill/>
        <a:ln>
          <a:noFill/>
        </a:ln>
        <a:effectLst/>
      </c:spPr>
    </c:plotArea>
    <c:legend>
      <c:legendPos val="r"/>
      <c:layout>
        <c:manualLayout>
          <c:xMode val="edge"/>
          <c:yMode val="edge"/>
          <c:x val="0.67242787523305558"/>
          <c:y val="0.2103668772745623"/>
          <c:w val="0.19007437703266475"/>
          <c:h val="0.375607883602760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[AntarlinChandaShramanaBhattacharyaDataset_Apturja Power Limited.xlsx]Analysis!PivotTable13</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By Notice Period Months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590857594245995E-2"/>
          <c:y val="0.27526597823427268"/>
          <c:w val="0.89340875783434326"/>
          <c:h val="0.5146111369343267"/>
        </c:manualLayout>
      </c:layout>
      <c:barChart>
        <c:barDir val="col"/>
        <c:grouping val="clustered"/>
        <c:varyColors val="0"/>
        <c:ser>
          <c:idx val="0"/>
          <c:order val="0"/>
          <c:tx>
            <c:strRef>
              <c:f>Analysis!$G$37</c:f>
              <c:strCache>
                <c:ptCount val="1"/>
                <c:pt idx="0">
                  <c:v>Total</c:v>
                </c:pt>
              </c:strCache>
            </c:strRef>
          </c:tx>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Analysis!$F$38:$F$41</c:f>
              <c:strCache>
                <c:ptCount val="3"/>
                <c:pt idx="0">
                  <c:v>0</c:v>
                </c:pt>
                <c:pt idx="1">
                  <c:v>1</c:v>
                </c:pt>
                <c:pt idx="2">
                  <c:v>2</c:v>
                </c:pt>
              </c:strCache>
            </c:strRef>
          </c:cat>
          <c:val>
            <c:numRef>
              <c:f>Analysis!$G$38:$G$41</c:f>
              <c:numCache>
                <c:formatCode>0.00%</c:formatCode>
                <c:ptCount val="3"/>
                <c:pt idx="0">
                  <c:v>0.51</c:v>
                </c:pt>
                <c:pt idx="1">
                  <c:v>0.22</c:v>
                </c:pt>
                <c:pt idx="2">
                  <c:v>0.27</c:v>
                </c:pt>
              </c:numCache>
            </c:numRef>
          </c:val>
          <c:extLst>
            <c:ext xmlns:c16="http://schemas.microsoft.com/office/drawing/2014/chart" uri="{C3380CC4-5D6E-409C-BE32-E72D297353CC}">
              <c16:uniqueId val="{00000000-0F11-4A5A-BD65-D90F3C770DC6}"/>
            </c:ext>
          </c:extLst>
        </c:ser>
        <c:dLbls>
          <c:dLblPos val="outEnd"/>
          <c:showLegendKey val="0"/>
          <c:showVal val="1"/>
          <c:showCatName val="0"/>
          <c:showSerName val="0"/>
          <c:showPercent val="0"/>
          <c:showBubbleSize val="0"/>
        </c:dLbls>
        <c:gapWidth val="100"/>
        <c:overlap val="-24"/>
        <c:axId val="579977136"/>
        <c:axId val="579973808"/>
      </c:barChart>
      <c:catAx>
        <c:axId val="579977136"/>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Notice Period Months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79973808"/>
        <c:crosses val="autoZero"/>
        <c:auto val="1"/>
        <c:lblAlgn val="ctr"/>
        <c:lblOffset val="100"/>
        <c:noMultiLvlLbl val="0"/>
      </c:catAx>
      <c:valAx>
        <c:axId val="579973808"/>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Attrition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crossAx val="579977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0359E-1DE8-400D-A2D6-6EAE5EB5D72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51385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402970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682652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281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952576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D0359E-1DE8-400D-A2D6-6EAE5EB5D726}"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2327179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D0359E-1DE8-400D-A2D6-6EAE5EB5D726}"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992572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0359E-1DE8-400D-A2D6-6EAE5EB5D72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611272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0359E-1DE8-400D-A2D6-6EAE5EB5D72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0678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0359E-1DE8-400D-A2D6-6EAE5EB5D72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212799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0359E-1DE8-400D-A2D6-6EAE5EB5D726}"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32041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9439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0359E-1DE8-400D-A2D6-6EAE5EB5D726}"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268518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0359E-1DE8-400D-A2D6-6EAE5EB5D726}"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348232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0359E-1DE8-400D-A2D6-6EAE5EB5D726}"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272776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18020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0359E-1DE8-400D-A2D6-6EAE5EB5D726}"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A381F1-E08F-4526-9885-BB8B2FB48140}" type="slidenum">
              <a:rPr lang="en-IN" smtClean="0"/>
              <a:t>‹#›</a:t>
            </a:fld>
            <a:endParaRPr lang="en-IN"/>
          </a:p>
        </p:txBody>
      </p:sp>
    </p:spTree>
    <p:extLst>
      <p:ext uri="{BB962C8B-B14F-4D97-AF65-F5344CB8AC3E}">
        <p14:creationId xmlns:p14="http://schemas.microsoft.com/office/powerpoint/2010/main" val="6434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7D0359E-1DE8-400D-A2D6-6EAE5EB5D726}" type="datetimeFigureOut">
              <a:rPr lang="en-IN" smtClean="0"/>
              <a:t>14-09-2022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1A381F1-E08F-4526-9885-BB8B2FB48140}" type="slidenum">
              <a:rPr lang="en-IN" smtClean="0"/>
              <a:t>‹#›</a:t>
            </a:fld>
            <a:endParaRPr lang="en-IN"/>
          </a:p>
        </p:txBody>
      </p:sp>
    </p:spTree>
    <p:extLst>
      <p:ext uri="{BB962C8B-B14F-4D97-AF65-F5344CB8AC3E}">
        <p14:creationId xmlns:p14="http://schemas.microsoft.com/office/powerpoint/2010/main" val="3674178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790F-6A25-48F0-8857-AF5AB9ABB7AA}"/>
              </a:ext>
            </a:extLst>
          </p:cNvPr>
          <p:cNvSpPr>
            <a:spLocks noGrp="1"/>
          </p:cNvSpPr>
          <p:nvPr>
            <p:ph type="ctrTitle"/>
          </p:nvPr>
        </p:nvSpPr>
        <p:spPr>
          <a:xfrm>
            <a:off x="1339065" y="310444"/>
            <a:ext cx="9144000" cy="922194"/>
          </a:xfrm>
        </p:spPr>
        <p:txBody>
          <a:bodyPr/>
          <a:lstStyle/>
          <a:p>
            <a:r>
              <a:rPr lang="en-US" b="1" dirty="0"/>
              <a:t>Case Study</a:t>
            </a:r>
            <a:endParaRPr lang="en-IN" b="1" dirty="0"/>
          </a:p>
        </p:txBody>
      </p:sp>
      <p:sp>
        <p:nvSpPr>
          <p:cNvPr id="3" name="Subtitle 2">
            <a:extLst>
              <a:ext uri="{FF2B5EF4-FFF2-40B4-BE49-F238E27FC236}">
                <a16:creationId xmlns:a16="http://schemas.microsoft.com/office/drawing/2014/main" id="{CCCB32B8-990F-40F5-AB27-61F3F954EC09}"/>
              </a:ext>
            </a:extLst>
          </p:cNvPr>
          <p:cNvSpPr>
            <a:spLocks noGrp="1"/>
          </p:cNvSpPr>
          <p:nvPr>
            <p:ph type="subTitle" idx="1"/>
          </p:nvPr>
        </p:nvSpPr>
        <p:spPr>
          <a:xfrm>
            <a:off x="1339065" y="1181466"/>
            <a:ext cx="9144000" cy="497351"/>
          </a:xfrm>
        </p:spPr>
        <p:txBody>
          <a:bodyPr/>
          <a:lstStyle/>
          <a:p>
            <a:r>
              <a:rPr lang="en-US" b="1" dirty="0" err="1"/>
              <a:t>Apturja</a:t>
            </a:r>
            <a:r>
              <a:rPr lang="en-US" b="1" dirty="0"/>
              <a:t> Power Limited</a:t>
            </a:r>
            <a:endParaRPr lang="en-IN" b="1" dirty="0"/>
          </a:p>
        </p:txBody>
      </p:sp>
      <p:sp>
        <p:nvSpPr>
          <p:cNvPr id="4" name="TextBox 3">
            <a:extLst>
              <a:ext uri="{FF2B5EF4-FFF2-40B4-BE49-F238E27FC236}">
                <a16:creationId xmlns:a16="http://schemas.microsoft.com/office/drawing/2014/main" id="{5C542272-4B56-472C-8DC6-6D31533EDD2A}"/>
              </a:ext>
            </a:extLst>
          </p:cNvPr>
          <p:cNvSpPr txBox="1"/>
          <p:nvPr/>
        </p:nvSpPr>
        <p:spPr>
          <a:xfrm>
            <a:off x="3899647" y="5347227"/>
            <a:ext cx="4057687" cy="1200329"/>
          </a:xfrm>
          <a:prstGeom prst="rect">
            <a:avLst/>
          </a:prstGeom>
          <a:noFill/>
        </p:spPr>
        <p:txBody>
          <a:bodyPr wrap="square" rtlCol="0">
            <a:spAutoFit/>
          </a:bodyPr>
          <a:lstStyle/>
          <a:p>
            <a:pPr algn="ctr"/>
            <a:r>
              <a:rPr lang="en-US" b="1" dirty="0"/>
              <a:t> </a:t>
            </a:r>
            <a:r>
              <a:rPr lang="en-US" b="1"/>
              <a:t>Presented by</a:t>
            </a:r>
            <a:endParaRPr lang="en-US" b="1" dirty="0"/>
          </a:p>
          <a:p>
            <a:pPr algn="ctr"/>
            <a:endParaRPr lang="en-US" b="1" dirty="0"/>
          </a:p>
          <a:p>
            <a:pPr algn="ctr"/>
            <a:r>
              <a:rPr lang="en-US" b="1" dirty="0" err="1"/>
              <a:t>Antarlin</a:t>
            </a:r>
            <a:r>
              <a:rPr lang="en-US" b="1" dirty="0"/>
              <a:t> Chanda – C22003</a:t>
            </a:r>
          </a:p>
          <a:p>
            <a:pPr algn="ctr"/>
            <a:r>
              <a:rPr lang="en-US" b="1" dirty="0"/>
              <a:t>Shramana Bhattacharya – C22022</a:t>
            </a:r>
            <a:endParaRPr lang="en-IN" b="1" dirty="0"/>
          </a:p>
        </p:txBody>
      </p:sp>
      <p:pic>
        <p:nvPicPr>
          <p:cNvPr id="1026" name="Picture 2" descr="Rajasthan power plant shuts 5 units amid weak electricity demand, Energy  News, ET EnergyWorld">
            <a:extLst>
              <a:ext uri="{FF2B5EF4-FFF2-40B4-BE49-F238E27FC236}">
                <a16:creationId xmlns:a16="http://schemas.microsoft.com/office/drawing/2014/main" id="{CFAE24C5-42CA-4B8C-B3EF-693E489DA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524" y="1859195"/>
            <a:ext cx="8647541" cy="348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79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73C5-900D-479D-8388-9115556F490B}"/>
              </a:ext>
            </a:extLst>
          </p:cNvPr>
          <p:cNvSpPr>
            <a:spLocks noGrp="1"/>
          </p:cNvSpPr>
          <p:nvPr>
            <p:ph type="title"/>
          </p:nvPr>
        </p:nvSpPr>
        <p:spPr>
          <a:xfrm>
            <a:off x="385921" y="481480"/>
            <a:ext cx="10515600" cy="684029"/>
          </a:xfrm>
        </p:spPr>
        <p:txBody>
          <a:bodyPr>
            <a:normAutofit/>
          </a:bodyPr>
          <a:lstStyle/>
          <a:p>
            <a:r>
              <a:rPr lang="en-US" b="1" dirty="0"/>
              <a:t>Problem Definition</a:t>
            </a:r>
            <a:endParaRPr lang="en-IN" b="1" dirty="0"/>
          </a:p>
        </p:txBody>
      </p:sp>
      <p:sp>
        <p:nvSpPr>
          <p:cNvPr id="8" name="Content Placeholder 7">
            <a:extLst>
              <a:ext uri="{FF2B5EF4-FFF2-40B4-BE49-F238E27FC236}">
                <a16:creationId xmlns:a16="http://schemas.microsoft.com/office/drawing/2014/main" id="{3ABA8ED6-4DC6-4B13-AA41-6CEC3215A7FB}"/>
              </a:ext>
            </a:extLst>
          </p:cNvPr>
          <p:cNvSpPr>
            <a:spLocks noGrp="1"/>
          </p:cNvSpPr>
          <p:nvPr>
            <p:ph idx="1"/>
          </p:nvPr>
        </p:nvSpPr>
        <p:spPr>
          <a:xfrm>
            <a:off x="2801278" y="3133282"/>
            <a:ext cx="6301336" cy="924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normAutofit fontScale="92500"/>
          </a:bodyPr>
          <a:lstStyle/>
          <a:p>
            <a:pPr marL="0" indent="0" algn="ctr">
              <a:buNone/>
            </a:pPr>
            <a:r>
              <a:rPr lang="en-US" sz="1800" dirty="0">
                <a:solidFill>
                  <a:schemeClr val="bg1"/>
                </a:solidFill>
                <a:effectLst/>
                <a:latin typeface="+mj-lt"/>
              </a:rPr>
              <a:t>In spite of high performance of around 70%, new </a:t>
            </a:r>
            <a:r>
              <a:rPr lang="en-US" sz="1800" dirty="0" err="1">
                <a:solidFill>
                  <a:schemeClr val="bg1"/>
                </a:solidFill>
                <a:effectLst/>
                <a:latin typeface="+mj-lt"/>
              </a:rPr>
              <a:t>joinees</a:t>
            </a:r>
            <a:r>
              <a:rPr lang="en-US" sz="1800" dirty="0">
                <a:solidFill>
                  <a:schemeClr val="bg1"/>
                </a:solidFill>
                <a:effectLst/>
                <a:latin typeface="+mj-lt"/>
              </a:rPr>
              <a:t> resigned sighting reasons of lack of excitement at work</a:t>
            </a:r>
          </a:p>
        </p:txBody>
      </p:sp>
      <p:sp>
        <p:nvSpPr>
          <p:cNvPr id="4" name="Rectangle 3">
            <a:extLst>
              <a:ext uri="{FF2B5EF4-FFF2-40B4-BE49-F238E27FC236}">
                <a16:creationId xmlns:a16="http://schemas.microsoft.com/office/drawing/2014/main" id="{513261C2-DB72-4EA9-BD97-2692E4C3580C}"/>
              </a:ext>
            </a:extLst>
          </p:cNvPr>
          <p:cNvSpPr/>
          <p:nvPr/>
        </p:nvSpPr>
        <p:spPr>
          <a:xfrm>
            <a:off x="2801278" y="1821422"/>
            <a:ext cx="6301336" cy="924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latin typeface="+mj-lt"/>
              </a:rPr>
              <a:t>Voluntary attrition among fresh college graduates has been 45.5% in 2018 and 54.5% in 2019. </a:t>
            </a:r>
          </a:p>
        </p:txBody>
      </p:sp>
      <p:cxnSp>
        <p:nvCxnSpPr>
          <p:cNvPr id="6" name="Straight Arrow Connector 5">
            <a:extLst>
              <a:ext uri="{FF2B5EF4-FFF2-40B4-BE49-F238E27FC236}">
                <a16:creationId xmlns:a16="http://schemas.microsoft.com/office/drawing/2014/main" id="{6AF85C7D-D807-45E3-8750-3939A5410E2F}"/>
              </a:ext>
            </a:extLst>
          </p:cNvPr>
          <p:cNvCxnSpPr>
            <a:cxnSpLocks/>
          </p:cNvCxnSpPr>
          <p:nvPr/>
        </p:nvCxnSpPr>
        <p:spPr>
          <a:xfrm>
            <a:off x="5985977" y="2745447"/>
            <a:ext cx="0" cy="38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7">
            <a:extLst>
              <a:ext uri="{FF2B5EF4-FFF2-40B4-BE49-F238E27FC236}">
                <a16:creationId xmlns:a16="http://schemas.microsoft.com/office/drawing/2014/main" id="{648FEF71-677F-4426-A8EB-E2554843AD1F}"/>
              </a:ext>
            </a:extLst>
          </p:cNvPr>
          <p:cNvSpPr txBox="1">
            <a:spLocks/>
          </p:cNvSpPr>
          <p:nvPr/>
        </p:nvSpPr>
        <p:spPr>
          <a:xfrm>
            <a:off x="2801278" y="4433582"/>
            <a:ext cx="6301336" cy="92402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latin typeface="+mj-lt"/>
              </a:rPr>
              <a:t>APL tried to improve employee retention by introducing various HR strategies like incentives, lucrative package, residential quarters, etc., however, the situation did not improve.</a:t>
            </a:r>
          </a:p>
        </p:txBody>
      </p:sp>
      <p:cxnSp>
        <p:nvCxnSpPr>
          <p:cNvPr id="10" name="Straight Arrow Connector 9">
            <a:extLst>
              <a:ext uri="{FF2B5EF4-FFF2-40B4-BE49-F238E27FC236}">
                <a16:creationId xmlns:a16="http://schemas.microsoft.com/office/drawing/2014/main" id="{3ECA1D72-F2CF-46D6-AE41-2B8E7CA837B9}"/>
              </a:ext>
            </a:extLst>
          </p:cNvPr>
          <p:cNvCxnSpPr>
            <a:cxnSpLocks/>
          </p:cNvCxnSpPr>
          <p:nvPr/>
        </p:nvCxnSpPr>
        <p:spPr>
          <a:xfrm>
            <a:off x="6006742" y="4045747"/>
            <a:ext cx="0" cy="38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03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8674-CF58-469F-BAD8-0C23695A71B6}"/>
              </a:ext>
            </a:extLst>
          </p:cNvPr>
          <p:cNvSpPr>
            <a:spLocks noGrp="1"/>
          </p:cNvSpPr>
          <p:nvPr>
            <p:ph type="title"/>
          </p:nvPr>
        </p:nvSpPr>
        <p:spPr>
          <a:xfrm>
            <a:off x="221751" y="186583"/>
            <a:ext cx="10515600" cy="682839"/>
          </a:xfrm>
        </p:spPr>
        <p:txBody>
          <a:bodyPr>
            <a:normAutofit fontScale="90000"/>
          </a:bodyPr>
          <a:lstStyle/>
          <a:p>
            <a:r>
              <a:rPr lang="en-US" b="1" dirty="0"/>
              <a:t>Analysis and Problem Identification…1</a:t>
            </a:r>
            <a:endParaRPr lang="en-IN" b="1" dirty="0"/>
          </a:p>
        </p:txBody>
      </p:sp>
      <p:graphicFrame>
        <p:nvGraphicFramePr>
          <p:cNvPr id="4" name="Chart 3">
            <a:extLst>
              <a:ext uri="{FF2B5EF4-FFF2-40B4-BE49-F238E27FC236}">
                <a16:creationId xmlns:a16="http://schemas.microsoft.com/office/drawing/2014/main" id="{F83F37F2-F7EB-44F4-84F5-2DA3115428CB}"/>
              </a:ext>
            </a:extLst>
          </p:cNvPr>
          <p:cNvGraphicFramePr>
            <a:graphicFrameLocks/>
          </p:cNvGraphicFramePr>
          <p:nvPr>
            <p:extLst>
              <p:ext uri="{D42A27DB-BD31-4B8C-83A1-F6EECF244321}">
                <p14:modId xmlns:p14="http://schemas.microsoft.com/office/powerpoint/2010/main" val="3605897997"/>
              </p:ext>
            </p:extLst>
          </p:nvPr>
        </p:nvGraphicFramePr>
        <p:xfrm>
          <a:off x="523981" y="1249212"/>
          <a:ext cx="4613095" cy="235701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1C814F7C-28DD-4D39-B683-4CBABD542D47}"/>
              </a:ext>
            </a:extLst>
          </p:cNvPr>
          <p:cNvSpPr/>
          <p:nvPr/>
        </p:nvSpPr>
        <p:spPr>
          <a:xfrm>
            <a:off x="688366" y="898664"/>
            <a:ext cx="4284323" cy="321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 wise Attrition</a:t>
            </a:r>
            <a:endParaRPr lang="en-IN" dirty="0">
              <a:solidFill>
                <a:schemeClr val="tx1"/>
              </a:solidFill>
            </a:endParaRPr>
          </a:p>
        </p:txBody>
      </p:sp>
      <p:sp>
        <p:nvSpPr>
          <p:cNvPr id="7" name="TextBox 6">
            <a:extLst>
              <a:ext uri="{FF2B5EF4-FFF2-40B4-BE49-F238E27FC236}">
                <a16:creationId xmlns:a16="http://schemas.microsoft.com/office/drawing/2014/main" id="{CE5EBCF6-ADE7-414E-8121-7C492A9D28B6}"/>
              </a:ext>
            </a:extLst>
          </p:cNvPr>
          <p:cNvSpPr txBox="1"/>
          <p:nvPr/>
        </p:nvSpPr>
        <p:spPr>
          <a:xfrm>
            <a:off x="268413" y="3885406"/>
            <a:ext cx="5838291" cy="3139321"/>
          </a:xfrm>
          <a:prstGeom prst="rect">
            <a:avLst/>
          </a:prstGeom>
          <a:noFill/>
        </p:spPr>
        <p:txBody>
          <a:bodyPr wrap="square" rtlCol="0">
            <a:spAutoFit/>
          </a:bodyPr>
          <a:lstStyle/>
          <a:p>
            <a:pPr marL="342900" indent="-342900">
              <a:buAutoNum type="arabicPeriod"/>
            </a:pPr>
            <a:r>
              <a:rPr lang="en-US" dirty="0"/>
              <a:t>Highest attrition is seen in locations such as Kawai and </a:t>
            </a:r>
            <a:r>
              <a:rPr lang="en-US" dirty="0" err="1"/>
              <a:t>Korba</a:t>
            </a:r>
            <a:r>
              <a:rPr lang="en-US" dirty="0"/>
              <a:t> which are also the places located farthest from urban areas or the airport.</a:t>
            </a:r>
          </a:p>
          <a:p>
            <a:pPr marL="342900" indent="-342900">
              <a:buAutoNum type="arabicPeriod"/>
            </a:pPr>
            <a:r>
              <a:rPr lang="en-US" dirty="0"/>
              <a:t>The main reason for leaving also is that the job location is unfavorable.</a:t>
            </a:r>
          </a:p>
          <a:p>
            <a:pPr marL="342900" indent="-342900">
              <a:buAutoNum type="arabicPeriod"/>
            </a:pPr>
            <a:r>
              <a:rPr lang="en-US" dirty="0"/>
              <a:t>IITians recruited from campus have accounted for almost 31% of the resignations. </a:t>
            </a:r>
          </a:p>
          <a:p>
            <a:pPr marL="342900" indent="-342900">
              <a:buAutoNum type="arabicPeriod"/>
            </a:pPr>
            <a:r>
              <a:rPr lang="en-US" dirty="0"/>
              <a:t>Average training expense is maximum for HR and R&amp;D, their attrition is also less. </a:t>
            </a:r>
          </a:p>
          <a:p>
            <a:pPr marL="342900" indent="-342900">
              <a:buAutoNum type="arabicPeriod"/>
            </a:pPr>
            <a:endParaRPr lang="en-US" dirty="0"/>
          </a:p>
          <a:p>
            <a:pPr marL="342900" indent="-342900">
              <a:buAutoNum type="arabicPeriod"/>
            </a:pPr>
            <a:endParaRPr lang="en-IN" dirty="0"/>
          </a:p>
        </p:txBody>
      </p:sp>
      <p:graphicFrame>
        <p:nvGraphicFramePr>
          <p:cNvPr id="8" name="Chart 7">
            <a:extLst>
              <a:ext uri="{FF2B5EF4-FFF2-40B4-BE49-F238E27FC236}">
                <a16:creationId xmlns:a16="http://schemas.microsoft.com/office/drawing/2014/main" id="{6B77D7A5-BA96-4993-80C9-E2304D7C8231}"/>
              </a:ext>
            </a:extLst>
          </p:cNvPr>
          <p:cNvGraphicFramePr>
            <a:graphicFrameLocks/>
          </p:cNvGraphicFramePr>
          <p:nvPr>
            <p:extLst>
              <p:ext uri="{D42A27DB-BD31-4B8C-83A1-F6EECF244321}">
                <p14:modId xmlns:p14="http://schemas.microsoft.com/office/powerpoint/2010/main" val="596187314"/>
              </p:ext>
            </p:extLst>
          </p:nvPr>
        </p:nvGraphicFramePr>
        <p:xfrm>
          <a:off x="5602840" y="1406915"/>
          <a:ext cx="5838291" cy="2199314"/>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D9DFBB95-AF9C-48FD-82B0-D3AB988D6575}"/>
              </a:ext>
            </a:extLst>
          </p:cNvPr>
          <p:cNvSpPr/>
          <p:nvPr/>
        </p:nvSpPr>
        <p:spPr>
          <a:xfrm>
            <a:off x="6096000" y="922429"/>
            <a:ext cx="4943581" cy="321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Attrition w.r.t source of hire and Alma Mater</a:t>
            </a:r>
            <a:endParaRPr lang="en-IN" dirty="0">
              <a:solidFill>
                <a:schemeClr val="tx1"/>
              </a:solidFill>
            </a:endParaRPr>
          </a:p>
        </p:txBody>
      </p:sp>
      <p:sp>
        <p:nvSpPr>
          <p:cNvPr id="10" name="Rectangle 9">
            <a:extLst>
              <a:ext uri="{FF2B5EF4-FFF2-40B4-BE49-F238E27FC236}">
                <a16:creationId xmlns:a16="http://schemas.microsoft.com/office/drawing/2014/main" id="{2288AFB8-997C-4AE8-B22D-74BF4208DAB4}"/>
              </a:ext>
            </a:extLst>
          </p:cNvPr>
          <p:cNvSpPr/>
          <p:nvPr/>
        </p:nvSpPr>
        <p:spPr>
          <a:xfrm>
            <a:off x="6371690" y="3753156"/>
            <a:ext cx="4943581" cy="321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 wise Avg training expenses</a:t>
            </a:r>
            <a:endParaRPr lang="en-IN" dirty="0">
              <a:solidFill>
                <a:schemeClr val="tx1"/>
              </a:solidFill>
            </a:endParaRPr>
          </a:p>
        </p:txBody>
      </p:sp>
      <p:pic>
        <p:nvPicPr>
          <p:cNvPr id="5" name="Picture 4">
            <a:extLst>
              <a:ext uri="{FF2B5EF4-FFF2-40B4-BE49-F238E27FC236}">
                <a16:creationId xmlns:a16="http://schemas.microsoft.com/office/drawing/2014/main" id="{FF61E99C-A17C-4EE5-87FF-27D8C5FB274B}"/>
              </a:ext>
            </a:extLst>
          </p:cNvPr>
          <p:cNvPicPr>
            <a:picLocks noChangeAspect="1"/>
          </p:cNvPicPr>
          <p:nvPr/>
        </p:nvPicPr>
        <p:blipFill>
          <a:blip r:embed="rId4"/>
          <a:stretch>
            <a:fillRect/>
          </a:stretch>
        </p:blipFill>
        <p:spPr>
          <a:xfrm>
            <a:off x="6256962" y="4143721"/>
            <a:ext cx="5735476" cy="2527695"/>
          </a:xfrm>
          <a:prstGeom prst="rect">
            <a:avLst/>
          </a:prstGeom>
        </p:spPr>
      </p:pic>
      <p:pic>
        <p:nvPicPr>
          <p:cNvPr id="13" name="Picture 12">
            <a:extLst>
              <a:ext uri="{FF2B5EF4-FFF2-40B4-BE49-F238E27FC236}">
                <a16:creationId xmlns:a16="http://schemas.microsoft.com/office/drawing/2014/main" id="{67BB1FDD-2D4B-4CCE-B757-5ECBADC33B22}"/>
              </a:ext>
            </a:extLst>
          </p:cNvPr>
          <p:cNvPicPr>
            <a:picLocks noChangeAspect="1"/>
          </p:cNvPicPr>
          <p:nvPr/>
        </p:nvPicPr>
        <p:blipFill>
          <a:blip r:embed="rId5"/>
          <a:stretch>
            <a:fillRect/>
          </a:stretch>
        </p:blipFill>
        <p:spPr>
          <a:xfrm>
            <a:off x="10485414" y="5543552"/>
            <a:ext cx="1438173" cy="484486"/>
          </a:xfrm>
          <a:prstGeom prst="rect">
            <a:avLst/>
          </a:prstGeom>
        </p:spPr>
      </p:pic>
    </p:spTree>
    <p:extLst>
      <p:ext uri="{BB962C8B-B14F-4D97-AF65-F5344CB8AC3E}">
        <p14:creationId xmlns:p14="http://schemas.microsoft.com/office/powerpoint/2010/main" val="24488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8674-CF58-469F-BAD8-0C23695A71B6}"/>
              </a:ext>
            </a:extLst>
          </p:cNvPr>
          <p:cNvSpPr>
            <a:spLocks noGrp="1"/>
          </p:cNvSpPr>
          <p:nvPr>
            <p:ph type="title"/>
          </p:nvPr>
        </p:nvSpPr>
        <p:spPr>
          <a:xfrm>
            <a:off x="221751" y="118545"/>
            <a:ext cx="10515600" cy="682839"/>
          </a:xfrm>
        </p:spPr>
        <p:txBody>
          <a:bodyPr>
            <a:normAutofit fontScale="90000"/>
          </a:bodyPr>
          <a:lstStyle/>
          <a:p>
            <a:r>
              <a:rPr lang="en-US" b="1" dirty="0"/>
              <a:t>Analysis and Problem Identification…2</a:t>
            </a:r>
            <a:endParaRPr lang="en-IN" b="1" dirty="0"/>
          </a:p>
        </p:txBody>
      </p:sp>
      <p:sp>
        <p:nvSpPr>
          <p:cNvPr id="6" name="Rectangle 5">
            <a:extLst>
              <a:ext uri="{FF2B5EF4-FFF2-40B4-BE49-F238E27FC236}">
                <a16:creationId xmlns:a16="http://schemas.microsoft.com/office/drawing/2014/main" id="{1C814F7C-28DD-4D39-B683-4CBABD542D47}"/>
              </a:ext>
            </a:extLst>
          </p:cNvPr>
          <p:cNvSpPr/>
          <p:nvPr/>
        </p:nvSpPr>
        <p:spPr>
          <a:xfrm>
            <a:off x="647482" y="923874"/>
            <a:ext cx="5260371" cy="321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Department wise Attrition</a:t>
            </a:r>
            <a:endParaRPr lang="en-IN" sz="2000" b="1" dirty="0">
              <a:solidFill>
                <a:schemeClr val="tx1"/>
              </a:solidFill>
            </a:endParaRPr>
          </a:p>
        </p:txBody>
      </p:sp>
      <p:sp>
        <p:nvSpPr>
          <p:cNvPr id="7" name="TextBox 6">
            <a:extLst>
              <a:ext uri="{FF2B5EF4-FFF2-40B4-BE49-F238E27FC236}">
                <a16:creationId xmlns:a16="http://schemas.microsoft.com/office/drawing/2014/main" id="{CE5EBCF6-ADE7-414E-8121-7C492A9D28B6}"/>
              </a:ext>
            </a:extLst>
          </p:cNvPr>
          <p:cNvSpPr txBox="1"/>
          <p:nvPr/>
        </p:nvSpPr>
        <p:spPr>
          <a:xfrm>
            <a:off x="100852" y="4985129"/>
            <a:ext cx="11887201" cy="2031325"/>
          </a:xfrm>
          <a:prstGeom prst="rect">
            <a:avLst/>
          </a:prstGeom>
          <a:noFill/>
        </p:spPr>
        <p:txBody>
          <a:bodyPr wrap="square" rtlCol="0">
            <a:spAutoFit/>
          </a:bodyPr>
          <a:lstStyle/>
          <a:p>
            <a:r>
              <a:rPr lang="en-US" dirty="0"/>
              <a:t>1. Job location being unfavorable turned out to be a high influencer in causing attrition. Production department has the highest number of people who resigned due to unfavorable location and better opportunities.</a:t>
            </a:r>
          </a:p>
          <a:p>
            <a:r>
              <a:rPr lang="en-US" dirty="0"/>
              <a:t>2.  Madhya Pradesh Chhattisgarh Rajasthan and Gujarat were the location of the plant and we notice and interesting trend that people who are from these states have much lower attrition as maybe distance from home is mattering to them and for the other people the problem is exacerbated by the fact of remote hard to reach location</a:t>
            </a:r>
          </a:p>
          <a:p>
            <a:pPr marL="342900" indent="-342900">
              <a:buAutoNum type="arabicPeriod"/>
            </a:pPr>
            <a:endParaRPr lang="en-IN" dirty="0"/>
          </a:p>
        </p:txBody>
      </p:sp>
      <p:sp>
        <p:nvSpPr>
          <p:cNvPr id="11" name="Rectangle 10">
            <a:extLst>
              <a:ext uri="{FF2B5EF4-FFF2-40B4-BE49-F238E27FC236}">
                <a16:creationId xmlns:a16="http://schemas.microsoft.com/office/drawing/2014/main" id="{D9DFBB95-AF9C-48FD-82B0-D3AB988D6575}"/>
              </a:ext>
            </a:extLst>
          </p:cNvPr>
          <p:cNvSpPr/>
          <p:nvPr/>
        </p:nvSpPr>
        <p:spPr>
          <a:xfrm>
            <a:off x="6727884" y="923874"/>
            <a:ext cx="4572000" cy="39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Attrition w.r.t previous residence </a:t>
            </a:r>
            <a:endParaRPr lang="en-IN" sz="2000" b="1" dirty="0">
              <a:solidFill>
                <a:schemeClr val="tx1"/>
              </a:solidFill>
            </a:endParaRPr>
          </a:p>
        </p:txBody>
      </p:sp>
      <p:graphicFrame>
        <p:nvGraphicFramePr>
          <p:cNvPr id="10" name="Chart 9">
            <a:extLst>
              <a:ext uri="{FF2B5EF4-FFF2-40B4-BE49-F238E27FC236}">
                <a16:creationId xmlns:a16="http://schemas.microsoft.com/office/drawing/2014/main" id="{3F82B0FE-8B48-4CB0-AE9C-FCF161343DC5}"/>
              </a:ext>
            </a:extLst>
          </p:cNvPr>
          <p:cNvGraphicFramePr>
            <a:graphicFrameLocks/>
          </p:cNvGraphicFramePr>
          <p:nvPr>
            <p:extLst>
              <p:ext uri="{D42A27DB-BD31-4B8C-83A1-F6EECF244321}">
                <p14:modId xmlns:p14="http://schemas.microsoft.com/office/powerpoint/2010/main" val="374150649"/>
              </p:ext>
            </p:extLst>
          </p:nvPr>
        </p:nvGraphicFramePr>
        <p:xfrm>
          <a:off x="647481" y="1508109"/>
          <a:ext cx="5260371" cy="32830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C850CBB-AE38-43F2-B0EC-AE7F02123071}"/>
              </a:ext>
            </a:extLst>
          </p:cNvPr>
          <p:cNvGraphicFramePr>
            <a:graphicFrameLocks/>
          </p:cNvGraphicFramePr>
          <p:nvPr>
            <p:extLst>
              <p:ext uri="{D42A27DB-BD31-4B8C-83A1-F6EECF244321}">
                <p14:modId xmlns:p14="http://schemas.microsoft.com/office/powerpoint/2010/main" val="717017878"/>
              </p:ext>
            </p:extLst>
          </p:nvPr>
        </p:nvGraphicFramePr>
        <p:xfrm>
          <a:off x="6727884" y="1522159"/>
          <a:ext cx="4572000" cy="3268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130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8674-CF58-469F-BAD8-0C23695A71B6}"/>
              </a:ext>
            </a:extLst>
          </p:cNvPr>
          <p:cNvSpPr>
            <a:spLocks noGrp="1"/>
          </p:cNvSpPr>
          <p:nvPr>
            <p:ph type="title"/>
          </p:nvPr>
        </p:nvSpPr>
        <p:spPr>
          <a:xfrm>
            <a:off x="228597" y="250383"/>
            <a:ext cx="10515600" cy="682839"/>
          </a:xfrm>
        </p:spPr>
        <p:txBody>
          <a:bodyPr>
            <a:normAutofit fontScale="90000"/>
          </a:bodyPr>
          <a:lstStyle/>
          <a:p>
            <a:r>
              <a:rPr lang="en-US" b="1" dirty="0"/>
              <a:t>Analysis and Problem Identification…3</a:t>
            </a:r>
            <a:endParaRPr lang="en-IN" b="1" dirty="0"/>
          </a:p>
        </p:txBody>
      </p:sp>
      <p:sp>
        <p:nvSpPr>
          <p:cNvPr id="6" name="Rectangle 5">
            <a:extLst>
              <a:ext uri="{FF2B5EF4-FFF2-40B4-BE49-F238E27FC236}">
                <a16:creationId xmlns:a16="http://schemas.microsoft.com/office/drawing/2014/main" id="{1C814F7C-28DD-4D39-B683-4CBABD542D47}"/>
              </a:ext>
            </a:extLst>
          </p:cNvPr>
          <p:cNvSpPr/>
          <p:nvPr/>
        </p:nvSpPr>
        <p:spPr>
          <a:xfrm>
            <a:off x="1103596" y="1309489"/>
            <a:ext cx="4284323" cy="321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Notice Period wise Attrition</a:t>
            </a:r>
            <a:endParaRPr lang="en-IN" sz="2000" b="1" dirty="0">
              <a:solidFill>
                <a:schemeClr val="tx1"/>
              </a:solidFill>
            </a:endParaRPr>
          </a:p>
        </p:txBody>
      </p:sp>
      <p:sp>
        <p:nvSpPr>
          <p:cNvPr id="7" name="TextBox 6">
            <a:extLst>
              <a:ext uri="{FF2B5EF4-FFF2-40B4-BE49-F238E27FC236}">
                <a16:creationId xmlns:a16="http://schemas.microsoft.com/office/drawing/2014/main" id="{CE5EBCF6-ADE7-414E-8121-7C492A9D28B6}"/>
              </a:ext>
            </a:extLst>
          </p:cNvPr>
          <p:cNvSpPr txBox="1"/>
          <p:nvPr/>
        </p:nvSpPr>
        <p:spPr>
          <a:xfrm>
            <a:off x="523980" y="5240419"/>
            <a:ext cx="11230595" cy="1477328"/>
          </a:xfrm>
          <a:prstGeom prst="rect">
            <a:avLst/>
          </a:prstGeom>
          <a:noFill/>
        </p:spPr>
        <p:txBody>
          <a:bodyPr wrap="square" rtlCol="0">
            <a:spAutoFit/>
          </a:bodyPr>
          <a:lstStyle/>
          <a:p>
            <a:pPr marL="342900" indent="-342900">
              <a:buAutoNum type="arabicPeriod"/>
            </a:pPr>
            <a:r>
              <a:rPr lang="en-US" dirty="0"/>
              <a:t>Lower Notice Period are showing significantly higher attrition.</a:t>
            </a:r>
          </a:p>
          <a:p>
            <a:pPr marL="342900" indent="-342900">
              <a:buAutoNum type="arabicPeriod"/>
            </a:pPr>
            <a:r>
              <a:rPr lang="en-US" dirty="0"/>
              <a:t>On average the further the employee stays from workplace, the lower is their job engagement and higher is the attrition rate.</a:t>
            </a:r>
          </a:p>
          <a:p>
            <a:pPr marL="342900" indent="-342900">
              <a:buAutoNum type="arabicPeriod"/>
            </a:pPr>
            <a:endParaRPr lang="en-US" dirty="0"/>
          </a:p>
          <a:p>
            <a:pPr marL="342900" indent="-342900">
              <a:buAutoNum type="arabicPeriod"/>
            </a:pPr>
            <a:endParaRPr lang="en-IN" dirty="0"/>
          </a:p>
        </p:txBody>
      </p:sp>
      <p:sp>
        <p:nvSpPr>
          <p:cNvPr id="10" name="Rectangle 9">
            <a:extLst>
              <a:ext uri="{FF2B5EF4-FFF2-40B4-BE49-F238E27FC236}">
                <a16:creationId xmlns:a16="http://schemas.microsoft.com/office/drawing/2014/main" id="{1EB88B5C-59EA-4468-A98F-1EBB483CA5EB}"/>
              </a:ext>
            </a:extLst>
          </p:cNvPr>
          <p:cNvSpPr/>
          <p:nvPr/>
        </p:nvSpPr>
        <p:spPr>
          <a:xfrm>
            <a:off x="5781781" y="1241207"/>
            <a:ext cx="5492608" cy="574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Attrition and None Engagement Rating w.r.t distance between home and workplace</a:t>
            </a:r>
            <a:endParaRPr lang="en-IN" sz="2000" b="1" dirty="0">
              <a:solidFill>
                <a:schemeClr val="tx1"/>
              </a:solidFill>
            </a:endParaRPr>
          </a:p>
        </p:txBody>
      </p:sp>
      <p:graphicFrame>
        <p:nvGraphicFramePr>
          <p:cNvPr id="3" name="Chart 2">
            <a:extLst>
              <a:ext uri="{FF2B5EF4-FFF2-40B4-BE49-F238E27FC236}">
                <a16:creationId xmlns:a16="http://schemas.microsoft.com/office/drawing/2014/main" id="{D1289DE6-5CE4-4F1B-2133-CE1AF32FA167}"/>
              </a:ext>
            </a:extLst>
          </p:cNvPr>
          <p:cNvGraphicFramePr>
            <a:graphicFrameLocks/>
          </p:cNvGraphicFramePr>
          <p:nvPr>
            <p:extLst>
              <p:ext uri="{D42A27DB-BD31-4B8C-83A1-F6EECF244321}">
                <p14:modId xmlns:p14="http://schemas.microsoft.com/office/powerpoint/2010/main" val="2342222171"/>
              </p:ext>
            </p:extLst>
          </p:nvPr>
        </p:nvGraphicFramePr>
        <p:xfrm>
          <a:off x="5647765" y="1908087"/>
          <a:ext cx="6340288" cy="31870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1431E36E-C525-37EA-511C-5E0044CF1613}"/>
              </a:ext>
            </a:extLst>
          </p:cNvPr>
          <p:cNvGraphicFramePr>
            <a:graphicFrameLocks/>
          </p:cNvGraphicFramePr>
          <p:nvPr>
            <p:extLst>
              <p:ext uri="{D42A27DB-BD31-4B8C-83A1-F6EECF244321}">
                <p14:modId xmlns:p14="http://schemas.microsoft.com/office/powerpoint/2010/main" val="12500078"/>
              </p:ext>
            </p:extLst>
          </p:nvPr>
        </p:nvGraphicFramePr>
        <p:xfrm>
          <a:off x="868269" y="1960606"/>
          <a:ext cx="4618128" cy="31345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271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33A6-5754-43C2-9B37-2D97730611B0}"/>
              </a:ext>
            </a:extLst>
          </p:cNvPr>
          <p:cNvSpPr>
            <a:spLocks noGrp="1"/>
          </p:cNvSpPr>
          <p:nvPr>
            <p:ph type="title"/>
          </p:nvPr>
        </p:nvSpPr>
        <p:spPr>
          <a:xfrm>
            <a:off x="838200" y="113840"/>
            <a:ext cx="10515600" cy="1325563"/>
          </a:xfrm>
        </p:spPr>
        <p:txBody>
          <a:bodyPr>
            <a:normAutofit/>
          </a:bodyPr>
          <a:lstStyle/>
          <a:p>
            <a:r>
              <a:rPr lang="en-US" sz="4800" b="1" dirty="0"/>
              <a:t>Solutions</a:t>
            </a:r>
            <a:endParaRPr lang="en-IN" sz="4800" b="1" dirty="0"/>
          </a:p>
        </p:txBody>
      </p:sp>
      <p:sp>
        <p:nvSpPr>
          <p:cNvPr id="3" name="Content Placeholder 2">
            <a:extLst>
              <a:ext uri="{FF2B5EF4-FFF2-40B4-BE49-F238E27FC236}">
                <a16:creationId xmlns:a16="http://schemas.microsoft.com/office/drawing/2014/main" id="{115C771C-24A9-4F32-8906-D89D925E134E}"/>
              </a:ext>
            </a:extLst>
          </p:cNvPr>
          <p:cNvSpPr>
            <a:spLocks noGrp="1"/>
          </p:cNvSpPr>
          <p:nvPr>
            <p:ph idx="1"/>
          </p:nvPr>
        </p:nvSpPr>
        <p:spPr>
          <a:xfrm>
            <a:off x="838200" y="1228506"/>
            <a:ext cx="10515600" cy="5179273"/>
          </a:xfrm>
        </p:spPr>
        <p:txBody>
          <a:bodyPr>
            <a:normAutofit fontScale="85000" lnSpcReduction="20000"/>
          </a:bodyPr>
          <a:lstStyle/>
          <a:p>
            <a:r>
              <a:rPr lang="en-IN" sz="1800" dirty="0">
                <a:solidFill>
                  <a:srgbClr val="000000"/>
                </a:solidFill>
                <a:effectLst/>
                <a:latin typeface="Calibri" panose="020F0502020204030204" pitchFamily="34" charset="0"/>
                <a:ea typeface="Times New Roman" panose="02020603050405020304" pitchFamily="18" charset="0"/>
              </a:rPr>
              <a:t>Instead of recruiting total fresh graduates APL can make a push for about 50 percent fresh and about 50 percent candidates with about 1 or 2 years of experience.</a:t>
            </a:r>
            <a:endParaRPr lang="en-IN" sz="1800" dirty="0">
              <a:solidFill>
                <a:srgbClr val="000000"/>
              </a:solidFill>
              <a:latin typeface="Calibri" panose="020F0502020204030204" pitchFamily="34" charset="0"/>
            </a:endParaRPr>
          </a:p>
          <a:p>
            <a:r>
              <a:rPr lang="en-US" sz="1800" dirty="0"/>
              <a:t>Hiring proportions from Campus and from IITs and DTU should be lowered as they are the major causes of attrition</a:t>
            </a:r>
          </a:p>
          <a:p>
            <a:r>
              <a:rPr lang="en-US" sz="1800" dirty="0"/>
              <a:t>Some what reshuffling in hiring proportions from 20 percent from high attrition sources like campus recruitment to sources which are less prone to attrition like LinkedIn and agency may be helpful.</a:t>
            </a:r>
          </a:p>
          <a:p>
            <a:r>
              <a:rPr lang="en-US" sz="1800" dirty="0"/>
              <a:t>0 day notice period should be tweaked to about 1 month so as to maintain a balance between employee job seriousness and future growth prospects. Too low notice period is harmful as people leave too easily and many people from campus just joining for the sake of having a job and on they the get other opportunities they quickly move away.</a:t>
            </a:r>
          </a:p>
          <a:p>
            <a:r>
              <a:rPr lang="en-US" sz="1800" dirty="0"/>
              <a:t>People who are staying further away from plant have higher non engagement rating and also higher attrition. Though it is given APL provides residential quarters maybe the township facilities provided may be the amenities are not up to higher standards as expected by employees and thus they choose to stay away.</a:t>
            </a:r>
          </a:p>
          <a:p>
            <a:r>
              <a:rPr lang="en-US" sz="1800" dirty="0"/>
              <a:t>Profit Percent's of company has gone down from 20.13 percent in FY 2015 to 7.42 percent in FY 2018 and 7.81 percent in FY 2019. this is an important factor that to keep company profitable the bonuses and increments being offered now is lower than what was before so that maybe pushing up attrition as maybe employees are not happy with their increments and bonuses now. This can be looked into.</a:t>
            </a:r>
          </a:p>
          <a:p>
            <a:r>
              <a:rPr lang="en-US" sz="1800" dirty="0"/>
              <a:t>Production department has higher workloads and also shift related duties. The should be compensated according to that. Maybe give shift duty bonuses and other related amenities to make up for their enhanced job stress.</a:t>
            </a:r>
          </a:p>
          <a:p>
            <a:endParaRPr lang="en-IN" sz="1800" dirty="0"/>
          </a:p>
        </p:txBody>
      </p:sp>
    </p:spTree>
    <p:extLst>
      <p:ext uri="{BB962C8B-B14F-4D97-AF65-F5344CB8AC3E}">
        <p14:creationId xmlns:p14="http://schemas.microsoft.com/office/powerpoint/2010/main" val="382143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9C902-AFAD-4FD2-9695-6013DA5C0E47}"/>
              </a:ext>
            </a:extLst>
          </p:cNvPr>
          <p:cNvSpPr txBox="1"/>
          <p:nvPr/>
        </p:nvSpPr>
        <p:spPr>
          <a:xfrm>
            <a:off x="4865167" y="2878254"/>
            <a:ext cx="2931664" cy="646331"/>
          </a:xfrm>
          <a:prstGeom prst="rect">
            <a:avLst/>
          </a:prstGeom>
          <a:noFill/>
        </p:spPr>
        <p:txBody>
          <a:bodyPr wrap="square" rtlCol="0">
            <a:spAutoFit/>
          </a:bodyPr>
          <a:lstStyle/>
          <a:p>
            <a:r>
              <a:rPr lang="en-US" sz="3600" b="1" dirty="0"/>
              <a:t>THANK YOU</a:t>
            </a:r>
            <a:endParaRPr lang="en-IN" sz="3600" b="1" dirty="0"/>
          </a:p>
        </p:txBody>
      </p:sp>
    </p:spTree>
    <p:extLst>
      <p:ext uri="{BB962C8B-B14F-4D97-AF65-F5344CB8AC3E}">
        <p14:creationId xmlns:p14="http://schemas.microsoft.com/office/powerpoint/2010/main" val="2447902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653</TotalTime>
  <Words>671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Rockwell</vt:lpstr>
      <vt:lpstr>Damask</vt:lpstr>
      <vt:lpstr>Case Study</vt:lpstr>
      <vt:lpstr>Problem Definition</vt:lpstr>
      <vt:lpstr>Analysis and Problem Identification…1</vt:lpstr>
      <vt:lpstr>Analysis and Problem Identification…2</vt:lpstr>
      <vt:lpstr>Analysis and Problem Identification…3</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Shramana Bhattacharya</dc:creator>
  <cp:lastModifiedBy>Antarlin Chanda</cp:lastModifiedBy>
  <cp:revision>91</cp:revision>
  <dcterms:created xsi:type="dcterms:W3CDTF">2022-09-06T14:46:26Z</dcterms:created>
  <dcterms:modified xsi:type="dcterms:W3CDTF">2022-09-14T05:19:31Z</dcterms:modified>
</cp:coreProperties>
</file>