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8" r:id="rId1"/>
  </p:sldMasterIdLst>
  <p:notesMasterIdLst>
    <p:notesMasterId r:id="rId23"/>
  </p:notesMasterIdLst>
  <p:sldIdLst>
    <p:sldId id="256" r:id="rId2"/>
    <p:sldId id="257" r:id="rId3"/>
    <p:sldId id="269" r:id="rId4"/>
    <p:sldId id="258" r:id="rId5"/>
    <p:sldId id="259" r:id="rId6"/>
    <p:sldId id="273" r:id="rId7"/>
    <p:sldId id="272" r:id="rId8"/>
    <p:sldId id="271" r:id="rId9"/>
    <p:sldId id="260" r:id="rId10"/>
    <p:sldId id="261" r:id="rId11"/>
    <p:sldId id="279" r:id="rId12"/>
    <p:sldId id="262" r:id="rId13"/>
    <p:sldId id="277" r:id="rId14"/>
    <p:sldId id="268" r:id="rId15"/>
    <p:sldId id="270" r:id="rId16"/>
    <p:sldId id="263" r:id="rId17"/>
    <p:sldId id="264" r:id="rId18"/>
    <p:sldId id="265" r:id="rId19"/>
    <p:sldId id="266" r:id="rId20"/>
    <p:sldId id="278" r:id="rId21"/>
    <p:sldId id="26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CDCC"/>
          </a:solidFill>
        </a:fill>
      </a:tcStyle>
    </a:wholeTbl>
    <a:band2H>
      <a:tcTxStyle/>
      <a:tcStyle>
        <a:tcBdr/>
        <a:fill>
          <a:solidFill>
            <a:srgbClr val="E9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6DA"/>
          </a:solidFill>
        </a:fill>
      </a:tcStyle>
    </a:wholeTbl>
    <a:band2H>
      <a:tcTxStyle/>
      <a:tcStyle>
        <a:tcBdr/>
        <a:fill>
          <a:solidFill>
            <a:srgbClr val="E9EC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6D0"/>
          </a:solidFill>
        </a:fill>
      </a:tcStyle>
    </a:wholeTbl>
    <a:band2H>
      <a:tcTxStyle/>
      <a:tcStyle>
        <a:tcBdr/>
        <a:fill>
          <a:solidFill>
            <a:srgbClr val="F8FA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13" d="100"/>
          <a:sy n="113" d="100"/>
        </p:scale>
        <p:origin x="6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xfrm>
            <a:off x="1143000" y="685800"/>
            <a:ext cx="4572000" cy="3429000"/>
          </a:xfrm>
          <a:prstGeom prst="rect">
            <a:avLst/>
          </a:prstGeom>
        </p:spPr>
        <p:txBody>
          <a:bodyPr/>
          <a:lstStyle/>
          <a:p>
            <a:endParaRPr/>
          </a:p>
        </p:txBody>
      </p:sp>
      <p:sp>
        <p:nvSpPr>
          <p:cNvPr id="95" name="Shape 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00478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91748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295722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617720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045685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455275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687433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9057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051886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23" name="Title Text"/>
          <p:cNvSpPr txBox="1">
            <a:spLocks noGrp="1"/>
          </p:cNvSpPr>
          <p:nvPr>
            <p:ph type="title"/>
          </p:nvPr>
        </p:nvSpPr>
        <p:spPr>
          <a:prstGeom prst="rect">
            <a:avLst/>
          </a:prstGeom>
        </p:spPr>
        <p:txBody>
          <a:bodyPr/>
          <a:lstStyle/>
          <a:p>
            <a:r>
              <a:t>Title Text</a:t>
            </a:r>
          </a:p>
        </p:txBody>
      </p:sp>
      <p:sp>
        <p:nvSpPr>
          <p:cNvPr id="24" name="Body Level One…"/>
          <p:cNvSpPr txBox="1">
            <a:spLocks noGrp="1"/>
          </p:cNvSpPr>
          <p:nvPr>
            <p:ph type="body" sz="half" idx="1"/>
          </p:nvPr>
        </p:nvSpPr>
        <p:spPr>
          <a:xfrm>
            <a:off x="311699" y="1225225"/>
            <a:ext cx="3999902" cy="3354000"/>
          </a:xfrm>
          <a:prstGeom prst="rect">
            <a:avLst/>
          </a:prstGeom>
        </p:spPr>
        <p:txBody>
          <a:bodyPr>
            <a:normAutofit/>
          </a:bodyPr>
          <a:lstStyle>
            <a:lvl1pPr indent="-342900">
              <a:buSzPts val="1800"/>
              <a:defRPr sz="1800"/>
            </a:lvl1pPr>
            <a:lvl2pPr marL="1005114" indent="-408214">
              <a:buSzPts val="1800"/>
              <a:defRPr sz="1800"/>
            </a:lvl2pPr>
            <a:lvl3pPr marL="1524000" indent="-457200">
              <a:buSzPts val="1800"/>
              <a:defRPr sz="1800"/>
            </a:lvl3pPr>
            <a:lvl4pPr marL="1981200" indent="-457200">
              <a:buSzPts val="1800"/>
              <a:defRPr sz="1800"/>
            </a:lvl4pPr>
            <a:lvl5pPr marL="2438400" indent="-457200">
              <a:buSzPts val="1800"/>
              <a:defRPr sz="1800"/>
            </a:lvl5pPr>
          </a:lstStyle>
          <a:p>
            <a:r>
              <a:t>Body Level One</a:t>
            </a:r>
          </a:p>
          <a:p>
            <a:pPr lvl="1"/>
            <a:r>
              <a:t>Body Level Two</a:t>
            </a:r>
          </a:p>
          <a:p>
            <a:pPr lvl="2"/>
            <a:r>
              <a:t>Body Level Three</a:t>
            </a:r>
          </a:p>
          <a:p>
            <a:pPr lvl="3"/>
            <a:r>
              <a:t>Body Level Four</a:t>
            </a:r>
          </a:p>
          <a:p>
            <a:pPr lvl="4"/>
            <a:r>
              <a:t>Body Level Five</a:t>
            </a:r>
          </a:p>
        </p:txBody>
      </p:sp>
      <p:sp>
        <p:nvSpPr>
          <p:cNvPr id="25" name="Google Shape;18;p3"/>
          <p:cNvSpPr txBox="1">
            <a:spLocks noGrp="1"/>
          </p:cNvSpPr>
          <p:nvPr>
            <p:ph type="body" sz="half" idx="21"/>
          </p:nvPr>
        </p:nvSpPr>
        <p:spPr>
          <a:xfrm>
            <a:off x="4832399" y="1225225"/>
            <a:ext cx="3999902" cy="3354000"/>
          </a:xfrm>
          <a:prstGeom prst="rect">
            <a:avLst/>
          </a:prstGeom>
        </p:spPr>
        <p:txBody>
          <a:bodyPr>
            <a:normAutofit/>
          </a:bodyPr>
          <a:lstStyle/>
          <a:p>
            <a:pPr indent="-342900">
              <a:buSzPts val="1800"/>
              <a:defRPr sz="1800"/>
            </a:pPr>
            <a:endParaRPr/>
          </a:p>
        </p:txBody>
      </p:sp>
      <p:sp>
        <p:nvSpPr>
          <p:cNvPr id="26" name="Slide Number"/>
          <p:cNvSpPr txBox="1">
            <a:spLocks noGrp="1"/>
          </p:cNvSpPr>
          <p:nvPr>
            <p:ph type="sldNum" sz="quarter" idx="2"/>
          </p:nvPr>
        </p:nvSpPr>
        <p:spPr>
          <a:xfrm>
            <a:off x="8627840" y="4660641"/>
            <a:ext cx="393318" cy="398751"/>
          </a:xfrm>
          <a:prstGeom prst="rect">
            <a:avLst/>
          </a:prstGeom>
        </p:spPr>
        <p:txBody>
          <a:bodyPr/>
          <a:lstStyle>
            <a:lvl1pPr>
              <a:defRPr sz="1400" b="1">
                <a:latin typeface="Ubuntu"/>
                <a:ea typeface="Ubuntu"/>
                <a:cs typeface="Ubuntu"/>
                <a:sym typeface="Ubuntu"/>
              </a:defRPr>
            </a:lvl1pPr>
          </a:lstStyle>
          <a:p>
            <a:fld id="{86CB4B4D-7CA3-9044-876B-883B54F8677D}" type="slidenum">
              <a:t>‹#›</a:t>
            </a:fld>
            <a:endParaRPr/>
          </a:p>
        </p:txBody>
      </p:sp>
    </p:spTree>
    <p:extLst>
      <p:ext uri="{BB962C8B-B14F-4D97-AF65-F5344CB8AC3E}">
        <p14:creationId xmlns:p14="http://schemas.microsoft.com/office/powerpoint/2010/main" val="232820417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34" name="Body Level One…"/>
          <p:cNvSpPr txBox="1">
            <a:spLocks noGrp="1"/>
          </p:cNvSpPr>
          <p:nvPr>
            <p:ph type="body" sz="quarter" idx="1"/>
          </p:nvPr>
        </p:nvSpPr>
        <p:spPr>
          <a:xfrm>
            <a:off x="319499" y="4218925"/>
            <a:ext cx="5998802" cy="598801"/>
          </a:xfrm>
          <a:prstGeom prst="rect">
            <a:avLst/>
          </a:prstGeom>
        </p:spPr>
        <p:txBody>
          <a:bodyPr anchor="ctr">
            <a:normAutofit/>
          </a:bodyPr>
          <a:lstStyle>
            <a:lvl1pPr marL="228600" indent="0">
              <a:lnSpc>
                <a:spcPct val="100000"/>
              </a:lnSpc>
              <a:buClrTx/>
              <a:buSzTx/>
              <a:buFontTx/>
              <a:buNone/>
              <a:defRPr>
                <a:latin typeface="Economica"/>
                <a:ea typeface="Economica"/>
                <a:cs typeface="Economica"/>
                <a:sym typeface="Economica"/>
              </a:defRPr>
            </a:lvl1pPr>
            <a:lvl2pPr>
              <a:lnSpc>
                <a:spcPct val="100000"/>
              </a:lnSpc>
              <a:buClrTx/>
              <a:buFontTx/>
              <a:defRPr>
                <a:latin typeface="Economica"/>
                <a:ea typeface="Economica"/>
                <a:cs typeface="Economica"/>
                <a:sym typeface="Economica"/>
              </a:defRPr>
            </a:lvl2pPr>
            <a:lvl3pPr>
              <a:lnSpc>
                <a:spcPct val="100000"/>
              </a:lnSpc>
              <a:buClrTx/>
              <a:buFontTx/>
              <a:defRPr>
                <a:latin typeface="Economica"/>
                <a:ea typeface="Economica"/>
                <a:cs typeface="Economica"/>
                <a:sym typeface="Economica"/>
              </a:defRPr>
            </a:lvl3pPr>
            <a:lvl4pPr>
              <a:lnSpc>
                <a:spcPct val="100000"/>
              </a:lnSpc>
              <a:buClrTx/>
              <a:buFontTx/>
              <a:defRPr>
                <a:latin typeface="Economica"/>
                <a:ea typeface="Economica"/>
                <a:cs typeface="Economica"/>
                <a:sym typeface="Economica"/>
              </a:defRPr>
            </a:lvl4pPr>
            <a:lvl5pPr>
              <a:lnSpc>
                <a:spcPct val="100000"/>
              </a:lnSpc>
              <a:buClrTx/>
              <a:buFontTx/>
              <a:defRPr>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6469916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5980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5783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76832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2454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52857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483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61893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7779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4/25/2022</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1132419650"/>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raxis.ac.in" TargetMode="External"/><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bin"/><Relationship Id="rId1" Type="http://schemas.openxmlformats.org/officeDocument/2006/relationships/slideLayout" Target="../slideLayouts/slideLayout18.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s://www.akshayapatra.org/" TargetMode="External"/><Relationship Id="rId2" Type="http://schemas.openxmlformats.org/officeDocument/2006/relationships/hyperlink" Target="https://www.avanade.com/en/media-center/press-releases/cloud-data-analytics-transform-the-felix-project" TargetMode="External"/><Relationship Id="rId1" Type="http://schemas.openxmlformats.org/officeDocument/2006/relationships/slideLayout" Target="../slideLayouts/slideLayout18.xml"/><Relationship Id="rId4" Type="http://schemas.openxmlformats.org/officeDocument/2006/relationships/hyperlink" Target="https://robinhoodarmy.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8.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Layout" Target="../slideLayouts/slideLayout18.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l="-2000" t="-9000" b="-10000"/>
          </a:stretch>
        </a:blipFill>
        <a:effectLst/>
      </p:bgPr>
    </p:bg>
    <p:spTree>
      <p:nvGrpSpPr>
        <p:cNvPr id="1" name=""/>
        <p:cNvGrpSpPr/>
        <p:nvPr/>
      </p:nvGrpSpPr>
      <p:grpSpPr>
        <a:xfrm>
          <a:off x="0" y="0"/>
          <a:ext cx="0" cy="0"/>
          <a:chOff x="0" y="0"/>
          <a:chExt cx="0" cy="0"/>
        </a:xfrm>
      </p:grpSpPr>
      <p:sp>
        <p:nvSpPr>
          <p:cNvPr id="97" name="Google Shape;53;p11"/>
          <p:cNvSpPr txBox="1">
            <a:spLocks noGrp="1"/>
          </p:cNvSpPr>
          <p:nvPr>
            <p:ph type="ctrTitle"/>
          </p:nvPr>
        </p:nvSpPr>
        <p:spPr>
          <a:xfrm>
            <a:off x="1097881" y="215278"/>
            <a:ext cx="6948238" cy="1537202"/>
          </a:xfrm>
          <a:prstGeom prst="rect">
            <a:avLst/>
          </a:prstGeom>
          <a:effectLst>
            <a:outerShdw blurRad="152400" dist="317500" dir="5400000" sx="90000" sy="-19000" rotWithShape="0">
              <a:prstClr val="black">
                <a:alpha val="15000"/>
              </a:prstClr>
            </a:outerShdw>
          </a:effectLst>
        </p:spPr>
        <p:txBody>
          <a:bodyPr>
            <a:normAutofit/>
          </a:bodyPr>
          <a:lstStyle>
            <a:lvl1pPr>
              <a:defRPr sz="6300" b="1">
                <a:solidFill>
                  <a:srgbClr val="CC0000"/>
                </a:solidFill>
              </a:defRPr>
            </a:lvl1pPr>
          </a:lstStyle>
          <a:p>
            <a:r>
              <a:rPr lang="en-IN" sz="4000" dirty="0">
                <a:latin typeface="Aparajita" panose="02020603050405020304" pitchFamily="18" charset="0"/>
                <a:cs typeface="Aparajita" panose="02020603050405020304" pitchFamily="18" charset="0"/>
              </a:rPr>
              <a:t>Reducing Hunger Using Machine Learning</a:t>
            </a:r>
            <a:endParaRPr sz="4000" dirty="0">
              <a:latin typeface="Aparajita" panose="02020603050405020304" pitchFamily="18" charset="0"/>
              <a:cs typeface="Aparajita" panose="02020603050405020304" pitchFamily="18" charset="0"/>
            </a:endParaRPr>
          </a:p>
        </p:txBody>
      </p:sp>
      <p:sp>
        <p:nvSpPr>
          <p:cNvPr id="98" name="Google Shape;54;p11"/>
          <p:cNvSpPr txBox="1">
            <a:spLocks noGrp="1"/>
          </p:cNvSpPr>
          <p:nvPr>
            <p:ph type="subTitle" idx="1"/>
          </p:nvPr>
        </p:nvSpPr>
        <p:spPr>
          <a:xfrm>
            <a:off x="5181387" y="3504179"/>
            <a:ext cx="4664869" cy="1329215"/>
          </a:xfrm>
          <a:prstGeom prst="rect">
            <a:avLst/>
          </a:prstGeom>
        </p:spPr>
        <p:txBody>
          <a:bodyPr anchor="ctr">
            <a:noAutofit/>
          </a:bodyPr>
          <a:lstStyle/>
          <a:p>
            <a:pPr marL="0" indent="0" defTabSz="493776">
              <a:defRPr sz="1728" b="1"/>
            </a:pPr>
            <a:r>
              <a:rPr sz="1400" dirty="0">
                <a:latin typeface="Calibri" panose="020F0502020204030204" pitchFamily="34" charset="0"/>
                <a:cs typeface="Calibri" panose="020F0502020204030204" pitchFamily="34" charset="0"/>
              </a:rPr>
              <a:t>Group No.</a:t>
            </a:r>
            <a:r>
              <a:rPr lang="en-IN" sz="1400" dirty="0">
                <a:latin typeface="Calibri" panose="020F0502020204030204" pitchFamily="34" charset="0"/>
                <a:cs typeface="Calibri" panose="020F0502020204030204" pitchFamily="34" charset="0"/>
              </a:rPr>
              <a:t> 6</a:t>
            </a:r>
            <a:endParaRPr sz="1400" dirty="0">
              <a:latin typeface="Calibri" panose="020F0502020204030204" pitchFamily="34" charset="0"/>
              <a:cs typeface="Calibri" panose="020F0502020204030204" pitchFamily="34" charset="0"/>
            </a:endParaRPr>
          </a:p>
          <a:p>
            <a:pPr marL="0" indent="0" defTabSz="493776">
              <a:defRPr sz="1728" b="1"/>
            </a:pPr>
            <a:r>
              <a:rPr sz="1400" dirty="0">
                <a:latin typeface="Calibri" panose="020F0502020204030204" pitchFamily="34" charset="0"/>
                <a:cs typeface="Calibri" panose="020F0502020204030204" pitchFamily="34" charset="0"/>
              </a:rPr>
              <a:t>Group Members</a:t>
            </a:r>
            <a:r>
              <a:rPr lang="en-IN" sz="1400" dirty="0">
                <a:latin typeface="Calibri" panose="020F0502020204030204" pitchFamily="34" charset="0"/>
                <a:cs typeface="Calibri" panose="020F0502020204030204" pitchFamily="34" charset="0"/>
              </a:rPr>
              <a:t>:</a:t>
            </a:r>
          </a:p>
          <a:p>
            <a:pPr marL="0" indent="0" defTabSz="493776">
              <a:defRPr sz="1728" b="1"/>
            </a:pPr>
            <a:r>
              <a:rPr lang="en-IN" sz="1400" dirty="0">
                <a:latin typeface="Calibri" panose="020F0502020204030204" pitchFamily="34" charset="0"/>
                <a:cs typeface="Calibri" panose="020F0502020204030204" pitchFamily="34" charset="0"/>
              </a:rPr>
              <a:t>Ally Saha</a:t>
            </a:r>
          </a:p>
          <a:p>
            <a:pPr marL="0" indent="0" defTabSz="493776">
              <a:defRPr sz="1728" b="1"/>
            </a:pPr>
            <a:r>
              <a:rPr lang="en-IN" sz="1400" dirty="0">
                <a:latin typeface="Calibri" panose="020F0502020204030204" pitchFamily="34" charset="0"/>
                <a:cs typeface="Calibri" panose="020F0502020204030204" pitchFamily="34" charset="0"/>
              </a:rPr>
              <a:t>Antarlin Chanda</a:t>
            </a:r>
          </a:p>
          <a:p>
            <a:pPr marL="0" indent="0" defTabSz="493776">
              <a:defRPr sz="1728" b="1"/>
            </a:pPr>
            <a:r>
              <a:rPr lang="en-IN" sz="1400" dirty="0">
                <a:latin typeface="Calibri" panose="020F0502020204030204" pitchFamily="34" charset="0"/>
                <a:cs typeface="Calibri" panose="020F0502020204030204" pitchFamily="34" charset="0"/>
              </a:rPr>
              <a:t>Joy Bhowmick</a:t>
            </a:r>
          </a:p>
          <a:p>
            <a:pPr marL="0" indent="0" defTabSz="493776">
              <a:defRPr sz="1728" b="1"/>
            </a:pPr>
            <a:r>
              <a:rPr lang="en-IN" sz="1400" dirty="0">
                <a:latin typeface="Calibri" panose="020F0502020204030204" pitchFamily="34" charset="0"/>
                <a:cs typeface="Calibri" panose="020F0502020204030204" pitchFamily="34" charset="0"/>
              </a:rPr>
              <a:t>Tamosa Sur</a:t>
            </a:r>
            <a:endParaRPr sz="1400" dirty="0">
              <a:latin typeface="Calibri" panose="020F0502020204030204" pitchFamily="34" charset="0"/>
              <a:cs typeface="Calibri" panose="020F0502020204030204" pitchFamily="34" charset="0"/>
            </a:endParaRPr>
          </a:p>
        </p:txBody>
      </p:sp>
      <p:pic>
        <p:nvPicPr>
          <p:cNvPr id="99" name="Google Shape;55;p11" descr="Google Shape;55;p11">
            <a:hlinkClick r:id="rId3"/>
          </p:cNvPr>
          <p:cNvPicPr>
            <a:picLocks noChangeAspect="1"/>
          </p:cNvPicPr>
          <p:nvPr/>
        </p:nvPicPr>
        <p:blipFill>
          <a:blip r:embed="rId4"/>
          <a:stretch>
            <a:fillRect/>
          </a:stretch>
        </p:blipFill>
        <p:spPr>
          <a:xfrm>
            <a:off x="8221500" y="4613203"/>
            <a:ext cx="811445" cy="440383"/>
          </a:xfrm>
          <a:prstGeom prst="rect">
            <a:avLst/>
          </a:prstGeom>
          <a:ln w="12700">
            <a:miter lim="400000"/>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88;p16"/>
          <p:cNvSpPr txBox="1">
            <a:spLocks noGrp="1"/>
          </p:cNvSpPr>
          <p:nvPr>
            <p:ph type="title"/>
          </p:nvPr>
        </p:nvSpPr>
        <p:spPr>
          <a:xfrm>
            <a:off x="311700" y="312509"/>
            <a:ext cx="8520602" cy="831300"/>
          </a:xfrm>
          <a:prstGeom prst="rect">
            <a:avLst/>
          </a:prstGeom>
        </p:spPr>
        <p:txBody>
          <a:bodyPr>
            <a:normAutofit/>
          </a:bodyPr>
          <a:lstStyle>
            <a:lvl1pPr defTabSz="804672">
              <a:defRPr sz="3696"/>
            </a:lvl1pPr>
          </a:lstStyle>
          <a:p>
            <a:r>
              <a:rPr dirty="0">
                <a:solidFill>
                  <a:schemeClr val="accent1"/>
                </a:solidFill>
              </a:rPr>
              <a:t>Potential </a:t>
            </a:r>
            <a:r>
              <a:rPr dirty="0">
                <a:solidFill>
                  <a:schemeClr val="accent1"/>
                </a:solidFill>
                <a:latin typeface="Calibri" panose="020F0502020204030204" pitchFamily="34" charset="0"/>
                <a:cs typeface="Calibri" panose="020F0502020204030204" pitchFamily="34" charset="0"/>
              </a:rPr>
              <a:t>Data</a:t>
            </a:r>
            <a:r>
              <a:rPr dirty="0">
                <a:solidFill>
                  <a:schemeClr val="accent1"/>
                </a:solidFill>
              </a:rPr>
              <a:t> Issues including Security</a:t>
            </a:r>
            <a:r>
              <a:rPr dirty="0"/>
              <a:t>	</a:t>
            </a:r>
          </a:p>
        </p:txBody>
      </p:sp>
      <p:sp>
        <p:nvSpPr>
          <p:cNvPr id="119" name="Google Shape;90;p16"/>
          <p:cNvSpPr txBox="1">
            <a:spLocks noGrp="1"/>
          </p:cNvSpPr>
          <p:nvPr>
            <p:ph type="body" sz="half" idx="1"/>
          </p:nvPr>
        </p:nvSpPr>
        <p:spPr>
          <a:xfrm>
            <a:off x="311700" y="1231114"/>
            <a:ext cx="8477368" cy="3354000"/>
          </a:xfrm>
          <a:prstGeom prst="rect">
            <a:avLst/>
          </a:prstGeom>
        </p:spPr>
        <p:txBody>
          <a:bodyPr/>
          <a:lstStyle/>
          <a:p>
            <a:pPr marL="228600" indent="0" algn="just">
              <a:buSzTx/>
              <a:buNone/>
            </a:pPr>
            <a:r>
              <a:rPr lang="en-US" sz="1600" dirty="0">
                <a:solidFill>
                  <a:schemeClr val="tx1"/>
                </a:solidFill>
                <a:latin typeface="Calibri" panose="020F0502020204030204" pitchFamily="34" charset="0"/>
                <a:cs typeface="Calibri" panose="020F0502020204030204" pitchFamily="34" charset="0"/>
              </a:rPr>
              <a:t>Data related to various below poverty line area clusters if gets breached with bad intentions can lead to heinous crimes such as child labor and human trafficking. Our collection of data related to such places can give easy resources to human traffickers.</a:t>
            </a:r>
          </a:p>
          <a:p>
            <a:pPr marL="228600" indent="0" algn="just">
              <a:buSzTx/>
              <a:buNone/>
            </a:pPr>
            <a:r>
              <a:rPr lang="en-US" sz="1600" dirty="0">
                <a:solidFill>
                  <a:schemeClr val="tx1"/>
                </a:solidFill>
                <a:latin typeface="Calibri" panose="020F0502020204030204" pitchFamily="34" charset="0"/>
                <a:cs typeface="Calibri" panose="020F0502020204030204" pitchFamily="34" charset="0"/>
              </a:rPr>
              <a:t>Imposters can be a disastrous threat arising due to breach of security. If data related to all the participants participating in the donation process gets leaked, then imposters can easily take away what is meant for the needy.</a:t>
            </a:r>
          </a:p>
          <a:p>
            <a:pPr marL="228600" indent="0">
              <a:buSzTx/>
              <a:buNone/>
            </a:pPr>
            <a:endParaRPr dirty="0"/>
          </a:p>
        </p:txBody>
      </p:sp>
      <p:sp>
        <p:nvSpPr>
          <p:cNvPr id="118" name="Google Shape;89;p16"/>
          <p:cNvSpPr txBox="1">
            <a:spLocks noGrp="1"/>
          </p:cNvSpPr>
          <p:nvPr>
            <p:ph type="sldNum" sz="quarter" idx="2"/>
          </p:nvPr>
        </p:nvSpPr>
        <p:spPr>
          <a:xfrm>
            <a:off x="8608907" y="4660641"/>
            <a:ext cx="412251"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dirty="0"/>
          </a:p>
        </p:txBody>
      </p:sp>
      <p:pic>
        <p:nvPicPr>
          <p:cNvPr id="3" name="Picture 2">
            <a:extLst>
              <a:ext uri="{FF2B5EF4-FFF2-40B4-BE49-F238E27FC236}">
                <a16:creationId xmlns:a16="http://schemas.microsoft.com/office/drawing/2014/main" id="{5FB349A5-810C-4101-BE61-C7DB315F0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445" y="2976198"/>
            <a:ext cx="2695109" cy="1684443"/>
          </a:xfrm>
          <a:prstGeom prst="rect">
            <a:avLst/>
          </a:prstGeom>
        </p:spPr>
      </p:pic>
      <p:pic>
        <p:nvPicPr>
          <p:cNvPr id="4" name="Graphic 3" descr="Fingerprint">
            <a:extLst>
              <a:ext uri="{FF2B5EF4-FFF2-40B4-BE49-F238E27FC236}">
                <a16:creationId xmlns:a16="http://schemas.microsoft.com/office/drawing/2014/main" id="{05C629AB-B18B-425C-861F-51AAFAFC3E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438" y="1334346"/>
            <a:ext cx="440987" cy="440987"/>
          </a:xfrm>
          <a:prstGeom prst="rect">
            <a:avLst/>
          </a:prstGeom>
        </p:spPr>
      </p:pic>
      <p:pic>
        <p:nvPicPr>
          <p:cNvPr id="8" name="Graphic 7" descr="Fingerprint">
            <a:extLst>
              <a:ext uri="{FF2B5EF4-FFF2-40B4-BE49-F238E27FC236}">
                <a16:creationId xmlns:a16="http://schemas.microsoft.com/office/drawing/2014/main" id="{6B1A31FC-203D-4EAA-AEDE-B6DFD931DC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676" y="2130763"/>
            <a:ext cx="440987" cy="440987"/>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2161-52CF-4DB9-AC37-CF1A5CBD2E0F}"/>
              </a:ext>
            </a:extLst>
          </p:cNvPr>
          <p:cNvSpPr>
            <a:spLocks noGrp="1"/>
          </p:cNvSpPr>
          <p:nvPr>
            <p:ph type="title"/>
          </p:nvPr>
        </p:nvSpPr>
        <p:spPr>
          <a:xfrm>
            <a:off x="685346" y="457199"/>
            <a:ext cx="7765322" cy="842137"/>
          </a:xfrm>
        </p:spPr>
        <p:txBody>
          <a:bodyPr>
            <a:normAutofit fontScale="90000"/>
          </a:bodyPr>
          <a:lstStyle/>
          <a:p>
            <a:pPr algn="l"/>
            <a:r>
              <a:rPr lang="en-US" dirty="0">
                <a:solidFill>
                  <a:schemeClr val="accent1"/>
                </a:solidFill>
                <a:cs typeface="Calibri" panose="020F0502020204030204" pitchFamily="34" charset="0"/>
              </a:rPr>
              <a:t>Transition of the business problem to data science problem</a:t>
            </a:r>
            <a:endParaRPr lang="en-IN" dirty="0">
              <a:solidFill>
                <a:schemeClr val="accent1"/>
              </a:solidFill>
              <a:cs typeface="Calibri" panose="020F0502020204030204" pitchFamily="34" charset="0"/>
            </a:endParaRPr>
          </a:p>
        </p:txBody>
      </p:sp>
      <p:sp>
        <p:nvSpPr>
          <p:cNvPr id="3" name="Content Placeholder 2">
            <a:extLst>
              <a:ext uri="{FF2B5EF4-FFF2-40B4-BE49-F238E27FC236}">
                <a16:creationId xmlns:a16="http://schemas.microsoft.com/office/drawing/2014/main" id="{5AD9A538-4658-4A98-BCF2-CF579D2D918C}"/>
              </a:ext>
            </a:extLst>
          </p:cNvPr>
          <p:cNvSpPr>
            <a:spLocks noGrp="1"/>
          </p:cNvSpPr>
          <p:nvPr>
            <p:ph idx="1"/>
          </p:nvPr>
        </p:nvSpPr>
        <p:spPr>
          <a:xfrm>
            <a:off x="685346" y="1516084"/>
            <a:ext cx="7765322" cy="3044063"/>
          </a:xfrm>
        </p:spPr>
        <p:txBody>
          <a:bodyPr/>
          <a:lstStyle/>
          <a:p>
            <a:pPr marL="27675" indent="0">
              <a:buNone/>
            </a:pPr>
            <a:r>
              <a:rPr lang="en-US" dirty="0">
                <a:latin typeface="Calibri" panose="020F0502020204030204" pitchFamily="34" charset="0"/>
                <a:cs typeface="Calibri" panose="020F0502020204030204" pitchFamily="34" charset="0"/>
              </a:rPr>
              <a:t>We can try to solve the above business problem with the use of analytics. The transition can be done as follows:</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We can make a minimalistic front-end through which we will be able to get information regarding various hotels, eateries and probable sources from where we can get food.</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The data once uploaded on server can be further used for modelling and evaluation purposes.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6121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5;p17"/>
          <p:cNvSpPr txBox="1">
            <a:spLocks noGrp="1"/>
          </p:cNvSpPr>
          <p:nvPr>
            <p:ph type="title"/>
          </p:nvPr>
        </p:nvSpPr>
        <p:spPr>
          <a:xfrm>
            <a:off x="689339" y="150709"/>
            <a:ext cx="7765322" cy="727838"/>
          </a:xfrm>
          <a:prstGeom prst="rect">
            <a:avLst/>
          </a:prstGeom>
        </p:spPr>
        <p:txBody>
          <a:bodyPr/>
          <a:lstStyle/>
          <a:p>
            <a:r>
              <a:rPr u="sng" dirty="0">
                <a:solidFill>
                  <a:schemeClr val="accent1"/>
                </a:solidFill>
              </a:rPr>
              <a:t>Modelling &amp; Evaluation</a:t>
            </a:r>
          </a:p>
        </p:txBody>
      </p:sp>
      <mc:AlternateContent xmlns:mc="http://schemas.openxmlformats.org/markup-compatibility/2006">
        <mc:Choice xmlns:a14="http://schemas.microsoft.com/office/drawing/2010/main" Requires="a14">
          <p:sp>
            <p:nvSpPr>
              <p:cNvPr id="123" name="Google Shape;97;p17"/>
              <p:cNvSpPr txBox="1">
                <a:spLocks noGrp="1"/>
              </p:cNvSpPr>
              <p:nvPr>
                <p:ph type="body" sz="half" idx="1"/>
              </p:nvPr>
            </p:nvSpPr>
            <p:spPr>
              <a:xfrm>
                <a:off x="333316" y="808208"/>
                <a:ext cx="8477368" cy="3397028"/>
              </a:xfrm>
              <a:prstGeom prst="rect">
                <a:avLst/>
              </a:prstGeom>
            </p:spPr>
            <p:txBody>
              <a:bodyPr>
                <a:noAutofit/>
              </a:bodyPr>
              <a:lstStyle/>
              <a:p>
                <a:pPr marL="0" indent="0" algn="just" defTabSz="457200">
                  <a:lnSpc>
                    <a:spcPct val="107916"/>
                  </a:lnSpc>
                  <a:spcBef>
                    <a:spcPts val="800"/>
                  </a:spcBef>
                  <a:buClrTx/>
                  <a:buSzTx/>
                  <a:buFontTx/>
                  <a:buNone/>
                  <a:defRPr sz="1100" u="sng">
                    <a:uFill>
                      <a:solidFill>
                        <a:srgbClr val="000000"/>
                      </a:solidFill>
                    </a:uFill>
                    <a:latin typeface="+mj-lt"/>
                    <a:ea typeface="+mj-ea"/>
                    <a:cs typeface="+mj-cs"/>
                    <a:sym typeface="Arial"/>
                  </a:defRPr>
                </a:pPr>
                <a:r>
                  <a:rPr lang="en-US" sz="1400" dirty="0">
                    <a:latin typeface="Calibri" panose="020F0502020204030204" pitchFamily="34" charset="0"/>
                    <a:cs typeface="Calibri" panose="020F0502020204030204" pitchFamily="34" charset="0"/>
                  </a:rPr>
                  <a:t>ML models to be applied : </a:t>
                </a:r>
              </a:p>
              <a:p>
                <a:pPr marL="171450" indent="-171450" algn="just" defTabSz="457200">
                  <a:lnSpc>
                    <a:spcPct val="107916"/>
                  </a:lnSpc>
                  <a:spcBef>
                    <a:spcPts val="800"/>
                  </a:spcBef>
                  <a:buClrTx/>
                  <a:buSzTx/>
                  <a:buFont typeface="Wingdings" panose="05000000000000000000" pitchFamily="2" charset="2"/>
                  <a:buChar char="v"/>
                  <a:defRPr sz="1100">
                    <a:uFill>
                      <a:solidFill>
                        <a:srgbClr val="000000"/>
                      </a:solidFill>
                    </a:uFill>
                    <a:latin typeface="+mj-lt"/>
                    <a:ea typeface="+mj-ea"/>
                    <a:cs typeface="+mj-cs"/>
                    <a:sym typeface="Arial"/>
                  </a:defRPr>
                </a:pPr>
                <a:r>
                  <a:rPr lang="en-US" sz="1400" b="1" dirty="0">
                    <a:latin typeface="Calibri" panose="020F0502020204030204" pitchFamily="34" charset="0"/>
                    <a:cs typeface="Calibri" panose="020F0502020204030204" pitchFamily="34" charset="0"/>
                  </a:rPr>
                  <a:t>Naive Bayes </a:t>
                </a:r>
                <a:r>
                  <a:rPr lang="en-US" sz="1400" dirty="0">
                    <a:latin typeface="Calibri" panose="020F0502020204030204" pitchFamily="34" charset="0"/>
                    <a:cs typeface="Calibri" panose="020F0502020204030204" pitchFamily="34" charset="0"/>
                  </a:rPr>
                  <a:t>- We want to use probability scores to determine the chance and probability of getting food from particular areas in the city based on location(example High Socioeconomic areas, Affluent areas tend to have a lot of restaurants), weekends, weekday, festival, marriage season and related variables. Probabilities to be considered:- </a:t>
                </a:r>
              </a:p>
              <a:p>
                <a:pPr marL="0" indent="0" algn="just" defTabSz="457200">
                  <a:lnSpc>
                    <a:spcPct val="107916"/>
                  </a:lnSpc>
                  <a:spcBef>
                    <a:spcPts val="800"/>
                  </a:spcBef>
                  <a:buClrTx/>
                  <a:buSzTx/>
                  <a:buNone/>
                  <a:defRPr sz="1100">
                    <a:uFill>
                      <a:solidFill>
                        <a:srgbClr val="000000"/>
                      </a:solidFill>
                    </a:uFill>
                    <a:latin typeface="+mj-lt"/>
                    <a:ea typeface="+mj-ea"/>
                    <a:cs typeface="+mj-cs"/>
                    <a:sym typeface="Arial"/>
                  </a:defRPr>
                </a:pPr>
                <a:r>
                  <a:rPr lang="en-IN" sz="1400" dirty="0">
                    <a:latin typeface="+mj-lt"/>
                    <a:cs typeface="Calibri" panose="020F0502020204030204" pitchFamily="34" charset="0"/>
                  </a:rPr>
                  <a:t>p</a:t>
                </a:r>
                <a14:m>
                  <m:oMath xmlns:m="http://schemas.openxmlformats.org/officeDocument/2006/math">
                    <m:r>
                      <a:rPr lang="en-IN" sz="1400" b="0" i="1" smtClean="0">
                        <a:latin typeface="Cambria Math" panose="02040503050406030204" pitchFamily="18" charset="0"/>
                        <a:cs typeface="Calibri" panose="020F0502020204030204" pitchFamily="34" charset="0"/>
                      </a:rPr>
                      <m:t>(</m:t>
                    </m:r>
                    <m:r>
                      <a:rPr lang="en-IN" sz="1400" b="0" i="1" smtClean="0">
                        <a:latin typeface="Cambria Math" panose="02040503050406030204" pitchFamily="18" charset="0"/>
                        <a:cs typeface="Calibri" panose="020F0502020204030204" pitchFamily="34" charset="0"/>
                      </a:rPr>
                      <m:t>𝐹𝑜𝑜𝑑</m:t>
                    </m:r>
                    <m:r>
                      <a:rPr lang="en-IN" sz="1400" b="0" i="1" smtClean="0">
                        <a:latin typeface="Cambria Math" panose="02040503050406030204" pitchFamily="18" charset="0"/>
                        <a:cs typeface="Calibri" panose="020F0502020204030204" pitchFamily="34" charset="0"/>
                      </a:rPr>
                      <m:t>|</m:t>
                    </m:r>
                    <m:r>
                      <a:rPr lang="en-IN" sz="1400" b="0" i="1" smtClean="0">
                        <a:latin typeface="Cambria Math" panose="02040503050406030204" pitchFamily="18" charset="0"/>
                        <a:cs typeface="Calibri" panose="020F0502020204030204" pitchFamily="34" charset="0"/>
                      </a:rPr>
                      <m:t>𝑥</m:t>
                    </m:r>
                    <m:r>
                      <a:rPr lang="en-IN" sz="1400" b="0" i="1" smtClean="0">
                        <a:latin typeface="Cambria Math" panose="02040503050406030204" pitchFamily="18" charset="0"/>
                        <a:cs typeface="Calibri" panose="020F0502020204030204" pitchFamily="34" charset="0"/>
                      </a:rPr>
                      <m:t>)</m:t>
                    </m:r>
                  </m:oMath>
                </a14:m>
                <a:r>
                  <a:rPr lang="en-US" sz="1400" dirty="0">
                    <a:latin typeface="Calibri" panose="020F0502020204030204" pitchFamily="34" charset="0"/>
                    <a:cs typeface="Calibri" panose="020F0502020204030204" pitchFamily="34" charset="0"/>
                  </a:rPr>
                  <a:t>/</a:t>
                </a:r>
                <a:r>
                  <a:rPr lang="en-IN" sz="1400" dirty="0">
                    <a:uFill>
                      <a:solidFill>
                        <a:srgbClr val="000000"/>
                      </a:solidFill>
                    </a:uFill>
                    <a:cs typeface="Calibri" panose="020F0502020204030204" pitchFamily="34" charset="0"/>
                    <a:sym typeface="Arial"/>
                  </a:rPr>
                  <a:t> p</a:t>
                </a:r>
                <a14:m>
                  <m:oMath xmlns:m="http://schemas.openxmlformats.org/officeDocument/2006/math">
                    <m:r>
                      <a:rPr lang="en-IN" sz="1400" i="1">
                        <a:uFill>
                          <a:solidFill>
                            <a:srgbClr val="000000"/>
                          </a:solidFill>
                        </a:uFill>
                        <a:latin typeface="Cambria Math" panose="02040503050406030204" pitchFamily="18" charset="0"/>
                        <a:cs typeface="Calibri" panose="020F0502020204030204" pitchFamily="34" charset="0"/>
                        <a:sym typeface="Arial"/>
                      </a:rPr>
                      <m:t>(</m:t>
                    </m:r>
                    <m:r>
                      <a:rPr lang="en-IN" sz="1400" i="1">
                        <a:uFill>
                          <a:solidFill>
                            <a:srgbClr val="000000"/>
                          </a:solidFill>
                        </a:uFill>
                        <a:latin typeface="Cambria Math" panose="02040503050406030204" pitchFamily="18" charset="0"/>
                        <a:cs typeface="Calibri" panose="020F0502020204030204" pitchFamily="34" charset="0"/>
                        <a:sym typeface="Arial"/>
                      </a:rPr>
                      <m:t>𝑁𝑜𝑓𝑜𝑜𝑑</m:t>
                    </m:r>
                    <m:r>
                      <a:rPr lang="en-IN" sz="1400" i="1">
                        <a:uFill>
                          <a:solidFill>
                            <a:srgbClr val="000000"/>
                          </a:solidFill>
                        </a:uFill>
                        <a:latin typeface="Cambria Math" panose="02040503050406030204" pitchFamily="18" charset="0"/>
                        <a:cs typeface="Calibri" panose="020F0502020204030204" pitchFamily="34" charset="0"/>
                        <a:sym typeface="Arial"/>
                      </a:rPr>
                      <m:t>|</m:t>
                    </m:r>
                    <m:r>
                      <a:rPr lang="en-IN" sz="1400" i="1">
                        <a:uFill>
                          <a:solidFill>
                            <a:srgbClr val="000000"/>
                          </a:solidFill>
                        </a:uFill>
                        <a:latin typeface="Cambria Math" panose="02040503050406030204" pitchFamily="18" charset="0"/>
                        <a:cs typeface="Calibri" panose="020F0502020204030204" pitchFamily="34" charset="0"/>
                        <a:sym typeface="Arial"/>
                      </a:rPr>
                      <m:t>𝑥</m:t>
                    </m:r>
                    <m:r>
                      <a:rPr lang="en-IN" sz="1400" i="1">
                        <a:uFill>
                          <a:solidFill>
                            <a:srgbClr val="000000"/>
                          </a:solidFill>
                        </a:uFill>
                        <a:latin typeface="Cambria Math" panose="02040503050406030204" pitchFamily="18" charset="0"/>
                        <a:cs typeface="Calibri" panose="020F0502020204030204" pitchFamily="34" charset="0"/>
                        <a:sym typeface="Arial"/>
                      </a:rPr>
                      <m:t>) </m:t>
                    </m:r>
                  </m:oMath>
                </a14:m>
                <a:r>
                  <a:rPr lang="en-US" sz="1400" dirty="0">
                    <a:latin typeface="Calibri" panose="020F0502020204030204" pitchFamily="34" charset="0"/>
                    <a:cs typeface="Calibri" panose="020F0502020204030204" pitchFamily="34" charset="0"/>
                  </a:rPr>
                  <a:t>= p(weekday/</a:t>
                </a:r>
                <a:r>
                  <a:rPr lang="en-US" sz="1400" dirty="0">
                    <a:uFill>
                      <a:solidFill>
                        <a:srgbClr val="000000"/>
                      </a:solidFill>
                    </a:uFill>
                    <a:latin typeface="Calibri" panose="020F0502020204030204" pitchFamily="34" charset="0"/>
                    <a:cs typeface="Calibri" panose="020F0502020204030204" pitchFamily="34" charset="0"/>
                    <a:sym typeface="Arial"/>
                  </a:rPr>
                  <a:t>Food)* p(</a:t>
                </a:r>
                <a:r>
                  <a:rPr lang="en-US" sz="1400" dirty="0" err="1">
                    <a:uFill>
                      <a:solidFill>
                        <a:srgbClr val="000000"/>
                      </a:solidFill>
                    </a:uFill>
                    <a:latin typeface="Calibri" panose="020F0502020204030204" pitchFamily="34" charset="0"/>
                    <a:cs typeface="Calibri" panose="020F0502020204030204" pitchFamily="34" charset="0"/>
                    <a:sym typeface="Arial"/>
                  </a:rPr>
                  <a:t>Soci</a:t>
                </a:r>
                <a:r>
                  <a:rPr lang="en-US" sz="1400" dirty="0" err="1">
                    <a:latin typeface="Calibri" panose="020F0502020204030204" pitchFamily="34" charset="0"/>
                    <a:cs typeface="Calibri" panose="020F0502020204030204" pitchFamily="34" charset="0"/>
                  </a:rPr>
                  <a:t>Food</a:t>
                </a:r>
                <a:r>
                  <a:rPr lang="en-US" sz="1400" dirty="0">
                    <a:latin typeface="Calibri" panose="020F0502020204030204" pitchFamily="34" charset="0"/>
                    <a:cs typeface="Calibri" panose="020F0502020204030204" pitchFamily="34" charset="0"/>
                  </a:rPr>
                  <a:t>)*</a:t>
                </a:r>
                <a:r>
                  <a:rPr lang="en-US" sz="1400" dirty="0">
                    <a:uFill>
                      <a:solidFill>
                        <a:srgbClr val="000000"/>
                      </a:solidFill>
                    </a:uFill>
                    <a:latin typeface="Calibri" panose="020F0502020204030204" pitchFamily="34" charset="0"/>
                    <a:cs typeface="Calibri" panose="020F0502020204030204" pitchFamily="34" charset="0"/>
                    <a:sym typeface="Arial"/>
                  </a:rPr>
                  <a:t>p(weekend/al Events/Food)* p(Hotel or eateries/Food)* p(Voluntary doner/Food)*p(weather effect/Food)..........*p(Food)         /            </a:t>
                </a:r>
                <a:r>
                  <a:rPr lang="en-US" sz="1400" dirty="0">
                    <a:latin typeface="Calibri" panose="020F0502020204030204" pitchFamily="34" charset="0"/>
                    <a:cs typeface="Calibri" panose="020F0502020204030204" pitchFamily="34" charset="0"/>
                  </a:rPr>
                  <a:t>p(weekday/</a:t>
                </a:r>
                <a:r>
                  <a:rPr lang="en-US" sz="1400" dirty="0" err="1">
                    <a:latin typeface="Calibri" panose="020F0502020204030204" pitchFamily="34" charset="0"/>
                    <a:cs typeface="Calibri" panose="020F0502020204030204" pitchFamily="34" charset="0"/>
                  </a:rPr>
                  <a:t>No</a:t>
                </a:r>
                <a:r>
                  <a:rPr lang="en-US" sz="1400" dirty="0" err="1">
                    <a:uFill>
                      <a:solidFill>
                        <a:srgbClr val="000000"/>
                      </a:solidFill>
                    </a:uFill>
                    <a:latin typeface="Calibri" panose="020F0502020204030204" pitchFamily="34" charset="0"/>
                    <a:cs typeface="Calibri" panose="020F0502020204030204" pitchFamily="34" charset="0"/>
                    <a:sym typeface="Arial"/>
                  </a:rPr>
                  <a:t>Food</a:t>
                </a:r>
                <a:r>
                  <a:rPr lang="en-US" sz="1400" dirty="0">
                    <a:uFill>
                      <a:solidFill>
                        <a:srgbClr val="000000"/>
                      </a:solidFill>
                    </a:uFill>
                    <a:latin typeface="Calibri" panose="020F0502020204030204" pitchFamily="34" charset="0"/>
                    <a:cs typeface="Calibri" panose="020F0502020204030204" pitchFamily="34" charset="0"/>
                    <a:sym typeface="Arial"/>
                  </a:rPr>
                  <a:t>)* p(</a:t>
                </a:r>
                <a:r>
                  <a:rPr lang="en-US" sz="1400" dirty="0" err="1">
                    <a:uFill>
                      <a:solidFill>
                        <a:srgbClr val="000000"/>
                      </a:solidFill>
                    </a:uFill>
                    <a:latin typeface="Calibri" panose="020F0502020204030204" pitchFamily="34" charset="0"/>
                    <a:cs typeface="Calibri" panose="020F0502020204030204" pitchFamily="34" charset="0"/>
                    <a:sym typeface="Arial"/>
                  </a:rPr>
                  <a:t>Soci</a:t>
                </a:r>
                <a:r>
                  <a:rPr lang="en-US" sz="1400" dirty="0" err="1">
                    <a:latin typeface="Calibri" panose="020F0502020204030204" pitchFamily="34" charset="0"/>
                    <a:cs typeface="Calibri" panose="020F0502020204030204" pitchFamily="34" charset="0"/>
                  </a:rPr>
                  <a:t>Food</a:t>
                </a:r>
                <a:r>
                  <a:rPr lang="en-US" sz="1400" dirty="0">
                    <a:latin typeface="Calibri" panose="020F0502020204030204" pitchFamily="34" charset="0"/>
                    <a:cs typeface="Calibri" panose="020F0502020204030204" pitchFamily="34" charset="0"/>
                  </a:rPr>
                  <a:t>)*</a:t>
                </a:r>
                <a:r>
                  <a:rPr lang="en-US" sz="1400" dirty="0">
                    <a:uFill>
                      <a:solidFill>
                        <a:srgbClr val="000000"/>
                      </a:solidFill>
                    </a:uFill>
                    <a:latin typeface="Calibri" panose="020F0502020204030204" pitchFamily="34" charset="0"/>
                    <a:cs typeface="Calibri" panose="020F0502020204030204" pitchFamily="34" charset="0"/>
                    <a:sym typeface="Arial"/>
                  </a:rPr>
                  <a:t>p(weekend/al Events/</a:t>
                </a:r>
                <a:r>
                  <a:rPr lang="en-US" sz="1400" dirty="0" err="1">
                    <a:uFill>
                      <a:solidFill>
                        <a:srgbClr val="000000"/>
                      </a:solidFill>
                    </a:uFill>
                    <a:latin typeface="Calibri" panose="020F0502020204030204" pitchFamily="34" charset="0"/>
                    <a:cs typeface="Calibri" panose="020F0502020204030204" pitchFamily="34" charset="0"/>
                    <a:sym typeface="Arial"/>
                  </a:rPr>
                  <a:t>NoFood</a:t>
                </a:r>
                <a:r>
                  <a:rPr lang="en-US" sz="1400" dirty="0">
                    <a:uFill>
                      <a:solidFill>
                        <a:srgbClr val="000000"/>
                      </a:solidFill>
                    </a:uFill>
                    <a:latin typeface="Calibri" panose="020F0502020204030204" pitchFamily="34" charset="0"/>
                    <a:cs typeface="Calibri" panose="020F0502020204030204" pitchFamily="34" charset="0"/>
                    <a:sym typeface="Arial"/>
                  </a:rPr>
                  <a:t>)* p(Hotel or eateries/</a:t>
                </a:r>
                <a:r>
                  <a:rPr lang="en-US" sz="1400" dirty="0" err="1">
                    <a:uFill>
                      <a:solidFill>
                        <a:srgbClr val="000000"/>
                      </a:solidFill>
                    </a:uFill>
                    <a:latin typeface="Calibri" panose="020F0502020204030204" pitchFamily="34" charset="0"/>
                    <a:cs typeface="Calibri" panose="020F0502020204030204" pitchFamily="34" charset="0"/>
                    <a:sym typeface="Arial"/>
                  </a:rPr>
                  <a:t>NoFood</a:t>
                </a:r>
                <a:r>
                  <a:rPr lang="en-US" sz="1400" dirty="0">
                    <a:uFill>
                      <a:solidFill>
                        <a:srgbClr val="000000"/>
                      </a:solidFill>
                    </a:uFill>
                    <a:latin typeface="Calibri" panose="020F0502020204030204" pitchFamily="34" charset="0"/>
                    <a:cs typeface="Calibri" panose="020F0502020204030204" pitchFamily="34" charset="0"/>
                    <a:sym typeface="Arial"/>
                  </a:rPr>
                  <a:t>)* p(Voluntary doner/</a:t>
                </a:r>
                <a:r>
                  <a:rPr lang="en-US" sz="1400" dirty="0" err="1">
                    <a:uFill>
                      <a:solidFill>
                        <a:srgbClr val="000000"/>
                      </a:solidFill>
                    </a:uFill>
                    <a:latin typeface="Calibri" panose="020F0502020204030204" pitchFamily="34" charset="0"/>
                    <a:cs typeface="Calibri" panose="020F0502020204030204" pitchFamily="34" charset="0"/>
                    <a:sym typeface="Arial"/>
                  </a:rPr>
                  <a:t>NoFood</a:t>
                </a:r>
                <a:r>
                  <a:rPr lang="en-US" sz="1400" dirty="0">
                    <a:uFill>
                      <a:solidFill>
                        <a:srgbClr val="000000"/>
                      </a:solidFill>
                    </a:uFill>
                    <a:latin typeface="Calibri" panose="020F0502020204030204" pitchFamily="34" charset="0"/>
                    <a:cs typeface="Calibri" panose="020F0502020204030204" pitchFamily="34" charset="0"/>
                    <a:sym typeface="Arial"/>
                  </a:rPr>
                  <a:t>) *p(weather effect/</a:t>
                </a:r>
                <a:r>
                  <a:rPr lang="en-US" sz="1400" dirty="0" err="1">
                    <a:uFill>
                      <a:solidFill>
                        <a:srgbClr val="000000"/>
                      </a:solidFill>
                    </a:uFill>
                    <a:latin typeface="Calibri" panose="020F0502020204030204" pitchFamily="34" charset="0"/>
                    <a:cs typeface="Calibri" panose="020F0502020204030204" pitchFamily="34" charset="0"/>
                    <a:sym typeface="Arial"/>
                  </a:rPr>
                  <a:t>NoFood</a:t>
                </a:r>
                <a:r>
                  <a:rPr lang="en-US" sz="1400" dirty="0">
                    <a:uFill>
                      <a:solidFill>
                        <a:srgbClr val="000000"/>
                      </a:solidFill>
                    </a:uFill>
                    <a:latin typeface="Calibri" panose="020F0502020204030204" pitchFamily="34" charset="0"/>
                    <a:cs typeface="Calibri" panose="020F0502020204030204" pitchFamily="34" charset="0"/>
                    <a:sym typeface="Arial"/>
                  </a:rPr>
                  <a:t>)........*p(</a:t>
                </a:r>
                <a:r>
                  <a:rPr lang="en-US" sz="1400" dirty="0" err="1">
                    <a:uFill>
                      <a:solidFill>
                        <a:srgbClr val="000000"/>
                      </a:solidFill>
                    </a:uFill>
                    <a:latin typeface="Calibri" panose="020F0502020204030204" pitchFamily="34" charset="0"/>
                    <a:cs typeface="Calibri" panose="020F0502020204030204" pitchFamily="34" charset="0"/>
                    <a:sym typeface="Arial"/>
                  </a:rPr>
                  <a:t>NoFood</a:t>
                </a:r>
                <a:r>
                  <a:rPr lang="en-US" sz="1400" dirty="0">
                    <a:uFill>
                      <a:solidFill>
                        <a:srgbClr val="000000"/>
                      </a:solidFill>
                    </a:uFill>
                    <a:latin typeface="Calibri" panose="020F0502020204030204" pitchFamily="34" charset="0"/>
                    <a:cs typeface="Calibri" panose="020F0502020204030204" pitchFamily="34" charset="0"/>
                    <a:sym typeface="Arial"/>
                  </a:rPr>
                  <a:t>)</a:t>
                </a:r>
              </a:p>
              <a:p>
                <a:pPr marL="0" indent="0" algn="just" defTabSz="457200">
                  <a:lnSpc>
                    <a:spcPct val="107916"/>
                  </a:lnSpc>
                  <a:spcBef>
                    <a:spcPts val="800"/>
                  </a:spcBef>
                  <a:buClrTx/>
                  <a:buSzTx/>
                  <a:buNone/>
                  <a:defRPr sz="1100">
                    <a:uFill>
                      <a:solidFill>
                        <a:srgbClr val="000000"/>
                      </a:solidFill>
                    </a:uFill>
                    <a:latin typeface="+mj-lt"/>
                    <a:ea typeface="+mj-ea"/>
                    <a:cs typeface="+mj-cs"/>
                    <a:sym typeface="Arial"/>
                  </a:defRPr>
                </a:pPr>
                <a:r>
                  <a:rPr lang="en-US" sz="1400" dirty="0">
                    <a:uFill>
                      <a:solidFill>
                        <a:srgbClr val="000000"/>
                      </a:solidFill>
                    </a:uFill>
                    <a:latin typeface="Calibri" panose="020F0502020204030204" pitchFamily="34" charset="0"/>
                    <a:cs typeface="Calibri" panose="020F0502020204030204" pitchFamily="34" charset="0"/>
                    <a:sym typeface="Arial"/>
                  </a:rPr>
                  <a:t>We used Naïve Bayes as we have a lot of calculations intensive ML s later and taking some load off system would be easier. Also as the results of the following ML s are extremely critical to setup the company resources so we go ahead with this. Also running and maintaining a Naïve Bayes Model is much easier on a day to day basis as we intend to for the purpose.</a:t>
                </a:r>
              </a:p>
              <a:p>
                <a:pPr marL="0" indent="0" algn="just" defTabSz="457200">
                  <a:lnSpc>
                    <a:spcPct val="107916"/>
                  </a:lnSpc>
                  <a:spcBef>
                    <a:spcPts val="800"/>
                  </a:spcBef>
                  <a:buClrTx/>
                  <a:buSzTx/>
                  <a:buNone/>
                  <a:defRPr sz="1100">
                    <a:uFill>
                      <a:solidFill>
                        <a:srgbClr val="000000"/>
                      </a:solidFill>
                    </a:uFill>
                    <a:latin typeface="+mj-lt"/>
                    <a:ea typeface="+mj-ea"/>
                    <a:cs typeface="+mj-cs"/>
                    <a:sym typeface="Arial"/>
                  </a:defRPr>
                </a:pPr>
                <a:r>
                  <a:rPr lang="en-US" sz="1400" dirty="0">
                    <a:uFill>
                      <a:solidFill>
                        <a:srgbClr val="000000"/>
                      </a:solidFill>
                    </a:uFill>
                    <a:latin typeface="Calibri" panose="020F0502020204030204" pitchFamily="34" charset="0"/>
                    <a:cs typeface="Calibri" panose="020F0502020204030204" pitchFamily="34" charset="0"/>
                    <a:sym typeface="Arial"/>
                  </a:rPr>
                  <a:t>The results of these will give us the food source</a:t>
                </a:r>
                <a:endParaRPr lang="en-US" sz="1400" dirty="0">
                  <a:latin typeface="Calibri" panose="020F0502020204030204" pitchFamily="34" charset="0"/>
                  <a:cs typeface="Calibri" panose="020F0502020204030204" pitchFamily="34" charset="0"/>
                </a:endParaRPr>
              </a:p>
            </p:txBody>
          </p:sp>
        </mc:Choice>
        <mc:Fallback>
          <p:sp>
            <p:nvSpPr>
              <p:cNvPr id="123" name="Google Shape;97;p17"/>
              <p:cNvSpPr txBox="1">
                <a:spLocks noGrp="1" noRot="1" noChangeAspect="1" noMove="1" noResize="1" noEditPoints="1" noAdjustHandles="1" noChangeArrowheads="1" noChangeShapeType="1" noTextEdit="1"/>
              </p:cNvSpPr>
              <p:nvPr>
                <p:ph type="body" sz="half" idx="1"/>
              </p:nvPr>
            </p:nvSpPr>
            <p:spPr>
              <a:xfrm>
                <a:off x="333316" y="808208"/>
                <a:ext cx="8477368" cy="3397028"/>
              </a:xfrm>
              <a:prstGeom prst="rect">
                <a:avLst/>
              </a:prstGeom>
              <a:blipFill>
                <a:blip r:embed="rId2"/>
                <a:stretch>
                  <a:fillRect/>
                </a:stretch>
              </a:blipFill>
            </p:spPr>
            <p:txBody>
              <a:bodyPr/>
              <a:lstStyle/>
              <a:p>
                <a:r>
                  <a:rPr lang="en-IN">
                    <a:noFill/>
                  </a:rPr>
                  <a:t> </a:t>
                </a:r>
              </a:p>
            </p:txBody>
          </p:sp>
        </mc:Fallback>
      </mc:AlternateContent>
      <p:sp>
        <p:nvSpPr>
          <p:cNvPr id="122" name="Google Shape;96;p17"/>
          <p:cNvSpPr txBox="1">
            <a:spLocks noGrp="1"/>
          </p:cNvSpPr>
          <p:nvPr>
            <p:ph type="sldNum" sz="quarter" idx="2"/>
          </p:nvPr>
        </p:nvSpPr>
        <p:spPr>
          <a:xfrm>
            <a:off x="8629227" y="4660641"/>
            <a:ext cx="391931"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5;p17"/>
          <p:cNvSpPr txBox="1">
            <a:spLocks noGrp="1"/>
          </p:cNvSpPr>
          <p:nvPr>
            <p:ph type="title"/>
          </p:nvPr>
        </p:nvSpPr>
        <p:spPr>
          <a:xfrm>
            <a:off x="689339" y="391869"/>
            <a:ext cx="7765322" cy="727838"/>
          </a:xfrm>
          <a:prstGeom prst="rect">
            <a:avLst/>
          </a:prstGeom>
        </p:spPr>
        <p:txBody>
          <a:bodyPr/>
          <a:lstStyle/>
          <a:p>
            <a:r>
              <a:rPr u="sng" dirty="0">
                <a:solidFill>
                  <a:schemeClr val="accent1"/>
                </a:solidFill>
              </a:rPr>
              <a:t>Modelling &amp; Evaluation</a:t>
            </a:r>
            <a:r>
              <a:rPr lang="en-IN" u="sng" dirty="0">
                <a:solidFill>
                  <a:schemeClr val="accent1"/>
                </a:solidFill>
              </a:rPr>
              <a:t>(Continued)</a:t>
            </a:r>
            <a:endParaRPr u="sng" dirty="0">
              <a:solidFill>
                <a:schemeClr val="accent1"/>
              </a:solidFill>
            </a:endParaRPr>
          </a:p>
        </p:txBody>
      </p:sp>
      <p:sp>
        <p:nvSpPr>
          <p:cNvPr id="123" name="Google Shape;97;p17"/>
          <p:cNvSpPr txBox="1">
            <a:spLocks noGrp="1"/>
          </p:cNvSpPr>
          <p:nvPr>
            <p:ph type="body" sz="half" idx="1"/>
          </p:nvPr>
        </p:nvSpPr>
        <p:spPr>
          <a:xfrm>
            <a:off x="333316" y="1119707"/>
            <a:ext cx="8477368" cy="3631924"/>
          </a:xfrm>
          <a:prstGeom prst="rect">
            <a:avLst/>
          </a:prstGeom>
        </p:spPr>
        <p:txBody>
          <a:bodyPr>
            <a:noAutofit/>
          </a:bodyPr>
          <a:lstStyle/>
          <a:p>
            <a:pPr marL="0" indent="0" algn="just" defTabSz="457200">
              <a:lnSpc>
                <a:spcPct val="107916"/>
              </a:lnSpc>
              <a:spcBef>
                <a:spcPts val="800"/>
              </a:spcBef>
              <a:buClrTx/>
              <a:buSzTx/>
              <a:buFontTx/>
              <a:buNone/>
              <a:defRPr sz="1100" u="sng">
                <a:uFill>
                  <a:solidFill>
                    <a:srgbClr val="000000"/>
                  </a:solidFill>
                </a:uFill>
                <a:latin typeface="+mj-lt"/>
                <a:ea typeface="+mj-ea"/>
                <a:cs typeface="+mj-cs"/>
                <a:sym typeface="Arial"/>
              </a:defRPr>
            </a:pPr>
            <a:endParaRPr lang="en-US" sz="1200" dirty="0">
              <a:uFill>
                <a:solidFill>
                  <a:srgbClr val="000000"/>
                </a:solidFill>
              </a:uFill>
              <a:latin typeface="Calibri" panose="020F0502020204030204" pitchFamily="34" charset="0"/>
              <a:cs typeface="Calibri" panose="020F0502020204030204" pitchFamily="34" charset="0"/>
              <a:sym typeface="Arial"/>
            </a:endParaRPr>
          </a:p>
          <a:p>
            <a:pPr marL="0" indent="0" algn="just" defTabSz="457200">
              <a:lnSpc>
                <a:spcPct val="107916"/>
              </a:lnSpc>
              <a:spcBef>
                <a:spcPts val="800"/>
              </a:spcBef>
              <a:buClrTx/>
              <a:buSzTx/>
              <a:buNone/>
              <a:defRPr sz="1100">
                <a:uFill>
                  <a:solidFill>
                    <a:srgbClr val="000000"/>
                  </a:solidFill>
                </a:uFill>
                <a:latin typeface="+mj-lt"/>
                <a:ea typeface="+mj-ea"/>
                <a:cs typeface="+mj-cs"/>
                <a:sym typeface="Arial"/>
              </a:defRPr>
            </a:pPr>
            <a:r>
              <a:rPr lang="en-US" sz="1600" dirty="0">
                <a:uFill>
                  <a:solidFill>
                    <a:srgbClr val="000000"/>
                  </a:solidFill>
                </a:uFill>
                <a:latin typeface="Calibri" panose="020F0502020204030204" pitchFamily="34" charset="0"/>
                <a:cs typeface="Calibri" panose="020F0502020204030204" pitchFamily="34" charset="0"/>
                <a:sym typeface="Arial"/>
              </a:rPr>
              <a:t>The results of these will give us the food sources</a:t>
            </a:r>
            <a:endParaRPr lang="en-US" sz="1600" dirty="0">
              <a:latin typeface="Calibri" panose="020F0502020204030204" pitchFamily="34" charset="0"/>
              <a:cs typeface="Calibri" panose="020F0502020204030204" pitchFamily="34" charset="0"/>
            </a:endParaRPr>
          </a:p>
          <a:p>
            <a:pPr marL="171450" indent="-171450" algn="just" defTabSz="457200">
              <a:lnSpc>
                <a:spcPct val="107916"/>
              </a:lnSpc>
              <a:spcBef>
                <a:spcPts val="800"/>
              </a:spcBef>
              <a:buClrTx/>
              <a:buSzTx/>
              <a:buFont typeface="Wingdings" panose="05000000000000000000" pitchFamily="2" charset="2"/>
              <a:buChar char="v"/>
              <a:defRPr sz="1100">
                <a:uFill>
                  <a:solidFill>
                    <a:srgbClr val="000000"/>
                  </a:solidFill>
                </a:uFill>
                <a:latin typeface="+mj-lt"/>
                <a:ea typeface="+mj-ea"/>
                <a:cs typeface="+mj-cs"/>
                <a:sym typeface="Arial"/>
              </a:defRPr>
            </a:pPr>
            <a:r>
              <a:rPr lang="en-US" sz="1600" b="1" dirty="0">
                <a:latin typeface="Calibri" panose="020F0502020204030204" pitchFamily="34" charset="0"/>
                <a:cs typeface="Calibri" panose="020F0502020204030204" pitchFamily="34" charset="0"/>
              </a:rPr>
              <a:t>Clustering </a:t>
            </a:r>
            <a:r>
              <a:rPr lang="en-US" sz="1600" dirty="0">
                <a:latin typeface="Calibri" panose="020F0502020204030204" pitchFamily="34" charset="0"/>
                <a:cs typeface="Calibri" panose="020F0502020204030204" pitchFamily="34" charset="0"/>
              </a:rPr>
              <a:t>- Find out clusters of high food area demand due to poverty. We can find out areas of most needy people by using cluster analysis on people residence areas. Census, Socio Economic Criteria, High population density, lower-income areas, literacy levels, lack of healthcare, sanitation, slum locations, these data can be fed into a clustering method to find out the most malnourished areas which are of prime importance and concern to us. Then this data can be identified through clustering so that we can channelize our food distribution efforts.</a:t>
            </a:r>
          </a:p>
          <a:p>
            <a:pPr marL="0" indent="0" algn="just" defTabSz="457200">
              <a:lnSpc>
                <a:spcPct val="107916"/>
              </a:lnSpc>
              <a:spcBef>
                <a:spcPts val="800"/>
              </a:spcBef>
              <a:buClrTx/>
              <a:buSzTx/>
              <a:buNone/>
              <a:defRPr sz="1100">
                <a:uFill>
                  <a:solidFill>
                    <a:srgbClr val="000000"/>
                  </a:solidFill>
                </a:uFill>
                <a:latin typeface="+mj-lt"/>
                <a:ea typeface="+mj-ea"/>
                <a:cs typeface="+mj-cs"/>
                <a:sym typeface="Arial"/>
              </a:defRPr>
            </a:pPr>
            <a:r>
              <a:rPr lang="en-US" sz="1600" dirty="0">
                <a:latin typeface="Calibri" panose="020F0502020204030204" pitchFamily="34" charset="0"/>
                <a:cs typeface="Calibri" panose="020F0502020204030204" pitchFamily="34" charset="0"/>
              </a:rPr>
              <a:t>The results of these will give us the food delivery destinations.</a:t>
            </a:r>
          </a:p>
          <a:p>
            <a:pPr marL="171450" indent="-171450" algn="just" defTabSz="457200">
              <a:lnSpc>
                <a:spcPct val="107916"/>
              </a:lnSpc>
              <a:spcBef>
                <a:spcPts val="800"/>
              </a:spcBef>
              <a:buClrTx/>
              <a:buSzTx/>
              <a:buFont typeface="Wingdings" panose="05000000000000000000" pitchFamily="2" charset="2"/>
              <a:buChar char="v"/>
              <a:defRPr sz="1100">
                <a:uFill>
                  <a:solidFill>
                    <a:srgbClr val="000000"/>
                  </a:solidFill>
                </a:uFill>
                <a:latin typeface="+mj-lt"/>
                <a:ea typeface="+mj-ea"/>
                <a:cs typeface="+mj-cs"/>
                <a:sym typeface="Arial"/>
              </a:defRPr>
            </a:pPr>
            <a:endParaRPr lang="en-US" sz="1200" dirty="0">
              <a:latin typeface="Calibri" panose="020F0502020204030204" pitchFamily="34" charset="0"/>
              <a:cs typeface="Calibri" panose="020F0502020204030204" pitchFamily="34" charset="0"/>
            </a:endParaRPr>
          </a:p>
          <a:p>
            <a:pPr marL="171450" indent="-171450" algn="just" defTabSz="457200">
              <a:lnSpc>
                <a:spcPct val="107916"/>
              </a:lnSpc>
              <a:spcBef>
                <a:spcPts val="800"/>
              </a:spcBef>
              <a:buClrTx/>
              <a:buSzTx/>
              <a:buFont typeface="Wingdings" panose="05000000000000000000" pitchFamily="2" charset="2"/>
              <a:buChar char="v"/>
              <a:defRPr sz="1100">
                <a:uFill>
                  <a:solidFill>
                    <a:srgbClr val="000000"/>
                  </a:solidFill>
                </a:uFill>
                <a:latin typeface="+mj-lt"/>
                <a:ea typeface="+mj-ea"/>
                <a:cs typeface="+mj-cs"/>
                <a:sym typeface="Arial"/>
              </a:defRPr>
            </a:pPr>
            <a:endParaRPr lang="en-US" sz="1200" dirty="0">
              <a:latin typeface="Calibri" panose="020F0502020204030204" pitchFamily="34" charset="0"/>
              <a:cs typeface="Calibri" panose="020F0502020204030204" pitchFamily="34" charset="0"/>
            </a:endParaRPr>
          </a:p>
        </p:txBody>
      </p:sp>
      <p:sp>
        <p:nvSpPr>
          <p:cNvPr id="122" name="Google Shape;96;p17"/>
          <p:cNvSpPr txBox="1">
            <a:spLocks noGrp="1"/>
          </p:cNvSpPr>
          <p:nvPr>
            <p:ph type="sldNum" sz="quarter" idx="2"/>
          </p:nvPr>
        </p:nvSpPr>
        <p:spPr>
          <a:xfrm>
            <a:off x="8629227" y="4660641"/>
            <a:ext cx="391931" cy="3987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extLst>
      <p:ext uri="{BB962C8B-B14F-4D97-AF65-F5344CB8AC3E}">
        <p14:creationId xmlns:p14="http://schemas.microsoft.com/office/powerpoint/2010/main" val="19769154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5;p17"/>
          <p:cNvSpPr txBox="1">
            <a:spLocks noGrp="1"/>
          </p:cNvSpPr>
          <p:nvPr>
            <p:ph type="title"/>
          </p:nvPr>
        </p:nvSpPr>
        <p:spPr>
          <a:xfrm>
            <a:off x="689339" y="118939"/>
            <a:ext cx="7765322" cy="727838"/>
          </a:xfrm>
          <a:prstGeom prst="rect">
            <a:avLst/>
          </a:prstGeom>
        </p:spPr>
        <p:txBody>
          <a:bodyPr/>
          <a:lstStyle/>
          <a:p>
            <a:r>
              <a:rPr sz="2800" dirty="0">
                <a:solidFill>
                  <a:schemeClr val="accent1"/>
                </a:solidFill>
              </a:rPr>
              <a:t>Modelling &amp; Evaluation</a:t>
            </a:r>
            <a:r>
              <a:rPr lang="en-IN" sz="2800" dirty="0">
                <a:solidFill>
                  <a:schemeClr val="accent1"/>
                </a:solidFill>
              </a:rPr>
              <a:t>(Continued)</a:t>
            </a:r>
            <a:r>
              <a:rPr dirty="0">
                <a:solidFill>
                  <a:schemeClr val="accent1"/>
                </a:solidFill>
              </a:rPr>
              <a:t>	</a:t>
            </a:r>
          </a:p>
        </p:txBody>
      </p:sp>
      <p:sp>
        <p:nvSpPr>
          <p:cNvPr id="123" name="Google Shape;97;p17"/>
          <p:cNvSpPr txBox="1">
            <a:spLocks noGrp="1"/>
          </p:cNvSpPr>
          <p:nvPr>
            <p:ph type="body" sz="half" idx="1"/>
          </p:nvPr>
        </p:nvSpPr>
        <p:spPr>
          <a:xfrm>
            <a:off x="333316" y="798845"/>
            <a:ext cx="8477368" cy="3674864"/>
          </a:xfrm>
          <a:prstGeom prst="rect">
            <a:avLst/>
          </a:prstGeom>
        </p:spPr>
        <p:txBody>
          <a:bodyPr>
            <a:noAutofit/>
          </a:bodyPr>
          <a:lstStyle/>
          <a:p>
            <a:pPr marL="171450" indent="-171450" algn="just" defTabSz="457200">
              <a:lnSpc>
                <a:spcPct val="107916"/>
              </a:lnSpc>
              <a:spcBef>
                <a:spcPts val="800"/>
              </a:spcBef>
              <a:buClrTx/>
              <a:buSzTx/>
              <a:buFont typeface="Wingdings" panose="05000000000000000000" pitchFamily="2" charset="2"/>
              <a:buChar char="v"/>
              <a:defRPr sz="1100">
                <a:uFill>
                  <a:solidFill>
                    <a:srgbClr val="000000"/>
                  </a:solidFill>
                </a:uFill>
                <a:latin typeface="+mj-lt"/>
                <a:ea typeface="+mj-ea"/>
                <a:cs typeface="+mj-cs"/>
                <a:sym typeface="Arial"/>
              </a:defRPr>
            </a:pPr>
            <a:r>
              <a:rPr lang="en-US" sz="1400" b="1" dirty="0">
                <a:latin typeface="Calibri" panose="020F0502020204030204" pitchFamily="34" charset="0"/>
                <a:cs typeface="Calibri" panose="020F0502020204030204" pitchFamily="34" charset="0"/>
              </a:rPr>
              <a:t>Deep Learning </a:t>
            </a:r>
            <a:r>
              <a:rPr lang="en-US" sz="1400" dirty="0">
                <a:latin typeface="Calibri" panose="020F0502020204030204" pitchFamily="34" charset="0"/>
                <a:cs typeface="Calibri" panose="020F0502020204030204" pitchFamily="34" charset="0"/>
              </a:rPr>
              <a:t>- When we are getting some extra or lot of food we want to use ML/AI to determine the nutritional value of foods through Deep Learning Image Identification and mix and match foods based on nutrition value and then distribute. We know how much protein or calcium people need in a meal to lead a normal life and we may somewhat try to ensure they get the maximum nutritional value out of food even though it may of 1 meal.</a:t>
            </a:r>
          </a:p>
        </p:txBody>
      </p:sp>
      <p:sp>
        <p:nvSpPr>
          <p:cNvPr id="122" name="Google Shape;96;p17"/>
          <p:cNvSpPr txBox="1">
            <a:spLocks noGrp="1"/>
          </p:cNvSpPr>
          <p:nvPr>
            <p:ph type="sldNum" sz="quarter" idx="2"/>
          </p:nvPr>
        </p:nvSpPr>
        <p:spPr>
          <a:xfrm>
            <a:off x="8622453" y="4660641"/>
            <a:ext cx="398705" cy="3987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dirty="0"/>
          </a:p>
        </p:txBody>
      </p:sp>
      <p:pic>
        <p:nvPicPr>
          <p:cNvPr id="3" name="Picture 2">
            <a:extLst>
              <a:ext uri="{FF2B5EF4-FFF2-40B4-BE49-F238E27FC236}">
                <a16:creationId xmlns:a16="http://schemas.microsoft.com/office/drawing/2014/main" id="{40695194-39F5-4265-9AB4-F261EB3B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601" y="1846601"/>
            <a:ext cx="4456854" cy="2627108"/>
          </a:xfrm>
          <a:prstGeom prst="rect">
            <a:avLst/>
          </a:prstGeom>
        </p:spPr>
      </p:pic>
    </p:spTree>
    <p:extLst>
      <p:ext uri="{BB962C8B-B14F-4D97-AF65-F5344CB8AC3E}">
        <p14:creationId xmlns:p14="http://schemas.microsoft.com/office/powerpoint/2010/main" val="408268007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9101-C6F4-4C18-ACD4-4BE12FE764EA}"/>
              </a:ext>
            </a:extLst>
          </p:cNvPr>
          <p:cNvSpPr>
            <a:spLocks noGrp="1"/>
          </p:cNvSpPr>
          <p:nvPr>
            <p:ph type="title"/>
          </p:nvPr>
        </p:nvSpPr>
        <p:spPr>
          <a:xfrm>
            <a:off x="689339" y="145627"/>
            <a:ext cx="7765322" cy="727838"/>
          </a:xfrm>
        </p:spPr>
        <p:txBody>
          <a:bodyPr>
            <a:normAutofit/>
          </a:bodyPr>
          <a:lstStyle/>
          <a:p>
            <a:r>
              <a:rPr lang="en-IN" dirty="0">
                <a:solidFill>
                  <a:schemeClr val="accent1"/>
                </a:solidFill>
              </a:rPr>
              <a:t>Clustering</a:t>
            </a:r>
          </a:p>
        </p:txBody>
      </p:sp>
      <p:pic>
        <p:nvPicPr>
          <p:cNvPr id="5" name="Content Placeholder 4">
            <a:extLst>
              <a:ext uri="{FF2B5EF4-FFF2-40B4-BE49-F238E27FC236}">
                <a16:creationId xmlns:a16="http://schemas.microsoft.com/office/drawing/2014/main" id="{1D51060D-45AE-481F-A967-B0145B85E9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4826" y="873465"/>
            <a:ext cx="3874347" cy="4084615"/>
          </a:xfrm>
        </p:spPr>
      </p:pic>
    </p:spTree>
    <p:extLst>
      <p:ext uri="{BB962C8B-B14F-4D97-AF65-F5344CB8AC3E}">
        <p14:creationId xmlns:p14="http://schemas.microsoft.com/office/powerpoint/2010/main" val="195167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102;p18"/>
          <p:cNvSpPr txBox="1">
            <a:spLocks noGrp="1"/>
          </p:cNvSpPr>
          <p:nvPr>
            <p:ph type="title"/>
          </p:nvPr>
        </p:nvSpPr>
        <p:spPr>
          <a:prstGeom prst="rect">
            <a:avLst/>
          </a:prstGeom>
        </p:spPr>
        <p:txBody>
          <a:bodyPr/>
          <a:lstStyle/>
          <a:p>
            <a:r>
              <a:rPr dirty="0">
                <a:solidFill>
                  <a:schemeClr val="accent1"/>
                </a:solidFill>
              </a:rPr>
              <a:t>Deployment</a:t>
            </a:r>
            <a:r>
              <a:rPr u="sng" dirty="0"/>
              <a:t>	</a:t>
            </a:r>
          </a:p>
        </p:txBody>
      </p:sp>
      <p:sp>
        <p:nvSpPr>
          <p:cNvPr id="127" name="Google Shape;104;p18"/>
          <p:cNvSpPr txBox="1">
            <a:spLocks noGrp="1"/>
          </p:cNvSpPr>
          <p:nvPr>
            <p:ph type="body" sz="half" idx="1"/>
          </p:nvPr>
        </p:nvSpPr>
        <p:spPr>
          <a:xfrm>
            <a:off x="311700" y="1225225"/>
            <a:ext cx="8477368" cy="3354000"/>
          </a:xfrm>
          <a:prstGeom prst="rect">
            <a:avLst/>
          </a:prstGeom>
        </p:spPr>
        <p:txBody>
          <a:bodyPr>
            <a:normAutofit/>
          </a:bodyPr>
          <a:lstStyle/>
          <a:p>
            <a:pPr marL="228600" indent="0">
              <a:buSzTx/>
              <a:buNone/>
            </a:pPr>
            <a:r>
              <a:rPr lang="en-US" sz="1400" dirty="0">
                <a:latin typeface="Calibri" panose="020F0502020204030204" pitchFamily="34" charset="0"/>
                <a:cs typeface="Calibri" panose="020F0502020204030204" pitchFamily="34" charset="0"/>
              </a:rPr>
              <a:t>Donor details collection can be done through a website, where anybody willing to donate the surplus food can provide the necessary data for us to reach them. The model would be deployed over public cloud provided by Cloud Service Providers. Examples are Azure, Amazon Web Services, and Google Cloud Platform. All the necessary model calculation portions will be done in the Cloud platform. So no load on local machines.  We will follow a subscription-based model with the CSP s.</a:t>
            </a:r>
          </a:p>
          <a:p>
            <a:pPr marL="228600" indent="0">
              <a:buSzTx/>
              <a:buNone/>
            </a:pPr>
            <a:r>
              <a:rPr lang="en-US" sz="1400" dirty="0">
                <a:latin typeface="Calibri" panose="020F0502020204030204" pitchFamily="34" charset="0"/>
                <a:cs typeface="Calibri" panose="020F0502020204030204" pitchFamily="34" charset="0"/>
              </a:rPr>
              <a:t> We will have all the datasets connected to our individual ML models. The results of the model will be visible to us through a frontend GUI so that it is easily accessible to the important players in the company.</a:t>
            </a:r>
          </a:p>
          <a:p>
            <a:pPr marL="228600" indent="0">
              <a:buSzTx/>
              <a:buNone/>
            </a:pPr>
            <a:endParaRPr lang="en-US" sz="1400" dirty="0">
              <a:latin typeface="Calibri" panose="020F0502020204030204" pitchFamily="34" charset="0"/>
              <a:cs typeface="Calibri" panose="020F0502020204030204" pitchFamily="34" charset="0"/>
            </a:endParaRPr>
          </a:p>
          <a:p>
            <a:pPr marL="228600" indent="0">
              <a:buSzTx/>
              <a:buNone/>
            </a:pPr>
            <a:r>
              <a:rPr lang="en-US" sz="1400" dirty="0">
                <a:latin typeface="Calibri" panose="020F0502020204030204" pitchFamily="34" charset="0"/>
                <a:cs typeface="Calibri" panose="020F0502020204030204" pitchFamily="34" charset="0"/>
              </a:rPr>
              <a:t>We will have a website setup for frontend interaction with the server so that we can use daily based activities e</a:t>
            </a:r>
          </a:p>
          <a:p>
            <a:pPr marL="228600" indent="0">
              <a:buSzTx/>
              <a:buNone/>
            </a:pPr>
            <a:endParaRPr lang="en-US" sz="1400" dirty="0">
              <a:latin typeface="Calibri" panose="020F0502020204030204" pitchFamily="34" charset="0"/>
              <a:cs typeface="Calibri" panose="020F0502020204030204" pitchFamily="34" charset="0"/>
            </a:endParaRPr>
          </a:p>
          <a:p>
            <a:pPr marL="228600" indent="0">
              <a:buSzTx/>
              <a:buNone/>
            </a:pPr>
            <a:r>
              <a:rPr lang="en-US" sz="1400" dirty="0">
                <a:latin typeface="Calibri" panose="020F0502020204030204" pitchFamily="34" charset="0"/>
                <a:cs typeface="Calibri" panose="020F0502020204030204" pitchFamily="34" charset="0"/>
              </a:rPr>
              <a:t>We will be using Cloud Storage to store the data and use Azure Machine Learning for maximum flexibility.</a:t>
            </a:r>
          </a:p>
          <a:p>
            <a:pPr marL="228600" indent="0">
              <a:buSzTx/>
              <a:buNone/>
            </a:pPr>
            <a:endParaRPr lang="en-US" sz="1400" dirty="0">
              <a:latin typeface="Calibri" panose="020F0502020204030204" pitchFamily="34" charset="0"/>
              <a:cs typeface="Calibri" panose="020F0502020204030204" pitchFamily="34" charset="0"/>
            </a:endParaRPr>
          </a:p>
        </p:txBody>
      </p:sp>
      <p:sp>
        <p:nvSpPr>
          <p:cNvPr id="126" name="Google Shape;103;p18"/>
          <p:cNvSpPr txBox="1">
            <a:spLocks noGrp="1"/>
          </p:cNvSpPr>
          <p:nvPr>
            <p:ph type="sldNum" sz="quarter" idx="2"/>
          </p:nvPr>
        </p:nvSpPr>
        <p:spPr>
          <a:xfrm>
            <a:off x="8622453" y="4660641"/>
            <a:ext cx="398705"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109;p19"/>
          <p:cNvSpPr txBox="1">
            <a:spLocks noGrp="1"/>
          </p:cNvSpPr>
          <p:nvPr>
            <p:ph type="title"/>
          </p:nvPr>
        </p:nvSpPr>
        <p:spPr>
          <a:prstGeom prst="rect">
            <a:avLst/>
          </a:prstGeom>
        </p:spPr>
        <p:txBody>
          <a:bodyPr/>
          <a:lstStyle/>
          <a:p>
            <a:r>
              <a:rPr dirty="0">
                <a:solidFill>
                  <a:schemeClr val="accent1"/>
                </a:solidFill>
              </a:rPr>
              <a:t>Challenges &amp; Mitigation	</a:t>
            </a:r>
          </a:p>
        </p:txBody>
      </p:sp>
      <p:sp>
        <p:nvSpPr>
          <p:cNvPr id="131" name="Google Shape;111;p19"/>
          <p:cNvSpPr txBox="1">
            <a:spLocks noGrp="1"/>
          </p:cNvSpPr>
          <p:nvPr>
            <p:ph type="body" sz="half" idx="1"/>
          </p:nvPr>
        </p:nvSpPr>
        <p:spPr>
          <a:xfrm>
            <a:off x="311700" y="1225224"/>
            <a:ext cx="8477368" cy="3529655"/>
          </a:xfrm>
          <a:prstGeom prst="rect">
            <a:avLst/>
          </a:prstGeom>
        </p:spPr>
        <p:txBody>
          <a:bodyPr/>
          <a:lstStyle/>
          <a:p>
            <a:pPr marL="114300" marR="0" indent="0" algn="just" rtl="0">
              <a:spcBef>
                <a:spcPts val="0"/>
              </a:spcBef>
              <a:spcAft>
                <a:spcPts val="0"/>
              </a:spcAft>
              <a:buNone/>
            </a:pPr>
            <a:r>
              <a:rPr lang="en-US" sz="1800" b="1" i="0" dirty="0">
                <a:solidFill>
                  <a:schemeClr val="tx1"/>
                </a:solidFill>
                <a:effectLst/>
                <a:latin typeface="Calibri" panose="020F0502020204030204" pitchFamily="34" charset="0"/>
                <a:cs typeface="Calibri" panose="020F0502020204030204" pitchFamily="34" charset="0"/>
              </a:rPr>
              <a:t>Major challenges we are facing in this approach:</a:t>
            </a:r>
          </a:p>
          <a:p>
            <a:pPr marL="114300" marR="0" indent="0" algn="just" rtl="0">
              <a:spcBef>
                <a:spcPts val="0"/>
              </a:spcBef>
              <a:spcAft>
                <a:spcPts val="0"/>
              </a:spcAft>
              <a:buNone/>
            </a:pPr>
            <a:endParaRPr lang="en-US" b="1" dirty="0">
              <a:solidFill>
                <a:schemeClr val="tx1"/>
              </a:solidFill>
              <a:latin typeface="Calibri" panose="020F0502020204030204" pitchFamily="34" charset="0"/>
              <a:cs typeface="Calibri" panose="020F0502020204030204" pitchFamily="34" charset="0"/>
            </a:endParaRPr>
          </a:p>
          <a:p>
            <a:pPr marL="457200" marR="0" algn="just" rtl="0">
              <a:spcBef>
                <a:spcPts val="0"/>
              </a:spcBef>
              <a:spcAft>
                <a:spcPts val="200"/>
              </a:spcAft>
            </a:pPr>
            <a:r>
              <a:rPr lang="en-US" sz="1400" i="0" dirty="0">
                <a:solidFill>
                  <a:schemeClr val="tx1"/>
                </a:solidFill>
                <a:effectLst/>
                <a:latin typeface="Calibri" panose="020F0502020204030204" pitchFamily="34" charset="0"/>
                <a:cs typeface="Calibri" panose="020F0502020204030204" pitchFamily="34" charset="0"/>
              </a:rPr>
              <a:t>High-Level Restaurants are reluctant to give away their food due to standards. This may cause a major hindrance in the supply of food(refence added in reference slide). </a:t>
            </a:r>
            <a:r>
              <a:rPr lang="en-US" sz="1400" i="1" dirty="0">
                <a:solidFill>
                  <a:schemeClr val="tx1"/>
                </a:solidFill>
                <a:effectLst/>
                <a:latin typeface="Calibri" panose="020F0502020204030204" pitchFamily="34" charset="0"/>
                <a:cs typeface="Calibri" panose="020F0502020204030204" pitchFamily="34" charset="0"/>
              </a:rPr>
              <a:t>Thus, need to on-board such hotels and hostel’s mess which has no such obligation and are willing to help in this endeavor.</a:t>
            </a:r>
          </a:p>
          <a:p>
            <a:pPr marL="457200" marR="0" algn="just" rtl="0">
              <a:spcBef>
                <a:spcPts val="0"/>
              </a:spcBef>
              <a:spcAft>
                <a:spcPts val="200"/>
              </a:spcAft>
            </a:pPr>
            <a:r>
              <a:rPr lang="en-US" sz="1400" dirty="0">
                <a:solidFill>
                  <a:schemeClr val="tx1"/>
                </a:solidFill>
                <a:latin typeface="Calibri" panose="020F0502020204030204" pitchFamily="34" charset="0"/>
                <a:cs typeface="Calibri" panose="020F0502020204030204" pitchFamily="34" charset="0"/>
              </a:rPr>
              <a:t>Quality of food given should be of good quality. </a:t>
            </a:r>
            <a:r>
              <a:rPr lang="en-US" sz="1400" i="1" dirty="0">
                <a:solidFill>
                  <a:schemeClr val="tx1"/>
                </a:solidFill>
                <a:latin typeface="Calibri" panose="020F0502020204030204" pitchFamily="34" charset="0"/>
                <a:cs typeface="Calibri" panose="020F0502020204030204" pitchFamily="34" charset="0"/>
              </a:rPr>
              <a:t>This can be regulated if the food items for distribution are checked manually by the volunteers before distribution to the community. </a:t>
            </a:r>
          </a:p>
          <a:p>
            <a:pPr marL="457200" marR="0" algn="just" rtl="0">
              <a:spcBef>
                <a:spcPts val="0"/>
              </a:spcBef>
              <a:spcAft>
                <a:spcPts val="200"/>
              </a:spcAft>
            </a:pPr>
            <a:r>
              <a:rPr lang="en-US" sz="1400" dirty="0">
                <a:solidFill>
                  <a:schemeClr val="tx1"/>
                </a:solidFill>
                <a:effectLst/>
                <a:latin typeface="Calibri" panose="020F0502020204030204" pitchFamily="34" charset="0"/>
                <a:cs typeface="Calibri" panose="020F0502020204030204" pitchFamily="34" charset="0"/>
              </a:rPr>
              <a:t>We also need to collect data of individuals who are in the receiving end of the service so that we can use ML to cater to their calorific needs.</a:t>
            </a:r>
            <a:r>
              <a:rPr lang="en-US" sz="1400" i="1" dirty="0">
                <a:solidFill>
                  <a:schemeClr val="tx1"/>
                </a:solidFill>
                <a:effectLst/>
                <a:latin typeface="Calibri" panose="020F0502020204030204" pitchFamily="34" charset="0"/>
                <a:cs typeface="Calibri" panose="020F0502020204030204" pitchFamily="34" charset="0"/>
              </a:rPr>
              <a:t> This will be a time consuming issue which was attract time and cost for the same.</a:t>
            </a:r>
          </a:p>
          <a:p>
            <a:pPr marL="457200" marR="0" algn="just" rtl="0">
              <a:spcBef>
                <a:spcPts val="0"/>
              </a:spcBef>
              <a:spcAft>
                <a:spcPts val="200"/>
              </a:spcAft>
            </a:pPr>
            <a:r>
              <a:rPr lang="en-US" sz="1400" b="0" i="0" dirty="0">
                <a:solidFill>
                  <a:schemeClr val="tx1"/>
                </a:solidFill>
                <a:effectLst/>
                <a:latin typeface="Calibri" panose="020F0502020204030204" pitchFamily="34" charset="0"/>
                <a:cs typeface="Calibri" panose="020F0502020204030204" pitchFamily="34" charset="0"/>
              </a:rPr>
              <a:t>Since our aim is mainly to feed the needy and simultaneously reduce wastage of food to an extent, we might face a lot of problems in rural areas because of the lesser availability of organized restaurants, hotels, and hostels. To solve this issue we need to do a detailed search on the possible food sources available such as local dhabas or small hotels. The initial search could be time-consuming.</a:t>
            </a:r>
          </a:p>
          <a:p>
            <a:pPr marL="114300" marR="0" indent="0" algn="just" rtl="0">
              <a:spcBef>
                <a:spcPts val="0"/>
              </a:spcBef>
              <a:spcAft>
                <a:spcPts val="0"/>
              </a:spcAft>
              <a:buNone/>
            </a:pPr>
            <a:endParaRPr lang="en-US" sz="1400" dirty="0">
              <a:solidFill>
                <a:srgbClr val="222222"/>
              </a:solidFill>
              <a:latin typeface="Calibri" panose="020F0502020204030204" pitchFamily="34" charset="0"/>
              <a:cs typeface="Calibri" panose="020F0502020204030204" pitchFamily="34" charset="0"/>
            </a:endParaRPr>
          </a:p>
          <a:p>
            <a:pPr marL="114300" marR="0" indent="0" algn="just" rtl="0">
              <a:spcBef>
                <a:spcPts val="0"/>
              </a:spcBef>
              <a:spcAft>
                <a:spcPts val="0"/>
              </a:spcAft>
              <a:buNone/>
            </a:pPr>
            <a:endParaRPr lang="en-US" i="0" dirty="0">
              <a:solidFill>
                <a:srgbClr val="222222"/>
              </a:solidFill>
              <a:effectLst/>
              <a:latin typeface="Calibri" panose="020F0502020204030204" pitchFamily="34" charset="0"/>
              <a:cs typeface="Calibri" panose="020F0502020204030204" pitchFamily="34" charset="0"/>
            </a:endParaRPr>
          </a:p>
          <a:p>
            <a:pPr marL="228600" indent="0">
              <a:buSzTx/>
              <a:buNone/>
            </a:pPr>
            <a:endParaRPr dirty="0"/>
          </a:p>
        </p:txBody>
      </p:sp>
      <p:sp>
        <p:nvSpPr>
          <p:cNvPr id="130" name="Google Shape;110;p19"/>
          <p:cNvSpPr txBox="1">
            <a:spLocks noGrp="1"/>
          </p:cNvSpPr>
          <p:nvPr>
            <p:ph type="sldNum" sz="quarter" idx="2"/>
          </p:nvPr>
        </p:nvSpPr>
        <p:spPr>
          <a:xfrm>
            <a:off x="8629227" y="4660641"/>
            <a:ext cx="391931"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895E20-177C-47B2-BA2D-483179B9E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026" y="3258523"/>
            <a:ext cx="3467947" cy="1829782"/>
          </a:xfrm>
          <a:prstGeom prst="rect">
            <a:avLst/>
          </a:prstGeom>
        </p:spPr>
      </p:pic>
      <p:sp>
        <p:nvSpPr>
          <p:cNvPr id="133" name="Google Shape;116;p20"/>
          <p:cNvSpPr txBox="1">
            <a:spLocks noGrp="1"/>
          </p:cNvSpPr>
          <p:nvPr>
            <p:ph type="title"/>
          </p:nvPr>
        </p:nvSpPr>
        <p:spPr>
          <a:xfrm>
            <a:off x="689339" y="233680"/>
            <a:ext cx="7765322" cy="727838"/>
          </a:xfrm>
          <a:prstGeom prst="rect">
            <a:avLst/>
          </a:prstGeom>
        </p:spPr>
        <p:txBody>
          <a:bodyPr/>
          <a:lstStyle/>
          <a:p>
            <a:r>
              <a:rPr dirty="0">
                <a:solidFill>
                  <a:schemeClr val="accent1"/>
                </a:solidFill>
              </a:rPr>
              <a:t>Keeping ahead of Competition</a:t>
            </a:r>
          </a:p>
        </p:txBody>
      </p:sp>
      <p:sp>
        <p:nvSpPr>
          <p:cNvPr id="135" name="Google Shape;118;p20"/>
          <p:cNvSpPr txBox="1">
            <a:spLocks noGrp="1"/>
          </p:cNvSpPr>
          <p:nvPr>
            <p:ph type="body" sz="half" idx="1"/>
          </p:nvPr>
        </p:nvSpPr>
        <p:spPr>
          <a:xfrm>
            <a:off x="347131" y="894750"/>
            <a:ext cx="8477368" cy="3354000"/>
          </a:xfrm>
          <a:prstGeom prst="rect">
            <a:avLst/>
          </a:prstGeom>
        </p:spPr>
        <p:txBody>
          <a:bodyPr>
            <a:normAutofit/>
          </a:bodyPr>
          <a:lstStyle>
            <a:lvl1pPr marL="0" indent="114300">
              <a:buSzTx/>
              <a:buNone/>
            </a:lvl1pPr>
          </a:lstStyle>
          <a:p>
            <a:r>
              <a:rPr lang="en-IN" sz="1600" dirty="0">
                <a:latin typeface="Calibri" panose="020F0502020204030204" pitchFamily="34" charset="0"/>
                <a:cs typeface="Calibri" panose="020F0502020204030204" pitchFamily="34" charset="0"/>
              </a:rPr>
              <a:t>We would enhance our models with data in a continuous process so that we can maximize the reach of food to the underprivileged section of the society as well as regularize this process in such a way that they receive one meal per day at-least. We are not only aiming to reduce hunger to the minimum we also plan to provide meals to the needy which are more than a one time meal but a whole full calorific food that a human body needs according to age, gender, nursing mothers and other such factors. Thus, taking care of not only the hunger issue but also the nutritional aspect of the individuals can greatly benefit the society as the whole.</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This will allow us to stay abreast of our competition and serve the underprivileged to build a better society which is devoid of hunger and malnutrition, thus using data for good.</a:t>
            </a:r>
          </a:p>
        </p:txBody>
      </p:sp>
      <p:sp>
        <p:nvSpPr>
          <p:cNvPr id="134" name="Google Shape;117;p20"/>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123;p21"/>
          <p:cNvSpPr txBox="1">
            <a:spLocks noGrp="1"/>
          </p:cNvSpPr>
          <p:nvPr>
            <p:ph type="title"/>
          </p:nvPr>
        </p:nvSpPr>
        <p:spPr>
          <a:prstGeom prst="rect">
            <a:avLst/>
          </a:prstGeom>
        </p:spPr>
        <p:txBody>
          <a:bodyPr/>
          <a:lstStyle/>
          <a:p>
            <a:r>
              <a:rPr dirty="0">
                <a:solidFill>
                  <a:schemeClr val="accent1"/>
                </a:solidFill>
              </a:rPr>
              <a:t>Learnings &amp; future plan</a:t>
            </a:r>
          </a:p>
        </p:txBody>
      </p:sp>
      <p:sp>
        <p:nvSpPr>
          <p:cNvPr id="138" name="Google Shape;124;p21"/>
          <p:cNvSpPr txBox="1">
            <a:spLocks noGrp="1"/>
          </p:cNvSpPr>
          <p:nvPr>
            <p:ph type="body" sz="half" idx="1"/>
          </p:nvPr>
        </p:nvSpPr>
        <p:spPr>
          <a:xfrm>
            <a:off x="311699" y="1225225"/>
            <a:ext cx="8459321" cy="3354000"/>
          </a:xfrm>
          <a:prstGeom prst="rect">
            <a:avLst/>
          </a:prstGeom>
        </p:spPr>
        <p:txBody>
          <a:bodyPr>
            <a:normAutofit/>
          </a:bodyPr>
          <a:lstStyle/>
          <a:p>
            <a:pPr marL="228600" indent="0" algn="just">
              <a:buSzTx/>
              <a:buNone/>
            </a:pPr>
            <a:r>
              <a:rPr lang="en-IN" sz="1600" dirty="0">
                <a:latin typeface="Calibri" panose="020F0502020204030204" pitchFamily="34" charset="0"/>
                <a:cs typeface="Calibri" panose="020F0502020204030204" pitchFamily="34" charset="0"/>
              </a:rPr>
              <a:t>The future plan of the project is not only to restrict to supply of excess cooked food but also to supply food grains/ uncooked food from the unclaimed ration shops. Collection of the same can be done via ration shops and using our model we can distribute the same. This will allow the individuals at the receiving end of the service to not only relay on one source of food supply.</a:t>
            </a:r>
          </a:p>
          <a:p>
            <a:pPr marL="228600" indent="0" algn="just">
              <a:buSzTx/>
              <a:buNone/>
            </a:pPr>
            <a:r>
              <a:rPr lang="en-IN" sz="1600" dirty="0">
                <a:latin typeface="Calibri" panose="020F0502020204030204" pitchFamily="34" charset="0"/>
                <a:cs typeface="Calibri" panose="020F0502020204030204" pitchFamily="34" charset="0"/>
              </a:rPr>
              <a:t>Also food distribution truck travel time optimizations </a:t>
            </a:r>
            <a:r>
              <a:rPr lang="en-IN" sz="1600">
                <a:latin typeface="Calibri" panose="020F0502020204030204" pitchFamily="34" charset="0"/>
                <a:cs typeface="Calibri" panose="020F0502020204030204" pitchFamily="34" charset="0"/>
              </a:rPr>
              <a:t>work planned.</a:t>
            </a:r>
            <a:endParaRPr sz="1600" dirty="0">
              <a:latin typeface="Calibri" panose="020F0502020204030204" pitchFamily="34" charset="0"/>
              <a:cs typeface="Calibri" panose="020F0502020204030204" pitchFamily="34" charset="0"/>
            </a:endParaRPr>
          </a:p>
        </p:txBody>
      </p:sp>
      <p:sp>
        <p:nvSpPr>
          <p:cNvPr id="139" name="Google Shape;125;p21"/>
          <p:cNvSpPr txBox="1">
            <a:spLocks noGrp="1"/>
          </p:cNvSpPr>
          <p:nvPr>
            <p:ph type="sldNum" sz="quarter" idx="2"/>
          </p:nvPr>
        </p:nvSpPr>
        <p:spPr>
          <a:xfrm>
            <a:off x="8615681" y="4660641"/>
            <a:ext cx="40547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60;p12"/>
          <p:cNvSpPr txBox="1">
            <a:spLocks noGrp="1"/>
          </p:cNvSpPr>
          <p:nvPr>
            <p:ph type="title"/>
          </p:nvPr>
        </p:nvSpPr>
        <p:spPr>
          <a:prstGeom prst="rect">
            <a:avLst/>
          </a:prstGeom>
        </p:spPr>
        <p:txBody>
          <a:bodyPr/>
          <a:lstStyle/>
          <a:p>
            <a:r>
              <a:rPr dirty="0">
                <a:solidFill>
                  <a:schemeClr val="accent1"/>
                </a:solidFill>
              </a:rPr>
              <a:t>Presentation Topics</a:t>
            </a:r>
            <a:r>
              <a:rPr dirty="0"/>
              <a:t>	</a:t>
            </a:r>
          </a:p>
        </p:txBody>
      </p:sp>
      <p:sp>
        <p:nvSpPr>
          <p:cNvPr id="103" name="Google Shape;62;p12"/>
          <p:cNvSpPr txBox="1">
            <a:spLocks noGrp="1"/>
          </p:cNvSpPr>
          <p:nvPr>
            <p:ph type="body" sz="half" idx="1"/>
          </p:nvPr>
        </p:nvSpPr>
        <p:spPr>
          <a:xfrm>
            <a:off x="311700" y="1225225"/>
            <a:ext cx="8477368" cy="3354000"/>
          </a:xfrm>
          <a:prstGeom prst="rect">
            <a:avLst/>
          </a:prstGeom>
        </p:spPr>
        <p:txBody>
          <a:bodyPr>
            <a:normAutofit fontScale="92500" lnSpcReduction="20000"/>
          </a:bodyPr>
          <a:lstStyle/>
          <a:p>
            <a:r>
              <a:rPr lang="en-IN" dirty="0">
                <a:latin typeface="Calibri" panose="020F0502020204030204" pitchFamily="34" charset="0"/>
                <a:cs typeface="Calibri" panose="020F0502020204030204" pitchFamily="34" charset="0"/>
              </a:rPr>
              <a:t>Introduction </a:t>
            </a:r>
          </a:p>
          <a:p>
            <a:r>
              <a:rPr dirty="0">
                <a:latin typeface="Calibri" panose="020F0502020204030204" pitchFamily="34" charset="0"/>
                <a:cs typeface="Calibri" panose="020F0502020204030204" pitchFamily="34" charset="0"/>
              </a:rPr>
              <a:t>The Analytics challenge</a:t>
            </a:r>
          </a:p>
          <a:p>
            <a:r>
              <a:rPr dirty="0">
                <a:latin typeface="Calibri" panose="020F0502020204030204" pitchFamily="34" charset="0"/>
                <a:cs typeface="Calibri" panose="020F0502020204030204" pitchFamily="34" charset="0"/>
              </a:rPr>
              <a:t>Business Problem</a:t>
            </a:r>
          </a:p>
          <a:p>
            <a:r>
              <a:rPr dirty="0">
                <a:latin typeface="Calibri" panose="020F0502020204030204" pitchFamily="34" charset="0"/>
                <a:cs typeface="Calibri" panose="020F0502020204030204" pitchFamily="34" charset="0"/>
              </a:rPr>
              <a:t>Business Data</a:t>
            </a:r>
          </a:p>
          <a:p>
            <a:r>
              <a:rPr dirty="0">
                <a:latin typeface="Calibri" panose="020F0502020204030204" pitchFamily="34" charset="0"/>
                <a:cs typeface="Calibri" panose="020F0502020204030204" pitchFamily="34" charset="0"/>
              </a:rPr>
              <a:t>Data Issues &amp; Data Security</a:t>
            </a:r>
          </a:p>
          <a:p>
            <a:r>
              <a:rPr dirty="0">
                <a:latin typeface="Calibri" panose="020F0502020204030204" pitchFamily="34" charset="0"/>
                <a:cs typeface="Calibri" panose="020F0502020204030204" pitchFamily="34" charset="0"/>
              </a:rPr>
              <a:t>Modeling &amp; Evaluation</a:t>
            </a:r>
          </a:p>
          <a:p>
            <a:r>
              <a:rPr dirty="0">
                <a:latin typeface="Calibri" panose="020F0502020204030204" pitchFamily="34" charset="0"/>
                <a:cs typeface="Calibri" panose="020F0502020204030204" pitchFamily="34" charset="0"/>
              </a:rPr>
              <a:t>Deploying</a:t>
            </a:r>
          </a:p>
          <a:p>
            <a:r>
              <a:rPr dirty="0">
                <a:latin typeface="Calibri" panose="020F0502020204030204" pitchFamily="34" charset="0"/>
                <a:cs typeface="Calibri" panose="020F0502020204030204" pitchFamily="34" charset="0"/>
              </a:rPr>
              <a:t>Challenges &amp; Mitigation</a:t>
            </a:r>
          </a:p>
          <a:p>
            <a:r>
              <a:rPr dirty="0">
                <a:latin typeface="Calibri" panose="020F0502020204030204" pitchFamily="34" charset="0"/>
                <a:cs typeface="Calibri" panose="020F0502020204030204" pitchFamily="34" charset="0"/>
              </a:rPr>
              <a:t>Keeping ahead of Competition</a:t>
            </a:r>
          </a:p>
          <a:p>
            <a:r>
              <a:rPr dirty="0">
                <a:latin typeface="Calibri" panose="020F0502020204030204" pitchFamily="34" charset="0"/>
                <a:cs typeface="Calibri" panose="020F0502020204030204" pitchFamily="34" charset="0"/>
              </a:rPr>
              <a:t>Learnings &amp; next steps</a:t>
            </a:r>
          </a:p>
        </p:txBody>
      </p:sp>
      <p:sp>
        <p:nvSpPr>
          <p:cNvPr id="102" name="Google Shape;61;p12"/>
          <p:cNvSpPr txBox="1">
            <a:spLocks noGrp="1"/>
          </p:cNvSpPr>
          <p:nvPr>
            <p:ph type="sldNum" sz="quarter" idx="2"/>
          </p:nvPr>
        </p:nvSpPr>
        <p:spPr>
          <a:xfrm>
            <a:off x="8726724" y="4660641"/>
            <a:ext cx="294434"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AD6D-BE55-43ED-A183-21870F52D0BC}"/>
              </a:ext>
            </a:extLst>
          </p:cNvPr>
          <p:cNvSpPr>
            <a:spLocks noGrp="1"/>
          </p:cNvSpPr>
          <p:nvPr>
            <p:ph type="title"/>
          </p:nvPr>
        </p:nvSpPr>
        <p:spPr/>
        <p:txBody>
          <a:bodyPr/>
          <a:lstStyle/>
          <a:p>
            <a:r>
              <a:rPr lang="en-IN" sz="3200" b="1" dirty="0">
                <a:solidFill>
                  <a:schemeClr val="accent1"/>
                </a:solidFill>
              </a:rPr>
              <a:t>References</a:t>
            </a:r>
            <a:endParaRPr lang="en-IN" b="1" dirty="0">
              <a:solidFill>
                <a:schemeClr val="accent1"/>
              </a:solidFill>
            </a:endParaRPr>
          </a:p>
        </p:txBody>
      </p:sp>
      <p:sp>
        <p:nvSpPr>
          <p:cNvPr id="3" name="Text Placeholder 2">
            <a:extLst>
              <a:ext uri="{FF2B5EF4-FFF2-40B4-BE49-F238E27FC236}">
                <a16:creationId xmlns:a16="http://schemas.microsoft.com/office/drawing/2014/main" id="{26FC6C49-2397-408C-BBEB-81266CBBFBCD}"/>
              </a:ext>
            </a:extLst>
          </p:cNvPr>
          <p:cNvSpPr>
            <a:spLocks noGrp="1"/>
          </p:cNvSpPr>
          <p:nvPr>
            <p:ph type="body" sz="half" idx="1"/>
          </p:nvPr>
        </p:nvSpPr>
        <p:spPr>
          <a:xfrm>
            <a:off x="498522" y="1250346"/>
            <a:ext cx="8138969" cy="3354000"/>
          </a:xfrm>
        </p:spPr>
        <p:txBody>
          <a:bodyPr/>
          <a:lstStyle/>
          <a:p>
            <a:pPr marL="0" indent="0">
              <a:buNone/>
            </a:pPr>
            <a:r>
              <a:rPr lang="en-IN" dirty="0"/>
              <a:t>Attached is some References and guiding materials used for our project</a:t>
            </a:r>
          </a:p>
          <a:p>
            <a:pPr marL="285750" indent="-285750"/>
            <a:r>
              <a:rPr lang="en-IN" dirty="0">
                <a:hlinkClick r:id="rId2"/>
              </a:rPr>
              <a:t>https://www.avanade.com/en/media-center/press-releases/cloud-data-analytics-transform-the-felix-project</a:t>
            </a:r>
            <a:endParaRPr lang="en-IN" dirty="0"/>
          </a:p>
          <a:p>
            <a:pPr marL="285750" indent="-285750"/>
            <a:r>
              <a:rPr lang="en-IN" dirty="0">
                <a:hlinkClick r:id="rId3"/>
              </a:rPr>
              <a:t>https://www.akshayapatra.org/</a:t>
            </a:r>
            <a:endParaRPr lang="en-IN" dirty="0"/>
          </a:p>
          <a:p>
            <a:pPr marL="285750" indent="-285750"/>
            <a:r>
              <a:rPr lang="en-IN" dirty="0">
                <a:hlinkClick r:id="rId4"/>
              </a:rPr>
              <a:t>https://robinhoodarmy.com/</a:t>
            </a:r>
            <a:endParaRPr lang="en-IN" dirty="0"/>
          </a:p>
          <a:p>
            <a:pPr marL="285750" indent="-285750"/>
            <a:r>
              <a:rPr lang="en-IN" dirty="0">
                <a:solidFill>
                  <a:schemeClr val="accent1">
                    <a:lumMod val="60000"/>
                    <a:lumOff val="40000"/>
                  </a:schemeClr>
                </a:solidFill>
              </a:rPr>
              <a:t>https://timesofindia.indiatimes.com/what-do-restaurants-do-with-leftover-food/articleshow/39099560.cms/</a:t>
            </a:r>
          </a:p>
          <a:p>
            <a:pPr marL="285750" indent="-285750"/>
            <a:endParaRPr lang="en-IN" dirty="0"/>
          </a:p>
          <a:p>
            <a:pPr marL="285750" indent="-285750"/>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3785244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130;p22"/>
          <p:cNvSpPr txBox="1">
            <a:spLocks noGrp="1"/>
          </p:cNvSpPr>
          <p:nvPr>
            <p:ph type="body" sz="quarter" idx="1"/>
          </p:nvPr>
        </p:nvSpPr>
        <p:spPr>
          <a:xfrm>
            <a:off x="2752400" y="4307799"/>
            <a:ext cx="5998801" cy="598801"/>
          </a:xfrm>
          <a:prstGeom prst="rect">
            <a:avLst/>
          </a:prstGeom>
        </p:spPr>
        <p:txBody>
          <a:bodyPr>
            <a:normAutofit lnSpcReduction="10000"/>
          </a:bodyPr>
          <a:lstStyle/>
          <a:p>
            <a:pPr marL="0" algn="r" defTabSz="667512">
              <a:defRPr sz="1752"/>
            </a:pPr>
            <a:r>
              <a:t>Celebrate Your Worth</a:t>
            </a:r>
          </a:p>
          <a:p>
            <a:pPr marL="0" algn="r" defTabSz="667512">
              <a:defRPr sz="1022">
                <a:latin typeface="Ubuntu"/>
                <a:ea typeface="Ubuntu"/>
                <a:cs typeface="Ubuntu"/>
                <a:sym typeface="Ubuntu"/>
              </a:defRPr>
            </a:pPr>
            <a:r>
              <a:t>http://www.praxis.ac.in</a:t>
            </a:r>
          </a:p>
        </p:txBody>
      </p:sp>
      <p:sp>
        <p:nvSpPr>
          <p:cNvPr id="145" name="Google Shape;134;p22"/>
          <p:cNvSpPr txBox="1">
            <a:spLocks noGrp="1"/>
          </p:cNvSpPr>
          <p:nvPr>
            <p:ph type="sldNum" sz="quarter" idx="2"/>
          </p:nvPr>
        </p:nvSpPr>
        <p:spPr>
          <a:xfrm>
            <a:off x="8627840" y="4660641"/>
            <a:ext cx="39331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1400" b="1">
                <a:latin typeface="Ubuntu"/>
                <a:ea typeface="Ubuntu"/>
                <a:cs typeface="Ubuntu"/>
                <a:sym typeface="Ubuntu"/>
              </a:defRPr>
            </a:lvl1pPr>
          </a:lstStyle>
          <a:p>
            <a:fld id="{86CB4B4D-7CA3-9044-876B-883B54F8677D}" type="slidenum">
              <a:t>21</a:t>
            </a:fld>
            <a:endParaRPr/>
          </a:p>
        </p:txBody>
      </p:sp>
      <p:pic>
        <p:nvPicPr>
          <p:cNvPr id="142" name="Google Shape;131;p22" descr="Google Shape;131;p22"/>
          <p:cNvPicPr>
            <a:picLocks noChangeAspect="1"/>
          </p:cNvPicPr>
          <p:nvPr/>
        </p:nvPicPr>
        <p:blipFill>
          <a:blip r:embed="rId2"/>
          <a:stretch>
            <a:fillRect/>
          </a:stretch>
        </p:blipFill>
        <p:spPr>
          <a:xfrm>
            <a:off x="6729424" y="3279099"/>
            <a:ext cx="1895476" cy="1028701"/>
          </a:xfrm>
          <a:prstGeom prst="rect">
            <a:avLst/>
          </a:prstGeom>
          <a:ln w="12700">
            <a:miter lim="400000"/>
          </a:ln>
        </p:spPr>
      </p:pic>
      <p:pic>
        <p:nvPicPr>
          <p:cNvPr id="143" name="Google Shape;132;p22" descr="Google Shape;132;p22"/>
          <p:cNvPicPr>
            <a:picLocks noChangeAspect="1"/>
          </p:cNvPicPr>
          <p:nvPr/>
        </p:nvPicPr>
        <p:blipFill>
          <a:blip r:embed="rId3"/>
          <a:stretch>
            <a:fillRect/>
          </a:stretch>
        </p:blipFill>
        <p:spPr>
          <a:xfrm>
            <a:off x="1279674" y="646050"/>
            <a:ext cx="5095475" cy="3028051"/>
          </a:xfrm>
          <a:prstGeom prst="rect">
            <a:avLst/>
          </a:prstGeom>
          <a:ln w="12700">
            <a:miter lim="400000"/>
          </a:ln>
        </p:spPr>
      </p:pic>
      <p:sp>
        <p:nvSpPr>
          <p:cNvPr id="144" name="Google Shape;133;p22"/>
          <p:cNvSpPr/>
          <p:nvPr/>
        </p:nvSpPr>
        <p:spPr>
          <a:xfrm>
            <a:off x="6306375" y="4696250"/>
            <a:ext cx="2410201" cy="1"/>
          </a:xfrm>
          <a:prstGeom prst="line">
            <a:avLst/>
          </a:prstGeom>
          <a:ln w="19050">
            <a:solidFill>
              <a:srgbClr val="000000"/>
            </a:solidFill>
          </a:ln>
        </p:spPr>
        <p:txBody>
          <a:bodyPr lIns="0" tIns="0" rIns="0" bIns="0"/>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60;p12"/>
          <p:cNvSpPr txBox="1">
            <a:spLocks noGrp="1"/>
          </p:cNvSpPr>
          <p:nvPr>
            <p:ph type="title"/>
          </p:nvPr>
        </p:nvSpPr>
        <p:spPr>
          <a:xfrm>
            <a:off x="667723" y="415971"/>
            <a:ext cx="7765322" cy="727838"/>
          </a:xfrm>
          <a:prstGeom prst="rect">
            <a:avLst/>
          </a:prstGeom>
        </p:spPr>
        <p:txBody>
          <a:bodyPr/>
          <a:lstStyle/>
          <a:p>
            <a:r>
              <a:rPr lang="en-IN" dirty="0">
                <a:solidFill>
                  <a:schemeClr val="accent1"/>
                </a:solidFill>
              </a:rPr>
              <a:t>Introduction</a:t>
            </a:r>
            <a:r>
              <a:rPr dirty="0"/>
              <a:t>	</a:t>
            </a:r>
          </a:p>
        </p:txBody>
      </p:sp>
      <p:sp>
        <p:nvSpPr>
          <p:cNvPr id="103" name="Google Shape;62;p12"/>
          <p:cNvSpPr txBox="1">
            <a:spLocks noGrp="1"/>
          </p:cNvSpPr>
          <p:nvPr>
            <p:ph type="body" sz="half" idx="1"/>
          </p:nvPr>
        </p:nvSpPr>
        <p:spPr>
          <a:xfrm>
            <a:off x="311700" y="1143809"/>
            <a:ext cx="8477368" cy="3354000"/>
          </a:xfrm>
          <a:prstGeom prst="rect">
            <a:avLst/>
          </a:prstGeom>
        </p:spPr>
        <p:txBody>
          <a:bodyPr>
            <a:normAutofit/>
          </a:bodyPr>
          <a:lstStyle/>
          <a:p>
            <a:pPr marL="114300" indent="0" algn="just">
              <a:lnSpc>
                <a:spcPct val="107000"/>
              </a:lnSpc>
              <a:spcBef>
                <a:spcPts val="300"/>
              </a:spcBef>
              <a:spcAft>
                <a:spcPts val="800"/>
              </a:spcAft>
              <a:buNone/>
            </a:pPr>
            <a:r>
              <a:rPr lang="en-IN" sz="1400" dirty="0">
                <a:effectLst/>
                <a:latin typeface="Calibri" panose="020F0502020204030204" pitchFamily="34" charset="0"/>
                <a:ea typeface="Calibri" panose="020F0502020204030204" pitchFamily="34" charset="0"/>
                <a:cs typeface="Calibri" panose="020F0502020204030204" pitchFamily="34" charset="0"/>
              </a:rPr>
              <a:t>India is ranked at 101</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400" dirty="0">
                <a:effectLst/>
                <a:latin typeface="Calibri" panose="020F0502020204030204" pitchFamily="34" charset="0"/>
                <a:ea typeface="Calibri" panose="020F0502020204030204" pitchFamily="34" charset="0"/>
                <a:cs typeface="Calibri" panose="020F0502020204030204" pitchFamily="34" charset="0"/>
              </a:rPr>
              <a:t> position amongst 116 countries on Global Hunger Index in 2021 which is a drop in rank from 96</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1400" dirty="0">
                <a:effectLst/>
                <a:latin typeface="Calibri" panose="020F0502020204030204" pitchFamily="34" charset="0"/>
                <a:ea typeface="Calibri" panose="020F0502020204030204" pitchFamily="34" charset="0"/>
                <a:cs typeface="Calibri" panose="020F0502020204030204" pitchFamily="34" charset="0"/>
              </a:rPr>
              <a:t> position last year. According to the food and Agriculture Organization of the United Nations, 189.2 million people are undernourished in India which is 14% of the total population. Thus, the hunger issue is one of the major challenges India faces, which has also increased due to the ongoing pandemic. </a:t>
            </a:r>
          </a:p>
          <a:p>
            <a:pPr marL="114300" indent="0" algn="just">
              <a:spcBef>
                <a:spcPts val="300"/>
              </a:spcBef>
              <a:spcAft>
                <a:spcPts val="0"/>
              </a:spcAft>
              <a:buNone/>
            </a:pPr>
            <a:r>
              <a:rPr lang="en-IN" sz="1400" dirty="0">
                <a:effectLst/>
                <a:latin typeface="Calibri" panose="020F0502020204030204" pitchFamily="34" charset="0"/>
                <a:ea typeface="Calibri" panose="020F0502020204030204" pitchFamily="34" charset="0"/>
                <a:cs typeface="Calibri" panose="020F0502020204030204" pitchFamily="34" charset="0"/>
              </a:rPr>
              <a:t>We want to address the issue of equally distributing the food from various food outlets to the target audience with the help of proper mapping of these individuals and dividing them into clusters where they live and the size of the cluster city-wise. We can connect the local eateries and their per-day wastage or </a:t>
            </a:r>
          </a:p>
          <a:p>
            <a:pPr marL="114300" indent="0" algn="just">
              <a:spcBef>
                <a:spcPts val="300"/>
              </a:spcBef>
              <a:spcAft>
                <a:spcPts val="0"/>
              </a:spcAft>
              <a:buNone/>
            </a:pPr>
            <a:r>
              <a:rPr lang="en-IN" sz="1400" dirty="0">
                <a:effectLst/>
                <a:latin typeface="Calibri" panose="020F0502020204030204" pitchFamily="34" charset="0"/>
                <a:ea typeface="Calibri" panose="020F0502020204030204" pitchFamily="34" charset="0"/>
                <a:cs typeface="Calibri" panose="020F0502020204030204" pitchFamily="34" charset="0"/>
              </a:rPr>
              <a:t>free food they can donate based on this data. </a:t>
            </a:r>
            <a:endParaRPr sz="1400" dirty="0">
              <a:latin typeface="Calibri" panose="020F0502020204030204" pitchFamily="34" charset="0"/>
              <a:cs typeface="Calibri" panose="020F0502020204030204" pitchFamily="34" charset="0"/>
            </a:endParaRPr>
          </a:p>
        </p:txBody>
      </p:sp>
      <p:sp>
        <p:nvSpPr>
          <p:cNvPr id="102" name="Google Shape;61;p12"/>
          <p:cNvSpPr txBox="1">
            <a:spLocks noGrp="1"/>
          </p:cNvSpPr>
          <p:nvPr>
            <p:ph type="sldNum" sz="quarter" idx="2"/>
          </p:nvPr>
        </p:nvSpPr>
        <p:spPr>
          <a:xfrm>
            <a:off x="8726724" y="4660641"/>
            <a:ext cx="294434" cy="3987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3" name="Picture 2">
            <a:extLst>
              <a:ext uri="{FF2B5EF4-FFF2-40B4-BE49-F238E27FC236}">
                <a16:creationId xmlns:a16="http://schemas.microsoft.com/office/drawing/2014/main" id="{5E8A0071-E294-4C48-A2EF-A6D4AA3E1B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5136" y="2723874"/>
            <a:ext cx="1801457" cy="2322257"/>
          </a:xfrm>
          <a:prstGeom prst="rect">
            <a:avLst/>
          </a:prstGeom>
        </p:spPr>
      </p:pic>
    </p:spTree>
    <p:extLst>
      <p:ext uri="{BB962C8B-B14F-4D97-AF65-F5344CB8AC3E}">
        <p14:creationId xmlns:p14="http://schemas.microsoft.com/office/powerpoint/2010/main" val="94504596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67;p13"/>
          <p:cNvSpPr txBox="1">
            <a:spLocks noGrp="1"/>
          </p:cNvSpPr>
          <p:nvPr>
            <p:ph type="title"/>
          </p:nvPr>
        </p:nvSpPr>
        <p:spPr>
          <a:xfrm>
            <a:off x="689339" y="335280"/>
            <a:ext cx="7765322" cy="727838"/>
          </a:xfrm>
          <a:prstGeom prst="rect">
            <a:avLst/>
          </a:prstGeom>
        </p:spPr>
        <p:txBody>
          <a:bodyPr/>
          <a:lstStyle/>
          <a:p>
            <a:r>
              <a:rPr dirty="0">
                <a:solidFill>
                  <a:schemeClr val="accent1"/>
                </a:solidFill>
                <a:effectLst>
                  <a:outerShdw blurRad="38100" dist="38100" dir="2700000" algn="tl">
                    <a:srgbClr val="000000">
                      <a:alpha val="43137"/>
                    </a:srgbClr>
                  </a:outerShdw>
                </a:effectLst>
              </a:rPr>
              <a:t>Analytics Challenge</a:t>
            </a:r>
            <a:r>
              <a:rPr dirty="0"/>
              <a:t>	</a:t>
            </a:r>
          </a:p>
        </p:txBody>
      </p:sp>
      <p:sp>
        <p:nvSpPr>
          <p:cNvPr id="107" name="Google Shape;69;p13"/>
          <p:cNvSpPr txBox="1">
            <a:spLocks noGrp="1"/>
          </p:cNvSpPr>
          <p:nvPr>
            <p:ph type="body" sz="half" idx="1"/>
          </p:nvPr>
        </p:nvSpPr>
        <p:spPr>
          <a:xfrm>
            <a:off x="180014" y="1189033"/>
            <a:ext cx="8477369" cy="3354001"/>
          </a:xfrm>
          <a:prstGeom prst="rect">
            <a:avLst/>
          </a:prstGeom>
        </p:spPr>
        <p:txBody>
          <a:bodyPr/>
          <a:lstStyle/>
          <a:p>
            <a:r>
              <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Domain Chosen : </a:t>
            </a:r>
            <a:r>
              <a:rPr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Food Insecurity </a:t>
            </a:r>
          </a:p>
          <a:p>
            <a:r>
              <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Why this domain is important : </a:t>
            </a:r>
            <a:r>
              <a:rPr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For Sustainable growth of humans</a:t>
            </a:r>
            <a:r>
              <a:rPr lang="en-IN"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towards zero hunger</a:t>
            </a:r>
            <a:r>
              <a:rPr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r>
              <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kind of impact this domain has?</a:t>
            </a:r>
            <a:r>
              <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It is satisfying one of the most basic needs of humans, which the </a:t>
            </a:r>
            <a:r>
              <a:rPr lang="en-IN"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less fortunate</a:t>
            </a:r>
            <a:r>
              <a:rPr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people aren’t able to suffice on their own. </a:t>
            </a:r>
          </a:p>
          <a:p>
            <a:r>
              <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Who are the leaders in your domain of choice?</a:t>
            </a:r>
            <a:r>
              <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Robinhood Army, Akshaya Patra Foundation</a:t>
            </a:r>
            <a:endPar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r>
              <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the leaders in your domain of choice maintains leadership</a:t>
            </a:r>
            <a:r>
              <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They work tediously to provide surplus food to the less fortunate.</a:t>
            </a:r>
            <a:endParaRPr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6" name="Google Shape;68;p13"/>
          <p:cNvSpPr txBox="1">
            <a:spLocks noGrp="1"/>
          </p:cNvSpPr>
          <p:nvPr>
            <p:ph type="sldNum" sz="quarter" idx="2"/>
          </p:nvPr>
        </p:nvSpPr>
        <p:spPr>
          <a:xfrm>
            <a:off x="8726724" y="4660641"/>
            <a:ext cx="294434"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74;p14"/>
          <p:cNvSpPr txBox="1">
            <a:spLocks noGrp="1"/>
          </p:cNvSpPr>
          <p:nvPr>
            <p:ph type="title"/>
          </p:nvPr>
        </p:nvSpPr>
        <p:spPr>
          <a:xfrm>
            <a:off x="689339" y="389466"/>
            <a:ext cx="7765322" cy="727838"/>
          </a:xfrm>
          <a:prstGeom prst="rect">
            <a:avLst/>
          </a:prstGeom>
        </p:spPr>
        <p:txBody>
          <a:bodyPr/>
          <a:lstStyle/>
          <a:p>
            <a:r>
              <a:rPr dirty="0">
                <a:solidFill>
                  <a:schemeClr val="accent1"/>
                </a:solidFill>
              </a:rPr>
              <a:t>Business Problem</a:t>
            </a:r>
            <a:r>
              <a:rPr dirty="0"/>
              <a:t>	</a:t>
            </a:r>
          </a:p>
        </p:txBody>
      </p:sp>
      <p:sp>
        <p:nvSpPr>
          <p:cNvPr id="111" name="Google Shape;76;p14"/>
          <p:cNvSpPr txBox="1">
            <a:spLocks noGrp="1"/>
          </p:cNvSpPr>
          <p:nvPr>
            <p:ph type="body" sz="half" idx="1"/>
          </p:nvPr>
        </p:nvSpPr>
        <p:spPr>
          <a:xfrm>
            <a:off x="311700" y="1225224"/>
            <a:ext cx="8477368" cy="3461075"/>
          </a:xfrm>
          <a:prstGeom prst="rect">
            <a:avLst/>
          </a:prstGeom>
        </p:spPr>
        <p:txBody>
          <a:bodyPr>
            <a:normAutofit lnSpcReduction="10000"/>
          </a:bodyPr>
          <a:lstStyle/>
          <a:p>
            <a:pPr marL="0" marR="0" indent="91440" algn="just" rtl="0" latinLnBrk="0">
              <a:spcBef>
                <a:spcPts val="0"/>
              </a:spcBef>
              <a:spcAft>
                <a:spcPts val="0"/>
              </a:spcAft>
            </a:pPr>
            <a:r>
              <a:rPr b="1" dirty="0">
                <a:latin typeface="Calibri" panose="020F0502020204030204" pitchFamily="34" charset="0"/>
                <a:cs typeface="Calibri" panose="020F0502020204030204" pitchFamily="34" charset="0"/>
              </a:rPr>
              <a:t>What are the Business Problems in your domain of choice</a:t>
            </a:r>
            <a:r>
              <a:rPr lang="en-IN" b="1" dirty="0">
                <a:latin typeface="Calibri" panose="020F0502020204030204" pitchFamily="34" charset="0"/>
                <a:cs typeface="Calibri" panose="020F0502020204030204" pitchFamily="34" charset="0"/>
              </a:rPr>
              <a:t>: </a:t>
            </a:r>
            <a:r>
              <a:rPr lang="en-US" sz="1400" b="0" i="0" spc="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Business Problems in this domain of our choice are mainly focused on bridging the gap between the need and waste. Through the help of Machine Learning, we intend to provide food to the needy in an organized way from sources where food goes wasted on a regular basis.</a:t>
            </a:r>
            <a:r>
              <a:rPr lang="en-US" sz="1400" dirty="0">
                <a:solidFill>
                  <a:schemeClr val="tx1"/>
                </a:solidFill>
                <a:effectLst>
                  <a:outerShdw blurRad="38100" dist="38100" dir="2700000" algn="tl" rotWithShape="0">
                    <a:srgbClr val="000000">
                      <a:alpha val="43137"/>
                    </a:srgbClr>
                  </a:outerShdw>
                </a:effectLst>
                <a:latin typeface="Calibri" panose="020F0502020204030204" pitchFamily="34" charset="0"/>
                <a:cs typeface="Calibri" panose="020F0502020204030204" pitchFamily="34" charset="0"/>
              </a:rPr>
              <a:t> </a:t>
            </a:r>
            <a:r>
              <a:rPr lang="en-US" sz="1400" b="0" i="0" spc="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This helps in appropriate resource management through which not just the needy are fed but it leads to proper utilization of the resources of the country which otherwise gets wasted on a regular basis.</a:t>
            </a:r>
          </a:p>
          <a:p>
            <a:pPr marL="0" marR="0" indent="0" algn="just" rtl="0" latinLnBrk="0">
              <a:spcBef>
                <a:spcPts val="0"/>
              </a:spcBef>
              <a:spcAft>
                <a:spcPts val="0"/>
              </a:spcAft>
              <a:buNone/>
            </a:pPr>
            <a:endParaRPr lang="en-US" sz="1400" i="0" spc="0" dirty="0">
              <a:solidFill>
                <a:schemeClr val="tx1"/>
              </a:solidFill>
              <a:effectLst/>
              <a:latin typeface="Calibri" panose="020F0502020204030204" pitchFamily="34" charset="0"/>
              <a:cs typeface="Calibri" panose="020F0502020204030204" pitchFamily="34" charset="0"/>
            </a:endParaRPr>
          </a:p>
          <a:p>
            <a:pPr marL="0" indent="91440" algn="just"/>
            <a:r>
              <a:rPr b="1" dirty="0">
                <a:latin typeface="Calibri" panose="020F0502020204030204" pitchFamily="34" charset="0"/>
                <a:cs typeface="Calibri" panose="020F0502020204030204" pitchFamily="34" charset="0"/>
              </a:rPr>
              <a:t>Why the problem is important and unique</a:t>
            </a:r>
            <a:r>
              <a:rPr lang="en-IN" b="1"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The problem is extremely important in the sense that part of the population that used to be hungry will get fed leading to overall welfare of the population through which issues like hunger, malnutrition and other food related issues can get addressed. Organizations used to donate food to the less privileged but there was no methodological approach for doing this and they used to do based on guestimates. Our unique approach to this problem is the use of machine learning algorithm to solve the problem of hunger as well as reduction of food wastage.</a:t>
            </a:r>
            <a:r>
              <a:rPr lang="en-IN" sz="1400" b="1" dirty="0">
                <a:latin typeface="Calibri" panose="020F0502020204030204" pitchFamily="34" charset="0"/>
                <a:cs typeface="Calibri" panose="020F0502020204030204" pitchFamily="34" charset="0"/>
              </a:rPr>
              <a:t> </a:t>
            </a:r>
            <a:r>
              <a:rPr lang="en-IN" sz="1400" dirty="0">
                <a:latin typeface="Calibri" panose="020F0502020204030204" pitchFamily="34" charset="0"/>
                <a:cs typeface="Calibri" panose="020F0502020204030204" pitchFamily="34" charset="0"/>
              </a:rPr>
              <a:t>We further want to use </a:t>
            </a:r>
            <a:r>
              <a:rPr lang="en-US" sz="1400" dirty="0">
                <a:solidFill>
                  <a:schemeClr val="tx1"/>
                </a:solidFill>
                <a:uFill>
                  <a:solidFill>
                    <a:srgbClr val="222222"/>
                  </a:solidFill>
                </a:uFill>
                <a:latin typeface="Calibri" panose="020F0502020204030204" pitchFamily="34" charset="0"/>
                <a:cs typeface="Calibri" panose="020F0502020204030204" pitchFamily="34" charset="0"/>
              </a:rPr>
              <a:t>Machine Learning to suggest combination of food especially from the voluntary doners in such a way that it fulfills the calorific need an human being based on their age and their current health. This will enable us to not only to provide a meal but also fulfill their body need to complete the overall nutrition requirement, thus curbing the issue of hunger and mal-nutrition that plagues our society.</a:t>
            </a:r>
            <a:endParaRPr lang="en-US" sz="1400" dirty="0">
              <a:latin typeface="Calibri" panose="020F0502020204030204" pitchFamily="34" charset="0"/>
              <a:cs typeface="Calibri" panose="020F0502020204030204" pitchFamily="34" charset="0"/>
            </a:endParaRPr>
          </a:p>
        </p:txBody>
      </p:sp>
      <p:sp>
        <p:nvSpPr>
          <p:cNvPr id="110" name="Google Shape;75;p14"/>
          <p:cNvSpPr txBox="1">
            <a:spLocks noGrp="1"/>
          </p:cNvSpPr>
          <p:nvPr>
            <p:ph type="sldNum" sz="quarter" idx="2"/>
          </p:nvPr>
        </p:nvSpPr>
        <p:spPr>
          <a:xfrm>
            <a:off x="8726724" y="4660641"/>
            <a:ext cx="294434"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74;p14"/>
          <p:cNvSpPr txBox="1">
            <a:spLocks noGrp="1"/>
          </p:cNvSpPr>
          <p:nvPr>
            <p:ph type="title"/>
          </p:nvPr>
        </p:nvSpPr>
        <p:spPr>
          <a:xfrm>
            <a:off x="689339" y="389466"/>
            <a:ext cx="7765322" cy="727838"/>
          </a:xfrm>
          <a:prstGeom prst="rect">
            <a:avLst/>
          </a:prstGeom>
        </p:spPr>
        <p:txBody>
          <a:bodyPr/>
          <a:lstStyle/>
          <a:p>
            <a:r>
              <a:rPr dirty="0">
                <a:solidFill>
                  <a:schemeClr val="accent1"/>
                </a:solidFill>
              </a:rPr>
              <a:t>Business Problem</a:t>
            </a:r>
            <a:r>
              <a:rPr dirty="0"/>
              <a:t>	</a:t>
            </a:r>
          </a:p>
        </p:txBody>
      </p:sp>
      <p:sp>
        <p:nvSpPr>
          <p:cNvPr id="111" name="Google Shape;76;p14"/>
          <p:cNvSpPr txBox="1">
            <a:spLocks noGrp="1"/>
          </p:cNvSpPr>
          <p:nvPr>
            <p:ph type="body" sz="half" idx="1"/>
          </p:nvPr>
        </p:nvSpPr>
        <p:spPr>
          <a:xfrm>
            <a:off x="311700" y="1225224"/>
            <a:ext cx="8477368" cy="3461075"/>
          </a:xfrm>
          <a:prstGeom prst="rect">
            <a:avLst/>
          </a:prstGeom>
        </p:spPr>
        <p:txBody>
          <a:bodyPr>
            <a:normAutofit/>
          </a:bodyPr>
          <a:lstStyle/>
          <a:p>
            <a:pPr marL="0" indent="0" algn="just">
              <a:buNone/>
            </a:pPr>
            <a:endParaRPr lang="en-IN" sz="1400" b="1" dirty="0">
              <a:latin typeface="Calibri" panose="020F0502020204030204" pitchFamily="34" charset="0"/>
              <a:cs typeface="Calibri" panose="020F0502020204030204" pitchFamily="34" charset="0"/>
            </a:endParaRPr>
          </a:p>
          <a:p>
            <a:pPr marL="0" indent="91440" algn="just"/>
            <a:r>
              <a:rPr b="1" dirty="0">
                <a:latin typeface="Calibri" panose="020F0502020204030204" pitchFamily="34" charset="0"/>
                <a:cs typeface="Calibri" panose="020F0502020204030204" pitchFamily="34" charset="0"/>
              </a:rPr>
              <a:t>Who are the stakeholders which gets impacted by the problem</a:t>
            </a:r>
            <a:r>
              <a:rPr lang="en-IN" b="1" dirty="0">
                <a:latin typeface="Calibri" panose="020F0502020204030204" pitchFamily="34" charset="0"/>
                <a:cs typeface="Calibri" panose="020F0502020204030204" pitchFamily="34" charset="0"/>
              </a:rPr>
              <a:t>: </a:t>
            </a:r>
            <a:r>
              <a:rPr lang="en-US" sz="1500" dirty="0">
                <a:latin typeface="Calibri" panose="020F0502020204030204" pitchFamily="34" charset="0"/>
                <a:cs typeface="Calibri" panose="020F0502020204030204" pitchFamily="34" charset="0"/>
              </a:rPr>
              <a:t>Stakeholders impacted in this problem are the hotel, hostel authorities, voluntary donors, religious places authorities, NGOs, Volunteers who are our sources and the people who are helped though this approach and the people involved in analytics sector who help in bridging the gap.</a:t>
            </a:r>
          </a:p>
          <a:p>
            <a:pPr marL="0" indent="0" algn="just">
              <a:buNone/>
            </a:pPr>
            <a:endParaRPr lang="en-IN" b="1" dirty="0">
              <a:latin typeface="Calibri" panose="020F0502020204030204" pitchFamily="34" charset="0"/>
              <a:cs typeface="Calibri" panose="020F0502020204030204" pitchFamily="34" charset="0"/>
            </a:endParaRPr>
          </a:p>
          <a:p>
            <a:pPr marL="0" indent="91440" algn="just"/>
            <a:r>
              <a:rPr b="1" dirty="0">
                <a:latin typeface="Calibri" panose="020F0502020204030204" pitchFamily="34" charset="0"/>
                <a:cs typeface="Calibri" panose="020F0502020204030204" pitchFamily="34" charset="0"/>
              </a:rPr>
              <a:t>The potential benefit of solving the business problem</a:t>
            </a:r>
            <a:r>
              <a:rPr lang="en-IN" b="1" dirty="0">
                <a:latin typeface="Calibri" panose="020F0502020204030204" pitchFamily="34" charset="0"/>
                <a:cs typeface="Calibri" panose="020F0502020204030204" pitchFamily="34" charset="0"/>
              </a:rPr>
              <a:t>: </a:t>
            </a:r>
            <a:r>
              <a:rPr lang="en-US" sz="1500" dirty="0">
                <a:latin typeface="Calibri" panose="020F0502020204030204" pitchFamily="34" charset="0"/>
                <a:cs typeface="Calibri" panose="020F0502020204030204" pitchFamily="34" charset="0"/>
              </a:rPr>
              <a:t>The potential benefit of solving this business problem mainly goes to the needy whom we are trying to feed and it leads to tremendous reduction of wastage of resources. This will lead to reaching of sustainable resource management of potential reduction of hunger.</a:t>
            </a:r>
          </a:p>
          <a:p>
            <a:pPr marL="0" marR="0" indent="0" algn="just" rtl="0" latinLnBrk="0">
              <a:spcBef>
                <a:spcPts val="0"/>
              </a:spcBef>
              <a:spcAft>
                <a:spcPts val="0"/>
              </a:spcAft>
              <a:buNone/>
            </a:pPr>
            <a:endParaRPr b="1" dirty="0">
              <a:latin typeface="Calibri" panose="020F0502020204030204" pitchFamily="34" charset="0"/>
              <a:cs typeface="Calibri" panose="020F0502020204030204" pitchFamily="34" charset="0"/>
            </a:endParaRPr>
          </a:p>
        </p:txBody>
      </p:sp>
      <p:sp>
        <p:nvSpPr>
          <p:cNvPr id="110" name="Google Shape;75;p14"/>
          <p:cNvSpPr txBox="1">
            <a:spLocks noGrp="1"/>
          </p:cNvSpPr>
          <p:nvPr>
            <p:ph type="sldNum" sz="quarter" idx="2"/>
          </p:nvPr>
        </p:nvSpPr>
        <p:spPr>
          <a:xfrm>
            <a:off x="8726724" y="4660641"/>
            <a:ext cx="294434" cy="3987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extLst>
      <p:ext uri="{BB962C8B-B14F-4D97-AF65-F5344CB8AC3E}">
        <p14:creationId xmlns:p14="http://schemas.microsoft.com/office/powerpoint/2010/main" val="14144045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74;p14"/>
          <p:cNvSpPr txBox="1">
            <a:spLocks noGrp="1"/>
          </p:cNvSpPr>
          <p:nvPr>
            <p:ph type="title"/>
          </p:nvPr>
        </p:nvSpPr>
        <p:spPr>
          <a:xfrm>
            <a:off x="689338" y="181468"/>
            <a:ext cx="7765322" cy="727838"/>
          </a:xfrm>
          <a:prstGeom prst="rect">
            <a:avLst/>
          </a:prstGeom>
        </p:spPr>
        <p:txBody>
          <a:bodyPr/>
          <a:lstStyle/>
          <a:p>
            <a:r>
              <a:rPr dirty="0">
                <a:solidFill>
                  <a:schemeClr val="accent1"/>
                </a:solidFill>
              </a:rPr>
              <a:t>Business Problem</a:t>
            </a:r>
            <a:r>
              <a:rPr dirty="0"/>
              <a:t>	</a:t>
            </a:r>
          </a:p>
        </p:txBody>
      </p:sp>
      <p:sp>
        <p:nvSpPr>
          <p:cNvPr id="110" name="Google Shape;75;p14"/>
          <p:cNvSpPr txBox="1">
            <a:spLocks noGrp="1"/>
          </p:cNvSpPr>
          <p:nvPr>
            <p:ph type="sldNum" sz="quarter" idx="2"/>
          </p:nvPr>
        </p:nvSpPr>
        <p:spPr>
          <a:xfrm>
            <a:off x="8726724" y="4660641"/>
            <a:ext cx="294434" cy="3987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5" name="Picture 4">
            <a:extLst>
              <a:ext uri="{FF2B5EF4-FFF2-40B4-BE49-F238E27FC236}">
                <a16:creationId xmlns:a16="http://schemas.microsoft.com/office/drawing/2014/main" id="{3D7241CE-8156-4B25-ADB7-CCCADB3A1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4445" y="909306"/>
            <a:ext cx="5915109" cy="4180010"/>
          </a:xfrm>
          <a:prstGeom prst="rect">
            <a:avLst/>
          </a:prstGeom>
        </p:spPr>
      </p:pic>
    </p:spTree>
    <p:extLst>
      <p:ext uri="{BB962C8B-B14F-4D97-AF65-F5344CB8AC3E}">
        <p14:creationId xmlns:p14="http://schemas.microsoft.com/office/powerpoint/2010/main" val="303678128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572AF0-64FD-4254-A4F8-DC33D9A99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346" y="3012129"/>
            <a:ext cx="3360531" cy="1993143"/>
          </a:xfrm>
          <a:prstGeom prst="rect">
            <a:avLst/>
          </a:prstGeom>
        </p:spPr>
      </p:pic>
      <p:sp>
        <p:nvSpPr>
          <p:cNvPr id="113" name="Google Shape;81;p15"/>
          <p:cNvSpPr txBox="1">
            <a:spLocks noGrp="1"/>
          </p:cNvSpPr>
          <p:nvPr>
            <p:ph type="title"/>
          </p:nvPr>
        </p:nvSpPr>
        <p:spPr>
          <a:xfrm>
            <a:off x="689339" y="324790"/>
            <a:ext cx="7765322" cy="727838"/>
          </a:xfrm>
          <a:prstGeom prst="rect">
            <a:avLst/>
          </a:prstGeom>
        </p:spPr>
        <p:txBody>
          <a:bodyPr/>
          <a:lstStyle/>
          <a:p>
            <a:r>
              <a:rPr dirty="0">
                <a:solidFill>
                  <a:schemeClr val="accent1"/>
                </a:solidFill>
              </a:rPr>
              <a:t>Business Data</a:t>
            </a:r>
            <a:r>
              <a:rPr lang="en-US" dirty="0">
                <a:solidFill>
                  <a:schemeClr val="accent1"/>
                </a:solidFill>
              </a:rPr>
              <a:t>(Source)</a:t>
            </a:r>
            <a:r>
              <a:rPr dirty="0"/>
              <a:t>	</a:t>
            </a:r>
          </a:p>
        </p:txBody>
      </p:sp>
      <p:sp>
        <p:nvSpPr>
          <p:cNvPr id="115" name="Google Shape;83;p15"/>
          <p:cNvSpPr txBox="1">
            <a:spLocks noGrp="1"/>
          </p:cNvSpPr>
          <p:nvPr>
            <p:ph type="body" sz="half" idx="1"/>
          </p:nvPr>
        </p:nvSpPr>
        <p:spPr>
          <a:xfrm>
            <a:off x="95287" y="954088"/>
            <a:ext cx="8953425" cy="3709314"/>
          </a:xfrm>
          <a:prstGeom prst="rect">
            <a:avLst/>
          </a:prstGeom>
        </p:spPr>
        <p:txBody>
          <a:bodyPr>
            <a:normAutofit/>
          </a:bodyPr>
          <a:lstStyle/>
          <a:p>
            <a:pPr marL="278892" indent="-209169" algn="just" defTabSz="557784">
              <a:buSzPts val="1000"/>
              <a:defRPr sz="1098"/>
            </a:pPr>
            <a:r>
              <a:rPr lang="en-IN" sz="1600" dirty="0">
                <a:effectLst/>
                <a:latin typeface="Calibri" panose="020F0502020204030204" pitchFamily="34" charset="0"/>
                <a:ea typeface="Calibri" panose="020F0502020204030204" pitchFamily="34" charset="0"/>
                <a:cs typeface="Times New Roman" panose="02020603050405020304" pitchFamily="18" charset="0"/>
              </a:rPr>
              <a:t>Temples and mosques and other such religious places who are inclined towards food donations. We can get data about how many people they cater to and what is their frequency.</a:t>
            </a:r>
          </a:p>
          <a:p>
            <a:pPr marL="278892" indent="-209169" algn="just" defTabSz="557784">
              <a:buSzPts val="1000"/>
              <a:defRPr sz="1098"/>
            </a:pPr>
            <a:r>
              <a:rPr lang="en-IN" sz="1600" dirty="0">
                <a:effectLst/>
                <a:latin typeface="Calibri" panose="020F0502020204030204" pitchFamily="34" charset="0"/>
                <a:ea typeface="Calibri" panose="020F0502020204030204" pitchFamily="34" charset="0"/>
                <a:cs typeface="Times New Roman" panose="02020603050405020304" pitchFamily="18" charset="0"/>
              </a:rPr>
              <a:t>Individual donors’ data can be mapped from various NGO s or through proposed apps.</a:t>
            </a:r>
          </a:p>
          <a:p>
            <a:pPr marL="278892" indent="-209169" algn="just" defTabSz="557784">
              <a:buSzPts val="1000"/>
              <a:defRPr sz="1098"/>
            </a:pPr>
            <a:r>
              <a:rPr lang="en-IN" sz="1600" dirty="0">
                <a:effectLst/>
                <a:latin typeface="Calibri" panose="020F0502020204030204" pitchFamily="34" charset="0"/>
                <a:ea typeface="Calibri" panose="020F0502020204030204" pitchFamily="34" charset="0"/>
                <a:cs typeface="Times New Roman" panose="02020603050405020304" pitchFamily="18" charset="0"/>
              </a:rPr>
              <a:t>Various hotels and eateries can again be captured both from the proposed app as well as the NGOs who are frequently providing food on a regular basis.</a:t>
            </a:r>
          </a:p>
          <a:p>
            <a:pPr marL="278892" indent="-209169" algn="just" defTabSz="557784">
              <a:buSzPts val="1000"/>
              <a:defRPr sz="1098"/>
            </a:pPr>
            <a:r>
              <a:rPr lang="en-IN" sz="1600" dirty="0">
                <a:effectLst/>
                <a:latin typeface="Calibri" panose="020F0502020204030204" pitchFamily="34" charset="0"/>
                <a:ea typeface="Calibri" panose="020F0502020204030204" pitchFamily="34" charset="0"/>
                <a:cs typeface="Times New Roman" panose="02020603050405020304" pitchFamily="18" charset="0"/>
              </a:rPr>
              <a:t>Various organization do these CSR initiatives and even individuals also, we will provide analytics so that they can better manage their CSR activities.</a:t>
            </a:r>
          </a:p>
          <a:p>
            <a:pPr marL="278892" indent="-209169" algn="just" defTabSz="557784">
              <a:buSzPts val="1000"/>
              <a:defRPr sz="1098"/>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9723" indent="0" defTabSz="557784">
              <a:buSzPts val="1000"/>
              <a:buNone/>
              <a:defRPr sz="1098"/>
            </a:pPr>
            <a:endParaRPr dirty="0">
              <a:latin typeface="Calibri" panose="020F0502020204030204" pitchFamily="34" charset="0"/>
              <a:cs typeface="Calibri" panose="020F0502020204030204" pitchFamily="34" charset="0"/>
            </a:endParaRPr>
          </a:p>
        </p:txBody>
      </p:sp>
      <p:sp>
        <p:nvSpPr>
          <p:cNvPr id="114" name="Google Shape;82;p15"/>
          <p:cNvSpPr txBox="1">
            <a:spLocks noGrp="1"/>
          </p:cNvSpPr>
          <p:nvPr>
            <p:ph type="sldNum" sz="quarter" idx="2"/>
          </p:nvPr>
        </p:nvSpPr>
        <p:spPr>
          <a:xfrm>
            <a:off x="8726724" y="4660641"/>
            <a:ext cx="294434" cy="3987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pic>
        <p:nvPicPr>
          <p:cNvPr id="4" name="Graphic 3" descr="Database">
            <a:extLst>
              <a:ext uri="{FF2B5EF4-FFF2-40B4-BE49-F238E27FC236}">
                <a16:creationId xmlns:a16="http://schemas.microsoft.com/office/drawing/2014/main" id="{4680B362-3A27-4F28-A43F-A34917CCCA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9875" y="138228"/>
            <a:ext cx="914400" cy="914400"/>
          </a:xfrm>
          <a:prstGeom prst="rect">
            <a:avLst/>
          </a:prstGeom>
        </p:spPr>
      </p:pic>
    </p:spTree>
    <p:extLst>
      <p:ext uri="{BB962C8B-B14F-4D97-AF65-F5344CB8AC3E}">
        <p14:creationId xmlns:p14="http://schemas.microsoft.com/office/powerpoint/2010/main" val="26113964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475900-DBCB-4BFD-85A3-85FCF0BBCE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1878" y="2451601"/>
            <a:ext cx="4316301" cy="2354697"/>
          </a:xfrm>
          <a:prstGeom prst="rect">
            <a:avLst/>
          </a:prstGeom>
        </p:spPr>
      </p:pic>
      <p:sp>
        <p:nvSpPr>
          <p:cNvPr id="113" name="Google Shape;81;p15"/>
          <p:cNvSpPr txBox="1">
            <a:spLocks noGrp="1"/>
          </p:cNvSpPr>
          <p:nvPr>
            <p:ph type="title"/>
          </p:nvPr>
        </p:nvSpPr>
        <p:spPr>
          <a:xfrm>
            <a:off x="689339" y="337202"/>
            <a:ext cx="7765322" cy="727838"/>
          </a:xfrm>
          <a:prstGeom prst="rect">
            <a:avLst/>
          </a:prstGeom>
        </p:spPr>
        <p:txBody>
          <a:bodyPr/>
          <a:lstStyle/>
          <a:p>
            <a:r>
              <a:rPr dirty="0">
                <a:solidFill>
                  <a:schemeClr val="accent1"/>
                </a:solidFill>
              </a:rPr>
              <a:t>Business Data</a:t>
            </a:r>
            <a:r>
              <a:rPr lang="en-US" dirty="0">
                <a:solidFill>
                  <a:schemeClr val="accent1"/>
                </a:solidFill>
              </a:rPr>
              <a:t>(Demand)</a:t>
            </a:r>
            <a:r>
              <a:rPr dirty="0"/>
              <a:t>	</a:t>
            </a:r>
          </a:p>
        </p:txBody>
      </p:sp>
      <p:sp>
        <p:nvSpPr>
          <p:cNvPr id="115" name="Google Shape;83;p15"/>
          <p:cNvSpPr txBox="1">
            <a:spLocks noGrp="1"/>
          </p:cNvSpPr>
          <p:nvPr>
            <p:ph type="body" sz="half" idx="1"/>
          </p:nvPr>
        </p:nvSpPr>
        <p:spPr>
          <a:xfrm>
            <a:off x="38900" y="980047"/>
            <a:ext cx="8982258" cy="3709314"/>
          </a:xfrm>
          <a:prstGeom prst="rect">
            <a:avLst/>
          </a:prstGeom>
        </p:spPr>
        <p:txBody>
          <a:bodyPr>
            <a:normAutofit/>
          </a:bodyPr>
          <a:lstStyle/>
          <a:p>
            <a:pPr marL="278892" indent="-209169" algn="just" defTabSz="557784">
              <a:buSzPts val="1000"/>
              <a:defRPr sz="1098"/>
            </a:pPr>
            <a:r>
              <a:rPr lang="en-IN" sz="1600" dirty="0">
                <a:effectLst/>
                <a:latin typeface="Calibri" panose="020F0502020204030204" pitchFamily="34" charset="0"/>
                <a:ea typeface="Calibri" panose="020F0502020204030204" pitchFamily="34" charset="0"/>
                <a:cs typeface="Times New Roman" panose="02020603050405020304" pitchFamily="18" charset="0"/>
              </a:rPr>
              <a:t>Government Data, NGO data can help to provide the proper locations for homeless people and other persons who need meals or go hungry every day.</a:t>
            </a:r>
          </a:p>
          <a:p>
            <a:pPr marL="278892" indent="-209169" algn="just" defTabSz="557784">
              <a:buSzPts val="1000"/>
              <a:defRPr sz="1098"/>
            </a:pPr>
            <a:r>
              <a:rPr lang="en-IN" sz="1600" dirty="0">
                <a:effectLst/>
                <a:latin typeface="Calibri" panose="020F0502020204030204" pitchFamily="34" charset="0"/>
                <a:ea typeface="Calibri" panose="020F0502020204030204" pitchFamily="34" charset="0"/>
                <a:cs typeface="Times New Roman" panose="02020603050405020304" pitchFamily="18" charset="0"/>
              </a:rPr>
              <a:t>Security cams, traffic cams, and such others can be used to locate areas where such people reside or new ones are being added. </a:t>
            </a:r>
          </a:p>
        </p:txBody>
      </p:sp>
      <p:sp>
        <p:nvSpPr>
          <p:cNvPr id="114" name="Google Shape;82;p15"/>
          <p:cNvSpPr txBox="1">
            <a:spLocks noGrp="1"/>
          </p:cNvSpPr>
          <p:nvPr>
            <p:ph type="sldNum" sz="quarter" idx="2"/>
          </p:nvPr>
        </p:nvSpPr>
        <p:spPr>
          <a:xfrm>
            <a:off x="8726724" y="4660641"/>
            <a:ext cx="294434"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4" name="Graphic 3" descr="Database">
            <a:extLst>
              <a:ext uri="{FF2B5EF4-FFF2-40B4-BE49-F238E27FC236}">
                <a16:creationId xmlns:a16="http://schemas.microsoft.com/office/drawing/2014/main" id="{8B945951-EEB5-496D-B6FE-0EE0E8633D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1614" y="65647"/>
            <a:ext cx="914400" cy="914400"/>
          </a:xfrm>
          <a:prstGeom prst="rect">
            <a:avLst/>
          </a:prstGeo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Luxe">
  <a:themeElements>
    <a:clrScheme name="Luxe">
      <a:dk1>
        <a:srgbClr val="000000"/>
      </a:dk1>
      <a:lt1>
        <a:srgbClr val="FFFFFF"/>
      </a:lt1>
      <a:dk2>
        <a:srgbClr val="A7A7A7"/>
      </a:dk2>
      <a:lt2>
        <a:srgbClr val="535353"/>
      </a:lt2>
      <a:accent1>
        <a:srgbClr val="5D4037"/>
      </a:accent1>
      <a:accent2>
        <a:srgbClr val="455A64"/>
      </a:accent2>
      <a:accent3>
        <a:srgbClr val="607D8B"/>
      </a:accent3>
      <a:accent4>
        <a:srgbClr val="78909C"/>
      </a:accent4>
      <a:accent5>
        <a:srgbClr val="57BB8A"/>
      </a:accent5>
      <a:accent6>
        <a:srgbClr val="DCE755"/>
      </a:accent6>
      <a:hlink>
        <a:srgbClr val="0000FF"/>
      </a:hlink>
      <a:folHlink>
        <a:srgbClr val="FF00FF"/>
      </a:folHlink>
    </a:clrScheme>
    <a:fontScheme name="Luxe">
      <a:majorFont>
        <a:latin typeface="Arial"/>
        <a:ea typeface="Arial"/>
        <a:cs typeface="Arial"/>
      </a:majorFont>
      <a:minorFont>
        <a:latin typeface="Helvetica"/>
        <a:ea typeface="Helvetica"/>
        <a:cs typeface="Helvetica"/>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1167</TotalTime>
  <Words>2245</Words>
  <Application>Microsoft Office PowerPoint</Application>
  <PresentationFormat>On-screen Show (16:9)</PresentationFormat>
  <Paragraphs>115</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Aparajita</vt:lpstr>
      <vt:lpstr>Arial</vt:lpstr>
      <vt:lpstr>Calibri</vt:lpstr>
      <vt:lpstr>Calisto MT</vt:lpstr>
      <vt:lpstr>Cambria Math</vt:lpstr>
      <vt:lpstr>Economica</vt:lpstr>
      <vt:lpstr>Ubuntu</vt:lpstr>
      <vt:lpstr>Wingdings</vt:lpstr>
      <vt:lpstr>Wingdings 2</vt:lpstr>
      <vt:lpstr>Slate</vt:lpstr>
      <vt:lpstr>Reducing Hunger Using Machine Learning</vt:lpstr>
      <vt:lpstr>Presentation Topics </vt:lpstr>
      <vt:lpstr>Introduction </vt:lpstr>
      <vt:lpstr>Analytics Challenge </vt:lpstr>
      <vt:lpstr>Business Problem </vt:lpstr>
      <vt:lpstr>Business Problem </vt:lpstr>
      <vt:lpstr>Business Problem </vt:lpstr>
      <vt:lpstr>Business Data(Source) </vt:lpstr>
      <vt:lpstr>Business Data(Demand) </vt:lpstr>
      <vt:lpstr>Potential Data Issues including Security </vt:lpstr>
      <vt:lpstr>Transition of the business problem to data science problem</vt:lpstr>
      <vt:lpstr>Modelling &amp; Evaluation</vt:lpstr>
      <vt:lpstr>Modelling &amp; Evaluation(Continued)</vt:lpstr>
      <vt:lpstr>Modelling &amp; Evaluation(Continued) </vt:lpstr>
      <vt:lpstr>Clustering</vt:lpstr>
      <vt:lpstr>Deployment </vt:lpstr>
      <vt:lpstr>Challenges &amp; Mitigation </vt:lpstr>
      <vt:lpstr>Keeping ahead of Competition</vt:lpstr>
      <vt:lpstr>Learnings &amp; future plan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Topic</dc:title>
  <dc:creator>Joy Bhowmick</dc:creator>
  <cp:lastModifiedBy>Joy Bhowmick</cp:lastModifiedBy>
  <cp:revision>33</cp:revision>
  <dcterms:modified xsi:type="dcterms:W3CDTF">2022-04-25T14:55:58Z</dcterms:modified>
</cp:coreProperties>
</file>