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76" r:id="rId4"/>
    <p:sldId id="277" r:id="rId5"/>
    <p:sldId id="274" r:id="rId6"/>
    <p:sldId id="278" r:id="rId7"/>
    <p:sldId id="279"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91" d="100"/>
          <a:sy n="91" d="100"/>
        </p:scale>
        <p:origin x="79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5FBDF9-6196-439C-872E-F9D654CDED1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05B8C19-33E7-4ED9-8ACC-A1906E571BA0}">
      <dgm:prSet/>
      <dgm:spPr/>
      <dgm:t>
        <a:bodyPr/>
        <a:lstStyle/>
        <a:p>
          <a:r>
            <a:rPr lang="en-US" b="1"/>
            <a:t>Objective</a:t>
          </a:r>
          <a:r>
            <a:rPr lang="en-US"/>
            <a:t> –Comparing 2 Modern-Format retail stores of almost equal size and stocking similar products and analyzing the reasons for difference in performance between the 2 stores</a:t>
          </a:r>
        </a:p>
      </dgm:t>
    </dgm:pt>
    <dgm:pt modelId="{937E5D55-C473-48C8-B2AC-E29B56CA0B34}" type="parTrans" cxnId="{48093837-4243-4DCB-AA5E-19E61AFB4E6A}">
      <dgm:prSet/>
      <dgm:spPr/>
      <dgm:t>
        <a:bodyPr/>
        <a:lstStyle/>
        <a:p>
          <a:endParaRPr lang="en-US"/>
        </a:p>
      </dgm:t>
    </dgm:pt>
    <dgm:pt modelId="{83D8FC5B-3207-45B7-9A79-31F67D4761FF}" type="sibTrans" cxnId="{48093837-4243-4DCB-AA5E-19E61AFB4E6A}">
      <dgm:prSet/>
      <dgm:spPr/>
      <dgm:t>
        <a:bodyPr/>
        <a:lstStyle/>
        <a:p>
          <a:endParaRPr lang="en-US"/>
        </a:p>
      </dgm:t>
    </dgm:pt>
    <dgm:pt modelId="{336E6CA7-6BB9-4FA6-B564-32FD368A3C38}">
      <dgm:prSet/>
      <dgm:spPr/>
      <dgm:t>
        <a:bodyPr/>
        <a:lstStyle/>
        <a:p>
          <a:r>
            <a:rPr lang="en-US"/>
            <a:t>Annual sales and profits from store 1 is 29.8 cr and 2.9 cr</a:t>
          </a:r>
        </a:p>
      </dgm:t>
    </dgm:pt>
    <dgm:pt modelId="{5ED3F56B-72CE-4C80-A1D2-EAFD92B587E5}" type="parTrans" cxnId="{C1BA4D9B-7FF8-4A94-AF68-3631AB30CD6C}">
      <dgm:prSet/>
      <dgm:spPr/>
      <dgm:t>
        <a:bodyPr/>
        <a:lstStyle/>
        <a:p>
          <a:endParaRPr lang="en-US"/>
        </a:p>
      </dgm:t>
    </dgm:pt>
    <dgm:pt modelId="{741C8D41-1B59-4098-B2EE-F53C807A6432}" type="sibTrans" cxnId="{C1BA4D9B-7FF8-4A94-AF68-3631AB30CD6C}">
      <dgm:prSet/>
      <dgm:spPr/>
      <dgm:t>
        <a:bodyPr/>
        <a:lstStyle/>
        <a:p>
          <a:endParaRPr lang="en-US"/>
        </a:p>
      </dgm:t>
    </dgm:pt>
    <dgm:pt modelId="{46C2DCFE-B5A3-4072-AB74-296AE90C8866}">
      <dgm:prSet/>
      <dgm:spPr/>
      <dgm:t>
        <a:bodyPr/>
        <a:lstStyle/>
        <a:p>
          <a:r>
            <a:rPr lang="en-US"/>
            <a:t>Annual sales and profits from store 2 is 13.1 cr and -0.5 cr</a:t>
          </a:r>
        </a:p>
      </dgm:t>
    </dgm:pt>
    <dgm:pt modelId="{BB6D7309-C7F1-468D-993D-DDA908D451D8}" type="parTrans" cxnId="{5EBB829D-7472-464D-BF70-C2DDE9A62B4F}">
      <dgm:prSet/>
      <dgm:spPr/>
      <dgm:t>
        <a:bodyPr/>
        <a:lstStyle/>
        <a:p>
          <a:endParaRPr lang="en-US"/>
        </a:p>
      </dgm:t>
    </dgm:pt>
    <dgm:pt modelId="{ADEC0C16-4D11-458D-88FA-73F7B5209389}" type="sibTrans" cxnId="{5EBB829D-7472-464D-BF70-C2DDE9A62B4F}">
      <dgm:prSet/>
      <dgm:spPr/>
      <dgm:t>
        <a:bodyPr/>
        <a:lstStyle/>
        <a:p>
          <a:endParaRPr lang="en-US"/>
        </a:p>
      </dgm:t>
    </dgm:pt>
    <dgm:pt modelId="{0BEE764B-24CD-4192-AEA5-54ABF98F81CF}">
      <dgm:prSet/>
      <dgm:spPr/>
      <dgm:t>
        <a:bodyPr/>
        <a:lstStyle/>
        <a:p>
          <a:r>
            <a:rPr lang="en-US"/>
            <a:t>Store 2 has low Revenue and is loss making and hence we need to analyze and diagnose the various factors behind the low sales and loss of Store 2.</a:t>
          </a:r>
        </a:p>
      </dgm:t>
    </dgm:pt>
    <dgm:pt modelId="{8B99AB1C-2585-49A2-8E65-592075948221}" type="parTrans" cxnId="{6730C84E-FF78-41C7-8E23-CC05C3659C7A}">
      <dgm:prSet/>
      <dgm:spPr/>
      <dgm:t>
        <a:bodyPr/>
        <a:lstStyle/>
        <a:p>
          <a:endParaRPr lang="en-US"/>
        </a:p>
      </dgm:t>
    </dgm:pt>
    <dgm:pt modelId="{C0F6466D-965D-471F-BE97-A802FD3E5C05}" type="sibTrans" cxnId="{6730C84E-FF78-41C7-8E23-CC05C3659C7A}">
      <dgm:prSet/>
      <dgm:spPr/>
      <dgm:t>
        <a:bodyPr/>
        <a:lstStyle/>
        <a:p>
          <a:endParaRPr lang="en-US"/>
        </a:p>
      </dgm:t>
    </dgm:pt>
    <dgm:pt modelId="{5D8DDD89-D71C-493B-BB7D-97A1E4D2D4C6}" type="pres">
      <dgm:prSet presAssocID="{A55FBDF9-6196-439C-872E-F9D654CDED1A}" presName="root" presStyleCnt="0">
        <dgm:presLayoutVars>
          <dgm:dir/>
          <dgm:resizeHandles val="exact"/>
        </dgm:presLayoutVars>
      </dgm:prSet>
      <dgm:spPr/>
    </dgm:pt>
    <dgm:pt modelId="{4A80B24F-2B13-400F-87F1-51E243809901}" type="pres">
      <dgm:prSet presAssocID="{505B8C19-33E7-4ED9-8ACC-A1906E571BA0}" presName="compNode" presStyleCnt="0"/>
      <dgm:spPr/>
    </dgm:pt>
    <dgm:pt modelId="{505A0D5B-4DF3-4963-8959-9821CF9F86C0}" type="pres">
      <dgm:prSet presAssocID="{505B8C19-33E7-4ED9-8ACC-A1906E571BA0}" presName="bgRect" presStyleLbl="bgShp" presStyleIdx="0" presStyleCnt="4"/>
      <dgm:spPr/>
    </dgm:pt>
    <dgm:pt modelId="{326C7931-0358-461E-BCC1-319DFBF54CFA}" type="pres">
      <dgm:prSet presAssocID="{505B8C19-33E7-4ED9-8ACC-A1906E571BA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7A3B463C-73BC-4283-BA31-C06BB90E02B7}" type="pres">
      <dgm:prSet presAssocID="{505B8C19-33E7-4ED9-8ACC-A1906E571BA0}" presName="spaceRect" presStyleCnt="0"/>
      <dgm:spPr/>
    </dgm:pt>
    <dgm:pt modelId="{7224F895-EB48-4876-9905-F88541027473}" type="pres">
      <dgm:prSet presAssocID="{505B8C19-33E7-4ED9-8ACC-A1906E571BA0}" presName="parTx" presStyleLbl="revTx" presStyleIdx="0" presStyleCnt="4">
        <dgm:presLayoutVars>
          <dgm:chMax val="0"/>
          <dgm:chPref val="0"/>
        </dgm:presLayoutVars>
      </dgm:prSet>
      <dgm:spPr/>
    </dgm:pt>
    <dgm:pt modelId="{1E12AA92-9258-4CCB-8F74-7ACE8DC38726}" type="pres">
      <dgm:prSet presAssocID="{83D8FC5B-3207-45B7-9A79-31F67D4761FF}" presName="sibTrans" presStyleCnt="0"/>
      <dgm:spPr/>
    </dgm:pt>
    <dgm:pt modelId="{35C2B3F7-0ED6-4CEE-8E11-F1D6DDB44A5E}" type="pres">
      <dgm:prSet presAssocID="{336E6CA7-6BB9-4FA6-B564-32FD368A3C38}" presName="compNode" presStyleCnt="0"/>
      <dgm:spPr/>
    </dgm:pt>
    <dgm:pt modelId="{172DE665-AFD8-4730-B2F1-C8DA4FEFD9FB}" type="pres">
      <dgm:prSet presAssocID="{336E6CA7-6BB9-4FA6-B564-32FD368A3C38}" presName="bgRect" presStyleLbl="bgShp" presStyleIdx="1" presStyleCnt="4"/>
      <dgm:spPr/>
    </dgm:pt>
    <dgm:pt modelId="{52FDC022-7FB6-43BD-9B20-18158EEDB8CE}" type="pres">
      <dgm:prSet presAssocID="{336E6CA7-6BB9-4FA6-B564-32FD368A3C3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0AB992D8-28B6-47A7-8336-63D2FE2D5C52}" type="pres">
      <dgm:prSet presAssocID="{336E6CA7-6BB9-4FA6-B564-32FD368A3C38}" presName="spaceRect" presStyleCnt="0"/>
      <dgm:spPr/>
    </dgm:pt>
    <dgm:pt modelId="{7ADDCE51-C494-4C5B-8FB4-DD8DCDC5BD80}" type="pres">
      <dgm:prSet presAssocID="{336E6CA7-6BB9-4FA6-B564-32FD368A3C38}" presName="parTx" presStyleLbl="revTx" presStyleIdx="1" presStyleCnt="4">
        <dgm:presLayoutVars>
          <dgm:chMax val="0"/>
          <dgm:chPref val="0"/>
        </dgm:presLayoutVars>
      </dgm:prSet>
      <dgm:spPr/>
    </dgm:pt>
    <dgm:pt modelId="{B10B4E38-FE8D-4CFE-8AF6-937CA5B1B953}" type="pres">
      <dgm:prSet presAssocID="{741C8D41-1B59-4098-B2EE-F53C807A6432}" presName="sibTrans" presStyleCnt="0"/>
      <dgm:spPr/>
    </dgm:pt>
    <dgm:pt modelId="{4443D2BD-1974-4982-A960-9B0C8B6E41F1}" type="pres">
      <dgm:prSet presAssocID="{46C2DCFE-B5A3-4072-AB74-296AE90C8866}" presName="compNode" presStyleCnt="0"/>
      <dgm:spPr/>
    </dgm:pt>
    <dgm:pt modelId="{C58E4471-43A8-42EA-92DC-2DF9D9133691}" type="pres">
      <dgm:prSet presAssocID="{46C2DCFE-B5A3-4072-AB74-296AE90C8866}" presName="bgRect" presStyleLbl="bgShp" presStyleIdx="2" presStyleCnt="4"/>
      <dgm:spPr/>
    </dgm:pt>
    <dgm:pt modelId="{5EB3EA4B-4DBB-4ED2-ACEE-C7BF621E22EB}" type="pres">
      <dgm:prSet presAssocID="{46C2DCFE-B5A3-4072-AB74-296AE90C886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re"/>
        </a:ext>
      </dgm:extLst>
    </dgm:pt>
    <dgm:pt modelId="{797330EA-2E02-453C-91C1-1849E3AE9D05}" type="pres">
      <dgm:prSet presAssocID="{46C2DCFE-B5A3-4072-AB74-296AE90C8866}" presName="spaceRect" presStyleCnt="0"/>
      <dgm:spPr/>
    </dgm:pt>
    <dgm:pt modelId="{A5772D4F-3E61-44E3-82F4-89A4A997EFC0}" type="pres">
      <dgm:prSet presAssocID="{46C2DCFE-B5A3-4072-AB74-296AE90C8866}" presName="parTx" presStyleLbl="revTx" presStyleIdx="2" presStyleCnt="4">
        <dgm:presLayoutVars>
          <dgm:chMax val="0"/>
          <dgm:chPref val="0"/>
        </dgm:presLayoutVars>
      </dgm:prSet>
      <dgm:spPr/>
    </dgm:pt>
    <dgm:pt modelId="{BCC2CAD6-38EE-455F-8D34-B81733BF948D}" type="pres">
      <dgm:prSet presAssocID="{ADEC0C16-4D11-458D-88FA-73F7B5209389}" presName="sibTrans" presStyleCnt="0"/>
      <dgm:spPr/>
    </dgm:pt>
    <dgm:pt modelId="{B2F1FC4A-0971-4CB5-8C1F-BC886364BD08}" type="pres">
      <dgm:prSet presAssocID="{0BEE764B-24CD-4192-AEA5-54ABF98F81CF}" presName="compNode" presStyleCnt="0"/>
      <dgm:spPr/>
    </dgm:pt>
    <dgm:pt modelId="{4A5ABF35-C6EC-4A82-99B5-0C195F946769}" type="pres">
      <dgm:prSet presAssocID="{0BEE764B-24CD-4192-AEA5-54ABF98F81CF}" presName="bgRect" presStyleLbl="bgShp" presStyleIdx="3" presStyleCnt="4"/>
      <dgm:spPr/>
    </dgm:pt>
    <dgm:pt modelId="{21ABBC96-6DB4-4828-A87E-B70B7DEFDDC7}" type="pres">
      <dgm:prSet presAssocID="{0BEE764B-24CD-4192-AEA5-54ABF98F81C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08F96F11-017D-44FD-A82C-30989159633F}" type="pres">
      <dgm:prSet presAssocID="{0BEE764B-24CD-4192-AEA5-54ABF98F81CF}" presName="spaceRect" presStyleCnt="0"/>
      <dgm:spPr/>
    </dgm:pt>
    <dgm:pt modelId="{1DCE2A14-3F53-41C1-A497-B4EF02230449}" type="pres">
      <dgm:prSet presAssocID="{0BEE764B-24CD-4192-AEA5-54ABF98F81CF}" presName="parTx" presStyleLbl="revTx" presStyleIdx="3" presStyleCnt="4">
        <dgm:presLayoutVars>
          <dgm:chMax val="0"/>
          <dgm:chPref val="0"/>
        </dgm:presLayoutVars>
      </dgm:prSet>
      <dgm:spPr/>
    </dgm:pt>
  </dgm:ptLst>
  <dgm:cxnLst>
    <dgm:cxn modelId="{6772431A-9ADC-4905-A365-9B9CE5803DE4}" type="presOf" srcId="{46C2DCFE-B5A3-4072-AB74-296AE90C8866}" destId="{A5772D4F-3E61-44E3-82F4-89A4A997EFC0}" srcOrd="0" destOrd="0" presId="urn:microsoft.com/office/officeart/2018/2/layout/IconVerticalSolidList"/>
    <dgm:cxn modelId="{2C260220-A398-49CF-9043-DF3062E8B38F}" type="presOf" srcId="{A55FBDF9-6196-439C-872E-F9D654CDED1A}" destId="{5D8DDD89-D71C-493B-BB7D-97A1E4D2D4C6}" srcOrd="0" destOrd="0" presId="urn:microsoft.com/office/officeart/2018/2/layout/IconVerticalSolidList"/>
    <dgm:cxn modelId="{48093837-4243-4DCB-AA5E-19E61AFB4E6A}" srcId="{A55FBDF9-6196-439C-872E-F9D654CDED1A}" destId="{505B8C19-33E7-4ED9-8ACC-A1906E571BA0}" srcOrd="0" destOrd="0" parTransId="{937E5D55-C473-48C8-B2AC-E29B56CA0B34}" sibTransId="{83D8FC5B-3207-45B7-9A79-31F67D4761FF}"/>
    <dgm:cxn modelId="{6730C84E-FF78-41C7-8E23-CC05C3659C7A}" srcId="{A55FBDF9-6196-439C-872E-F9D654CDED1A}" destId="{0BEE764B-24CD-4192-AEA5-54ABF98F81CF}" srcOrd="3" destOrd="0" parTransId="{8B99AB1C-2585-49A2-8E65-592075948221}" sibTransId="{C0F6466D-965D-471F-BE97-A802FD3E5C05}"/>
    <dgm:cxn modelId="{B54AB680-A4B7-4AA1-90B1-D1FC331D6992}" type="presOf" srcId="{0BEE764B-24CD-4192-AEA5-54ABF98F81CF}" destId="{1DCE2A14-3F53-41C1-A497-B4EF02230449}" srcOrd="0" destOrd="0" presId="urn:microsoft.com/office/officeart/2018/2/layout/IconVerticalSolidList"/>
    <dgm:cxn modelId="{C1BA4D9B-7FF8-4A94-AF68-3631AB30CD6C}" srcId="{A55FBDF9-6196-439C-872E-F9D654CDED1A}" destId="{336E6CA7-6BB9-4FA6-B564-32FD368A3C38}" srcOrd="1" destOrd="0" parTransId="{5ED3F56B-72CE-4C80-A1D2-EAFD92B587E5}" sibTransId="{741C8D41-1B59-4098-B2EE-F53C807A6432}"/>
    <dgm:cxn modelId="{5EBB829D-7472-464D-BF70-C2DDE9A62B4F}" srcId="{A55FBDF9-6196-439C-872E-F9D654CDED1A}" destId="{46C2DCFE-B5A3-4072-AB74-296AE90C8866}" srcOrd="2" destOrd="0" parTransId="{BB6D7309-C7F1-468D-993D-DDA908D451D8}" sibTransId="{ADEC0C16-4D11-458D-88FA-73F7B5209389}"/>
    <dgm:cxn modelId="{2D5320BF-0DDE-49EE-BCE1-6BD5F0DCFB00}" type="presOf" srcId="{336E6CA7-6BB9-4FA6-B564-32FD368A3C38}" destId="{7ADDCE51-C494-4C5B-8FB4-DD8DCDC5BD80}" srcOrd="0" destOrd="0" presId="urn:microsoft.com/office/officeart/2018/2/layout/IconVerticalSolidList"/>
    <dgm:cxn modelId="{782F2AFE-E7A3-439C-8CCF-C13E5E150DD0}" type="presOf" srcId="{505B8C19-33E7-4ED9-8ACC-A1906E571BA0}" destId="{7224F895-EB48-4876-9905-F88541027473}" srcOrd="0" destOrd="0" presId="urn:microsoft.com/office/officeart/2018/2/layout/IconVerticalSolidList"/>
    <dgm:cxn modelId="{1471650B-67AE-490F-88F2-4CD97DD66F2D}" type="presParOf" srcId="{5D8DDD89-D71C-493B-BB7D-97A1E4D2D4C6}" destId="{4A80B24F-2B13-400F-87F1-51E243809901}" srcOrd="0" destOrd="0" presId="urn:microsoft.com/office/officeart/2018/2/layout/IconVerticalSolidList"/>
    <dgm:cxn modelId="{8232ACB4-AF9A-4919-96B6-948E2C069006}" type="presParOf" srcId="{4A80B24F-2B13-400F-87F1-51E243809901}" destId="{505A0D5B-4DF3-4963-8959-9821CF9F86C0}" srcOrd="0" destOrd="0" presId="urn:microsoft.com/office/officeart/2018/2/layout/IconVerticalSolidList"/>
    <dgm:cxn modelId="{CF99BDA3-471E-42C3-AED5-C76ACF3F784B}" type="presParOf" srcId="{4A80B24F-2B13-400F-87F1-51E243809901}" destId="{326C7931-0358-461E-BCC1-319DFBF54CFA}" srcOrd="1" destOrd="0" presId="urn:microsoft.com/office/officeart/2018/2/layout/IconVerticalSolidList"/>
    <dgm:cxn modelId="{4EBAB6AD-9D2A-4840-8EE3-E2B212F65634}" type="presParOf" srcId="{4A80B24F-2B13-400F-87F1-51E243809901}" destId="{7A3B463C-73BC-4283-BA31-C06BB90E02B7}" srcOrd="2" destOrd="0" presId="urn:microsoft.com/office/officeart/2018/2/layout/IconVerticalSolidList"/>
    <dgm:cxn modelId="{89B3C2F4-CA4C-46DB-BA45-06160950E21A}" type="presParOf" srcId="{4A80B24F-2B13-400F-87F1-51E243809901}" destId="{7224F895-EB48-4876-9905-F88541027473}" srcOrd="3" destOrd="0" presId="urn:microsoft.com/office/officeart/2018/2/layout/IconVerticalSolidList"/>
    <dgm:cxn modelId="{881EA324-F2C2-4260-9645-ECE9114E8971}" type="presParOf" srcId="{5D8DDD89-D71C-493B-BB7D-97A1E4D2D4C6}" destId="{1E12AA92-9258-4CCB-8F74-7ACE8DC38726}" srcOrd="1" destOrd="0" presId="urn:microsoft.com/office/officeart/2018/2/layout/IconVerticalSolidList"/>
    <dgm:cxn modelId="{CEAD5BF4-DEE8-4197-A7FC-C4DA148D143E}" type="presParOf" srcId="{5D8DDD89-D71C-493B-BB7D-97A1E4D2D4C6}" destId="{35C2B3F7-0ED6-4CEE-8E11-F1D6DDB44A5E}" srcOrd="2" destOrd="0" presId="urn:microsoft.com/office/officeart/2018/2/layout/IconVerticalSolidList"/>
    <dgm:cxn modelId="{2F50255A-B676-490C-B91F-5D9491EE67A5}" type="presParOf" srcId="{35C2B3F7-0ED6-4CEE-8E11-F1D6DDB44A5E}" destId="{172DE665-AFD8-4730-B2F1-C8DA4FEFD9FB}" srcOrd="0" destOrd="0" presId="urn:microsoft.com/office/officeart/2018/2/layout/IconVerticalSolidList"/>
    <dgm:cxn modelId="{B52A11A2-DFA8-41A8-8E44-E5DAD9070E6B}" type="presParOf" srcId="{35C2B3F7-0ED6-4CEE-8E11-F1D6DDB44A5E}" destId="{52FDC022-7FB6-43BD-9B20-18158EEDB8CE}" srcOrd="1" destOrd="0" presId="urn:microsoft.com/office/officeart/2018/2/layout/IconVerticalSolidList"/>
    <dgm:cxn modelId="{019DCF5C-ACFC-45E1-BA63-BF5D1044A3D9}" type="presParOf" srcId="{35C2B3F7-0ED6-4CEE-8E11-F1D6DDB44A5E}" destId="{0AB992D8-28B6-47A7-8336-63D2FE2D5C52}" srcOrd="2" destOrd="0" presId="urn:microsoft.com/office/officeart/2018/2/layout/IconVerticalSolidList"/>
    <dgm:cxn modelId="{F31D7A10-0E13-4179-A8DE-C07C65A3076F}" type="presParOf" srcId="{35C2B3F7-0ED6-4CEE-8E11-F1D6DDB44A5E}" destId="{7ADDCE51-C494-4C5B-8FB4-DD8DCDC5BD80}" srcOrd="3" destOrd="0" presId="urn:microsoft.com/office/officeart/2018/2/layout/IconVerticalSolidList"/>
    <dgm:cxn modelId="{CB3E7A4C-D12E-4DA9-AAE5-9AB039133027}" type="presParOf" srcId="{5D8DDD89-D71C-493B-BB7D-97A1E4D2D4C6}" destId="{B10B4E38-FE8D-4CFE-8AF6-937CA5B1B953}" srcOrd="3" destOrd="0" presId="urn:microsoft.com/office/officeart/2018/2/layout/IconVerticalSolidList"/>
    <dgm:cxn modelId="{3B20936F-B020-48FD-882A-81EC37FA80E4}" type="presParOf" srcId="{5D8DDD89-D71C-493B-BB7D-97A1E4D2D4C6}" destId="{4443D2BD-1974-4982-A960-9B0C8B6E41F1}" srcOrd="4" destOrd="0" presId="urn:microsoft.com/office/officeart/2018/2/layout/IconVerticalSolidList"/>
    <dgm:cxn modelId="{4B75104D-C693-444B-8609-FA7F98E66AE8}" type="presParOf" srcId="{4443D2BD-1974-4982-A960-9B0C8B6E41F1}" destId="{C58E4471-43A8-42EA-92DC-2DF9D9133691}" srcOrd="0" destOrd="0" presId="urn:microsoft.com/office/officeart/2018/2/layout/IconVerticalSolidList"/>
    <dgm:cxn modelId="{E41680AC-3B89-4C2C-BCDF-B84FDFD09C63}" type="presParOf" srcId="{4443D2BD-1974-4982-A960-9B0C8B6E41F1}" destId="{5EB3EA4B-4DBB-4ED2-ACEE-C7BF621E22EB}" srcOrd="1" destOrd="0" presId="urn:microsoft.com/office/officeart/2018/2/layout/IconVerticalSolidList"/>
    <dgm:cxn modelId="{9F431985-1344-470C-9644-F0D3705D93EA}" type="presParOf" srcId="{4443D2BD-1974-4982-A960-9B0C8B6E41F1}" destId="{797330EA-2E02-453C-91C1-1849E3AE9D05}" srcOrd="2" destOrd="0" presId="urn:microsoft.com/office/officeart/2018/2/layout/IconVerticalSolidList"/>
    <dgm:cxn modelId="{7EDF5FEC-B382-47DB-B668-57C59D037577}" type="presParOf" srcId="{4443D2BD-1974-4982-A960-9B0C8B6E41F1}" destId="{A5772D4F-3E61-44E3-82F4-89A4A997EFC0}" srcOrd="3" destOrd="0" presId="urn:microsoft.com/office/officeart/2018/2/layout/IconVerticalSolidList"/>
    <dgm:cxn modelId="{00FFC40B-2A9C-44A5-8A6E-82B6024908BE}" type="presParOf" srcId="{5D8DDD89-D71C-493B-BB7D-97A1E4D2D4C6}" destId="{BCC2CAD6-38EE-455F-8D34-B81733BF948D}" srcOrd="5" destOrd="0" presId="urn:microsoft.com/office/officeart/2018/2/layout/IconVerticalSolidList"/>
    <dgm:cxn modelId="{F041D648-D137-4206-8193-0ED151391528}" type="presParOf" srcId="{5D8DDD89-D71C-493B-BB7D-97A1E4D2D4C6}" destId="{B2F1FC4A-0971-4CB5-8C1F-BC886364BD08}" srcOrd="6" destOrd="0" presId="urn:microsoft.com/office/officeart/2018/2/layout/IconVerticalSolidList"/>
    <dgm:cxn modelId="{0CF7675C-9DE8-4189-A687-9896CF6F6381}" type="presParOf" srcId="{B2F1FC4A-0971-4CB5-8C1F-BC886364BD08}" destId="{4A5ABF35-C6EC-4A82-99B5-0C195F946769}" srcOrd="0" destOrd="0" presId="urn:microsoft.com/office/officeart/2018/2/layout/IconVerticalSolidList"/>
    <dgm:cxn modelId="{9431AFBD-A62A-49A5-97EE-1AC2E14FBD72}" type="presParOf" srcId="{B2F1FC4A-0971-4CB5-8C1F-BC886364BD08}" destId="{21ABBC96-6DB4-4828-A87E-B70B7DEFDDC7}" srcOrd="1" destOrd="0" presId="urn:microsoft.com/office/officeart/2018/2/layout/IconVerticalSolidList"/>
    <dgm:cxn modelId="{169D4C85-80DC-4778-8A84-F99282BE9D53}" type="presParOf" srcId="{B2F1FC4A-0971-4CB5-8C1F-BC886364BD08}" destId="{08F96F11-017D-44FD-A82C-30989159633F}" srcOrd="2" destOrd="0" presId="urn:microsoft.com/office/officeart/2018/2/layout/IconVerticalSolidList"/>
    <dgm:cxn modelId="{A3236197-B669-48A8-ACCD-BB9CFD049CD9}" type="presParOf" srcId="{B2F1FC4A-0971-4CB5-8C1F-BC886364BD08}" destId="{1DCE2A14-3F53-41C1-A497-B4EF0223044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A0D5B-4DF3-4963-8959-9821CF9F86C0}">
      <dsp:nvSpPr>
        <dsp:cNvPr id="0" name=""/>
        <dsp:cNvSpPr/>
      </dsp:nvSpPr>
      <dsp:spPr>
        <a:xfrm>
          <a:off x="0" y="2312"/>
          <a:ext cx="6243991" cy="11718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6C7931-0358-461E-BCC1-319DFBF54CFA}">
      <dsp:nvSpPr>
        <dsp:cNvPr id="0" name=""/>
        <dsp:cNvSpPr/>
      </dsp:nvSpPr>
      <dsp:spPr>
        <a:xfrm>
          <a:off x="354494" y="265985"/>
          <a:ext cx="644535" cy="64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24F895-EB48-4876-9905-F88541027473}">
      <dsp:nvSpPr>
        <dsp:cNvPr id="0" name=""/>
        <dsp:cNvSpPr/>
      </dsp:nvSpPr>
      <dsp:spPr>
        <a:xfrm>
          <a:off x="1353523" y="2312"/>
          <a:ext cx="4890468" cy="1171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24" tIns="124024" rIns="124024" bIns="124024" numCol="1" spcCol="1270" anchor="ctr" anchorCtr="0">
          <a:noAutofit/>
        </a:bodyPr>
        <a:lstStyle/>
        <a:p>
          <a:pPr marL="0" lvl="0" indent="0" algn="l" defTabSz="666750">
            <a:lnSpc>
              <a:spcPct val="90000"/>
            </a:lnSpc>
            <a:spcBef>
              <a:spcPct val="0"/>
            </a:spcBef>
            <a:spcAft>
              <a:spcPct val="35000"/>
            </a:spcAft>
            <a:buNone/>
          </a:pPr>
          <a:r>
            <a:rPr lang="en-US" sz="1500" b="1" kern="1200"/>
            <a:t>Objective</a:t>
          </a:r>
          <a:r>
            <a:rPr lang="en-US" sz="1500" kern="1200"/>
            <a:t> –Comparing 2 Modern-Format retail stores of almost equal size and stocking similar products and analyzing the reasons for difference in performance between the 2 stores</a:t>
          </a:r>
        </a:p>
      </dsp:txBody>
      <dsp:txXfrm>
        <a:off x="1353523" y="2312"/>
        <a:ext cx="4890468" cy="1171882"/>
      </dsp:txXfrm>
    </dsp:sp>
    <dsp:sp modelId="{172DE665-AFD8-4730-B2F1-C8DA4FEFD9FB}">
      <dsp:nvSpPr>
        <dsp:cNvPr id="0" name=""/>
        <dsp:cNvSpPr/>
      </dsp:nvSpPr>
      <dsp:spPr>
        <a:xfrm>
          <a:off x="0" y="1467164"/>
          <a:ext cx="6243991" cy="11718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FDC022-7FB6-43BD-9B20-18158EEDB8CE}">
      <dsp:nvSpPr>
        <dsp:cNvPr id="0" name=""/>
        <dsp:cNvSpPr/>
      </dsp:nvSpPr>
      <dsp:spPr>
        <a:xfrm>
          <a:off x="354494" y="1730838"/>
          <a:ext cx="644535" cy="64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DDCE51-C494-4C5B-8FB4-DD8DCDC5BD80}">
      <dsp:nvSpPr>
        <dsp:cNvPr id="0" name=""/>
        <dsp:cNvSpPr/>
      </dsp:nvSpPr>
      <dsp:spPr>
        <a:xfrm>
          <a:off x="1353523" y="1467164"/>
          <a:ext cx="4890468" cy="1171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24" tIns="124024" rIns="124024" bIns="124024" numCol="1" spcCol="1270" anchor="ctr" anchorCtr="0">
          <a:noAutofit/>
        </a:bodyPr>
        <a:lstStyle/>
        <a:p>
          <a:pPr marL="0" lvl="0" indent="0" algn="l" defTabSz="666750">
            <a:lnSpc>
              <a:spcPct val="90000"/>
            </a:lnSpc>
            <a:spcBef>
              <a:spcPct val="0"/>
            </a:spcBef>
            <a:spcAft>
              <a:spcPct val="35000"/>
            </a:spcAft>
            <a:buNone/>
          </a:pPr>
          <a:r>
            <a:rPr lang="en-US" sz="1500" kern="1200"/>
            <a:t>Annual sales and profits from store 1 is 29.8 cr and 2.9 cr</a:t>
          </a:r>
        </a:p>
      </dsp:txBody>
      <dsp:txXfrm>
        <a:off x="1353523" y="1467164"/>
        <a:ext cx="4890468" cy="1171882"/>
      </dsp:txXfrm>
    </dsp:sp>
    <dsp:sp modelId="{C58E4471-43A8-42EA-92DC-2DF9D9133691}">
      <dsp:nvSpPr>
        <dsp:cNvPr id="0" name=""/>
        <dsp:cNvSpPr/>
      </dsp:nvSpPr>
      <dsp:spPr>
        <a:xfrm>
          <a:off x="0" y="2932017"/>
          <a:ext cx="6243991" cy="11718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B3EA4B-4DBB-4ED2-ACEE-C7BF621E22EB}">
      <dsp:nvSpPr>
        <dsp:cNvPr id="0" name=""/>
        <dsp:cNvSpPr/>
      </dsp:nvSpPr>
      <dsp:spPr>
        <a:xfrm>
          <a:off x="354494" y="3195691"/>
          <a:ext cx="644535" cy="64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5772D4F-3E61-44E3-82F4-89A4A997EFC0}">
      <dsp:nvSpPr>
        <dsp:cNvPr id="0" name=""/>
        <dsp:cNvSpPr/>
      </dsp:nvSpPr>
      <dsp:spPr>
        <a:xfrm>
          <a:off x="1353523" y="2932017"/>
          <a:ext cx="4890468" cy="1171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24" tIns="124024" rIns="124024" bIns="124024" numCol="1" spcCol="1270" anchor="ctr" anchorCtr="0">
          <a:noAutofit/>
        </a:bodyPr>
        <a:lstStyle/>
        <a:p>
          <a:pPr marL="0" lvl="0" indent="0" algn="l" defTabSz="666750">
            <a:lnSpc>
              <a:spcPct val="90000"/>
            </a:lnSpc>
            <a:spcBef>
              <a:spcPct val="0"/>
            </a:spcBef>
            <a:spcAft>
              <a:spcPct val="35000"/>
            </a:spcAft>
            <a:buNone/>
          </a:pPr>
          <a:r>
            <a:rPr lang="en-US" sz="1500" kern="1200"/>
            <a:t>Annual sales and profits from store 2 is 13.1 cr and -0.5 cr</a:t>
          </a:r>
        </a:p>
      </dsp:txBody>
      <dsp:txXfrm>
        <a:off x="1353523" y="2932017"/>
        <a:ext cx="4890468" cy="1171882"/>
      </dsp:txXfrm>
    </dsp:sp>
    <dsp:sp modelId="{4A5ABF35-C6EC-4A82-99B5-0C195F946769}">
      <dsp:nvSpPr>
        <dsp:cNvPr id="0" name=""/>
        <dsp:cNvSpPr/>
      </dsp:nvSpPr>
      <dsp:spPr>
        <a:xfrm>
          <a:off x="0" y="4396870"/>
          <a:ext cx="6243991" cy="11718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ABBC96-6DB4-4828-A87E-B70B7DEFDDC7}">
      <dsp:nvSpPr>
        <dsp:cNvPr id="0" name=""/>
        <dsp:cNvSpPr/>
      </dsp:nvSpPr>
      <dsp:spPr>
        <a:xfrm>
          <a:off x="354494" y="4660544"/>
          <a:ext cx="644535" cy="6445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CE2A14-3F53-41C1-A497-B4EF02230449}">
      <dsp:nvSpPr>
        <dsp:cNvPr id="0" name=""/>
        <dsp:cNvSpPr/>
      </dsp:nvSpPr>
      <dsp:spPr>
        <a:xfrm>
          <a:off x="1353523" y="4396870"/>
          <a:ext cx="4890468" cy="1171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24" tIns="124024" rIns="124024" bIns="124024" numCol="1" spcCol="1270" anchor="ctr" anchorCtr="0">
          <a:noAutofit/>
        </a:bodyPr>
        <a:lstStyle/>
        <a:p>
          <a:pPr marL="0" lvl="0" indent="0" algn="l" defTabSz="666750">
            <a:lnSpc>
              <a:spcPct val="90000"/>
            </a:lnSpc>
            <a:spcBef>
              <a:spcPct val="0"/>
            </a:spcBef>
            <a:spcAft>
              <a:spcPct val="35000"/>
            </a:spcAft>
            <a:buNone/>
          </a:pPr>
          <a:r>
            <a:rPr lang="en-US" sz="1500" kern="1200"/>
            <a:t>Store 2 has low Revenue and is loss making and hence we need to analyze and diagnose the various factors behind the low sales and loss of Store 2.</a:t>
          </a:r>
        </a:p>
      </dsp:txBody>
      <dsp:txXfrm>
        <a:off x="1353523" y="4396870"/>
        <a:ext cx="4890468" cy="11718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80982-E01C-47DA-8B08-3BDA09ABD083}"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849AFC-DB12-4E6D-8AA8-3FE1C341D3D9}" type="slidenum">
              <a:rPr lang="en-IN" smtClean="0"/>
              <a:t>‹#›</a:t>
            </a:fld>
            <a:endParaRPr lang="en-IN"/>
          </a:p>
        </p:txBody>
      </p:sp>
    </p:spTree>
    <p:extLst>
      <p:ext uri="{BB962C8B-B14F-4D97-AF65-F5344CB8AC3E}">
        <p14:creationId xmlns:p14="http://schemas.microsoft.com/office/powerpoint/2010/main" val="2063388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80982-E01C-47DA-8B08-3BDA09ABD083}"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849AFC-DB12-4E6D-8AA8-3FE1C341D3D9}" type="slidenum">
              <a:rPr lang="en-IN" smtClean="0"/>
              <a:t>‹#›</a:t>
            </a:fld>
            <a:endParaRPr lang="en-IN"/>
          </a:p>
        </p:txBody>
      </p:sp>
    </p:spTree>
    <p:extLst>
      <p:ext uri="{BB962C8B-B14F-4D97-AF65-F5344CB8AC3E}">
        <p14:creationId xmlns:p14="http://schemas.microsoft.com/office/powerpoint/2010/main" val="2318520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80982-E01C-47DA-8B08-3BDA09ABD083}"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849AFC-DB12-4E6D-8AA8-3FE1C341D3D9}" type="slidenum">
              <a:rPr lang="en-IN" smtClean="0"/>
              <a:t>‹#›</a:t>
            </a:fld>
            <a:endParaRPr lang="en-IN"/>
          </a:p>
        </p:txBody>
      </p:sp>
    </p:spTree>
    <p:extLst>
      <p:ext uri="{BB962C8B-B14F-4D97-AF65-F5344CB8AC3E}">
        <p14:creationId xmlns:p14="http://schemas.microsoft.com/office/powerpoint/2010/main" val="1923973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0680982-E01C-47DA-8B08-3BDA09ABD083}"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849AFC-DB12-4E6D-8AA8-3FE1C341D3D9}" type="slidenum">
              <a:rPr lang="en-IN" smtClean="0"/>
              <a:t>‹#›</a:t>
            </a:fld>
            <a:endParaRPr lang="en-IN"/>
          </a:p>
        </p:txBody>
      </p:sp>
    </p:spTree>
    <p:extLst>
      <p:ext uri="{BB962C8B-B14F-4D97-AF65-F5344CB8AC3E}">
        <p14:creationId xmlns:p14="http://schemas.microsoft.com/office/powerpoint/2010/main" val="1314669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0680982-E01C-47DA-8B08-3BDA09ABD083}"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849AFC-DB12-4E6D-8AA8-3FE1C341D3D9}" type="slidenum">
              <a:rPr lang="en-IN" smtClean="0"/>
              <a:t>‹#›</a:t>
            </a:fld>
            <a:endParaRPr lang="en-IN"/>
          </a:p>
        </p:txBody>
      </p:sp>
    </p:spTree>
    <p:extLst>
      <p:ext uri="{BB962C8B-B14F-4D97-AF65-F5344CB8AC3E}">
        <p14:creationId xmlns:p14="http://schemas.microsoft.com/office/powerpoint/2010/main" val="1018152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80982-E01C-47DA-8B08-3BDA09ABD083}"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849AFC-DB12-4E6D-8AA8-3FE1C341D3D9}" type="slidenum">
              <a:rPr lang="en-IN" smtClean="0"/>
              <a:t>‹#›</a:t>
            </a:fld>
            <a:endParaRPr lang="en-IN"/>
          </a:p>
        </p:txBody>
      </p:sp>
    </p:spTree>
    <p:extLst>
      <p:ext uri="{BB962C8B-B14F-4D97-AF65-F5344CB8AC3E}">
        <p14:creationId xmlns:p14="http://schemas.microsoft.com/office/powerpoint/2010/main" val="3910917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80982-E01C-47DA-8B08-3BDA09ABD083}"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849AFC-DB12-4E6D-8AA8-3FE1C341D3D9}" type="slidenum">
              <a:rPr lang="en-IN" smtClean="0"/>
              <a:t>‹#›</a:t>
            </a:fld>
            <a:endParaRPr lang="en-IN"/>
          </a:p>
        </p:txBody>
      </p:sp>
    </p:spTree>
    <p:extLst>
      <p:ext uri="{BB962C8B-B14F-4D97-AF65-F5344CB8AC3E}">
        <p14:creationId xmlns:p14="http://schemas.microsoft.com/office/powerpoint/2010/main" val="1501538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80982-E01C-47DA-8B08-3BDA09ABD083}"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849AFC-DB12-4E6D-8AA8-3FE1C341D3D9}" type="slidenum">
              <a:rPr lang="en-IN" smtClean="0"/>
              <a:t>‹#›</a:t>
            </a:fld>
            <a:endParaRPr lang="en-IN"/>
          </a:p>
        </p:txBody>
      </p:sp>
    </p:spTree>
    <p:extLst>
      <p:ext uri="{BB962C8B-B14F-4D97-AF65-F5344CB8AC3E}">
        <p14:creationId xmlns:p14="http://schemas.microsoft.com/office/powerpoint/2010/main" val="4076124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80982-E01C-47DA-8B08-3BDA09ABD083}"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849AFC-DB12-4E6D-8AA8-3FE1C341D3D9}" type="slidenum">
              <a:rPr lang="en-IN" smtClean="0"/>
              <a:t>‹#›</a:t>
            </a:fld>
            <a:endParaRPr lang="en-IN"/>
          </a:p>
        </p:txBody>
      </p:sp>
    </p:spTree>
    <p:extLst>
      <p:ext uri="{BB962C8B-B14F-4D97-AF65-F5344CB8AC3E}">
        <p14:creationId xmlns:p14="http://schemas.microsoft.com/office/powerpoint/2010/main" val="3380755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80982-E01C-47DA-8B08-3BDA09ABD083}"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849AFC-DB12-4E6D-8AA8-3FE1C341D3D9}" type="slidenum">
              <a:rPr lang="en-IN" smtClean="0"/>
              <a:t>‹#›</a:t>
            </a:fld>
            <a:endParaRPr lang="en-IN"/>
          </a:p>
        </p:txBody>
      </p:sp>
    </p:spTree>
    <p:extLst>
      <p:ext uri="{BB962C8B-B14F-4D97-AF65-F5344CB8AC3E}">
        <p14:creationId xmlns:p14="http://schemas.microsoft.com/office/powerpoint/2010/main" val="2687517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80982-E01C-47DA-8B08-3BDA09ABD083}"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849AFC-DB12-4E6D-8AA8-3FE1C341D3D9}" type="slidenum">
              <a:rPr lang="en-IN" smtClean="0"/>
              <a:t>‹#›</a:t>
            </a:fld>
            <a:endParaRPr lang="en-IN"/>
          </a:p>
        </p:txBody>
      </p:sp>
    </p:spTree>
    <p:extLst>
      <p:ext uri="{BB962C8B-B14F-4D97-AF65-F5344CB8AC3E}">
        <p14:creationId xmlns:p14="http://schemas.microsoft.com/office/powerpoint/2010/main" val="2846726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80982-E01C-47DA-8B08-3BDA09ABD083}"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849AFC-DB12-4E6D-8AA8-3FE1C341D3D9}" type="slidenum">
              <a:rPr lang="en-IN" smtClean="0"/>
              <a:t>‹#›</a:t>
            </a:fld>
            <a:endParaRPr lang="en-IN"/>
          </a:p>
        </p:txBody>
      </p:sp>
    </p:spTree>
    <p:extLst>
      <p:ext uri="{BB962C8B-B14F-4D97-AF65-F5344CB8AC3E}">
        <p14:creationId xmlns:p14="http://schemas.microsoft.com/office/powerpoint/2010/main" val="238723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80982-E01C-47DA-8B08-3BDA09ABD083}" type="datetimeFigureOut">
              <a:rPr lang="en-IN" smtClean="0"/>
              <a:t>26-05-2022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849AFC-DB12-4E6D-8AA8-3FE1C341D3D9}" type="slidenum">
              <a:rPr lang="en-IN" smtClean="0"/>
              <a:t>‹#›</a:t>
            </a:fld>
            <a:endParaRPr lang="en-IN"/>
          </a:p>
        </p:txBody>
      </p:sp>
    </p:spTree>
    <p:extLst>
      <p:ext uri="{BB962C8B-B14F-4D97-AF65-F5344CB8AC3E}">
        <p14:creationId xmlns:p14="http://schemas.microsoft.com/office/powerpoint/2010/main" val="2055729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80982-E01C-47DA-8B08-3BDA09ABD083}" type="datetimeFigureOut">
              <a:rPr lang="en-IN" smtClean="0"/>
              <a:t>26-05-2022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849AFC-DB12-4E6D-8AA8-3FE1C341D3D9}" type="slidenum">
              <a:rPr lang="en-IN" smtClean="0"/>
              <a:t>‹#›</a:t>
            </a:fld>
            <a:endParaRPr lang="en-IN"/>
          </a:p>
        </p:txBody>
      </p:sp>
    </p:spTree>
    <p:extLst>
      <p:ext uri="{BB962C8B-B14F-4D97-AF65-F5344CB8AC3E}">
        <p14:creationId xmlns:p14="http://schemas.microsoft.com/office/powerpoint/2010/main" val="3036059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80982-E01C-47DA-8B08-3BDA09ABD083}" type="datetimeFigureOut">
              <a:rPr lang="en-IN" smtClean="0"/>
              <a:t>26-05-2022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849AFC-DB12-4E6D-8AA8-3FE1C341D3D9}" type="slidenum">
              <a:rPr lang="en-IN" smtClean="0"/>
              <a:t>‹#›</a:t>
            </a:fld>
            <a:endParaRPr lang="en-IN"/>
          </a:p>
        </p:txBody>
      </p:sp>
    </p:spTree>
    <p:extLst>
      <p:ext uri="{BB962C8B-B14F-4D97-AF65-F5344CB8AC3E}">
        <p14:creationId xmlns:p14="http://schemas.microsoft.com/office/powerpoint/2010/main" val="1614181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80982-E01C-47DA-8B08-3BDA09ABD083}"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849AFC-DB12-4E6D-8AA8-3FE1C341D3D9}" type="slidenum">
              <a:rPr lang="en-IN" smtClean="0"/>
              <a:t>‹#›</a:t>
            </a:fld>
            <a:endParaRPr lang="en-IN"/>
          </a:p>
        </p:txBody>
      </p:sp>
    </p:spTree>
    <p:extLst>
      <p:ext uri="{BB962C8B-B14F-4D97-AF65-F5344CB8AC3E}">
        <p14:creationId xmlns:p14="http://schemas.microsoft.com/office/powerpoint/2010/main" val="3645554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30680982-E01C-47DA-8B08-3BDA09ABD083}" type="datetimeFigureOut">
              <a:rPr lang="en-IN" smtClean="0"/>
              <a:t>26-05-2022</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BD849AFC-DB12-4E6D-8AA8-3FE1C341D3D9}" type="slidenum">
              <a:rPr lang="en-IN" smtClean="0"/>
              <a:t>‹#›</a:t>
            </a:fld>
            <a:endParaRPr lang="en-IN"/>
          </a:p>
        </p:txBody>
      </p:sp>
    </p:spTree>
    <p:extLst>
      <p:ext uri="{BB962C8B-B14F-4D97-AF65-F5344CB8AC3E}">
        <p14:creationId xmlns:p14="http://schemas.microsoft.com/office/powerpoint/2010/main" val="715220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0680982-E01C-47DA-8B08-3BDA09ABD083}" type="datetimeFigureOut">
              <a:rPr lang="en-IN" smtClean="0"/>
              <a:t>26-05-2022</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D849AFC-DB12-4E6D-8AA8-3FE1C341D3D9}" type="slidenum">
              <a:rPr lang="en-IN" smtClean="0"/>
              <a:t>‹#›</a:t>
            </a:fld>
            <a:endParaRPr lang="en-IN"/>
          </a:p>
        </p:txBody>
      </p:sp>
    </p:spTree>
    <p:extLst>
      <p:ext uri="{BB962C8B-B14F-4D97-AF65-F5344CB8AC3E}">
        <p14:creationId xmlns:p14="http://schemas.microsoft.com/office/powerpoint/2010/main" val="42285100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F13547-8607-1A6C-032F-34FE0766DD19}"/>
              </a:ext>
            </a:extLst>
          </p:cNvPr>
          <p:cNvSpPr/>
          <p:nvPr/>
        </p:nvSpPr>
        <p:spPr>
          <a:xfrm>
            <a:off x="1" y="5094514"/>
            <a:ext cx="12191999" cy="17634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accent2"/>
                </a:solidFill>
              </a:rPr>
              <a:t>UNDERSTANDING THE REASONS FOR LOWER SALES &amp; LOSS IN RETAIL STORE 2</a:t>
            </a:r>
          </a:p>
          <a:p>
            <a:pPr algn="ctr"/>
            <a:endParaRPr lang="en-IN" sz="2400" dirty="0">
              <a:solidFill>
                <a:schemeClr val="tx1"/>
              </a:solidFill>
            </a:endParaRPr>
          </a:p>
          <a:p>
            <a:pPr algn="ctr"/>
            <a:r>
              <a:rPr lang="en-IN" b="1" dirty="0">
                <a:solidFill>
                  <a:schemeClr val="accent2"/>
                </a:solidFill>
              </a:rPr>
              <a:t>PRESENTED BY:</a:t>
            </a:r>
            <a:r>
              <a:rPr lang="en-IN" b="1" dirty="0">
                <a:solidFill>
                  <a:srgbClr val="C00000"/>
                </a:solidFill>
              </a:rPr>
              <a:t> </a:t>
            </a:r>
          </a:p>
          <a:p>
            <a:pPr algn="ctr"/>
            <a:r>
              <a:rPr lang="en-IN" b="1" dirty="0">
                <a:solidFill>
                  <a:srgbClr val="C00000"/>
                </a:solidFill>
              </a:rPr>
              <a:t> </a:t>
            </a:r>
            <a:r>
              <a:rPr lang="en-IN" b="1" dirty="0">
                <a:solidFill>
                  <a:schemeClr val="accent2"/>
                </a:solidFill>
              </a:rPr>
              <a:t>ANTARLIN CHANDA, MADHURIMA PANDE, NAVAM PRADHAN, SAMRAT CHOUDHARY, SK AHTESHAM HUSSAIN</a:t>
            </a:r>
          </a:p>
        </p:txBody>
      </p:sp>
      <p:pic>
        <p:nvPicPr>
          <p:cNvPr id="6" name="Picture 5">
            <a:extLst>
              <a:ext uri="{FF2B5EF4-FFF2-40B4-BE49-F238E27FC236}">
                <a16:creationId xmlns:a16="http://schemas.microsoft.com/office/drawing/2014/main" id="{FFEA3C80-3A51-0D1B-B97C-58283769B646}"/>
              </a:ext>
            </a:extLst>
          </p:cNvPr>
          <p:cNvPicPr>
            <a:picLocks noChangeAspect="1"/>
          </p:cNvPicPr>
          <p:nvPr/>
        </p:nvPicPr>
        <p:blipFill>
          <a:blip r:embed="rId2"/>
          <a:stretch>
            <a:fillRect/>
          </a:stretch>
        </p:blipFill>
        <p:spPr>
          <a:xfrm>
            <a:off x="0" y="27057"/>
            <a:ext cx="12192000" cy="5067457"/>
          </a:xfrm>
          <a:prstGeom prst="rect">
            <a:avLst/>
          </a:prstGeom>
        </p:spPr>
      </p:pic>
    </p:spTree>
    <p:extLst>
      <p:ext uri="{BB962C8B-B14F-4D97-AF65-F5344CB8AC3E}">
        <p14:creationId xmlns:p14="http://schemas.microsoft.com/office/powerpoint/2010/main" val="1267756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4" name="Google Shape;54;p13">
            <a:extLst>
              <a:ext uri="{FF2B5EF4-FFF2-40B4-BE49-F238E27FC236}">
                <a16:creationId xmlns:a16="http://schemas.microsoft.com/office/drawing/2014/main" id="{9C3613EC-0188-4B37-D237-083EA9215F02}"/>
              </a:ext>
            </a:extLst>
          </p:cNvPr>
          <p:cNvSpPr txBox="1">
            <a:spLocks noGrp="1"/>
          </p:cNvSpPr>
          <p:nvPr>
            <p:ph type="ctrTitle"/>
          </p:nvPr>
        </p:nvSpPr>
        <p:spPr>
          <a:xfrm>
            <a:off x="8119869" y="643466"/>
            <a:ext cx="3143875" cy="5571065"/>
          </a:xfrm>
          <a:prstGeom prst="rect">
            <a:avLst/>
          </a:prstGeom>
        </p:spPr>
        <p:txBody>
          <a:bodyPr spcFirstLastPara="1" vert="horz" lIns="91440" tIns="45720" rIns="91440" bIns="45720" rtlCol="0" anchor="ctr" anchorCtr="0">
            <a:normAutofit/>
          </a:bodyPr>
          <a:lstStyle/>
          <a:p>
            <a:pPr marL="0" lvl="0" indent="0" algn="l">
              <a:spcAft>
                <a:spcPts val="0"/>
              </a:spcAft>
            </a:pPr>
            <a:r>
              <a:rPr lang="en-US" sz="3100" b="1" u="sng" kern="1200" cap="all" dirty="0">
                <a:ln w="3175" cmpd="sng">
                  <a:noFill/>
                </a:ln>
                <a:solidFill>
                  <a:schemeClr val="accent2"/>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INTRODUCTION</a:t>
            </a:r>
          </a:p>
        </p:txBody>
      </p:sp>
      <p:sp>
        <p:nvSpPr>
          <p:cNvPr id="11" name="Rectangle 10">
            <a:extLst>
              <a:ext uri="{FF2B5EF4-FFF2-40B4-BE49-F238E27FC236}">
                <a16:creationId xmlns:a16="http://schemas.microsoft.com/office/drawing/2014/main" id="{D0672142-94D6-400E-B188-309B101D8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216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127259A-B804-4AD2-9BC6-66F7BB218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908066"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5" name="Straight Connector 14">
            <a:extLst>
              <a:ext uri="{FF2B5EF4-FFF2-40B4-BE49-F238E27FC236}">
                <a16:creationId xmlns:a16="http://schemas.microsoft.com/office/drawing/2014/main" id="{39B4E8A7-8505-4752-9B81-C739116CE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150420" y="3429000"/>
            <a:ext cx="6858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graphicFrame>
        <p:nvGraphicFramePr>
          <p:cNvPr id="9" name="Google Shape;55;p13">
            <a:extLst>
              <a:ext uri="{FF2B5EF4-FFF2-40B4-BE49-F238E27FC236}">
                <a16:creationId xmlns:a16="http://schemas.microsoft.com/office/drawing/2014/main" id="{ED3AA2A7-379D-4741-49EE-365802197ED7}"/>
              </a:ext>
            </a:extLst>
          </p:cNvPr>
          <p:cNvGraphicFramePr/>
          <p:nvPr>
            <p:extLst>
              <p:ext uri="{D42A27DB-BD31-4B8C-83A1-F6EECF244321}">
                <p14:modId xmlns:p14="http://schemas.microsoft.com/office/powerpoint/2010/main" val="1669225784"/>
              </p:ext>
            </p:extLst>
          </p:nvPr>
        </p:nvGraphicFramePr>
        <p:xfrm>
          <a:off x="643467" y="643467"/>
          <a:ext cx="6243992" cy="5571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8574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92082"/>
            <a:ext cx="12191999" cy="584775"/>
          </a:xfrm>
          <a:prstGeom prst="rect">
            <a:avLst/>
          </a:prstGeom>
          <a:noFill/>
        </p:spPr>
        <p:txBody>
          <a:bodyPr wrap="square" rtlCol="0">
            <a:spAutoFit/>
          </a:bodyPr>
          <a:lstStyle/>
          <a:p>
            <a:pPr algn="ctr"/>
            <a:r>
              <a:rPr lang="en-IN" sz="3200" b="1" u="sng" dirty="0">
                <a:solidFill>
                  <a:schemeClr val="accent2"/>
                </a:solidFill>
                <a:latin typeface="+mj-lt"/>
              </a:rPr>
              <a:t>COMPARING DIFFERENT PROFILES OF STORE 1 &amp; STORE 2</a:t>
            </a:r>
            <a:endParaRPr lang="en-IN" sz="1600" b="1" u="sng" dirty="0">
              <a:solidFill>
                <a:schemeClr val="accent2"/>
              </a:solidFill>
              <a:latin typeface="+mj-lt"/>
            </a:endParaRPr>
          </a:p>
        </p:txBody>
      </p:sp>
      <p:pic>
        <p:nvPicPr>
          <p:cNvPr id="16" name="Picture 15" descr="Chart, bar chart&#10;&#10;Description automatically generated">
            <a:extLst>
              <a:ext uri="{FF2B5EF4-FFF2-40B4-BE49-F238E27FC236}">
                <a16:creationId xmlns:a16="http://schemas.microsoft.com/office/drawing/2014/main" id="{BB6B3467-456D-7FD3-676F-7456AED923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307" y="800169"/>
            <a:ext cx="4580357" cy="2751539"/>
          </a:xfrm>
          <a:prstGeom prst="rect">
            <a:avLst/>
          </a:prstGeom>
          <a:ln>
            <a:noFill/>
          </a:ln>
          <a:effectLst>
            <a:outerShdw blurRad="292100" dist="139700" dir="2700000" algn="tl" rotWithShape="0">
              <a:srgbClr val="333333">
                <a:alpha val="65000"/>
              </a:srgbClr>
            </a:outerShdw>
          </a:effectLst>
        </p:spPr>
      </p:pic>
      <p:pic>
        <p:nvPicPr>
          <p:cNvPr id="19" name="Picture 18" descr="Chart, bar chart&#10;&#10;Description automatically generated">
            <a:extLst>
              <a:ext uri="{FF2B5EF4-FFF2-40B4-BE49-F238E27FC236}">
                <a16:creationId xmlns:a16="http://schemas.microsoft.com/office/drawing/2014/main" id="{0C5333EA-EF1C-3545-1806-6E4471943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1100" y="800169"/>
            <a:ext cx="4577586" cy="2751539"/>
          </a:xfrm>
          <a:prstGeom prst="rect">
            <a:avLst/>
          </a:prstGeom>
          <a:ln>
            <a:noFill/>
          </a:ln>
          <a:effectLst>
            <a:outerShdw blurRad="292100" dist="139700" dir="2700000" algn="tl" rotWithShape="0">
              <a:srgbClr val="333333">
                <a:alpha val="65000"/>
              </a:srgbClr>
            </a:outerShdw>
          </a:effectLst>
        </p:spPr>
      </p:pic>
      <p:pic>
        <p:nvPicPr>
          <p:cNvPr id="21" name="Picture 20" descr="Chart, bar chart&#10;&#10;Description automatically generated">
            <a:extLst>
              <a:ext uri="{FF2B5EF4-FFF2-40B4-BE49-F238E27FC236}">
                <a16:creationId xmlns:a16="http://schemas.microsoft.com/office/drawing/2014/main" id="{0B9B7474-14D5-E2A1-DAFF-7700524B1A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6307" y="3762456"/>
            <a:ext cx="4580357" cy="2751539"/>
          </a:xfrm>
          <a:prstGeom prst="rect">
            <a:avLst/>
          </a:prstGeom>
          <a:ln>
            <a:noFill/>
          </a:ln>
          <a:effectLst>
            <a:outerShdw blurRad="292100" dist="139700" dir="2700000" algn="tl" rotWithShape="0">
              <a:srgbClr val="333333">
                <a:alpha val="65000"/>
              </a:srgbClr>
            </a:outerShdw>
          </a:effectLst>
        </p:spPr>
      </p:pic>
      <p:pic>
        <p:nvPicPr>
          <p:cNvPr id="3" name="Picture 2" descr="Chart, bar chart&#10;&#10;Description automatically generated">
            <a:extLst>
              <a:ext uri="{FF2B5EF4-FFF2-40B4-BE49-F238E27FC236}">
                <a16:creationId xmlns:a16="http://schemas.microsoft.com/office/drawing/2014/main" id="{A66D7C5E-8D15-8938-0FB3-1E1D35FE7E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1101" y="3762456"/>
            <a:ext cx="4577586" cy="27515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0210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05F2E-E16F-8A07-D4E7-6FF90D019208}"/>
              </a:ext>
            </a:extLst>
          </p:cNvPr>
          <p:cNvSpPr>
            <a:spLocks noGrp="1"/>
          </p:cNvSpPr>
          <p:nvPr>
            <p:ph type="title"/>
          </p:nvPr>
        </p:nvSpPr>
        <p:spPr>
          <a:xfrm>
            <a:off x="838200" y="612920"/>
            <a:ext cx="10515600" cy="681899"/>
          </a:xfrm>
        </p:spPr>
        <p:txBody>
          <a:bodyPr>
            <a:noAutofit/>
          </a:bodyPr>
          <a:lstStyle/>
          <a:p>
            <a:pPr algn="ctr"/>
            <a:r>
              <a:rPr lang="en-IN" sz="3600" b="1" u="sng" dirty="0">
                <a:solidFill>
                  <a:schemeClr val="accent2"/>
                </a:solidFill>
              </a:rPr>
              <a:t>Hypothesis Testing</a:t>
            </a:r>
          </a:p>
        </p:txBody>
      </p:sp>
      <p:graphicFrame>
        <p:nvGraphicFramePr>
          <p:cNvPr id="3" name="Content Placeholder 2">
            <a:extLst>
              <a:ext uri="{FF2B5EF4-FFF2-40B4-BE49-F238E27FC236}">
                <a16:creationId xmlns:a16="http://schemas.microsoft.com/office/drawing/2014/main" id="{EC5AF9AA-998A-4DA9-7035-4442E240E7E2}"/>
              </a:ext>
            </a:extLst>
          </p:cNvPr>
          <p:cNvGraphicFramePr>
            <a:graphicFrameLocks noGrp="1"/>
          </p:cNvGraphicFramePr>
          <p:nvPr>
            <p:ph idx="1"/>
            <p:extLst>
              <p:ext uri="{D42A27DB-BD31-4B8C-83A1-F6EECF244321}">
                <p14:modId xmlns:p14="http://schemas.microsoft.com/office/powerpoint/2010/main" val="943582653"/>
              </p:ext>
            </p:extLst>
          </p:nvPr>
        </p:nvGraphicFramePr>
        <p:xfrm>
          <a:off x="2029431" y="2249371"/>
          <a:ext cx="3833897" cy="3369656"/>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1514792">
                  <a:extLst>
                    <a:ext uri="{9D8B030D-6E8A-4147-A177-3AD203B41FA5}">
                      <a16:colId xmlns:a16="http://schemas.microsoft.com/office/drawing/2014/main" val="831598352"/>
                    </a:ext>
                  </a:extLst>
                </a:gridCol>
                <a:gridCol w="1461170">
                  <a:extLst>
                    <a:ext uri="{9D8B030D-6E8A-4147-A177-3AD203B41FA5}">
                      <a16:colId xmlns:a16="http://schemas.microsoft.com/office/drawing/2014/main" val="2081677191"/>
                    </a:ext>
                  </a:extLst>
                </a:gridCol>
                <a:gridCol w="857935">
                  <a:extLst>
                    <a:ext uri="{9D8B030D-6E8A-4147-A177-3AD203B41FA5}">
                      <a16:colId xmlns:a16="http://schemas.microsoft.com/office/drawing/2014/main" val="2749576458"/>
                    </a:ext>
                  </a:extLst>
                </a:gridCol>
              </a:tblGrid>
              <a:tr h="441922">
                <a:tc gridSpan="3">
                  <a:txBody>
                    <a:bodyPr/>
                    <a:lstStyle/>
                    <a:p>
                      <a:pPr algn="ctr" fontAlgn="b"/>
                      <a:r>
                        <a:rPr lang="en-US" sz="1000" u="none" strike="noStrike" dirty="0">
                          <a:effectLst/>
                        </a:rPr>
                        <a:t>t-Test: Two-Sample Assuming Unequal Variances</a:t>
                      </a:r>
                      <a:endParaRPr lang="en-US" sz="1000" b="0" i="0" u="none" strike="noStrike" dirty="0">
                        <a:effectLst/>
                        <a:latin typeface="Verdana" panose="020B0604030504040204" pitchFamily="34" charset="0"/>
                      </a:endParaRPr>
                    </a:p>
                  </a:txBody>
                  <a:tcPr marL="6350" marR="6350" marT="635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96405274"/>
                  </a:ext>
                </a:extLst>
              </a:tr>
              <a:tr h="345251">
                <a:tc gridSpan="3">
                  <a:txBody>
                    <a:bodyPr/>
                    <a:lstStyle/>
                    <a:p>
                      <a:pPr algn="ctr" fontAlgn="b"/>
                      <a:r>
                        <a:rPr lang="en-US" sz="1000" u="none" strike="noStrike" dirty="0" err="1">
                          <a:effectLst/>
                        </a:rPr>
                        <a:t>BilltoFootfallRatiobymonth:Hypothesis</a:t>
                      </a:r>
                      <a:r>
                        <a:rPr lang="en-US" sz="1000" u="none" strike="noStrike" dirty="0">
                          <a:effectLst/>
                        </a:rPr>
                        <a:t> One tail assumption mean1&lt;=mean2</a:t>
                      </a:r>
                      <a:endParaRPr lang="en-US" sz="1000" b="0" i="0" u="none" strike="noStrike" dirty="0">
                        <a:effectLst/>
                        <a:latin typeface="Verdana" panose="020B0604030504040204" pitchFamily="34" charset="0"/>
                      </a:endParaRPr>
                    </a:p>
                  </a:txBody>
                  <a:tcPr marL="6350" marR="6350" marT="635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33176841"/>
                  </a:ext>
                </a:extLst>
              </a:tr>
              <a:tr h="379777">
                <a:tc gridSpan="3">
                  <a:txBody>
                    <a:bodyPr/>
                    <a:lstStyle/>
                    <a:p>
                      <a:pPr algn="ctr" fontAlgn="b"/>
                      <a:r>
                        <a:rPr lang="en-US" sz="1000" u="none" strike="noStrike" dirty="0" err="1">
                          <a:effectLst/>
                        </a:rPr>
                        <a:t>BilltoFootfallRatiobymonth:Hypothesis</a:t>
                      </a:r>
                      <a:r>
                        <a:rPr lang="en-US" sz="1000" u="none" strike="noStrike" dirty="0">
                          <a:effectLst/>
                        </a:rPr>
                        <a:t> Two Tail </a:t>
                      </a:r>
                      <a:r>
                        <a:rPr lang="en-US" sz="1000" u="none" strike="noStrike" dirty="0" err="1">
                          <a:effectLst/>
                        </a:rPr>
                        <a:t>Assumtion</a:t>
                      </a:r>
                      <a:r>
                        <a:rPr lang="en-US" sz="1000" u="none" strike="noStrike" dirty="0">
                          <a:effectLst/>
                        </a:rPr>
                        <a:t> mean1=mean2</a:t>
                      </a:r>
                      <a:endParaRPr lang="en-US" sz="1000" b="0" i="0" u="none" strike="noStrike" dirty="0">
                        <a:effectLst/>
                        <a:latin typeface="Verdana" panose="020B0604030504040204" pitchFamily="34" charset="0"/>
                      </a:endParaRPr>
                    </a:p>
                  </a:txBody>
                  <a:tcPr marL="6350" marR="6350" marT="635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40624299"/>
                  </a:ext>
                </a:extLst>
              </a:tr>
              <a:tr h="186436">
                <a:tc>
                  <a:txBody>
                    <a:bodyPr/>
                    <a:lstStyle/>
                    <a:p>
                      <a:pPr algn="ctr" fontAlgn="b"/>
                      <a:r>
                        <a:rPr lang="en-IN" sz="1000" u="none" strike="noStrike">
                          <a:effectLst/>
                        </a:rPr>
                        <a:t> </a:t>
                      </a:r>
                      <a:endParaRPr lang="en-IN" sz="1000" b="0" i="1" u="none" strike="noStrike">
                        <a:effectLst/>
                        <a:latin typeface="Verdana" panose="020B0604030504040204" pitchFamily="34" charset="0"/>
                      </a:endParaRPr>
                    </a:p>
                  </a:txBody>
                  <a:tcPr marL="6350" marR="6350" marT="6350" marB="0" anchor="b"/>
                </a:tc>
                <a:tc>
                  <a:txBody>
                    <a:bodyPr/>
                    <a:lstStyle/>
                    <a:p>
                      <a:pPr algn="ctr" fontAlgn="b"/>
                      <a:r>
                        <a:rPr lang="en-IN" sz="1000" u="none" strike="noStrike">
                          <a:effectLst/>
                        </a:rPr>
                        <a:t>Store 1</a:t>
                      </a:r>
                      <a:endParaRPr lang="en-IN" sz="1000" b="0" i="1" u="none" strike="noStrike">
                        <a:effectLst/>
                        <a:latin typeface="Verdana" panose="020B0604030504040204" pitchFamily="34" charset="0"/>
                      </a:endParaRPr>
                    </a:p>
                  </a:txBody>
                  <a:tcPr marL="6350" marR="6350" marT="6350" marB="0" anchor="b"/>
                </a:tc>
                <a:tc>
                  <a:txBody>
                    <a:bodyPr/>
                    <a:lstStyle/>
                    <a:p>
                      <a:pPr algn="ctr" fontAlgn="b"/>
                      <a:r>
                        <a:rPr lang="en-IN" sz="1000" u="none" strike="noStrike">
                          <a:effectLst/>
                        </a:rPr>
                        <a:t>Store 2</a:t>
                      </a:r>
                      <a:endParaRPr lang="en-IN" sz="1000" b="0" i="1" u="none" strike="noStrike">
                        <a:effectLst/>
                        <a:latin typeface="Verdana" panose="020B0604030504040204" pitchFamily="34" charset="0"/>
                      </a:endParaRPr>
                    </a:p>
                  </a:txBody>
                  <a:tcPr marL="6350" marR="6350" marT="6350" marB="0" anchor="b"/>
                </a:tc>
                <a:extLst>
                  <a:ext uri="{0D108BD9-81ED-4DB2-BD59-A6C34878D82A}">
                    <a16:rowId xmlns:a16="http://schemas.microsoft.com/office/drawing/2014/main" val="813092687"/>
                  </a:ext>
                </a:extLst>
              </a:tr>
              <a:tr h="186436">
                <a:tc>
                  <a:txBody>
                    <a:bodyPr/>
                    <a:lstStyle/>
                    <a:p>
                      <a:pPr algn="l" fontAlgn="b"/>
                      <a:r>
                        <a:rPr lang="en-IN" sz="1000" u="none" strike="noStrike" dirty="0">
                          <a:effectLst/>
                        </a:rPr>
                        <a:t>Mean</a:t>
                      </a:r>
                      <a:endParaRPr lang="en-IN" sz="1000" b="0" i="0" u="none" strike="noStrike" dirty="0">
                        <a:effectLst/>
                        <a:latin typeface="Verdana" panose="020B0604030504040204" pitchFamily="34" charset="0"/>
                      </a:endParaRPr>
                    </a:p>
                  </a:txBody>
                  <a:tcPr marL="6350" marR="6350" marT="6350" marB="0" anchor="b"/>
                </a:tc>
                <a:tc>
                  <a:txBody>
                    <a:bodyPr/>
                    <a:lstStyle/>
                    <a:p>
                      <a:pPr algn="r" fontAlgn="b"/>
                      <a:r>
                        <a:rPr lang="en-IN" sz="1000" u="none" strike="noStrike">
                          <a:effectLst/>
                        </a:rPr>
                        <a:t>0.6664</a:t>
                      </a:r>
                      <a:endParaRPr lang="en-IN" sz="1000" b="0" i="0" u="none" strike="noStrike">
                        <a:effectLst/>
                        <a:latin typeface="Verdana" panose="020B0604030504040204" pitchFamily="34" charset="0"/>
                      </a:endParaRPr>
                    </a:p>
                  </a:txBody>
                  <a:tcPr marL="6350" marR="6350" marT="6350" marB="0" anchor="b"/>
                </a:tc>
                <a:tc>
                  <a:txBody>
                    <a:bodyPr/>
                    <a:lstStyle/>
                    <a:p>
                      <a:pPr algn="r" fontAlgn="b"/>
                      <a:r>
                        <a:rPr lang="en-IN" sz="1000" u="none" strike="noStrike">
                          <a:effectLst/>
                        </a:rPr>
                        <a:t>0.5751</a:t>
                      </a:r>
                      <a:endParaRPr lang="en-IN" sz="1000" b="0" i="0" u="none" strike="noStrike">
                        <a:effectLst/>
                        <a:latin typeface="Verdana" panose="020B0604030504040204" pitchFamily="34" charset="0"/>
                      </a:endParaRPr>
                    </a:p>
                  </a:txBody>
                  <a:tcPr marL="6350" marR="6350" marT="6350" marB="0" anchor="b"/>
                </a:tc>
                <a:extLst>
                  <a:ext uri="{0D108BD9-81ED-4DB2-BD59-A6C34878D82A}">
                    <a16:rowId xmlns:a16="http://schemas.microsoft.com/office/drawing/2014/main" val="3146649742"/>
                  </a:ext>
                </a:extLst>
              </a:tr>
              <a:tr h="186436">
                <a:tc>
                  <a:txBody>
                    <a:bodyPr/>
                    <a:lstStyle/>
                    <a:p>
                      <a:pPr algn="l" fontAlgn="b"/>
                      <a:r>
                        <a:rPr lang="en-IN" sz="1000" u="none" strike="noStrike">
                          <a:effectLst/>
                        </a:rPr>
                        <a:t>Variance</a:t>
                      </a:r>
                      <a:endParaRPr lang="en-IN" sz="1000" b="0" i="0" u="none" strike="noStrike">
                        <a:effectLst/>
                        <a:latin typeface="Verdana" panose="020B0604030504040204" pitchFamily="34" charset="0"/>
                      </a:endParaRPr>
                    </a:p>
                  </a:txBody>
                  <a:tcPr marL="6350" marR="6350" marT="6350" marB="0" anchor="b"/>
                </a:tc>
                <a:tc>
                  <a:txBody>
                    <a:bodyPr/>
                    <a:lstStyle/>
                    <a:p>
                      <a:pPr algn="r" fontAlgn="b"/>
                      <a:r>
                        <a:rPr lang="en-IN" sz="1000" u="none" strike="noStrike">
                          <a:effectLst/>
                        </a:rPr>
                        <a:t>0.0001</a:t>
                      </a:r>
                      <a:endParaRPr lang="en-IN" sz="1000" b="0" i="0" u="none" strike="noStrike">
                        <a:effectLst/>
                        <a:latin typeface="Verdana" panose="020B0604030504040204" pitchFamily="34" charset="0"/>
                      </a:endParaRPr>
                    </a:p>
                  </a:txBody>
                  <a:tcPr marL="6350" marR="6350" marT="6350" marB="0" anchor="b"/>
                </a:tc>
                <a:tc>
                  <a:txBody>
                    <a:bodyPr/>
                    <a:lstStyle/>
                    <a:p>
                      <a:pPr algn="r" fontAlgn="b"/>
                      <a:r>
                        <a:rPr lang="en-IN" sz="1000" u="none" strike="noStrike" dirty="0">
                          <a:effectLst/>
                        </a:rPr>
                        <a:t>0.0011</a:t>
                      </a:r>
                      <a:endParaRPr lang="en-IN" sz="1000" b="0" i="0" u="none" strike="noStrike" dirty="0">
                        <a:effectLst/>
                        <a:latin typeface="Verdana" panose="020B0604030504040204" pitchFamily="34" charset="0"/>
                      </a:endParaRPr>
                    </a:p>
                  </a:txBody>
                  <a:tcPr marL="6350" marR="6350" marT="6350" marB="0" anchor="b"/>
                </a:tc>
                <a:extLst>
                  <a:ext uri="{0D108BD9-81ED-4DB2-BD59-A6C34878D82A}">
                    <a16:rowId xmlns:a16="http://schemas.microsoft.com/office/drawing/2014/main" val="806501513"/>
                  </a:ext>
                </a:extLst>
              </a:tr>
              <a:tr h="186436">
                <a:tc>
                  <a:txBody>
                    <a:bodyPr/>
                    <a:lstStyle/>
                    <a:p>
                      <a:pPr algn="l" fontAlgn="b"/>
                      <a:r>
                        <a:rPr lang="en-IN" sz="1000" u="none" strike="noStrike">
                          <a:effectLst/>
                        </a:rPr>
                        <a:t>Observations</a:t>
                      </a:r>
                      <a:endParaRPr lang="en-IN" sz="1000" b="0" i="0" u="none" strike="noStrike">
                        <a:effectLst/>
                        <a:latin typeface="Verdana" panose="020B0604030504040204" pitchFamily="34" charset="0"/>
                      </a:endParaRPr>
                    </a:p>
                  </a:txBody>
                  <a:tcPr marL="6350" marR="6350" marT="6350" marB="0" anchor="b"/>
                </a:tc>
                <a:tc>
                  <a:txBody>
                    <a:bodyPr/>
                    <a:lstStyle/>
                    <a:p>
                      <a:pPr algn="r" fontAlgn="b"/>
                      <a:r>
                        <a:rPr lang="en-IN" sz="1000" u="none" strike="noStrike">
                          <a:effectLst/>
                        </a:rPr>
                        <a:t>12.0000</a:t>
                      </a:r>
                      <a:endParaRPr lang="en-IN" sz="1000" b="0" i="0" u="none" strike="noStrike">
                        <a:effectLst/>
                        <a:latin typeface="Verdana" panose="020B0604030504040204" pitchFamily="34" charset="0"/>
                      </a:endParaRPr>
                    </a:p>
                  </a:txBody>
                  <a:tcPr marL="6350" marR="6350" marT="6350" marB="0" anchor="b"/>
                </a:tc>
                <a:tc>
                  <a:txBody>
                    <a:bodyPr/>
                    <a:lstStyle/>
                    <a:p>
                      <a:pPr algn="r" fontAlgn="b"/>
                      <a:r>
                        <a:rPr lang="en-IN" sz="1000" u="none" strike="noStrike">
                          <a:effectLst/>
                        </a:rPr>
                        <a:t>12.0000</a:t>
                      </a:r>
                      <a:endParaRPr lang="en-IN" sz="1000" b="0" i="0" u="none" strike="noStrike">
                        <a:effectLst/>
                        <a:latin typeface="Verdana" panose="020B0604030504040204" pitchFamily="34" charset="0"/>
                      </a:endParaRPr>
                    </a:p>
                  </a:txBody>
                  <a:tcPr marL="6350" marR="6350" marT="6350" marB="0" anchor="b"/>
                </a:tc>
                <a:extLst>
                  <a:ext uri="{0D108BD9-81ED-4DB2-BD59-A6C34878D82A}">
                    <a16:rowId xmlns:a16="http://schemas.microsoft.com/office/drawing/2014/main" val="3598690053"/>
                  </a:ext>
                </a:extLst>
              </a:tr>
              <a:tr h="338346">
                <a:tc>
                  <a:txBody>
                    <a:bodyPr/>
                    <a:lstStyle/>
                    <a:p>
                      <a:pPr algn="l" fontAlgn="b"/>
                      <a:r>
                        <a:rPr lang="en-IN" sz="1000" u="none" strike="noStrike">
                          <a:effectLst/>
                        </a:rPr>
                        <a:t>Hypothesized Mean Difference</a:t>
                      </a:r>
                      <a:endParaRPr lang="en-IN" sz="1000" b="0" i="0" u="none" strike="noStrike">
                        <a:effectLst/>
                        <a:latin typeface="Verdana" panose="020B0604030504040204" pitchFamily="34" charset="0"/>
                      </a:endParaRPr>
                    </a:p>
                  </a:txBody>
                  <a:tcPr marL="6350" marR="6350" marT="6350" marB="0" anchor="b"/>
                </a:tc>
                <a:tc>
                  <a:txBody>
                    <a:bodyPr/>
                    <a:lstStyle/>
                    <a:p>
                      <a:pPr algn="r" fontAlgn="b"/>
                      <a:r>
                        <a:rPr lang="en-IN" sz="1000" u="none" strike="noStrike">
                          <a:effectLst/>
                        </a:rPr>
                        <a:t>0.0000</a:t>
                      </a:r>
                      <a:endParaRPr lang="en-IN" sz="1000" b="0" i="0" u="none" strike="noStrike">
                        <a:effectLst/>
                        <a:latin typeface="Verdana" panose="020B0604030504040204" pitchFamily="34" charset="0"/>
                      </a:endParaRPr>
                    </a:p>
                  </a:txBody>
                  <a:tcPr marL="6350" marR="6350" marT="6350" marB="0" anchor="b"/>
                </a:tc>
                <a:tc>
                  <a:txBody>
                    <a:bodyPr/>
                    <a:lstStyle/>
                    <a:p>
                      <a:pPr algn="l" fontAlgn="b"/>
                      <a:r>
                        <a:rPr lang="en-IN" sz="1000" u="none" strike="noStrike">
                          <a:effectLst/>
                        </a:rPr>
                        <a:t> </a:t>
                      </a:r>
                      <a:endParaRPr lang="en-IN" sz="1000" b="0" i="0" u="none" strike="noStrike">
                        <a:effectLst/>
                        <a:latin typeface="Verdana" panose="020B0604030504040204" pitchFamily="34" charset="0"/>
                      </a:endParaRPr>
                    </a:p>
                  </a:txBody>
                  <a:tcPr marL="6350" marR="6350" marT="6350" marB="0" anchor="b"/>
                </a:tc>
                <a:extLst>
                  <a:ext uri="{0D108BD9-81ED-4DB2-BD59-A6C34878D82A}">
                    <a16:rowId xmlns:a16="http://schemas.microsoft.com/office/drawing/2014/main" val="3395856663"/>
                  </a:ext>
                </a:extLst>
              </a:tr>
              <a:tr h="186436">
                <a:tc>
                  <a:txBody>
                    <a:bodyPr/>
                    <a:lstStyle/>
                    <a:p>
                      <a:pPr algn="l" fontAlgn="b"/>
                      <a:r>
                        <a:rPr lang="en-IN" sz="1000" u="none" strike="noStrike">
                          <a:effectLst/>
                        </a:rPr>
                        <a:t>df</a:t>
                      </a:r>
                      <a:endParaRPr lang="en-IN" sz="1000" b="0" i="0" u="none" strike="noStrike">
                        <a:effectLst/>
                        <a:latin typeface="Verdana" panose="020B0604030504040204" pitchFamily="34" charset="0"/>
                      </a:endParaRPr>
                    </a:p>
                  </a:txBody>
                  <a:tcPr marL="6350" marR="6350" marT="6350" marB="0" anchor="b"/>
                </a:tc>
                <a:tc>
                  <a:txBody>
                    <a:bodyPr/>
                    <a:lstStyle/>
                    <a:p>
                      <a:pPr algn="r" fontAlgn="b"/>
                      <a:r>
                        <a:rPr lang="en-IN" sz="1000" u="none" strike="noStrike">
                          <a:effectLst/>
                        </a:rPr>
                        <a:t>13.0000</a:t>
                      </a:r>
                      <a:endParaRPr lang="en-IN" sz="1000" b="0" i="0" u="none" strike="noStrike">
                        <a:effectLst/>
                        <a:latin typeface="Verdana" panose="020B0604030504040204" pitchFamily="34" charset="0"/>
                      </a:endParaRPr>
                    </a:p>
                  </a:txBody>
                  <a:tcPr marL="6350" marR="6350" marT="6350" marB="0" anchor="b"/>
                </a:tc>
                <a:tc>
                  <a:txBody>
                    <a:bodyPr/>
                    <a:lstStyle/>
                    <a:p>
                      <a:pPr algn="l" fontAlgn="b"/>
                      <a:r>
                        <a:rPr lang="en-IN" sz="1000" u="none" strike="noStrike">
                          <a:effectLst/>
                        </a:rPr>
                        <a:t> </a:t>
                      </a:r>
                      <a:endParaRPr lang="en-IN" sz="1000" b="0" i="0" u="none" strike="noStrike">
                        <a:effectLst/>
                        <a:latin typeface="Verdana" panose="020B0604030504040204" pitchFamily="34" charset="0"/>
                      </a:endParaRPr>
                    </a:p>
                  </a:txBody>
                  <a:tcPr marL="6350" marR="6350" marT="6350" marB="0" anchor="b"/>
                </a:tc>
                <a:extLst>
                  <a:ext uri="{0D108BD9-81ED-4DB2-BD59-A6C34878D82A}">
                    <a16:rowId xmlns:a16="http://schemas.microsoft.com/office/drawing/2014/main" val="3405815841"/>
                  </a:ext>
                </a:extLst>
              </a:tr>
              <a:tr h="186436">
                <a:tc>
                  <a:txBody>
                    <a:bodyPr/>
                    <a:lstStyle/>
                    <a:p>
                      <a:pPr algn="l" fontAlgn="b"/>
                      <a:r>
                        <a:rPr lang="en-IN" sz="1000" u="none" strike="noStrike">
                          <a:effectLst/>
                        </a:rPr>
                        <a:t>t Stat</a:t>
                      </a:r>
                      <a:endParaRPr lang="en-IN" sz="1000" b="0" i="0" u="none" strike="noStrike">
                        <a:effectLst/>
                        <a:latin typeface="Verdana" panose="020B0604030504040204" pitchFamily="34" charset="0"/>
                      </a:endParaRPr>
                    </a:p>
                  </a:txBody>
                  <a:tcPr marL="6350" marR="6350" marT="6350" marB="0" anchor="b"/>
                </a:tc>
                <a:tc>
                  <a:txBody>
                    <a:bodyPr/>
                    <a:lstStyle/>
                    <a:p>
                      <a:pPr algn="r" fontAlgn="b"/>
                      <a:r>
                        <a:rPr lang="en-IN" sz="1000" u="none" strike="noStrike">
                          <a:effectLst/>
                        </a:rPr>
                        <a:t>9.1366</a:t>
                      </a:r>
                      <a:endParaRPr lang="en-IN" sz="1000" b="0" i="0" u="none" strike="noStrike">
                        <a:effectLst/>
                        <a:latin typeface="Verdana" panose="020B0604030504040204" pitchFamily="34" charset="0"/>
                      </a:endParaRPr>
                    </a:p>
                  </a:txBody>
                  <a:tcPr marL="6350" marR="6350" marT="6350" marB="0" anchor="b"/>
                </a:tc>
                <a:tc>
                  <a:txBody>
                    <a:bodyPr/>
                    <a:lstStyle/>
                    <a:p>
                      <a:pPr algn="l" fontAlgn="b"/>
                      <a:r>
                        <a:rPr lang="en-IN" sz="1000" u="none" strike="noStrike">
                          <a:effectLst/>
                        </a:rPr>
                        <a:t> </a:t>
                      </a:r>
                      <a:endParaRPr lang="en-IN" sz="1000" b="0" i="0" u="none" strike="noStrike">
                        <a:effectLst/>
                        <a:latin typeface="Verdana" panose="020B0604030504040204" pitchFamily="34" charset="0"/>
                      </a:endParaRPr>
                    </a:p>
                  </a:txBody>
                  <a:tcPr marL="6350" marR="6350" marT="6350" marB="0" anchor="b"/>
                </a:tc>
                <a:extLst>
                  <a:ext uri="{0D108BD9-81ED-4DB2-BD59-A6C34878D82A}">
                    <a16:rowId xmlns:a16="http://schemas.microsoft.com/office/drawing/2014/main" val="482338588"/>
                  </a:ext>
                </a:extLst>
              </a:tr>
              <a:tr h="186436">
                <a:tc>
                  <a:txBody>
                    <a:bodyPr/>
                    <a:lstStyle/>
                    <a:p>
                      <a:pPr algn="l" fontAlgn="b"/>
                      <a:r>
                        <a:rPr lang="en-IN" sz="1000" u="none" strike="noStrike">
                          <a:effectLst/>
                        </a:rPr>
                        <a:t>P(T&lt;=t) one-tail</a:t>
                      </a:r>
                      <a:endParaRPr lang="en-IN" sz="1000" b="0" i="0" u="none" strike="noStrike">
                        <a:effectLst/>
                        <a:latin typeface="Verdana" panose="020B0604030504040204" pitchFamily="34" charset="0"/>
                      </a:endParaRPr>
                    </a:p>
                  </a:txBody>
                  <a:tcPr marL="6350" marR="6350" marT="6350" marB="0" anchor="b"/>
                </a:tc>
                <a:tc>
                  <a:txBody>
                    <a:bodyPr/>
                    <a:lstStyle/>
                    <a:p>
                      <a:pPr algn="r" fontAlgn="b"/>
                      <a:r>
                        <a:rPr lang="en-IN" sz="1000" u="none" strike="noStrike">
                          <a:effectLst/>
                        </a:rPr>
                        <a:t>0.0000</a:t>
                      </a:r>
                      <a:endParaRPr lang="en-IN" sz="1000" b="0" i="0" u="none" strike="noStrike">
                        <a:effectLst/>
                        <a:latin typeface="Verdana" panose="020B0604030504040204" pitchFamily="34" charset="0"/>
                      </a:endParaRPr>
                    </a:p>
                  </a:txBody>
                  <a:tcPr marL="6350" marR="6350" marT="6350" marB="0" anchor="b"/>
                </a:tc>
                <a:tc>
                  <a:txBody>
                    <a:bodyPr/>
                    <a:lstStyle/>
                    <a:p>
                      <a:pPr algn="l" fontAlgn="b"/>
                      <a:r>
                        <a:rPr lang="en-IN" sz="1000" u="none" strike="noStrike">
                          <a:effectLst/>
                        </a:rPr>
                        <a:t> </a:t>
                      </a:r>
                      <a:endParaRPr lang="en-IN" sz="1000" b="0" i="0" u="none" strike="noStrike">
                        <a:effectLst/>
                        <a:latin typeface="Verdana" panose="020B0604030504040204" pitchFamily="34" charset="0"/>
                      </a:endParaRPr>
                    </a:p>
                  </a:txBody>
                  <a:tcPr marL="6350" marR="6350" marT="6350" marB="0" anchor="b"/>
                </a:tc>
                <a:extLst>
                  <a:ext uri="{0D108BD9-81ED-4DB2-BD59-A6C34878D82A}">
                    <a16:rowId xmlns:a16="http://schemas.microsoft.com/office/drawing/2014/main" val="191502844"/>
                  </a:ext>
                </a:extLst>
              </a:tr>
              <a:tr h="186436">
                <a:tc>
                  <a:txBody>
                    <a:bodyPr/>
                    <a:lstStyle/>
                    <a:p>
                      <a:pPr algn="l" fontAlgn="b"/>
                      <a:r>
                        <a:rPr lang="en-IN" sz="1000" u="none" strike="noStrike">
                          <a:effectLst/>
                        </a:rPr>
                        <a:t>t Critical one-tail</a:t>
                      </a:r>
                      <a:endParaRPr lang="en-IN" sz="1000" b="0" i="0" u="none" strike="noStrike">
                        <a:effectLst/>
                        <a:latin typeface="Verdana" panose="020B0604030504040204" pitchFamily="34" charset="0"/>
                      </a:endParaRPr>
                    </a:p>
                  </a:txBody>
                  <a:tcPr marL="6350" marR="6350" marT="6350" marB="0" anchor="b"/>
                </a:tc>
                <a:tc>
                  <a:txBody>
                    <a:bodyPr/>
                    <a:lstStyle/>
                    <a:p>
                      <a:pPr algn="r" fontAlgn="b"/>
                      <a:r>
                        <a:rPr lang="en-IN" sz="1000" u="none" strike="noStrike">
                          <a:effectLst/>
                        </a:rPr>
                        <a:t>1.7709</a:t>
                      </a:r>
                      <a:endParaRPr lang="en-IN" sz="1000" b="0" i="0" u="none" strike="noStrike">
                        <a:effectLst/>
                        <a:latin typeface="Verdana" panose="020B0604030504040204" pitchFamily="34" charset="0"/>
                      </a:endParaRPr>
                    </a:p>
                  </a:txBody>
                  <a:tcPr marL="6350" marR="6350" marT="6350" marB="0" anchor="b"/>
                </a:tc>
                <a:tc>
                  <a:txBody>
                    <a:bodyPr/>
                    <a:lstStyle/>
                    <a:p>
                      <a:pPr algn="l" fontAlgn="b"/>
                      <a:r>
                        <a:rPr lang="en-IN" sz="1000" u="none" strike="noStrike">
                          <a:effectLst/>
                        </a:rPr>
                        <a:t> </a:t>
                      </a:r>
                      <a:endParaRPr lang="en-IN" sz="1000" b="0" i="0" u="none" strike="noStrike">
                        <a:effectLst/>
                        <a:latin typeface="Verdana" panose="020B0604030504040204" pitchFamily="34" charset="0"/>
                      </a:endParaRPr>
                    </a:p>
                  </a:txBody>
                  <a:tcPr marL="6350" marR="6350" marT="6350" marB="0" anchor="b"/>
                </a:tc>
                <a:extLst>
                  <a:ext uri="{0D108BD9-81ED-4DB2-BD59-A6C34878D82A}">
                    <a16:rowId xmlns:a16="http://schemas.microsoft.com/office/drawing/2014/main" val="1064418395"/>
                  </a:ext>
                </a:extLst>
              </a:tr>
              <a:tr h="186436">
                <a:tc>
                  <a:txBody>
                    <a:bodyPr/>
                    <a:lstStyle/>
                    <a:p>
                      <a:pPr algn="l" fontAlgn="b"/>
                      <a:r>
                        <a:rPr lang="en-IN" sz="1000" u="none" strike="noStrike">
                          <a:effectLst/>
                        </a:rPr>
                        <a:t>P(T&lt;=t) two-tail</a:t>
                      </a:r>
                      <a:endParaRPr lang="en-IN" sz="1000" b="0" i="0" u="none" strike="noStrike">
                        <a:effectLst/>
                        <a:latin typeface="Verdana" panose="020B0604030504040204" pitchFamily="34" charset="0"/>
                      </a:endParaRPr>
                    </a:p>
                  </a:txBody>
                  <a:tcPr marL="6350" marR="6350" marT="6350" marB="0" anchor="b"/>
                </a:tc>
                <a:tc>
                  <a:txBody>
                    <a:bodyPr/>
                    <a:lstStyle/>
                    <a:p>
                      <a:pPr algn="r" fontAlgn="b"/>
                      <a:r>
                        <a:rPr lang="en-IN" sz="1000" u="none" strike="noStrike">
                          <a:effectLst/>
                        </a:rPr>
                        <a:t>0.0000</a:t>
                      </a:r>
                      <a:endParaRPr lang="en-IN" sz="1000" b="0" i="0" u="none" strike="noStrike">
                        <a:effectLst/>
                        <a:latin typeface="Verdana" panose="020B0604030504040204" pitchFamily="34" charset="0"/>
                      </a:endParaRPr>
                    </a:p>
                  </a:txBody>
                  <a:tcPr marL="6350" marR="6350" marT="6350" marB="0" anchor="b"/>
                </a:tc>
                <a:tc>
                  <a:txBody>
                    <a:bodyPr/>
                    <a:lstStyle/>
                    <a:p>
                      <a:pPr algn="l" fontAlgn="b"/>
                      <a:r>
                        <a:rPr lang="en-IN" sz="1000" u="none" strike="noStrike">
                          <a:effectLst/>
                        </a:rPr>
                        <a:t> </a:t>
                      </a:r>
                      <a:endParaRPr lang="en-IN" sz="1000" b="0" i="0" u="none" strike="noStrike">
                        <a:effectLst/>
                        <a:latin typeface="Verdana" panose="020B0604030504040204" pitchFamily="34" charset="0"/>
                      </a:endParaRPr>
                    </a:p>
                  </a:txBody>
                  <a:tcPr marL="6350" marR="6350" marT="6350" marB="0" anchor="b"/>
                </a:tc>
                <a:extLst>
                  <a:ext uri="{0D108BD9-81ED-4DB2-BD59-A6C34878D82A}">
                    <a16:rowId xmlns:a16="http://schemas.microsoft.com/office/drawing/2014/main" val="2335589218"/>
                  </a:ext>
                </a:extLst>
              </a:tr>
              <a:tr h="186436">
                <a:tc>
                  <a:txBody>
                    <a:bodyPr/>
                    <a:lstStyle/>
                    <a:p>
                      <a:pPr algn="l" fontAlgn="b"/>
                      <a:r>
                        <a:rPr lang="en-IN" sz="1000" u="none" strike="noStrike">
                          <a:effectLst/>
                        </a:rPr>
                        <a:t>t Critical two-tail</a:t>
                      </a:r>
                      <a:endParaRPr lang="en-IN" sz="1000" b="0" i="0" u="none" strike="noStrike">
                        <a:effectLst/>
                        <a:latin typeface="Verdana" panose="020B0604030504040204" pitchFamily="34" charset="0"/>
                      </a:endParaRPr>
                    </a:p>
                  </a:txBody>
                  <a:tcPr marL="6350" marR="6350" marT="6350" marB="0" anchor="b"/>
                </a:tc>
                <a:tc>
                  <a:txBody>
                    <a:bodyPr/>
                    <a:lstStyle/>
                    <a:p>
                      <a:pPr algn="r" fontAlgn="b"/>
                      <a:r>
                        <a:rPr lang="en-IN" sz="1000" u="none" strike="noStrike">
                          <a:effectLst/>
                        </a:rPr>
                        <a:t>2.1604</a:t>
                      </a:r>
                      <a:endParaRPr lang="en-IN" sz="1000" b="0" i="0" u="none" strike="noStrike">
                        <a:effectLst/>
                        <a:latin typeface="Verdana" panose="020B0604030504040204" pitchFamily="34" charset="0"/>
                      </a:endParaRPr>
                    </a:p>
                  </a:txBody>
                  <a:tcPr marL="6350" marR="6350" marT="6350" marB="0" anchor="b"/>
                </a:tc>
                <a:tc>
                  <a:txBody>
                    <a:bodyPr/>
                    <a:lstStyle/>
                    <a:p>
                      <a:pPr algn="l" fontAlgn="b"/>
                      <a:r>
                        <a:rPr lang="en-IN" sz="1000" u="none" strike="noStrike" dirty="0">
                          <a:effectLst/>
                        </a:rPr>
                        <a:t> </a:t>
                      </a:r>
                      <a:endParaRPr lang="en-IN" sz="1000" b="0" i="0" u="none" strike="noStrike" dirty="0">
                        <a:effectLst/>
                        <a:latin typeface="Verdana" panose="020B0604030504040204" pitchFamily="34" charset="0"/>
                      </a:endParaRPr>
                    </a:p>
                  </a:txBody>
                  <a:tcPr marL="6350" marR="6350" marT="6350" marB="0" anchor="b"/>
                </a:tc>
                <a:extLst>
                  <a:ext uri="{0D108BD9-81ED-4DB2-BD59-A6C34878D82A}">
                    <a16:rowId xmlns:a16="http://schemas.microsoft.com/office/drawing/2014/main" val="803751296"/>
                  </a:ext>
                </a:extLst>
              </a:tr>
            </a:tbl>
          </a:graphicData>
        </a:graphic>
      </p:graphicFrame>
      <p:graphicFrame>
        <p:nvGraphicFramePr>
          <p:cNvPr id="4" name="Table 3">
            <a:extLst>
              <a:ext uri="{FF2B5EF4-FFF2-40B4-BE49-F238E27FC236}">
                <a16:creationId xmlns:a16="http://schemas.microsoft.com/office/drawing/2014/main" id="{3A14882D-083A-7695-2D98-978495A64A7A}"/>
              </a:ext>
            </a:extLst>
          </p:cNvPr>
          <p:cNvGraphicFramePr>
            <a:graphicFrameLocks noGrp="1"/>
          </p:cNvGraphicFramePr>
          <p:nvPr>
            <p:extLst>
              <p:ext uri="{D42A27DB-BD31-4B8C-83A1-F6EECF244321}">
                <p14:modId xmlns:p14="http://schemas.microsoft.com/office/powerpoint/2010/main" val="1703713064"/>
              </p:ext>
            </p:extLst>
          </p:nvPr>
        </p:nvGraphicFramePr>
        <p:xfrm>
          <a:off x="6596244" y="2249370"/>
          <a:ext cx="3833896" cy="3313811"/>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1556460">
                  <a:extLst>
                    <a:ext uri="{9D8B030D-6E8A-4147-A177-3AD203B41FA5}">
                      <a16:colId xmlns:a16="http://schemas.microsoft.com/office/drawing/2014/main" val="3448538483"/>
                    </a:ext>
                  </a:extLst>
                </a:gridCol>
                <a:gridCol w="902732">
                  <a:extLst>
                    <a:ext uri="{9D8B030D-6E8A-4147-A177-3AD203B41FA5}">
                      <a16:colId xmlns:a16="http://schemas.microsoft.com/office/drawing/2014/main" val="2156319570"/>
                    </a:ext>
                  </a:extLst>
                </a:gridCol>
                <a:gridCol w="1374704">
                  <a:extLst>
                    <a:ext uri="{9D8B030D-6E8A-4147-A177-3AD203B41FA5}">
                      <a16:colId xmlns:a16="http://schemas.microsoft.com/office/drawing/2014/main" val="3448586531"/>
                    </a:ext>
                  </a:extLst>
                </a:gridCol>
              </a:tblGrid>
              <a:tr h="377349">
                <a:tc gridSpan="3">
                  <a:txBody>
                    <a:bodyPr/>
                    <a:lstStyle/>
                    <a:p>
                      <a:pPr algn="ctr" fontAlgn="b"/>
                      <a:r>
                        <a:rPr lang="en-US" sz="1000" u="none" strike="noStrike" dirty="0">
                          <a:effectLst/>
                        </a:rPr>
                        <a:t>t-Test: Two-Sample Assuming Unequal Variances</a:t>
                      </a:r>
                      <a:endParaRPr lang="en-US" sz="1000" b="0" i="0" u="none" strike="noStrike" dirty="0">
                        <a:effectLst/>
                        <a:latin typeface="Verdana" panose="020B0604030504040204" pitchFamily="34" charset="0"/>
                      </a:endParaRPr>
                    </a:p>
                  </a:txBody>
                  <a:tcPr marL="6350" marR="6350" marT="635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43175961"/>
                  </a:ext>
                </a:extLst>
              </a:tr>
              <a:tr h="349906">
                <a:tc gridSpan="3">
                  <a:txBody>
                    <a:bodyPr/>
                    <a:lstStyle/>
                    <a:p>
                      <a:pPr algn="ctr" fontAlgn="b"/>
                      <a:r>
                        <a:rPr lang="en-US" sz="1000" u="none" strike="noStrike">
                          <a:effectLst/>
                        </a:rPr>
                        <a:t>One tail test hypothesis Average Bill value mean1&gt;=mean2</a:t>
                      </a:r>
                      <a:endParaRPr lang="en-US" sz="1000" b="0" i="0" u="none" strike="noStrike">
                        <a:effectLst/>
                        <a:latin typeface="Verdana" panose="020B0604030504040204" pitchFamily="34" charset="0"/>
                      </a:endParaRPr>
                    </a:p>
                  </a:txBody>
                  <a:tcPr marL="6350" marR="6350" marT="635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25892583"/>
                  </a:ext>
                </a:extLst>
              </a:tr>
              <a:tr h="384210">
                <a:tc gridSpan="3">
                  <a:txBody>
                    <a:bodyPr/>
                    <a:lstStyle/>
                    <a:p>
                      <a:pPr algn="ctr" fontAlgn="b"/>
                      <a:r>
                        <a:rPr lang="en-US" sz="1000" u="none" strike="noStrike">
                          <a:effectLst/>
                        </a:rPr>
                        <a:t>Two tail test hypothesi AverageBillValue mean1&lt;mean2</a:t>
                      </a:r>
                      <a:endParaRPr lang="en-US" sz="1000" b="0" i="0" u="none" strike="noStrike">
                        <a:effectLst/>
                        <a:latin typeface="Verdana" panose="020B0604030504040204" pitchFamily="34" charset="0"/>
                      </a:endParaRPr>
                    </a:p>
                  </a:txBody>
                  <a:tcPr marL="6350" marR="6350" marT="635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020017"/>
                  </a:ext>
                </a:extLst>
              </a:tr>
              <a:tr h="185244">
                <a:tc>
                  <a:txBody>
                    <a:bodyPr/>
                    <a:lstStyle/>
                    <a:p>
                      <a:pPr algn="ctr" fontAlgn="b"/>
                      <a:r>
                        <a:rPr lang="en-IN" sz="1000" u="none" strike="noStrike">
                          <a:effectLst/>
                        </a:rPr>
                        <a:t> </a:t>
                      </a:r>
                      <a:endParaRPr lang="en-IN" sz="1000" b="0" i="1" u="none" strike="noStrike">
                        <a:effectLst/>
                        <a:latin typeface="Verdana" panose="020B0604030504040204" pitchFamily="34" charset="0"/>
                      </a:endParaRPr>
                    </a:p>
                  </a:txBody>
                  <a:tcPr marL="6350" marR="6350" marT="6350" marB="0" anchor="b"/>
                </a:tc>
                <a:tc>
                  <a:txBody>
                    <a:bodyPr/>
                    <a:lstStyle/>
                    <a:p>
                      <a:pPr algn="ctr" fontAlgn="b"/>
                      <a:r>
                        <a:rPr lang="en-IN" sz="1000" u="none" strike="noStrike" dirty="0">
                          <a:effectLst/>
                        </a:rPr>
                        <a:t>Store 1</a:t>
                      </a:r>
                      <a:endParaRPr lang="en-IN" sz="1000" b="0" i="1" u="none" strike="noStrike" dirty="0">
                        <a:effectLst/>
                        <a:latin typeface="Verdana" panose="020B0604030504040204" pitchFamily="34" charset="0"/>
                      </a:endParaRPr>
                    </a:p>
                  </a:txBody>
                  <a:tcPr marL="6350" marR="6350" marT="6350" marB="0" anchor="b"/>
                </a:tc>
                <a:tc>
                  <a:txBody>
                    <a:bodyPr/>
                    <a:lstStyle/>
                    <a:p>
                      <a:pPr algn="ctr" fontAlgn="b"/>
                      <a:r>
                        <a:rPr lang="en-IN" sz="1000" u="none" strike="noStrike" dirty="0">
                          <a:effectLst/>
                        </a:rPr>
                        <a:t>Store 2</a:t>
                      </a:r>
                      <a:endParaRPr lang="en-IN" sz="1000" b="0" i="1" u="none" strike="noStrike" dirty="0">
                        <a:effectLst/>
                        <a:latin typeface="Verdana" panose="020B0604030504040204" pitchFamily="34" charset="0"/>
                      </a:endParaRPr>
                    </a:p>
                  </a:txBody>
                  <a:tcPr marL="6350" marR="6350" marT="6350" marB="0" anchor="b"/>
                </a:tc>
                <a:extLst>
                  <a:ext uri="{0D108BD9-81ED-4DB2-BD59-A6C34878D82A}">
                    <a16:rowId xmlns:a16="http://schemas.microsoft.com/office/drawing/2014/main" val="4076130792"/>
                  </a:ext>
                </a:extLst>
              </a:tr>
              <a:tr h="185244">
                <a:tc>
                  <a:txBody>
                    <a:bodyPr/>
                    <a:lstStyle/>
                    <a:p>
                      <a:pPr algn="l" fontAlgn="b"/>
                      <a:r>
                        <a:rPr lang="en-IN" sz="1000" u="none" strike="noStrike">
                          <a:effectLst/>
                        </a:rPr>
                        <a:t>Mean</a:t>
                      </a:r>
                      <a:endParaRPr lang="en-IN" sz="1000" b="0" i="0" u="none" strike="noStrike">
                        <a:effectLst/>
                        <a:latin typeface="Verdana" panose="020B0604030504040204" pitchFamily="34" charset="0"/>
                      </a:endParaRPr>
                    </a:p>
                  </a:txBody>
                  <a:tcPr marL="6350" marR="6350" marT="6350" marB="0" anchor="b"/>
                </a:tc>
                <a:tc>
                  <a:txBody>
                    <a:bodyPr/>
                    <a:lstStyle/>
                    <a:p>
                      <a:pPr algn="r" fontAlgn="b"/>
                      <a:r>
                        <a:rPr lang="en-IN" sz="1000" u="none" strike="noStrike">
                          <a:effectLst/>
                        </a:rPr>
                        <a:t>174.0000</a:t>
                      </a:r>
                      <a:endParaRPr lang="en-IN" sz="1000" b="0" i="0" u="none" strike="noStrike">
                        <a:effectLst/>
                        <a:latin typeface="Verdana" panose="020B0604030504040204" pitchFamily="34" charset="0"/>
                      </a:endParaRPr>
                    </a:p>
                  </a:txBody>
                  <a:tcPr marL="6350" marR="6350" marT="6350" marB="0" anchor="b"/>
                </a:tc>
                <a:tc>
                  <a:txBody>
                    <a:bodyPr/>
                    <a:lstStyle/>
                    <a:p>
                      <a:pPr algn="r" fontAlgn="b"/>
                      <a:r>
                        <a:rPr lang="en-IN" sz="1000" u="none" strike="noStrike">
                          <a:effectLst/>
                        </a:rPr>
                        <a:t>1491.0000</a:t>
                      </a:r>
                      <a:endParaRPr lang="en-IN" sz="1000" b="0" i="0" u="none" strike="noStrike">
                        <a:effectLst/>
                        <a:latin typeface="Verdana" panose="020B0604030504040204" pitchFamily="34" charset="0"/>
                      </a:endParaRPr>
                    </a:p>
                  </a:txBody>
                  <a:tcPr marL="6350" marR="6350" marT="6350" marB="0" anchor="b"/>
                </a:tc>
                <a:extLst>
                  <a:ext uri="{0D108BD9-81ED-4DB2-BD59-A6C34878D82A}">
                    <a16:rowId xmlns:a16="http://schemas.microsoft.com/office/drawing/2014/main" val="974355097"/>
                  </a:ext>
                </a:extLst>
              </a:tr>
              <a:tr h="185244">
                <a:tc>
                  <a:txBody>
                    <a:bodyPr/>
                    <a:lstStyle/>
                    <a:p>
                      <a:pPr algn="l" fontAlgn="b"/>
                      <a:r>
                        <a:rPr lang="en-IN" sz="1000" u="none" strike="noStrike">
                          <a:effectLst/>
                        </a:rPr>
                        <a:t>Variance</a:t>
                      </a:r>
                      <a:endParaRPr lang="en-IN" sz="1000" b="0" i="0" u="none" strike="noStrike">
                        <a:effectLst/>
                        <a:latin typeface="Verdana" panose="020B0604030504040204" pitchFamily="34" charset="0"/>
                      </a:endParaRPr>
                    </a:p>
                  </a:txBody>
                  <a:tcPr marL="6350" marR="6350" marT="6350" marB="0" anchor="b"/>
                </a:tc>
                <a:tc>
                  <a:txBody>
                    <a:bodyPr/>
                    <a:lstStyle/>
                    <a:p>
                      <a:pPr algn="r" fontAlgn="b"/>
                      <a:r>
                        <a:rPr lang="en-IN" sz="1000" u="none" strike="noStrike">
                          <a:effectLst/>
                        </a:rPr>
                        <a:t>9772.8140</a:t>
                      </a:r>
                      <a:endParaRPr lang="en-IN" sz="1000" b="0" i="0" u="none" strike="noStrike">
                        <a:effectLst/>
                        <a:latin typeface="Verdana" panose="020B0604030504040204" pitchFamily="34" charset="0"/>
                      </a:endParaRPr>
                    </a:p>
                  </a:txBody>
                  <a:tcPr marL="6350" marR="6350" marT="6350" marB="0" anchor="b"/>
                </a:tc>
                <a:tc>
                  <a:txBody>
                    <a:bodyPr/>
                    <a:lstStyle/>
                    <a:p>
                      <a:pPr algn="r" fontAlgn="b"/>
                      <a:r>
                        <a:rPr lang="en-IN" sz="1000" u="none" strike="noStrike">
                          <a:effectLst/>
                        </a:rPr>
                        <a:t>36877.7143</a:t>
                      </a:r>
                      <a:endParaRPr lang="en-IN" sz="1000" b="0" i="0" u="none" strike="noStrike">
                        <a:effectLst/>
                        <a:latin typeface="Verdana" panose="020B0604030504040204" pitchFamily="34" charset="0"/>
                      </a:endParaRPr>
                    </a:p>
                  </a:txBody>
                  <a:tcPr marL="6350" marR="6350" marT="6350" marB="0" anchor="b"/>
                </a:tc>
                <a:extLst>
                  <a:ext uri="{0D108BD9-81ED-4DB2-BD59-A6C34878D82A}">
                    <a16:rowId xmlns:a16="http://schemas.microsoft.com/office/drawing/2014/main" val="3322092479"/>
                  </a:ext>
                </a:extLst>
              </a:tr>
              <a:tr h="185244">
                <a:tc>
                  <a:txBody>
                    <a:bodyPr/>
                    <a:lstStyle/>
                    <a:p>
                      <a:pPr algn="l" fontAlgn="b"/>
                      <a:r>
                        <a:rPr lang="en-IN" sz="1000" u="none" strike="noStrike">
                          <a:effectLst/>
                        </a:rPr>
                        <a:t>Observations</a:t>
                      </a:r>
                      <a:endParaRPr lang="en-IN" sz="1000" b="0" i="0" u="none" strike="noStrike">
                        <a:effectLst/>
                        <a:latin typeface="Verdana" panose="020B0604030504040204" pitchFamily="34" charset="0"/>
                      </a:endParaRPr>
                    </a:p>
                  </a:txBody>
                  <a:tcPr marL="6350" marR="6350" marT="6350" marB="0" anchor="b"/>
                </a:tc>
                <a:tc>
                  <a:txBody>
                    <a:bodyPr/>
                    <a:lstStyle/>
                    <a:p>
                      <a:pPr algn="r" fontAlgn="b"/>
                      <a:r>
                        <a:rPr lang="en-IN" sz="1000" u="none" strike="noStrike">
                          <a:effectLst/>
                        </a:rPr>
                        <a:t>87.0000</a:t>
                      </a:r>
                      <a:endParaRPr lang="en-IN" sz="1000" b="0" i="0" u="none" strike="noStrike">
                        <a:effectLst/>
                        <a:latin typeface="Verdana" panose="020B0604030504040204" pitchFamily="34" charset="0"/>
                      </a:endParaRPr>
                    </a:p>
                  </a:txBody>
                  <a:tcPr marL="6350" marR="6350" marT="6350" marB="0" anchor="b"/>
                </a:tc>
                <a:tc>
                  <a:txBody>
                    <a:bodyPr/>
                    <a:lstStyle/>
                    <a:p>
                      <a:pPr algn="r" fontAlgn="b"/>
                      <a:r>
                        <a:rPr lang="en-IN" sz="1000" u="none" strike="noStrike">
                          <a:effectLst/>
                        </a:rPr>
                        <a:t>8.0000</a:t>
                      </a:r>
                      <a:endParaRPr lang="en-IN" sz="1000" b="0" i="0" u="none" strike="noStrike">
                        <a:effectLst/>
                        <a:latin typeface="Verdana" panose="020B0604030504040204" pitchFamily="34" charset="0"/>
                      </a:endParaRPr>
                    </a:p>
                  </a:txBody>
                  <a:tcPr marL="6350" marR="6350" marT="6350" marB="0" anchor="b"/>
                </a:tc>
                <a:extLst>
                  <a:ext uri="{0D108BD9-81ED-4DB2-BD59-A6C34878D82A}">
                    <a16:rowId xmlns:a16="http://schemas.microsoft.com/office/drawing/2014/main" val="1739979986"/>
                  </a:ext>
                </a:extLst>
              </a:tr>
              <a:tr h="336184">
                <a:tc>
                  <a:txBody>
                    <a:bodyPr/>
                    <a:lstStyle/>
                    <a:p>
                      <a:pPr algn="l" fontAlgn="b"/>
                      <a:r>
                        <a:rPr lang="en-IN" sz="1000" u="none" strike="noStrike">
                          <a:effectLst/>
                        </a:rPr>
                        <a:t>Hypothesized Mean Difference</a:t>
                      </a:r>
                      <a:endParaRPr lang="en-IN" sz="1000" b="0" i="0" u="none" strike="noStrike">
                        <a:effectLst/>
                        <a:latin typeface="Verdana" panose="020B0604030504040204" pitchFamily="34" charset="0"/>
                      </a:endParaRPr>
                    </a:p>
                  </a:txBody>
                  <a:tcPr marL="6350" marR="6350" marT="6350" marB="0" anchor="b"/>
                </a:tc>
                <a:tc>
                  <a:txBody>
                    <a:bodyPr/>
                    <a:lstStyle/>
                    <a:p>
                      <a:pPr algn="r" fontAlgn="b"/>
                      <a:r>
                        <a:rPr lang="en-IN" sz="1000" u="none" strike="noStrike">
                          <a:effectLst/>
                        </a:rPr>
                        <a:t>0.0000</a:t>
                      </a:r>
                      <a:endParaRPr lang="en-IN" sz="1000" b="0" i="0" u="none" strike="noStrike">
                        <a:effectLst/>
                        <a:latin typeface="Verdana" panose="020B0604030504040204" pitchFamily="34" charset="0"/>
                      </a:endParaRPr>
                    </a:p>
                  </a:txBody>
                  <a:tcPr marL="6350" marR="6350" marT="6350" marB="0" anchor="b"/>
                </a:tc>
                <a:tc>
                  <a:txBody>
                    <a:bodyPr/>
                    <a:lstStyle/>
                    <a:p>
                      <a:pPr algn="l" fontAlgn="b"/>
                      <a:r>
                        <a:rPr lang="en-IN" sz="1000" u="none" strike="noStrike" dirty="0">
                          <a:effectLst/>
                        </a:rPr>
                        <a:t> </a:t>
                      </a:r>
                      <a:endParaRPr lang="en-IN" sz="1000" b="0" i="0" u="none" strike="noStrike" dirty="0">
                        <a:effectLst/>
                        <a:latin typeface="Verdana" panose="020B0604030504040204" pitchFamily="34" charset="0"/>
                      </a:endParaRPr>
                    </a:p>
                  </a:txBody>
                  <a:tcPr marL="6350" marR="6350" marT="6350" marB="0" anchor="b"/>
                </a:tc>
                <a:extLst>
                  <a:ext uri="{0D108BD9-81ED-4DB2-BD59-A6C34878D82A}">
                    <a16:rowId xmlns:a16="http://schemas.microsoft.com/office/drawing/2014/main" val="1221744794"/>
                  </a:ext>
                </a:extLst>
              </a:tr>
              <a:tr h="185244">
                <a:tc>
                  <a:txBody>
                    <a:bodyPr/>
                    <a:lstStyle/>
                    <a:p>
                      <a:pPr algn="l" fontAlgn="b"/>
                      <a:r>
                        <a:rPr lang="en-IN" sz="1000" u="none" strike="noStrike" dirty="0" err="1">
                          <a:effectLst/>
                        </a:rPr>
                        <a:t>df</a:t>
                      </a:r>
                      <a:endParaRPr lang="en-IN" sz="1000" b="0" i="0" u="none" strike="noStrike" dirty="0">
                        <a:effectLst/>
                        <a:latin typeface="Verdana" panose="020B0604030504040204" pitchFamily="34" charset="0"/>
                      </a:endParaRPr>
                    </a:p>
                  </a:txBody>
                  <a:tcPr marL="6350" marR="6350" marT="6350" marB="0" anchor="b"/>
                </a:tc>
                <a:tc>
                  <a:txBody>
                    <a:bodyPr/>
                    <a:lstStyle/>
                    <a:p>
                      <a:pPr algn="r" fontAlgn="b"/>
                      <a:r>
                        <a:rPr lang="en-IN" sz="1000" u="none" strike="noStrike">
                          <a:effectLst/>
                        </a:rPr>
                        <a:t>7.0000</a:t>
                      </a:r>
                      <a:endParaRPr lang="en-IN" sz="1000" b="0" i="0" u="none" strike="noStrike">
                        <a:effectLst/>
                        <a:latin typeface="Verdana" panose="020B0604030504040204" pitchFamily="34" charset="0"/>
                      </a:endParaRPr>
                    </a:p>
                  </a:txBody>
                  <a:tcPr marL="6350" marR="6350" marT="6350" marB="0" anchor="b"/>
                </a:tc>
                <a:tc>
                  <a:txBody>
                    <a:bodyPr/>
                    <a:lstStyle/>
                    <a:p>
                      <a:pPr algn="l" fontAlgn="b"/>
                      <a:r>
                        <a:rPr lang="en-IN" sz="1000" u="none" strike="noStrike">
                          <a:effectLst/>
                        </a:rPr>
                        <a:t> </a:t>
                      </a:r>
                      <a:endParaRPr lang="en-IN" sz="1000" b="0" i="0" u="none" strike="noStrike">
                        <a:effectLst/>
                        <a:latin typeface="Verdana" panose="020B0604030504040204" pitchFamily="34" charset="0"/>
                      </a:endParaRPr>
                    </a:p>
                  </a:txBody>
                  <a:tcPr marL="6350" marR="6350" marT="6350" marB="0" anchor="b"/>
                </a:tc>
                <a:extLst>
                  <a:ext uri="{0D108BD9-81ED-4DB2-BD59-A6C34878D82A}">
                    <a16:rowId xmlns:a16="http://schemas.microsoft.com/office/drawing/2014/main" val="3547843826"/>
                  </a:ext>
                </a:extLst>
              </a:tr>
              <a:tr h="185244">
                <a:tc>
                  <a:txBody>
                    <a:bodyPr/>
                    <a:lstStyle/>
                    <a:p>
                      <a:pPr algn="l" fontAlgn="b"/>
                      <a:r>
                        <a:rPr lang="en-IN" sz="1000" u="none" strike="noStrike">
                          <a:effectLst/>
                        </a:rPr>
                        <a:t>t Stat</a:t>
                      </a:r>
                      <a:endParaRPr lang="en-IN" sz="1000" b="0" i="0" u="none" strike="noStrike">
                        <a:effectLst/>
                        <a:latin typeface="Verdana" panose="020B0604030504040204" pitchFamily="34" charset="0"/>
                      </a:endParaRPr>
                    </a:p>
                  </a:txBody>
                  <a:tcPr marL="6350" marR="6350" marT="6350" marB="0" anchor="b"/>
                </a:tc>
                <a:tc>
                  <a:txBody>
                    <a:bodyPr/>
                    <a:lstStyle/>
                    <a:p>
                      <a:pPr algn="r" fontAlgn="b"/>
                      <a:r>
                        <a:rPr lang="en-IN" sz="1000" u="none" strike="noStrike">
                          <a:effectLst/>
                        </a:rPr>
                        <a:t>-19.1655</a:t>
                      </a:r>
                      <a:endParaRPr lang="en-IN" sz="1000" b="0" i="0" u="none" strike="noStrike">
                        <a:effectLst/>
                        <a:latin typeface="Verdana" panose="020B0604030504040204" pitchFamily="34" charset="0"/>
                      </a:endParaRPr>
                    </a:p>
                  </a:txBody>
                  <a:tcPr marL="6350" marR="6350" marT="6350" marB="0" anchor="b"/>
                </a:tc>
                <a:tc>
                  <a:txBody>
                    <a:bodyPr/>
                    <a:lstStyle/>
                    <a:p>
                      <a:pPr algn="l" fontAlgn="b"/>
                      <a:r>
                        <a:rPr lang="en-IN" sz="1000" u="none" strike="noStrike">
                          <a:effectLst/>
                        </a:rPr>
                        <a:t> </a:t>
                      </a:r>
                      <a:endParaRPr lang="en-IN" sz="1000" b="0" i="0" u="none" strike="noStrike">
                        <a:effectLst/>
                        <a:latin typeface="Verdana" panose="020B0604030504040204" pitchFamily="34" charset="0"/>
                      </a:endParaRPr>
                    </a:p>
                  </a:txBody>
                  <a:tcPr marL="6350" marR="6350" marT="6350" marB="0" anchor="b"/>
                </a:tc>
                <a:extLst>
                  <a:ext uri="{0D108BD9-81ED-4DB2-BD59-A6C34878D82A}">
                    <a16:rowId xmlns:a16="http://schemas.microsoft.com/office/drawing/2014/main" val="92597846"/>
                  </a:ext>
                </a:extLst>
              </a:tr>
              <a:tr h="185244">
                <a:tc>
                  <a:txBody>
                    <a:bodyPr/>
                    <a:lstStyle/>
                    <a:p>
                      <a:pPr algn="l" fontAlgn="b"/>
                      <a:r>
                        <a:rPr lang="en-IN" sz="1000" u="none" strike="noStrike">
                          <a:effectLst/>
                        </a:rPr>
                        <a:t>P(T&lt;=t) one-tail</a:t>
                      </a:r>
                      <a:endParaRPr lang="en-IN" sz="1000" b="0" i="0" u="none" strike="noStrike">
                        <a:effectLst/>
                        <a:latin typeface="Verdana" panose="020B0604030504040204" pitchFamily="34" charset="0"/>
                      </a:endParaRPr>
                    </a:p>
                  </a:txBody>
                  <a:tcPr marL="6350" marR="6350" marT="6350" marB="0" anchor="b"/>
                </a:tc>
                <a:tc>
                  <a:txBody>
                    <a:bodyPr/>
                    <a:lstStyle/>
                    <a:p>
                      <a:pPr algn="r" fontAlgn="b"/>
                      <a:r>
                        <a:rPr lang="en-IN" sz="1000" u="none" strike="noStrike">
                          <a:effectLst/>
                        </a:rPr>
                        <a:t>0.0000</a:t>
                      </a:r>
                      <a:endParaRPr lang="en-IN" sz="1000" b="0" i="0" u="none" strike="noStrike">
                        <a:effectLst/>
                        <a:latin typeface="Verdana" panose="020B0604030504040204" pitchFamily="34" charset="0"/>
                      </a:endParaRPr>
                    </a:p>
                  </a:txBody>
                  <a:tcPr marL="6350" marR="6350" marT="6350" marB="0" anchor="b"/>
                </a:tc>
                <a:tc>
                  <a:txBody>
                    <a:bodyPr/>
                    <a:lstStyle/>
                    <a:p>
                      <a:pPr algn="l" fontAlgn="b"/>
                      <a:r>
                        <a:rPr lang="en-IN" sz="1000" u="none" strike="noStrike">
                          <a:effectLst/>
                        </a:rPr>
                        <a:t> </a:t>
                      </a:r>
                      <a:endParaRPr lang="en-IN" sz="1000" b="0" i="0" u="none" strike="noStrike">
                        <a:effectLst/>
                        <a:latin typeface="Verdana" panose="020B0604030504040204" pitchFamily="34" charset="0"/>
                      </a:endParaRPr>
                    </a:p>
                  </a:txBody>
                  <a:tcPr marL="6350" marR="6350" marT="6350" marB="0" anchor="b"/>
                </a:tc>
                <a:extLst>
                  <a:ext uri="{0D108BD9-81ED-4DB2-BD59-A6C34878D82A}">
                    <a16:rowId xmlns:a16="http://schemas.microsoft.com/office/drawing/2014/main" val="3895164146"/>
                  </a:ext>
                </a:extLst>
              </a:tr>
              <a:tr h="192105">
                <a:tc>
                  <a:txBody>
                    <a:bodyPr/>
                    <a:lstStyle/>
                    <a:p>
                      <a:pPr algn="l" fontAlgn="b"/>
                      <a:r>
                        <a:rPr lang="en-IN" sz="1000" u="none" strike="noStrike">
                          <a:effectLst/>
                        </a:rPr>
                        <a:t>t Critical one-tail</a:t>
                      </a:r>
                      <a:endParaRPr lang="en-IN" sz="1000" b="0" i="0" u="none" strike="noStrike">
                        <a:effectLst/>
                        <a:latin typeface="Verdana" panose="020B0604030504040204" pitchFamily="34" charset="0"/>
                      </a:endParaRPr>
                    </a:p>
                  </a:txBody>
                  <a:tcPr marL="6350" marR="6350" marT="6350" marB="0" anchor="b"/>
                </a:tc>
                <a:tc>
                  <a:txBody>
                    <a:bodyPr/>
                    <a:lstStyle/>
                    <a:p>
                      <a:pPr algn="r" fontAlgn="b"/>
                      <a:r>
                        <a:rPr lang="en-IN" sz="1000" u="none" strike="noStrike">
                          <a:effectLst/>
                        </a:rPr>
                        <a:t>1.8946</a:t>
                      </a:r>
                      <a:endParaRPr lang="en-IN" sz="1000" b="0" i="0" u="none" strike="noStrike">
                        <a:effectLst/>
                        <a:latin typeface="Verdana" panose="020B0604030504040204" pitchFamily="34" charset="0"/>
                      </a:endParaRPr>
                    </a:p>
                  </a:txBody>
                  <a:tcPr marL="6350" marR="6350" marT="6350" marB="0" anchor="b"/>
                </a:tc>
                <a:tc>
                  <a:txBody>
                    <a:bodyPr/>
                    <a:lstStyle/>
                    <a:p>
                      <a:pPr algn="l" fontAlgn="b"/>
                      <a:r>
                        <a:rPr lang="en-IN" sz="1000" u="none" strike="noStrike">
                          <a:effectLst/>
                        </a:rPr>
                        <a:t> </a:t>
                      </a:r>
                      <a:endParaRPr lang="en-IN" sz="1000" b="0" i="0" u="none" strike="noStrike">
                        <a:effectLst/>
                        <a:latin typeface="Verdana" panose="020B0604030504040204" pitchFamily="34" charset="0"/>
                      </a:endParaRPr>
                    </a:p>
                  </a:txBody>
                  <a:tcPr marL="6350" marR="6350" marT="6350" marB="0" anchor="b"/>
                </a:tc>
                <a:extLst>
                  <a:ext uri="{0D108BD9-81ED-4DB2-BD59-A6C34878D82A}">
                    <a16:rowId xmlns:a16="http://schemas.microsoft.com/office/drawing/2014/main" val="1291585935"/>
                  </a:ext>
                </a:extLst>
              </a:tr>
              <a:tr h="185244">
                <a:tc>
                  <a:txBody>
                    <a:bodyPr/>
                    <a:lstStyle/>
                    <a:p>
                      <a:pPr algn="l" fontAlgn="b"/>
                      <a:r>
                        <a:rPr lang="en-IN" sz="1000" u="none" strike="noStrike">
                          <a:effectLst/>
                        </a:rPr>
                        <a:t>P(T&lt;=t) two-tail</a:t>
                      </a:r>
                      <a:endParaRPr lang="en-IN" sz="1000" b="0" i="0" u="none" strike="noStrike">
                        <a:effectLst/>
                        <a:latin typeface="Verdana" panose="020B0604030504040204" pitchFamily="34" charset="0"/>
                      </a:endParaRPr>
                    </a:p>
                  </a:txBody>
                  <a:tcPr marL="6350" marR="6350" marT="6350" marB="0" anchor="b"/>
                </a:tc>
                <a:tc>
                  <a:txBody>
                    <a:bodyPr/>
                    <a:lstStyle/>
                    <a:p>
                      <a:pPr algn="r" fontAlgn="b"/>
                      <a:r>
                        <a:rPr lang="en-IN" sz="1000" u="none" strike="noStrike">
                          <a:effectLst/>
                        </a:rPr>
                        <a:t>0.0000</a:t>
                      </a:r>
                      <a:endParaRPr lang="en-IN" sz="1000" b="0" i="0" u="none" strike="noStrike">
                        <a:effectLst/>
                        <a:latin typeface="Verdana" panose="020B0604030504040204" pitchFamily="34" charset="0"/>
                      </a:endParaRPr>
                    </a:p>
                  </a:txBody>
                  <a:tcPr marL="6350" marR="6350" marT="6350" marB="0" anchor="b"/>
                </a:tc>
                <a:tc>
                  <a:txBody>
                    <a:bodyPr/>
                    <a:lstStyle/>
                    <a:p>
                      <a:pPr algn="l" fontAlgn="b"/>
                      <a:r>
                        <a:rPr lang="en-IN" sz="1000" u="none" strike="noStrike">
                          <a:effectLst/>
                        </a:rPr>
                        <a:t> </a:t>
                      </a:r>
                      <a:endParaRPr lang="en-IN" sz="1000" b="0" i="0" u="none" strike="noStrike">
                        <a:effectLst/>
                        <a:latin typeface="Verdana" panose="020B0604030504040204" pitchFamily="34" charset="0"/>
                      </a:endParaRPr>
                    </a:p>
                  </a:txBody>
                  <a:tcPr marL="6350" marR="6350" marT="6350" marB="0" anchor="b"/>
                </a:tc>
                <a:extLst>
                  <a:ext uri="{0D108BD9-81ED-4DB2-BD59-A6C34878D82A}">
                    <a16:rowId xmlns:a16="http://schemas.microsoft.com/office/drawing/2014/main" val="2262638237"/>
                  </a:ext>
                </a:extLst>
              </a:tr>
              <a:tr h="192105">
                <a:tc>
                  <a:txBody>
                    <a:bodyPr/>
                    <a:lstStyle/>
                    <a:p>
                      <a:pPr algn="l" fontAlgn="b"/>
                      <a:r>
                        <a:rPr lang="en-IN" sz="1000" u="none" strike="noStrike">
                          <a:effectLst/>
                        </a:rPr>
                        <a:t>t Critical two-tail</a:t>
                      </a:r>
                      <a:endParaRPr lang="en-IN" sz="1000" b="0" i="0" u="none" strike="noStrike">
                        <a:effectLst/>
                        <a:latin typeface="Verdana" panose="020B0604030504040204" pitchFamily="34" charset="0"/>
                      </a:endParaRPr>
                    </a:p>
                  </a:txBody>
                  <a:tcPr marL="6350" marR="6350" marT="6350" marB="0" anchor="b"/>
                </a:tc>
                <a:tc>
                  <a:txBody>
                    <a:bodyPr/>
                    <a:lstStyle/>
                    <a:p>
                      <a:pPr algn="r" fontAlgn="b"/>
                      <a:r>
                        <a:rPr lang="en-IN" sz="1000" u="none" strike="noStrike">
                          <a:effectLst/>
                        </a:rPr>
                        <a:t>2.3646</a:t>
                      </a:r>
                      <a:endParaRPr lang="en-IN" sz="1000" b="0" i="0" u="none" strike="noStrike">
                        <a:effectLst/>
                        <a:latin typeface="Verdana" panose="020B0604030504040204" pitchFamily="34" charset="0"/>
                      </a:endParaRPr>
                    </a:p>
                  </a:txBody>
                  <a:tcPr marL="6350" marR="6350" marT="6350" marB="0" anchor="b"/>
                </a:tc>
                <a:tc>
                  <a:txBody>
                    <a:bodyPr/>
                    <a:lstStyle/>
                    <a:p>
                      <a:pPr algn="l" fontAlgn="b"/>
                      <a:r>
                        <a:rPr lang="en-IN" sz="1000" u="none" strike="noStrike" dirty="0">
                          <a:effectLst/>
                        </a:rPr>
                        <a:t> </a:t>
                      </a:r>
                      <a:endParaRPr lang="en-IN" sz="1000" b="0" i="0" u="none" strike="noStrike" dirty="0">
                        <a:effectLst/>
                        <a:latin typeface="Verdana" panose="020B0604030504040204" pitchFamily="34" charset="0"/>
                      </a:endParaRPr>
                    </a:p>
                  </a:txBody>
                  <a:tcPr marL="6350" marR="6350" marT="6350" marB="0" anchor="b"/>
                </a:tc>
                <a:extLst>
                  <a:ext uri="{0D108BD9-81ED-4DB2-BD59-A6C34878D82A}">
                    <a16:rowId xmlns:a16="http://schemas.microsoft.com/office/drawing/2014/main" val="1293181327"/>
                  </a:ext>
                </a:extLst>
              </a:tr>
            </a:tbl>
          </a:graphicData>
        </a:graphic>
      </p:graphicFrame>
      <p:sp>
        <p:nvSpPr>
          <p:cNvPr id="7" name="TextBox 6">
            <a:extLst>
              <a:ext uri="{FF2B5EF4-FFF2-40B4-BE49-F238E27FC236}">
                <a16:creationId xmlns:a16="http://schemas.microsoft.com/office/drawing/2014/main" id="{733FF460-5BA9-8182-E929-9D62204393DB}"/>
              </a:ext>
            </a:extLst>
          </p:cNvPr>
          <p:cNvSpPr txBox="1"/>
          <p:nvPr/>
        </p:nvSpPr>
        <p:spPr>
          <a:xfrm>
            <a:off x="2029431" y="1785363"/>
            <a:ext cx="3833896" cy="461665"/>
          </a:xfrm>
          <a:prstGeom prst="rect">
            <a:avLst/>
          </a:prstGeom>
          <a:noFill/>
        </p:spPr>
        <p:txBody>
          <a:bodyPr wrap="square" rtlCol="0">
            <a:spAutoFit/>
          </a:bodyPr>
          <a:lstStyle/>
          <a:p>
            <a:pPr algn="ctr"/>
            <a:r>
              <a:rPr lang="en-US" sz="2400" b="1" dirty="0">
                <a:solidFill>
                  <a:schemeClr val="accent2"/>
                </a:solidFill>
              </a:rPr>
              <a:t>Conversion Ratio Test</a:t>
            </a:r>
            <a:endParaRPr lang="en-IN" sz="2400" b="1" dirty="0">
              <a:solidFill>
                <a:schemeClr val="accent2"/>
              </a:solidFill>
            </a:endParaRPr>
          </a:p>
        </p:txBody>
      </p:sp>
      <p:sp>
        <p:nvSpPr>
          <p:cNvPr id="8" name="TextBox 7">
            <a:extLst>
              <a:ext uri="{FF2B5EF4-FFF2-40B4-BE49-F238E27FC236}">
                <a16:creationId xmlns:a16="http://schemas.microsoft.com/office/drawing/2014/main" id="{92F60FF6-2A77-CC99-E6FE-A2A733D35823}"/>
              </a:ext>
            </a:extLst>
          </p:cNvPr>
          <p:cNvSpPr txBox="1"/>
          <p:nvPr/>
        </p:nvSpPr>
        <p:spPr>
          <a:xfrm>
            <a:off x="6596244" y="1785363"/>
            <a:ext cx="3833896" cy="461665"/>
          </a:xfrm>
          <a:prstGeom prst="rect">
            <a:avLst/>
          </a:prstGeom>
          <a:noFill/>
        </p:spPr>
        <p:txBody>
          <a:bodyPr wrap="square" rtlCol="0">
            <a:spAutoFit/>
          </a:bodyPr>
          <a:lstStyle/>
          <a:p>
            <a:pPr algn="ctr"/>
            <a:r>
              <a:rPr lang="en-US" sz="2400" b="1" dirty="0">
                <a:solidFill>
                  <a:schemeClr val="accent2"/>
                </a:solidFill>
              </a:rPr>
              <a:t>Average Bill Value Test</a:t>
            </a:r>
            <a:endParaRPr lang="en-IN" sz="2400" b="1" dirty="0">
              <a:solidFill>
                <a:schemeClr val="accent2"/>
              </a:solidFill>
            </a:endParaRPr>
          </a:p>
        </p:txBody>
      </p:sp>
    </p:spTree>
    <p:extLst>
      <p:ext uri="{BB962C8B-B14F-4D97-AF65-F5344CB8AC3E}">
        <p14:creationId xmlns:p14="http://schemas.microsoft.com/office/powerpoint/2010/main" val="175874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47157" y="163453"/>
            <a:ext cx="8046720" cy="438912"/>
          </a:xfrm>
        </p:spPr>
        <p:txBody>
          <a:bodyPr>
            <a:noAutofit/>
          </a:bodyPr>
          <a:lstStyle/>
          <a:p>
            <a:pPr algn="ctr"/>
            <a:r>
              <a:rPr lang="en-IN" b="1" u="sng" dirty="0">
                <a:solidFill>
                  <a:schemeClr val="accent2"/>
                </a:solidFill>
                <a:latin typeface="Candara" panose="020E0502030303020204" pitchFamily="34" charset="0"/>
              </a:rPr>
              <a:t>ISSUE</a:t>
            </a:r>
            <a:r>
              <a:rPr lang="en-IN" sz="3200" b="1" u="sng" dirty="0">
                <a:solidFill>
                  <a:schemeClr val="accent2"/>
                </a:solidFill>
                <a:latin typeface="Candara" panose="020E0502030303020204" pitchFamily="34" charset="0"/>
              </a:rPr>
              <a:t> </a:t>
            </a:r>
            <a:r>
              <a:rPr lang="en-IN" b="1" u="sng" dirty="0">
                <a:solidFill>
                  <a:schemeClr val="accent2"/>
                </a:solidFill>
                <a:latin typeface="Candara" panose="020E0502030303020204" pitchFamily="34" charset="0"/>
              </a:rPr>
              <a:t>TREE</a:t>
            </a:r>
            <a:endParaRPr lang="en-IN" sz="3200" b="1" u="sng" dirty="0">
              <a:solidFill>
                <a:schemeClr val="accent2"/>
              </a:solidFill>
              <a:latin typeface="Candara" panose="020E0502030303020204" pitchFamily="34" charset="0"/>
            </a:endParaRPr>
          </a:p>
        </p:txBody>
      </p:sp>
      <p:sp>
        <p:nvSpPr>
          <p:cNvPr id="12" name="Rounded Rectangle 11">
            <a:extLst>
              <a:ext uri="{FF2B5EF4-FFF2-40B4-BE49-F238E27FC236}">
                <a16:creationId xmlns:a16="http://schemas.microsoft.com/office/drawing/2014/main" id="{85628123-697B-5C48-A7CF-1EE3F800F20B}"/>
              </a:ext>
            </a:extLst>
          </p:cNvPr>
          <p:cNvSpPr/>
          <p:nvPr/>
        </p:nvSpPr>
        <p:spPr>
          <a:xfrm rot="16200000">
            <a:off x="-219254" y="3776475"/>
            <a:ext cx="1095060" cy="400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STORE-2</a:t>
            </a:r>
          </a:p>
        </p:txBody>
      </p:sp>
      <p:cxnSp>
        <p:nvCxnSpPr>
          <p:cNvPr id="37" name="Elbow Connector 36">
            <a:extLst>
              <a:ext uri="{FF2B5EF4-FFF2-40B4-BE49-F238E27FC236}">
                <a16:creationId xmlns:a16="http://schemas.microsoft.com/office/drawing/2014/main" id="{89D1BBFC-3860-6540-AB38-F3A848EB8C10}"/>
              </a:ext>
            </a:extLst>
          </p:cNvPr>
          <p:cNvCxnSpPr>
            <a:cxnSpLocks/>
            <a:stCxn id="12" idx="3"/>
            <a:endCxn id="39" idx="1"/>
          </p:cNvCxnSpPr>
          <p:nvPr/>
        </p:nvCxnSpPr>
        <p:spPr>
          <a:xfrm rot="5400000" flipH="1" flipV="1">
            <a:off x="163371" y="1699025"/>
            <a:ext cx="1894880" cy="15650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A8E7F256-B26B-9C48-BAF7-347F985C6406}"/>
              </a:ext>
            </a:extLst>
          </p:cNvPr>
          <p:cNvSpPr/>
          <p:nvPr/>
        </p:nvSpPr>
        <p:spPr>
          <a:xfrm>
            <a:off x="1893347" y="6301510"/>
            <a:ext cx="2065467" cy="523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Low Average Bill Value</a:t>
            </a:r>
          </a:p>
        </p:txBody>
      </p:sp>
      <p:sp>
        <p:nvSpPr>
          <p:cNvPr id="39" name="Rounded Rectangle 38">
            <a:extLst>
              <a:ext uri="{FF2B5EF4-FFF2-40B4-BE49-F238E27FC236}">
                <a16:creationId xmlns:a16="http://schemas.microsoft.com/office/drawing/2014/main" id="{957A1B3A-1A6D-204A-9CBD-373AA8836D7C}"/>
              </a:ext>
            </a:extLst>
          </p:cNvPr>
          <p:cNvSpPr/>
          <p:nvPr/>
        </p:nvSpPr>
        <p:spPr>
          <a:xfrm>
            <a:off x="1893346" y="1290394"/>
            <a:ext cx="2065468" cy="48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Low Conversion Rate</a:t>
            </a:r>
          </a:p>
        </p:txBody>
      </p:sp>
      <p:cxnSp>
        <p:nvCxnSpPr>
          <p:cNvPr id="41" name="Elbow Connector 40">
            <a:extLst>
              <a:ext uri="{FF2B5EF4-FFF2-40B4-BE49-F238E27FC236}">
                <a16:creationId xmlns:a16="http://schemas.microsoft.com/office/drawing/2014/main" id="{FB6BE24C-408D-4D47-A79A-A6C947F85A72}"/>
              </a:ext>
            </a:extLst>
          </p:cNvPr>
          <p:cNvCxnSpPr>
            <a:cxnSpLocks/>
            <a:stCxn id="12" idx="3"/>
            <a:endCxn id="38" idx="1"/>
          </p:cNvCxnSpPr>
          <p:nvPr/>
        </p:nvCxnSpPr>
        <p:spPr>
          <a:xfrm rot="16200000" flipH="1">
            <a:off x="-456254" y="4213529"/>
            <a:ext cx="3134129" cy="1565071"/>
          </a:xfrm>
          <a:prstGeom prst="bentConnector4">
            <a:avLst>
              <a:gd name="adj1" fmla="val 100157"/>
              <a:gd name="adj2" fmla="val 6749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5DB8E51C-FC8C-384C-8A8D-98580C941208}"/>
              </a:ext>
            </a:extLst>
          </p:cNvPr>
          <p:cNvCxnSpPr>
            <a:cxnSpLocks/>
            <a:stCxn id="39" idx="3"/>
            <a:endCxn id="58" idx="1"/>
          </p:cNvCxnSpPr>
          <p:nvPr/>
        </p:nvCxnSpPr>
        <p:spPr>
          <a:xfrm flipV="1">
            <a:off x="3958814" y="1044148"/>
            <a:ext cx="681012" cy="4899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B8D6E6A5-A9AA-BF43-A2ED-548748A4C87C}"/>
              </a:ext>
            </a:extLst>
          </p:cNvPr>
          <p:cNvCxnSpPr>
            <a:cxnSpLocks/>
            <a:stCxn id="39" idx="3"/>
            <a:endCxn id="57" idx="1"/>
          </p:cNvCxnSpPr>
          <p:nvPr/>
        </p:nvCxnSpPr>
        <p:spPr>
          <a:xfrm>
            <a:off x="3958814" y="1534120"/>
            <a:ext cx="681012" cy="5310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ounded Rectangle 56">
            <a:extLst>
              <a:ext uri="{FF2B5EF4-FFF2-40B4-BE49-F238E27FC236}">
                <a16:creationId xmlns:a16="http://schemas.microsoft.com/office/drawing/2014/main" id="{D8A5ADF3-71A0-3E47-BE7B-550E2CC69FFD}"/>
              </a:ext>
            </a:extLst>
          </p:cNvPr>
          <p:cNvSpPr/>
          <p:nvPr/>
        </p:nvSpPr>
        <p:spPr>
          <a:xfrm>
            <a:off x="4639826" y="1570191"/>
            <a:ext cx="3339557" cy="9899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Persons with the highest purchasing power that is around 25-44 lower in numbers here</a:t>
            </a:r>
          </a:p>
        </p:txBody>
      </p:sp>
      <p:sp>
        <p:nvSpPr>
          <p:cNvPr id="58" name="Rounded Rectangle 57">
            <a:extLst>
              <a:ext uri="{FF2B5EF4-FFF2-40B4-BE49-F238E27FC236}">
                <a16:creationId xmlns:a16="http://schemas.microsoft.com/office/drawing/2014/main" id="{381D56CF-04D5-7A4D-A563-BF1B27344A33}"/>
              </a:ext>
            </a:extLst>
          </p:cNvPr>
          <p:cNvSpPr/>
          <p:nvPr/>
        </p:nvSpPr>
        <p:spPr>
          <a:xfrm>
            <a:off x="4639826" y="668426"/>
            <a:ext cx="3250752" cy="7514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Gradual increase in footfall coupled with Decrease in number of bills generated</a:t>
            </a:r>
          </a:p>
        </p:txBody>
      </p:sp>
      <p:cxnSp>
        <p:nvCxnSpPr>
          <p:cNvPr id="59" name="Elbow Connector 58">
            <a:extLst>
              <a:ext uri="{FF2B5EF4-FFF2-40B4-BE49-F238E27FC236}">
                <a16:creationId xmlns:a16="http://schemas.microsoft.com/office/drawing/2014/main" id="{7BD95764-F179-9C47-8BC7-4906E769A23F}"/>
              </a:ext>
            </a:extLst>
          </p:cNvPr>
          <p:cNvCxnSpPr>
            <a:cxnSpLocks/>
            <a:stCxn id="38" idx="0"/>
            <a:endCxn id="62" idx="1"/>
          </p:cNvCxnSpPr>
          <p:nvPr/>
        </p:nvCxnSpPr>
        <p:spPr>
          <a:xfrm rot="5400000" flipH="1" flipV="1">
            <a:off x="3571737" y="5233422"/>
            <a:ext cx="422433" cy="17137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ounded Rectangle 60">
            <a:extLst>
              <a:ext uri="{FF2B5EF4-FFF2-40B4-BE49-F238E27FC236}">
                <a16:creationId xmlns:a16="http://schemas.microsoft.com/office/drawing/2014/main" id="{183CD583-54E2-164F-81C2-4D0FF3DFF16A}"/>
              </a:ext>
            </a:extLst>
          </p:cNvPr>
          <p:cNvSpPr/>
          <p:nvPr/>
        </p:nvSpPr>
        <p:spPr>
          <a:xfrm>
            <a:off x="4658589" y="6313329"/>
            <a:ext cx="3413361" cy="4367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Primary Catchment Area Sales very less</a:t>
            </a:r>
          </a:p>
        </p:txBody>
      </p:sp>
      <p:sp>
        <p:nvSpPr>
          <p:cNvPr id="62" name="Rounded Rectangle 61">
            <a:extLst>
              <a:ext uri="{FF2B5EF4-FFF2-40B4-BE49-F238E27FC236}">
                <a16:creationId xmlns:a16="http://schemas.microsoft.com/office/drawing/2014/main" id="{251E2FBF-51F0-984F-8AE2-1A7BA9FBCE29}"/>
              </a:ext>
            </a:extLst>
          </p:cNvPr>
          <p:cNvSpPr/>
          <p:nvPr/>
        </p:nvSpPr>
        <p:spPr>
          <a:xfrm>
            <a:off x="4639826" y="5652312"/>
            <a:ext cx="3413362" cy="4535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Less Private Tag Sales</a:t>
            </a:r>
          </a:p>
        </p:txBody>
      </p:sp>
      <p:sp>
        <p:nvSpPr>
          <p:cNvPr id="118" name="Rounded Rectangle 117">
            <a:extLst>
              <a:ext uri="{FF2B5EF4-FFF2-40B4-BE49-F238E27FC236}">
                <a16:creationId xmlns:a16="http://schemas.microsoft.com/office/drawing/2014/main" id="{D27908E4-A0A3-B642-B764-AD8520CDB2A0}"/>
              </a:ext>
            </a:extLst>
          </p:cNvPr>
          <p:cNvSpPr/>
          <p:nvPr/>
        </p:nvSpPr>
        <p:spPr>
          <a:xfrm>
            <a:off x="8499970" y="716440"/>
            <a:ext cx="3250752" cy="6906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Dangerous trend as working expense scales with footfalls where as sales is not scaling</a:t>
            </a:r>
          </a:p>
        </p:txBody>
      </p:sp>
      <p:cxnSp>
        <p:nvCxnSpPr>
          <p:cNvPr id="122" name="Straight Arrow Connector 121">
            <a:extLst>
              <a:ext uri="{FF2B5EF4-FFF2-40B4-BE49-F238E27FC236}">
                <a16:creationId xmlns:a16="http://schemas.microsoft.com/office/drawing/2014/main" id="{3657B486-B88D-AE41-A01C-BAEA56D61F9E}"/>
              </a:ext>
            </a:extLst>
          </p:cNvPr>
          <p:cNvCxnSpPr>
            <a:cxnSpLocks/>
            <a:endCxn id="126" idx="1"/>
          </p:cNvCxnSpPr>
          <p:nvPr/>
        </p:nvCxnSpPr>
        <p:spPr>
          <a:xfrm flipV="1">
            <a:off x="7738318" y="1958496"/>
            <a:ext cx="726589" cy="110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Rounded Rectangle 125">
            <a:extLst>
              <a:ext uri="{FF2B5EF4-FFF2-40B4-BE49-F238E27FC236}">
                <a16:creationId xmlns:a16="http://schemas.microsoft.com/office/drawing/2014/main" id="{E54EF2D6-CFD9-1046-8AE1-DD4790107672}"/>
              </a:ext>
            </a:extLst>
          </p:cNvPr>
          <p:cNvSpPr/>
          <p:nvPr/>
        </p:nvSpPr>
        <p:spPr>
          <a:xfrm>
            <a:off x="8464907" y="1654918"/>
            <a:ext cx="3250752" cy="607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Unable to capture the most important subgroups.</a:t>
            </a:r>
          </a:p>
        </p:txBody>
      </p:sp>
      <p:sp>
        <p:nvSpPr>
          <p:cNvPr id="127" name="Rounded Rectangle 126">
            <a:extLst>
              <a:ext uri="{FF2B5EF4-FFF2-40B4-BE49-F238E27FC236}">
                <a16:creationId xmlns:a16="http://schemas.microsoft.com/office/drawing/2014/main" id="{1B09FC51-F37D-F84D-BAAF-F062F9986C93}"/>
              </a:ext>
            </a:extLst>
          </p:cNvPr>
          <p:cNvSpPr/>
          <p:nvPr/>
        </p:nvSpPr>
        <p:spPr>
          <a:xfrm>
            <a:off x="8561561" y="5620406"/>
            <a:ext cx="3250752" cy="485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Variety and item perception issues</a:t>
            </a:r>
          </a:p>
        </p:txBody>
      </p:sp>
      <p:sp>
        <p:nvSpPr>
          <p:cNvPr id="128" name="Rounded Rectangle 127">
            <a:extLst>
              <a:ext uri="{FF2B5EF4-FFF2-40B4-BE49-F238E27FC236}">
                <a16:creationId xmlns:a16="http://schemas.microsoft.com/office/drawing/2014/main" id="{019F8A8E-BFA5-5A41-BBF0-6CB4BDD6F1FB}"/>
              </a:ext>
            </a:extLst>
          </p:cNvPr>
          <p:cNvSpPr/>
          <p:nvPr/>
        </p:nvSpPr>
        <p:spPr>
          <a:xfrm>
            <a:off x="8561561" y="6240690"/>
            <a:ext cx="3250752" cy="485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Competition,Location,Nearby</a:t>
            </a:r>
            <a:r>
              <a:rPr lang="en-US" sz="1600" dirty="0"/>
              <a:t> Reputation</a:t>
            </a:r>
          </a:p>
        </p:txBody>
      </p:sp>
      <p:cxnSp>
        <p:nvCxnSpPr>
          <p:cNvPr id="129" name="Straight Arrow Connector 128">
            <a:extLst>
              <a:ext uri="{FF2B5EF4-FFF2-40B4-BE49-F238E27FC236}">
                <a16:creationId xmlns:a16="http://schemas.microsoft.com/office/drawing/2014/main" id="{1A439DC4-D258-9F46-9F42-9F6012CB0802}"/>
              </a:ext>
            </a:extLst>
          </p:cNvPr>
          <p:cNvCxnSpPr>
            <a:cxnSpLocks/>
            <a:stCxn id="73" idx="3"/>
            <a:endCxn id="98" idx="1"/>
          </p:cNvCxnSpPr>
          <p:nvPr/>
        </p:nvCxnSpPr>
        <p:spPr>
          <a:xfrm flipV="1">
            <a:off x="8053187" y="5099845"/>
            <a:ext cx="472739" cy="47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6E33A545-AC53-9A4D-81C3-2DD7A651F458}"/>
              </a:ext>
            </a:extLst>
          </p:cNvPr>
          <p:cNvCxnSpPr>
            <a:cxnSpLocks/>
            <a:stCxn id="61" idx="3"/>
            <a:endCxn id="128" idx="1"/>
          </p:cNvCxnSpPr>
          <p:nvPr/>
        </p:nvCxnSpPr>
        <p:spPr>
          <a:xfrm flipV="1">
            <a:off x="8071950" y="6483337"/>
            <a:ext cx="489611" cy="48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4F6CA76-0D17-F9B5-6689-74D01E50E6B9}"/>
              </a:ext>
            </a:extLst>
          </p:cNvPr>
          <p:cNvCxnSpPr>
            <a:cxnSpLocks/>
            <a:stCxn id="58" idx="3"/>
            <a:endCxn id="118" idx="1"/>
          </p:cNvCxnSpPr>
          <p:nvPr/>
        </p:nvCxnSpPr>
        <p:spPr>
          <a:xfrm>
            <a:off x="7890578" y="1044148"/>
            <a:ext cx="609392" cy="17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38">
            <a:extLst>
              <a:ext uri="{FF2B5EF4-FFF2-40B4-BE49-F238E27FC236}">
                <a16:creationId xmlns:a16="http://schemas.microsoft.com/office/drawing/2014/main" id="{DC5D3E55-0BE4-41B7-5CF0-89D9262FA6B8}"/>
              </a:ext>
            </a:extLst>
          </p:cNvPr>
          <p:cNvSpPr/>
          <p:nvPr/>
        </p:nvSpPr>
        <p:spPr>
          <a:xfrm>
            <a:off x="1893848" y="2867565"/>
            <a:ext cx="2065468" cy="823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Younger Age Group</a:t>
            </a:r>
          </a:p>
        </p:txBody>
      </p:sp>
      <p:sp>
        <p:nvSpPr>
          <p:cNvPr id="63" name="Rounded Rectangle 38">
            <a:extLst>
              <a:ext uri="{FF2B5EF4-FFF2-40B4-BE49-F238E27FC236}">
                <a16:creationId xmlns:a16="http://schemas.microsoft.com/office/drawing/2014/main" id="{0099C41E-E050-51A9-1B64-9FBDE4FEAB91}"/>
              </a:ext>
            </a:extLst>
          </p:cNvPr>
          <p:cNvSpPr/>
          <p:nvPr/>
        </p:nvSpPr>
        <p:spPr>
          <a:xfrm>
            <a:off x="1893345" y="4436518"/>
            <a:ext cx="2321815" cy="8873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High Gender Disparity(F:M=30:70) </a:t>
            </a:r>
          </a:p>
        </p:txBody>
      </p:sp>
      <p:cxnSp>
        <p:nvCxnSpPr>
          <p:cNvPr id="64" name="Elbow Connector 36">
            <a:extLst>
              <a:ext uri="{FF2B5EF4-FFF2-40B4-BE49-F238E27FC236}">
                <a16:creationId xmlns:a16="http://schemas.microsoft.com/office/drawing/2014/main" id="{4A66A612-54C2-ADC3-0371-65E495E1C0FB}"/>
              </a:ext>
            </a:extLst>
          </p:cNvPr>
          <p:cNvCxnSpPr>
            <a:cxnSpLocks/>
            <a:endCxn id="56" idx="1"/>
          </p:cNvCxnSpPr>
          <p:nvPr/>
        </p:nvCxnSpPr>
        <p:spPr>
          <a:xfrm flipV="1">
            <a:off x="480676" y="3279092"/>
            <a:ext cx="1413172" cy="3023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36">
            <a:extLst>
              <a:ext uri="{FF2B5EF4-FFF2-40B4-BE49-F238E27FC236}">
                <a16:creationId xmlns:a16="http://schemas.microsoft.com/office/drawing/2014/main" id="{08BA2F29-72B5-A6AE-D8A7-5D9785DF043C}"/>
              </a:ext>
            </a:extLst>
          </p:cNvPr>
          <p:cNvCxnSpPr>
            <a:cxnSpLocks/>
            <a:endCxn id="63" idx="1"/>
          </p:cNvCxnSpPr>
          <p:nvPr/>
        </p:nvCxnSpPr>
        <p:spPr>
          <a:xfrm>
            <a:off x="528331" y="4436517"/>
            <a:ext cx="1365014" cy="44368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ounded Rectangle 38">
            <a:extLst>
              <a:ext uri="{FF2B5EF4-FFF2-40B4-BE49-F238E27FC236}">
                <a16:creationId xmlns:a16="http://schemas.microsoft.com/office/drawing/2014/main" id="{EA836FB1-1396-C6DD-FB2F-FE420C71D7C7}"/>
              </a:ext>
            </a:extLst>
          </p:cNvPr>
          <p:cNvSpPr/>
          <p:nvPr/>
        </p:nvSpPr>
        <p:spPr>
          <a:xfrm>
            <a:off x="4639825" y="2755830"/>
            <a:ext cx="3374621" cy="4208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Store ambience is good and enticing</a:t>
            </a:r>
          </a:p>
        </p:txBody>
      </p:sp>
      <p:sp>
        <p:nvSpPr>
          <p:cNvPr id="71" name="Rounded Rectangle 38">
            <a:extLst>
              <a:ext uri="{FF2B5EF4-FFF2-40B4-BE49-F238E27FC236}">
                <a16:creationId xmlns:a16="http://schemas.microsoft.com/office/drawing/2014/main" id="{5AFA2A72-D11F-223A-1302-D26B5B64471B}"/>
              </a:ext>
            </a:extLst>
          </p:cNvPr>
          <p:cNvSpPr/>
          <p:nvPr/>
        </p:nvSpPr>
        <p:spPr>
          <a:xfrm>
            <a:off x="4676850" y="3355717"/>
            <a:ext cx="3337596" cy="35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Located near colleges, schools.</a:t>
            </a:r>
          </a:p>
        </p:txBody>
      </p:sp>
      <p:sp>
        <p:nvSpPr>
          <p:cNvPr id="72" name="Rounded Rectangle 38">
            <a:extLst>
              <a:ext uri="{FF2B5EF4-FFF2-40B4-BE49-F238E27FC236}">
                <a16:creationId xmlns:a16="http://schemas.microsoft.com/office/drawing/2014/main" id="{9ADCF629-DF84-2D92-3F42-4D237387F41F}"/>
              </a:ext>
            </a:extLst>
          </p:cNvPr>
          <p:cNvSpPr/>
          <p:nvPr/>
        </p:nvSpPr>
        <p:spPr>
          <a:xfrm>
            <a:off x="4639825" y="4138033"/>
            <a:ext cx="3413362" cy="6485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Female Centric Products Catalogue may not be up to the mark female-Centric</a:t>
            </a:r>
          </a:p>
        </p:txBody>
      </p:sp>
      <p:sp>
        <p:nvSpPr>
          <p:cNvPr id="73" name="Rounded Rectangle 38">
            <a:extLst>
              <a:ext uri="{FF2B5EF4-FFF2-40B4-BE49-F238E27FC236}">
                <a16:creationId xmlns:a16="http://schemas.microsoft.com/office/drawing/2014/main" id="{C6072608-8BD2-81B4-6E51-DC46D918916A}"/>
              </a:ext>
            </a:extLst>
          </p:cNvPr>
          <p:cNvSpPr/>
          <p:nvPr/>
        </p:nvSpPr>
        <p:spPr>
          <a:xfrm>
            <a:off x="4639825" y="4920211"/>
            <a:ext cx="3413362" cy="4535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Unsafe Locality/ Remote or away from residential areas</a:t>
            </a:r>
          </a:p>
        </p:txBody>
      </p:sp>
      <p:cxnSp>
        <p:nvCxnSpPr>
          <p:cNvPr id="81" name="Elbow Connector 44">
            <a:extLst>
              <a:ext uri="{FF2B5EF4-FFF2-40B4-BE49-F238E27FC236}">
                <a16:creationId xmlns:a16="http://schemas.microsoft.com/office/drawing/2014/main" id="{A2A9A5BE-90B3-A11D-D286-7954B0596CA7}"/>
              </a:ext>
            </a:extLst>
          </p:cNvPr>
          <p:cNvCxnSpPr>
            <a:cxnSpLocks/>
          </p:cNvCxnSpPr>
          <p:nvPr/>
        </p:nvCxnSpPr>
        <p:spPr>
          <a:xfrm flipV="1">
            <a:off x="3977577" y="3099125"/>
            <a:ext cx="681012" cy="171627"/>
          </a:xfrm>
          <a:prstGeom prst="bentConnector3">
            <a:avLst>
              <a:gd name="adj1" fmla="val -1307"/>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ounded Rectangle 117">
            <a:extLst>
              <a:ext uri="{FF2B5EF4-FFF2-40B4-BE49-F238E27FC236}">
                <a16:creationId xmlns:a16="http://schemas.microsoft.com/office/drawing/2014/main" id="{6D5050DD-3816-94E0-06C7-A06A0C68C8B3}"/>
              </a:ext>
            </a:extLst>
          </p:cNvPr>
          <p:cNvSpPr/>
          <p:nvPr/>
        </p:nvSpPr>
        <p:spPr>
          <a:xfrm>
            <a:off x="8499970" y="2683845"/>
            <a:ext cx="3250752" cy="4949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People coming just for visiting and ambience</a:t>
            </a:r>
          </a:p>
        </p:txBody>
      </p:sp>
      <p:sp>
        <p:nvSpPr>
          <p:cNvPr id="96" name="Rounded Rectangle 117">
            <a:extLst>
              <a:ext uri="{FF2B5EF4-FFF2-40B4-BE49-F238E27FC236}">
                <a16:creationId xmlns:a16="http://schemas.microsoft.com/office/drawing/2014/main" id="{BB8F96C0-70D9-765C-B08A-B5AAE5CD9773}"/>
              </a:ext>
            </a:extLst>
          </p:cNvPr>
          <p:cNvSpPr/>
          <p:nvPr/>
        </p:nvSpPr>
        <p:spPr>
          <a:xfrm>
            <a:off x="8525926" y="3319396"/>
            <a:ext cx="3250752" cy="485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Younger population with no purchasing power</a:t>
            </a:r>
          </a:p>
        </p:txBody>
      </p:sp>
      <p:sp>
        <p:nvSpPr>
          <p:cNvPr id="97" name="Rounded Rectangle 117">
            <a:extLst>
              <a:ext uri="{FF2B5EF4-FFF2-40B4-BE49-F238E27FC236}">
                <a16:creationId xmlns:a16="http://schemas.microsoft.com/office/drawing/2014/main" id="{785BB81F-5201-97FD-B733-1D7AE6D9854B}"/>
              </a:ext>
            </a:extLst>
          </p:cNvPr>
          <p:cNvSpPr/>
          <p:nvPr/>
        </p:nvSpPr>
        <p:spPr>
          <a:xfrm>
            <a:off x="8564137" y="3989326"/>
            <a:ext cx="3212541" cy="6485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Females are dissatisfied with item choice and stock, female attendees are less</a:t>
            </a:r>
          </a:p>
        </p:txBody>
      </p:sp>
      <p:sp>
        <p:nvSpPr>
          <p:cNvPr id="98" name="Rounded Rectangle 117">
            <a:extLst>
              <a:ext uri="{FF2B5EF4-FFF2-40B4-BE49-F238E27FC236}">
                <a16:creationId xmlns:a16="http://schemas.microsoft.com/office/drawing/2014/main" id="{59948F8D-8C55-637D-D91C-E85ECFE05C09}"/>
              </a:ext>
            </a:extLst>
          </p:cNvPr>
          <p:cNvSpPr/>
          <p:nvPr/>
        </p:nvSpPr>
        <p:spPr>
          <a:xfrm>
            <a:off x="8525926" y="4759270"/>
            <a:ext cx="3250752" cy="681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Females feel safety issues or have problems reaching the store</a:t>
            </a:r>
          </a:p>
        </p:txBody>
      </p:sp>
      <p:cxnSp>
        <p:nvCxnSpPr>
          <p:cNvPr id="109" name="Straight Arrow Connector 108">
            <a:extLst>
              <a:ext uri="{FF2B5EF4-FFF2-40B4-BE49-F238E27FC236}">
                <a16:creationId xmlns:a16="http://schemas.microsoft.com/office/drawing/2014/main" id="{2391AD4E-DCA2-1E66-558B-F7E364F751E8}"/>
              </a:ext>
            </a:extLst>
          </p:cNvPr>
          <p:cNvCxnSpPr>
            <a:cxnSpLocks/>
            <a:stCxn id="62" idx="3"/>
            <a:endCxn id="127" idx="1"/>
          </p:cNvCxnSpPr>
          <p:nvPr/>
        </p:nvCxnSpPr>
        <p:spPr>
          <a:xfrm flipV="1">
            <a:off x="8053188" y="5863124"/>
            <a:ext cx="508373" cy="15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7EC4A551-7774-BD28-3A43-D90AF9E05D38}"/>
              </a:ext>
            </a:extLst>
          </p:cNvPr>
          <p:cNvCxnSpPr>
            <a:cxnSpLocks/>
            <a:endCxn id="95" idx="1"/>
          </p:cNvCxnSpPr>
          <p:nvPr/>
        </p:nvCxnSpPr>
        <p:spPr>
          <a:xfrm flipV="1">
            <a:off x="7991596" y="2931316"/>
            <a:ext cx="508374" cy="48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A8FA4FE7-2530-694C-48F9-AAD6A5B3EA69}"/>
              </a:ext>
            </a:extLst>
          </p:cNvPr>
          <p:cNvCxnSpPr>
            <a:cxnSpLocks/>
          </p:cNvCxnSpPr>
          <p:nvPr/>
        </p:nvCxnSpPr>
        <p:spPr>
          <a:xfrm flipV="1">
            <a:off x="3977577" y="3514917"/>
            <a:ext cx="696167" cy="11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238FABF-536B-19ED-7F07-8DF7CD6B24E2}"/>
              </a:ext>
            </a:extLst>
          </p:cNvPr>
          <p:cNvCxnSpPr>
            <a:cxnSpLocks/>
          </p:cNvCxnSpPr>
          <p:nvPr/>
        </p:nvCxnSpPr>
        <p:spPr>
          <a:xfrm flipV="1">
            <a:off x="4203142" y="4490947"/>
            <a:ext cx="436682" cy="15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F58D4897-F7C9-113E-6FCB-4F4AE9EDD8EC}"/>
              </a:ext>
            </a:extLst>
          </p:cNvPr>
          <p:cNvCxnSpPr>
            <a:cxnSpLocks/>
            <a:stCxn id="63" idx="3"/>
          </p:cNvCxnSpPr>
          <p:nvPr/>
        </p:nvCxnSpPr>
        <p:spPr>
          <a:xfrm>
            <a:off x="4215160" y="4880199"/>
            <a:ext cx="424664" cy="203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334A4A0-60BA-D82D-DACB-CB9203A973E8}"/>
              </a:ext>
            </a:extLst>
          </p:cNvPr>
          <p:cNvCxnSpPr>
            <a:cxnSpLocks/>
            <a:endCxn id="61" idx="1"/>
          </p:cNvCxnSpPr>
          <p:nvPr/>
        </p:nvCxnSpPr>
        <p:spPr>
          <a:xfrm>
            <a:off x="3977577" y="6528277"/>
            <a:ext cx="681012" cy="3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6F695D47-F2F2-DEF7-0371-4FA284632BBA}"/>
              </a:ext>
            </a:extLst>
          </p:cNvPr>
          <p:cNvCxnSpPr>
            <a:cxnSpLocks/>
            <a:stCxn id="71" idx="3"/>
            <a:endCxn id="96" idx="1"/>
          </p:cNvCxnSpPr>
          <p:nvPr/>
        </p:nvCxnSpPr>
        <p:spPr>
          <a:xfrm>
            <a:off x="8014446" y="3533117"/>
            <a:ext cx="511480" cy="28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B3DB9B6-0525-FDEE-D3F3-DC0205BF411A}"/>
              </a:ext>
            </a:extLst>
          </p:cNvPr>
          <p:cNvCxnSpPr>
            <a:cxnSpLocks/>
            <a:stCxn id="72" idx="3"/>
          </p:cNvCxnSpPr>
          <p:nvPr/>
        </p:nvCxnSpPr>
        <p:spPr>
          <a:xfrm flipV="1">
            <a:off x="8053187" y="4451902"/>
            <a:ext cx="508374" cy="10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2560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5C694-C103-2114-05EB-EF2C4877C464}"/>
              </a:ext>
            </a:extLst>
          </p:cNvPr>
          <p:cNvSpPr>
            <a:spLocks noGrp="1"/>
          </p:cNvSpPr>
          <p:nvPr>
            <p:ph type="title"/>
          </p:nvPr>
        </p:nvSpPr>
        <p:spPr>
          <a:xfrm>
            <a:off x="974179" y="714375"/>
            <a:ext cx="3332955" cy="5076826"/>
          </a:xfrm>
        </p:spPr>
        <p:txBody>
          <a:bodyPr anchor="ctr">
            <a:normAutofit/>
          </a:bodyPr>
          <a:lstStyle/>
          <a:p>
            <a:r>
              <a:rPr lang="en-US" sz="3700" b="1" u="sng" dirty="0">
                <a:solidFill>
                  <a:schemeClr val="accent2"/>
                </a:solidFill>
              </a:rPr>
              <a:t>Suggestions and Solutions</a:t>
            </a:r>
            <a:endParaRPr lang="en-IN" sz="3700" b="1" u="sng" dirty="0">
              <a:solidFill>
                <a:schemeClr val="accent2"/>
              </a:solidFill>
            </a:endParaRP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2C3FEA51-E2D8-F09F-8246-92BEDB925D62}"/>
              </a:ext>
            </a:extLst>
          </p:cNvPr>
          <p:cNvSpPr>
            <a:spLocks noGrp="1"/>
          </p:cNvSpPr>
          <p:nvPr>
            <p:ph idx="1"/>
          </p:nvPr>
        </p:nvSpPr>
        <p:spPr>
          <a:xfrm>
            <a:off x="5285801" y="295529"/>
            <a:ext cx="6253751" cy="6266941"/>
          </a:xfrm>
        </p:spPr>
        <p:txBody>
          <a:bodyPr>
            <a:normAutofit/>
          </a:bodyPr>
          <a:lstStyle/>
          <a:p>
            <a:pPr marL="0" indent="0">
              <a:lnSpc>
                <a:spcPct val="90000"/>
              </a:lnSpc>
              <a:spcBef>
                <a:spcPts val="600"/>
              </a:spcBef>
              <a:buNone/>
            </a:pPr>
            <a:r>
              <a:rPr lang="en-US" sz="1600" b="1" dirty="0">
                <a:solidFill>
                  <a:schemeClr val="accent2"/>
                </a:solidFill>
              </a:rPr>
              <a:t>Low Bill Value addressing</a:t>
            </a:r>
            <a:r>
              <a:rPr lang="en-US" sz="1600" dirty="0">
                <a:solidFill>
                  <a:schemeClr val="accent2"/>
                </a:solidFill>
              </a:rPr>
              <a:t>-</a:t>
            </a:r>
            <a:endParaRPr lang="en-IN" sz="16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spcBef>
                <a:spcPts val="600"/>
              </a:spcBef>
            </a:pPr>
            <a:r>
              <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Lower sales of private labels may be addressed by looking into their branding look and feel.</a:t>
            </a:r>
          </a:p>
          <a:p>
            <a:pPr>
              <a:lnSpc>
                <a:spcPct val="90000"/>
              </a:lnSpc>
              <a:spcBef>
                <a:spcPts val="600"/>
              </a:spcBef>
            </a:pPr>
            <a:r>
              <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Some R&amp;</a:t>
            </a:r>
            <a:r>
              <a:rPr lang="en-IN"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D</a:t>
            </a:r>
            <a:r>
              <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can be done to better suit the local area needs of the people.</a:t>
            </a:r>
          </a:p>
          <a:p>
            <a:pPr>
              <a:lnSpc>
                <a:spcPct val="90000"/>
              </a:lnSpc>
              <a:spcBef>
                <a:spcPts val="600"/>
              </a:spcBef>
            </a:pPr>
            <a:r>
              <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Good initial discounts can help entice and switchover people to private labels and may increase overall profit in the long run. </a:t>
            </a:r>
          </a:p>
          <a:p>
            <a:pPr>
              <a:lnSpc>
                <a:spcPct val="90000"/>
              </a:lnSpc>
              <a:spcBef>
                <a:spcPts val="600"/>
              </a:spcBef>
            </a:pPr>
            <a:r>
              <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Item Stock restructuring.</a:t>
            </a:r>
          </a:p>
          <a:p>
            <a:pPr>
              <a:lnSpc>
                <a:spcPct val="90000"/>
              </a:lnSpc>
              <a:spcBef>
                <a:spcPts val="600"/>
              </a:spcBef>
            </a:pPr>
            <a:r>
              <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Increase stocking of high-margin apparel products. Use techniques like  Market Basket Analysis and association mining to boost sales.</a:t>
            </a:r>
          </a:p>
          <a:p>
            <a:pPr>
              <a:lnSpc>
                <a:spcPct val="90000"/>
              </a:lnSpc>
              <a:spcBef>
                <a:spcPts val="600"/>
              </a:spcBef>
            </a:pPr>
            <a:r>
              <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Low festive season sales addressed by providing season offers along with the above entertainments and community engagement activities should help a lot in this regard.</a:t>
            </a:r>
          </a:p>
          <a:p>
            <a:pPr marL="0" indent="0">
              <a:lnSpc>
                <a:spcPct val="90000"/>
              </a:lnSpc>
              <a:buNone/>
            </a:pPr>
            <a:r>
              <a:rPr lang="en-IN" sz="1600" b="1"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Low Conversion Rate </a:t>
            </a:r>
            <a:r>
              <a:rPr lang="en-IN" sz="16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a:t>
            </a:r>
            <a:r>
              <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90000"/>
              </a:lnSpc>
            </a:pPr>
            <a:r>
              <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Store 2 on average has been found to be more beautiful than store 1. Now, this was a double-edged sword as this is causing young people with no purchasing power to visit and leaves so not much income there. If we can do something to capture this young crowd like recreation, entertainment quiz activities and associated food courts giving higher discount then over the long term we can capture this young crowd and they make actually become long term customers due to nostalgia effects of younger times. </a:t>
            </a:r>
          </a:p>
          <a:p>
            <a:pPr marL="0" indent="0">
              <a:lnSpc>
                <a:spcPct val="90000"/>
              </a:lnSpc>
              <a:buNone/>
            </a:pPr>
            <a:endParaRPr lang="en-IN" sz="1600" dirty="0">
              <a:solidFill>
                <a:schemeClr val="tx1"/>
              </a:solidFill>
            </a:endParaRPr>
          </a:p>
        </p:txBody>
      </p:sp>
    </p:spTree>
    <p:extLst>
      <p:ext uri="{BB962C8B-B14F-4D97-AF65-F5344CB8AC3E}">
        <p14:creationId xmlns:p14="http://schemas.microsoft.com/office/powerpoint/2010/main" val="1092052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5A03E-7A63-815B-26DE-05F854DE4AC2}"/>
              </a:ext>
            </a:extLst>
          </p:cNvPr>
          <p:cNvSpPr>
            <a:spLocks noGrp="1"/>
          </p:cNvSpPr>
          <p:nvPr>
            <p:ph idx="1"/>
          </p:nvPr>
        </p:nvSpPr>
        <p:spPr>
          <a:xfrm>
            <a:off x="838200" y="576178"/>
            <a:ext cx="10515600" cy="5733880"/>
          </a:xfrm>
        </p:spPr>
        <p:txBody>
          <a:bodyPr>
            <a:normAutofit/>
          </a:bodyPr>
          <a:lstStyle/>
          <a:p>
            <a:pPr marL="0" indent="0">
              <a:lnSpc>
                <a:spcPct val="120000"/>
              </a:lnSpc>
              <a:buNone/>
            </a:pPr>
            <a:r>
              <a:rPr lang="en-IN" b="1"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Younger Age Group</a:t>
            </a:r>
            <a:r>
              <a:rPr lang="en-IN" sz="20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a:t>
            </a:r>
            <a:r>
              <a:rPr lang="en-IN" sz="20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20000"/>
              </a:lnSpc>
            </a:pPr>
            <a:r>
              <a:rPr lang="en-IN" sz="2000" dirty="0">
                <a:effectLst/>
                <a:latin typeface="Calibri" panose="020F0502020204030204" pitchFamily="34" charset="0"/>
                <a:ea typeface="Calibri" panose="020F0502020204030204" pitchFamily="34" charset="0"/>
                <a:cs typeface="Times New Roman" panose="02020603050405020304" pitchFamily="18" charset="0"/>
              </a:rPr>
              <a:t>Most likely the inventory of store 2 is more geared towards the very young crowd but since purchasing power is lower in that category so this is backfiring. Diversified products for all age groups may be a good idea to start.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buNone/>
            </a:pPr>
            <a:r>
              <a:rPr lang="en-IN" b="1"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Gender Disparity</a:t>
            </a:r>
            <a:r>
              <a:rPr lang="en-IN" sz="20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a:t>
            </a:r>
            <a:r>
              <a:rPr lang="en-IN" sz="20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20000"/>
              </a:lnSpc>
            </a:pPr>
            <a:r>
              <a:rPr lang="en-IN" sz="2000" dirty="0">
                <a:effectLst/>
                <a:latin typeface="Calibri" panose="020F0502020204030204" pitchFamily="34" charset="0"/>
                <a:ea typeface="Calibri" panose="020F0502020204030204" pitchFamily="34" charset="0"/>
                <a:cs typeface="Times New Roman" panose="02020603050405020304" pitchFamily="18" charset="0"/>
              </a:rPr>
              <a:t>Gender disparity and lower amount of housewives can be addressed by giving weekday shopping discounts for enticing housewives. Products and promotions can be targeted for them. </a:t>
            </a:r>
          </a:p>
          <a:p>
            <a:pPr>
              <a:lnSpc>
                <a:spcPct val="120000"/>
              </a:lnSpc>
            </a:pPr>
            <a:r>
              <a:rPr lang="en-IN" sz="2000" dirty="0">
                <a:latin typeface="Calibri" panose="020F0502020204030204" pitchFamily="34" charset="0"/>
                <a:ea typeface="Calibri" panose="020F0502020204030204" pitchFamily="34" charset="0"/>
                <a:cs typeface="Times New Roman" panose="02020603050405020304" pitchFamily="18" charset="0"/>
              </a:rPr>
              <a:t>S</a:t>
            </a:r>
            <a:r>
              <a:rPr lang="en-IN" sz="2000" dirty="0">
                <a:effectLst/>
                <a:latin typeface="Calibri" panose="020F0502020204030204" pitchFamily="34" charset="0"/>
                <a:ea typeface="Calibri" panose="020F0502020204030204" pitchFamily="34" charset="0"/>
                <a:cs typeface="Times New Roman" panose="02020603050405020304" pitchFamily="18" charset="0"/>
              </a:rPr>
              <a:t>ome entertainments and recreation activities may be planned to further attract this very important segment.</a:t>
            </a:r>
          </a:p>
          <a:p>
            <a:pPr>
              <a:lnSpc>
                <a:spcPct val="120000"/>
              </a:lnSpc>
            </a:pPr>
            <a:r>
              <a:rPr lang="en-IN" sz="2000" dirty="0">
                <a:effectLst/>
                <a:latin typeface="Calibri" panose="020F0502020204030204" pitchFamily="34" charset="0"/>
                <a:ea typeface="Calibri" panose="020F0502020204030204" pitchFamily="34" charset="0"/>
                <a:cs typeface="Times New Roman" panose="02020603050405020304" pitchFamily="18" charset="0"/>
              </a:rPr>
              <a:t>Female-centric products may be less in stock that’s why low amount of females coming. So the product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catalog</a:t>
            </a:r>
            <a:r>
              <a:rPr lang="en-IN" sz="2000" dirty="0">
                <a:effectLst/>
                <a:latin typeface="Calibri" panose="020F0502020204030204" pitchFamily="34" charset="0"/>
                <a:ea typeface="Calibri" panose="020F0502020204030204" pitchFamily="34" charset="0"/>
                <a:cs typeface="Times New Roman" panose="02020603050405020304" pitchFamily="18" charset="0"/>
              </a:rPr>
              <a:t> has to be looked into. Increase number of female attendees may also help if low previously.</a:t>
            </a:r>
          </a:p>
          <a:p>
            <a:pPr marL="0" indent="0">
              <a:buNone/>
            </a:pPr>
            <a:endParaRPr lang="en-IN" sz="2000" dirty="0"/>
          </a:p>
        </p:txBody>
      </p:sp>
    </p:spTree>
    <p:extLst>
      <p:ext uri="{BB962C8B-B14F-4D97-AF65-F5344CB8AC3E}">
        <p14:creationId xmlns:p14="http://schemas.microsoft.com/office/powerpoint/2010/main" val="2802908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EA697F5-D2D4-C5E9-E5C4-505069FF4352}"/>
              </a:ext>
            </a:extLst>
          </p:cNvPr>
          <p:cNvSpPr/>
          <p:nvPr/>
        </p:nvSpPr>
        <p:spPr>
          <a:xfrm>
            <a:off x="1751012" y="4363271"/>
            <a:ext cx="8676222" cy="1066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gn="ctr">
              <a:spcBef>
                <a:spcPct val="0"/>
              </a:spcBef>
              <a:spcAft>
                <a:spcPts val="600"/>
              </a:spcAft>
            </a:pPr>
            <a:r>
              <a:rPr lang="en-US" sz="4800" b="1" cap="all" dirty="0">
                <a:ln w="3175" cmpd="sng">
                  <a:noFill/>
                </a:ln>
                <a:solidFill>
                  <a:schemeClr val="bg2">
                    <a:lumMod val="75000"/>
                  </a:schemeClr>
                </a:soli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THANK YOU</a:t>
            </a:r>
          </a:p>
        </p:txBody>
      </p:sp>
      <p:pic>
        <p:nvPicPr>
          <p:cNvPr id="5" name="Picture 4">
            <a:extLst>
              <a:ext uri="{FF2B5EF4-FFF2-40B4-BE49-F238E27FC236}">
                <a16:creationId xmlns:a16="http://schemas.microsoft.com/office/drawing/2014/main" id="{539B2E85-C88A-597A-6738-AD568A9DD638}"/>
              </a:ext>
            </a:extLst>
          </p:cNvPr>
          <p:cNvPicPr>
            <a:picLocks noChangeAspect="1"/>
          </p:cNvPicPr>
          <p:nvPr/>
        </p:nvPicPr>
        <p:blipFill>
          <a:blip r:embed="rId3"/>
          <a:stretch>
            <a:fillRect/>
          </a:stretch>
        </p:blipFill>
        <p:spPr>
          <a:xfrm>
            <a:off x="1753043" y="640080"/>
            <a:ext cx="8681291" cy="360273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132836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326</TotalTime>
  <Words>794</Words>
  <Application>Microsoft Office PowerPoint</Application>
  <PresentationFormat>Widescreen</PresentationFormat>
  <Paragraphs>124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Candara</vt:lpstr>
      <vt:lpstr>Century Gothic</vt:lpstr>
      <vt:lpstr>Verdana</vt:lpstr>
      <vt:lpstr>Mesh</vt:lpstr>
      <vt:lpstr>PowerPoint Presentation</vt:lpstr>
      <vt:lpstr>INTRODUCTION</vt:lpstr>
      <vt:lpstr>PowerPoint Presentation</vt:lpstr>
      <vt:lpstr>Hypothesis Testing</vt:lpstr>
      <vt:lpstr>ISSUE TREE</vt:lpstr>
      <vt:lpstr>Suggestions and Solutions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Shaikh Ahtesham Hussain</dc:creator>
  <cp:lastModifiedBy>Antarlin Chanda</cp:lastModifiedBy>
  <cp:revision>20</cp:revision>
  <dcterms:created xsi:type="dcterms:W3CDTF">2022-05-24T01:43:45Z</dcterms:created>
  <dcterms:modified xsi:type="dcterms:W3CDTF">2022-05-25T20:48:56Z</dcterms:modified>
</cp:coreProperties>
</file>