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
      <p:font typeface="Open Sans Condensed" charset="1" panose="020B0306030504020204"/>
      <p:regular r:id="rId20"/>
    </p:embeddedFont>
    <p:embeddedFont>
      <p:font typeface="Open Sans Condensed Bold" charset="1" panose="020B0806030504020204"/>
      <p:regular r:id="rId21"/>
    </p:embeddedFont>
    <p:embeddedFont>
      <p:font typeface="Open Sans Condensed Italics" charset="1" panose="020B0306030504020204"/>
      <p:regular r:id="rId22"/>
    </p:embeddedFont>
    <p:embeddedFont>
      <p:font typeface="Poppins" charset="1" panose="00000500000000000000"/>
      <p:regular r:id="rId23"/>
    </p:embeddedFont>
    <p:embeddedFont>
      <p:font typeface="Poppins Bold" charset="1" panose="00000800000000000000"/>
      <p:regular r:id="rId24"/>
    </p:embeddedFont>
    <p:embeddedFont>
      <p:font typeface="Poppins Italics" charset="1" panose="00000500000000000000"/>
      <p:regular r:id="rId25"/>
    </p:embeddedFont>
    <p:embeddedFont>
      <p:font typeface="Poppins Bold Italics"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10256113" y="-2979"/>
            <a:ext cx="2006565" cy="2012524"/>
          </a:xfrm>
          <a:prstGeom prst="rect">
            <a:avLst/>
          </a:prstGeom>
          <a:solidFill>
            <a:srgbClr val="F4A100"/>
          </a:solidFill>
        </p:spPr>
      </p:sp>
      <p:sp>
        <p:nvSpPr>
          <p:cNvPr name="AutoShape 3" id="3"/>
          <p:cNvSpPr/>
          <p:nvPr/>
        </p:nvSpPr>
        <p:spPr>
          <a:xfrm rot="-5400000">
            <a:off x="12268637" y="2003586"/>
            <a:ext cx="2006565" cy="2012524"/>
          </a:xfrm>
          <a:prstGeom prst="rect">
            <a:avLst/>
          </a:prstGeom>
          <a:solidFill>
            <a:srgbClr val="EFC136"/>
          </a:solidFill>
        </p:spPr>
      </p:sp>
      <p:sp>
        <p:nvSpPr>
          <p:cNvPr name="AutoShape 4" id="4"/>
          <p:cNvSpPr/>
          <p:nvPr/>
        </p:nvSpPr>
        <p:spPr>
          <a:xfrm rot="-5400000">
            <a:off x="14281160" y="4010151"/>
            <a:ext cx="2006565" cy="2012524"/>
          </a:xfrm>
          <a:prstGeom prst="rect">
            <a:avLst/>
          </a:prstGeom>
          <a:solidFill>
            <a:srgbClr val="FADB7A"/>
          </a:solidFill>
        </p:spPr>
      </p:sp>
      <p:sp>
        <p:nvSpPr>
          <p:cNvPr name="AutoShape 5" id="5"/>
          <p:cNvSpPr/>
          <p:nvPr/>
        </p:nvSpPr>
        <p:spPr>
          <a:xfrm rot="-5400000">
            <a:off x="16293684" y="6016716"/>
            <a:ext cx="2006565" cy="2012524"/>
          </a:xfrm>
          <a:prstGeom prst="rect">
            <a:avLst/>
          </a:prstGeom>
          <a:solidFill>
            <a:srgbClr val="F4F4F4"/>
          </a:solidFill>
        </p:spPr>
      </p:sp>
      <p:sp>
        <p:nvSpPr>
          <p:cNvPr name="AutoShape 6" id="6"/>
          <p:cNvSpPr/>
          <p:nvPr/>
        </p:nvSpPr>
        <p:spPr>
          <a:xfrm rot="-5400000">
            <a:off x="16293684" y="2003586"/>
            <a:ext cx="2006565" cy="2012524"/>
          </a:xfrm>
          <a:prstGeom prst="rect">
            <a:avLst/>
          </a:prstGeom>
          <a:solidFill>
            <a:srgbClr val="EFC136"/>
          </a:solidFill>
        </p:spPr>
      </p:sp>
      <p:sp>
        <p:nvSpPr>
          <p:cNvPr name="AutoShape 7" id="7"/>
          <p:cNvSpPr/>
          <p:nvPr/>
        </p:nvSpPr>
        <p:spPr>
          <a:xfrm rot="-5400000">
            <a:off x="14281160" y="-2979"/>
            <a:ext cx="2006565" cy="2012524"/>
          </a:xfrm>
          <a:prstGeom prst="rect">
            <a:avLst/>
          </a:prstGeom>
          <a:solidFill>
            <a:srgbClr val="F4A100"/>
          </a:solidFill>
        </p:spPr>
      </p:sp>
      <p:sp>
        <p:nvSpPr>
          <p:cNvPr name="TextBox 8" id="8"/>
          <p:cNvSpPr txBox="true"/>
          <p:nvPr/>
        </p:nvSpPr>
        <p:spPr>
          <a:xfrm rot="0">
            <a:off x="1028700" y="3060612"/>
            <a:ext cx="11793071" cy="3467100"/>
          </a:xfrm>
          <a:prstGeom prst="rect">
            <a:avLst/>
          </a:prstGeom>
        </p:spPr>
        <p:txBody>
          <a:bodyPr anchor="t" rtlCol="false" tIns="0" lIns="0" bIns="0" rIns="0">
            <a:spAutoFit/>
          </a:bodyPr>
          <a:lstStyle/>
          <a:p>
            <a:pPr>
              <a:lnSpc>
                <a:spcPts val="13243"/>
              </a:lnSpc>
            </a:pPr>
            <a:r>
              <a:rPr lang="en-US" sz="11036" spc="-220">
                <a:solidFill>
                  <a:srgbClr val="F4F4F4"/>
                </a:solidFill>
                <a:latin typeface="Poppins Bold"/>
              </a:rPr>
              <a:t>Psychographic Segmentation</a:t>
            </a:r>
          </a:p>
        </p:txBody>
      </p:sp>
      <p:grpSp>
        <p:nvGrpSpPr>
          <p:cNvPr name="Group 9" id="9"/>
          <p:cNvGrpSpPr/>
          <p:nvPr/>
        </p:nvGrpSpPr>
        <p:grpSpPr>
          <a:xfrm rot="0">
            <a:off x="1028700" y="984244"/>
            <a:ext cx="3529232" cy="654020"/>
            <a:chOff x="0" y="0"/>
            <a:chExt cx="4705643" cy="872026"/>
          </a:xfrm>
        </p:grpSpPr>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59275"/>
              <a:ext cx="739776" cy="753476"/>
            </a:xfrm>
            <a:prstGeom prst="rect">
              <a:avLst/>
            </a:prstGeom>
          </p:spPr>
        </p:pic>
        <p:sp>
          <p:nvSpPr>
            <p:cNvPr name="TextBox 11" id="11"/>
            <p:cNvSpPr txBox="true"/>
            <p:nvPr/>
          </p:nvSpPr>
          <p:spPr>
            <a:xfrm rot="0">
              <a:off x="1056873" y="-66675"/>
              <a:ext cx="3648770" cy="938701"/>
            </a:xfrm>
            <a:prstGeom prst="rect">
              <a:avLst/>
            </a:prstGeom>
          </p:spPr>
          <p:txBody>
            <a:bodyPr anchor="t" rtlCol="false" tIns="0" lIns="0" bIns="0" rIns="0">
              <a:spAutoFit/>
            </a:bodyPr>
            <a:lstStyle/>
            <a:p>
              <a:pPr>
                <a:lnSpc>
                  <a:spcPts val="2801"/>
                </a:lnSpc>
                <a:spcBef>
                  <a:spcPct val="0"/>
                </a:spcBef>
              </a:pPr>
              <a:r>
                <a:rPr lang="en-US" sz="2001">
                  <a:solidFill>
                    <a:srgbClr val="F4F4F4"/>
                  </a:solidFill>
                  <a:latin typeface="Poppins Bold"/>
                </a:rPr>
                <a:t>Praxis Business School</a:t>
              </a:r>
            </a:p>
          </p:txBody>
        </p:sp>
      </p:grpSp>
      <p:sp>
        <p:nvSpPr>
          <p:cNvPr name="TextBox 12" id="12"/>
          <p:cNvSpPr txBox="true"/>
          <p:nvPr/>
        </p:nvSpPr>
        <p:spPr>
          <a:xfrm rot="0">
            <a:off x="1028700" y="7061078"/>
            <a:ext cx="4706660" cy="2265426"/>
          </a:xfrm>
          <a:prstGeom prst="rect">
            <a:avLst/>
          </a:prstGeom>
        </p:spPr>
        <p:txBody>
          <a:bodyPr anchor="t" rtlCol="false" tIns="0" lIns="0" bIns="0" rIns="0">
            <a:spAutoFit/>
          </a:bodyPr>
          <a:lstStyle/>
          <a:p>
            <a:pPr algn="ctr">
              <a:lnSpc>
                <a:spcPts val="2592"/>
              </a:lnSpc>
            </a:pPr>
            <a:r>
              <a:rPr lang="en-US" sz="2400" spc="81">
                <a:solidFill>
                  <a:srgbClr val="F4F4F4"/>
                </a:solidFill>
                <a:latin typeface="Open Sans"/>
              </a:rPr>
              <a:t>Prepared by:</a:t>
            </a:r>
          </a:p>
          <a:p>
            <a:pPr algn="ctr">
              <a:lnSpc>
                <a:spcPts val="2592"/>
              </a:lnSpc>
            </a:pPr>
          </a:p>
          <a:p>
            <a:pPr algn="ctr">
              <a:lnSpc>
                <a:spcPts val="2592"/>
              </a:lnSpc>
            </a:pPr>
            <a:r>
              <a:rPr lang="en-US" sz="2400" spc="81">
                <a:solidFill>
                  <a:srgbClr val="F4F4F4"/>
                </a:solidFill>
                <a:latin typeface="Open Sans"/>
              </a:rPr>
              <a:t>Antarlin Chanda (C22003)</a:t>
            </a:r>
          </a:p>
          <a:p>
            <a:pPr algn="ctr">
              <a:lnSpc>
                <a:spcPts val="2592"/>
              </a:lnSpc>
            </a:pPr>
            <a:r>
              <a:rPr lang="en-US" sz="2400" spc="81">
                <a:solidFill>
                  <a:srgbClr val="F4F4F4"/>
                </a:solidFill>
                <a:latin typeface="Open Sans"/>
              </a:rPr>
              <a:t>Madhurima Pande (C22015)</a:t>
            </a:r>
          </a:p>
          <a:p>
            <a:pPr algn="ctr">
              <a:lnSpc>
                <a:spcPts val="2592"/>
              </a:lnSpc>
            </a:pPr>
            <a:r>
              <a:rPr lang="en-US" sz="2400" spc="81">
                <a:solidFill>
                  <a:srgbClr val="F4F4F4"/>
                </a:solidFill>
                <a:latin typeface="Open Sans"/>
              </a:rPr>
              <a:t>Navam Pradhan (C22016)</a:t>
            </a:r>
          </a:p>
          <a:p>
            <a:pPr algn="ctr">
              <a:lnSpc>
                <a:spcPts val="2592"/>
              </a:lnSpc>
            </a:pPr>
            <a:r>
              <a:rPr lang="en-US" sz="2400" spc="81">
                <a:solidFill>
                  <a:srgbClr val="F4F4F4"/>
                </a:solidFill>
                <a:latin typeface="Open Sans"/>
              </a:rPr>
              <a:t>SK Ahtesham Hussain (C22024)</a:t>
            </a:r>
          </a:p>
          <a:p>
            <a:pPr algn="ctr">
              <a:lnSpc>
                <a:spcPts val="259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3263868" y="4468314"/>
            <a:ext cx="12226530" cy="1217021"/>
          </a:xfrm>
          <a:prstGeom prst="rect">
            <a:avLst/>
          </a:prstGeom>
        </p:spPr>
        <p:txBody>
          <a:bodyPr anchor="t" rtlCol="false" tIns="0" lIns="0" bIns="0" rIns="0">
            <a:spAutoFit/>
          </a:bodyPr>
          <a:lstStyle/>
          <a:p>
            <a:pPr algn="ctr">
              <a:lnSpc>
                <a:spcPts val="9997"/>
              </a:lnSpc>
            </a:pPr>
            <a:r>
              <a:rPr lang="en-US" sz="7140">
                <a:solidFill>
                  <a:srgbClr val="FFFFFF"/>
                </a:solidFill>
                <a:latin typeface="Open Sans Extra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0" y="0"/>
            <a:ext cx="8508480" cy="10287000"/>
          </a:xfrm>
          <a:prstGeom prst="rect">
            <a:avLst/>
          </a:prstGeom>
          <a:solidFill>
            <a:srgbClr val="F4A100"/>
          </a:solidFill>
        </p:spPr>
      </p:sp>
      <p:sp>
        <p:nvSpPr>
          <p:cNvPr name="AutoShape 3" id="3"/>
          <p:cNvSpPr/>
          <p:nvPr/>
        </p:nvSpPr>
        <p:spPr>
          <a:xfrm rot="5400000">
            <a:off x="3279814" y="9195886"/>
            <a:ext cx="1089497" cy="1092732"/>
          </a:xfrm>
          <a:prstGeom prst="rect">
            <a:avLst/>
          </a:prstGeom>
          <a:solidFill>
            <a:srgbClr val="FADB7A"/>
          </a:solidFill>
        </p:spPr>
      </p:sp>
      <p:sp>
        <p:nvSpPr>
          <p:cNvPr name="AutoShape 4" id="4"/>
          <p:cNvSpPr/>
          <p:nvPr/>
        </p:nvSpPr>
        <p:spPr>
          <a:xfrm rot="5400000">
            <a:off x="2187082" y="8106389"/>
            <a:ext cx="1089497" cy="1092732"/>
          </a:xfrm>
          <a:prstGeom prst="rect">
            <a:avLst/>
          </a:prstGeom>
          <a:solidFill>
            <a:srgbClr val="FADB7A">
              <a:alpha val="64706"/>
            </a:srgbClr>
          </a:solidFill>
        </p:spPr>
      </p:sp>
      <p:sp>
        <p:nvSpPr>
          <p:cNvPr name="AutoShape 5" id="5"/>
          <p:cNvSpPr/>
          <p:nvPr/>
        </p:nvSpPr>
        <p:spPr>
          <a:xfrm rot="5400000">
            <a:off x="1094350" y="7016892"/>
            <a:ext cx="1089497" cy="1092732"/>
          </a:xfrm>
          <a:prstGeom prst="rect">
            <a:avLst/>
          </a:prstGeom>
          <a:solidFill>
            <a:srgbClr val="FADB7A">
              <a:alpha val="40000"/>
            </a:srgbClr>
          </a:solidFill>
        </p:spPr>
      </p:sp>
      <p:sp>
        <p:nvSpPr>
          <p:cNvPr name="AutoShape 6" id="6"/>
          <p:cNvSpPr/>
          <p:nvPr/>
        </p:nvSpPr>
        <p:spPr>
          <a:xfrm rot="5400000">
            <a:off x="1618" y="5927396"/>
            <a:ext cx="1089497" cy="1092732"/>
          </a:xfrm>
          <a:prstGeom prst="rect">
            <a:avLst/>
          </a:prstGeom>
          <a:solidFill>
            <a:srgbClr val="FADB7A">
              <a:alpha val="18824"/>
            </a:srgbClr>
          </a:solidFill>
        </p:spPr>
      </p:sp>
      <p:sp>
        <p:nvSpPr>
          <p:cNvPr name="AutoShape 7" id="7"/>
          <p:cNvSpPr/>
          <p:nvPr/>
        </p:nvSpPr>
        <p:spPr>
          <a:xfrm rot="5400000">
            <a:off x="1618" y="8106389"/>
            <a:ext cx="1089497" cy="1092732"/>
          </a:xfrm>
          <a:prstGeom prst="rect">
            <a:avLst/>
          </a:prstGeom>
          <a:solidFill>
            <a:srgbClr val="FADB7A">
              <a:alpha val="64706"/>
            </a:srgbClr>
          </a:solidFill>
        </p:spPr>
      </p:sp>
      <p:sp>
        <p:nvSpPr>
          <p:cNvPr name="AutoShape 8" id="8"/>
          <p:cNvSpPr/>
          <p:nvPr/>
        </p:nvSpPr>
        <p:spPr>
          <a:xfrm rot="5400000">
            <a:off x="1094350" y="9195886"/>
            <a:ext cx="1089497" cy="1092732"/>
          </a:xfrm>
          <a:prstGeom prst="rect">
            <a:avLst/>
          </a:prstGeom>
          <a:solidFill>
            <a:srgbClr val="FADB7A"/>
          </a:solidFill>
        </p:spPr>
      </p:sp>
      <p:sp>
        <p:nvSpPr>
          <p:cNvPr name="TextBox 9" id="9"/>
          <p:cNvSpPr txBox="true"/>
          <p:nvPr/>
        </p:nvSpPr>
        <p:spPr>
          <a:xfrm rot="0">
            <a:off x="1092732" y="4293726"/>
            <a:ext cx="6448013" cy="13049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91919"/>
                </a:solidFill>
                <a:latin typeface="Poppins Bold"/>
              </a:rPr>
              <a:t>Objective</a:t>
            </a:r>
          </a:p>
        </p:txBody>
      </p:sp>
      <p:sp>
        <p:nvSpPr>
          <p:cNvPr name="TextBox 10" id="10"/>
          <p:cNvSpPr txBox="true"/>
          <p:nvPr/>
        </p:nvSpPr>
        <p:spPr>
          <a:xfrm rot="0">
            <a:off x="9144000" y="2393089"/>
            <a:ext cx="8310266" cy="5170169"/>
          </a:xfrm>
          <a:prstGeom prst="rect">
            <a:avLst/>
          </a:prstGeom>
        </p:spPr>
        <p:txBody>
          <a:bodyPr anchor="t" rtlCol="false" tIns="0" lIns="0" bIns="0" rIns="0">
            <a:spAutoFit/>
          </a:bodyPr>
          <a:lstStyle/>
          <a:p>
            <a:pPr algn="ctr">
              <a:lnSpc>
                <a:spcPts val="5880"/>
              </a:lnSpc>
            </a:pPr>
            <a:r>
              <a:rPr lang="en-US" sz="4200">
                <a:solidFill>
                  <a:srgbClr val="FFFFFF"/>
                </a:solidFill>
                <a:latin typeface="Open Sans"/>
              </a:rPr>
              <a:t>Segmentation of consumers into 3 highly distinct and discriminatory groups And properly identifying and naming them through USE of Psychographic Analysis.</a:t>
            </a:r>
          </a:p>
          <a:p>
            <a:pPr algn="ctr">
              <a:lnSpc>
                <a:spcPts val="58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462102" y="409244"/>
            <a:ext cx="15363797" cy="619506"/>
          </a:xfrm>
          <a:prstGeom prst="rect">
            <a:avLst/>
          </a:prstGeom>
        </p:spPr>
        <p:txBody>
          <a:bodyPr anchor="t" rtlCol="false" tIns="0" lIns="0" bIns="0" rIns="0">
            <a:spAutoFit/>
          </a:bodyPr>
          <a:lstStyle/>
          <a:p>
            <a:pPr algn="ctr">
              <a:lnSpc>
                <a:spcPts val="4751"/>
              </a:lnSpc>
            </a:pPr>
            <a:r>
              <a:rPr lang="en-US" sz="4399" spc="341">
                <a:solidFill>
                  <a:srgbClr val="FFFFFF"/>
                </a:solidFill>
                <a:latin typeface="Open Sans Condensed Bold"/>
              </a:rPr>
              <a:t>Exploratory Data Analysis</a:t>
            </a:r>
          </a:p>
        </p:txBody>
      </p:sp>
      <p:pic>
        <p:nvPicPr>
          <p:cNvPr name="Picture 15" id="15"/>
          <p:cNvPicPr>
            <a:picLocks noChangeAspect="true"/>
          </p:cNvPicPr>
          <p:nvPr/>
        </p:nvPicPr>
        <p:blipFill>
          <a:blip r:embed="rId2"/>
          <a:srcRect l="2213" t="0" r="2213" b="737"/>
          <a:stretch>
            <a:fillRect/>
          </a:stretch>
        </p:blipFill>
        <p:spPr>
          <a:xfrm flipH="false" flipV="false" rot="0">
            <a:off x="1028700" y="1593413"/>
            <a:ext cx="4981372" cy="4969056"/>
          </a:xfrm>
          <a:prstGeom prst="rect">
            <a:avLst/>
          </a:prstGeom>
        </p:spPr>
      </p:pic>
      <p:sp>
        <p:nvSpPr>
          <p:cNvPr name="TextBox 16" id="16"/>
          <p:cNvSpPr txBox="true"/>
          <p:nvPr/>
        </p:nvSpPr>
        <p:spPr>
          <a:xfrm rot="0">
            <a:off x="1371425" y="6782103"/>
            <a:ext cx="4295921" cy="118046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Overall Age Distribution </a:t>
            </a:r>
          </a:p>
        </p:txBody>
      </p:sp>
      <p:pic>
        <p:nvPicPr>
          <p:cNvPr name="Picture 17" id="17"/>
          <p:cNvPicPr>
            <a:picLocks noChangeAspect="true"/>
          </p:cNvPicPr>
          <p:nvPr/>
        </p:nvPicPr>
        <p:blipFill>
          <a:blip r:embed="rId3"/>
          <a:srcRect l="0" t="0" r="0" b="0"/>
          <a:stretch>
            <a:fillRect/>
          </a:stretch>
        </p:blipFill>
        <p:spPr>
          <a:xfrm flipH="false" flipV="false" rot="0">
            <a:off x="6548773" y="4135685"/>
            <a:ext cx="11272961" cy="5686429"/>
          </a:xfrm>
          <a:prstGeom prst="rect">
            <a:avLst/>
          </a:prstGeom>
        </p:spPr>
      </p:pic>
      <p:sp>
        <p:nvSpPr>
          <p:cNvPr name="TextBox 18" id="18"/>
          <p:cNvSpPr txBox="true"/>
          <p:nvPr/>
        </p:nvSpPr>
        <p:spPr>
          <a:xfrm rot="0">
            <a:off x="10624176" y="3138701"/>
            <a:ext cx="373487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Institute Count Plot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462102" y="409244"/>
            <a:ext cx="15363797" cy="619506"/>
          </a:xfrm>
          <a:prstGeom prst="rect">
            <a:avLst/>
          </a:prstGeom>
        </p:spPr>
        <p:txBody>
          <a:bodyPr anchor="t" rtlCol="false" tIns="0" lIns="0" bIns="0" rIns="0">
            <a:spAutoFit/>
          </a:bodyPr>
          <a:lstStyle/>
          <a:p>
            <a:pPr algn="ctr">
              <a:lnSpc>
                <a:spcPts val="4751"/>
              </a:lnSpc>
            </a:pPr>
            <a:r>
              <a:rPr lang="en-US" sz="4399" spc="341">
                <a:solidFill>
                  <a:srgbClr val="FFFFFF"/>
                </a:solidFill>
                <a:latin typeface="Open Sans Condensed Bold"/>
              </a:rPr>
              <a:t>Exploratory Data Analysis</a:t>
            </a:r>
          </a:p>
        </p:txBody>
      </p:sp>
      <p:pic>
        <p:nvPicPr>
          <p:cNvPr name="Picture 15" id="15"/>
          <p:cNvPicPr>
            <a:picLocks noChangeAspect="true"/>
          </p:cNvPicPr>
          <p:nvPr/>
        </p:nvPicPr>
        <p:blipFill>
          <a:blip r:embed="rId2"/>
          <a:srcRect l="0" t="374" r="0" b="3095"/>
          <a:stretch>
            <a:fillRect/>
          </a:stretch>
        </p:blipFill>
        <p:spPr>
          <a:xfrm flipH="false" flipV="false" rot="0">
            <a:off x="1955304" y="1157847"/>
            <a:ext cx="6465551" cy="6804721"/>
          </a:xfrm>
          <a:prstGeom prst="rect">
            <a:avLst/>
          </a:prstGeom>
        </p:spPr>
      </p:pic>
      <p:pic>
        <p:nvPicPr>
          <p:cNvPr name="Picture 16" id="16"/>
          <p:cNvPicPr>
            <a:picLocks noChangeAspect="true"/>
          </p:cNvPicPr>
          <p:nvPr/>
        </p:nvPicPr>
        <p:blipFill>
          <a:blip r:embed="rId3"/>
          <a:srcRect l="0" t="3138" r="0" b="3324"/>
          <a:stretch>
            <a:fillRect/>
          </a:stretch>
        </p:blipFill>
        <p:spPr>
          <a:xfrm flipH="false" flipV="false" rot="0">
            <a:off x="9630530" y="2087620"/>
            <a:ext cx="6460779" cy="6804721"/>
          </a:xfrm>
          <a:prstGeom prst="rect">
            <a:avLst/>
          </a:prstGeom>
        </p:spPr>
      </p:pic>
      <p:sp>
        <p:nvSpPr>
          <p:cNvPr name="TextBox 17" id="17"/>
          <p:cNvSpPr txBox="true"/>
          <p:nvPr/>
        </p:nvSpPr>
        <p:spPr>
          <a:xfrm rot="0">
            <a:off x="9867145" y="9033719"/>
            <a:ext cx="6089521" cy="58034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Hometown Clusterwise</a:t>
            </a:r>
          </a:p>
        </p:txBody>
      </p:sp>
      <p:sp>
        <p:nvSpPr>
          <p:cNvPr name="TextBox 18" id="18"/>
          <p:cNvSpPr txBox="true"/>
          <p:nvPr/>
        </p:nvSpPr>
        <p:spPr>
          <a:xfrm rot="0">
            <a:off x="2143319" y="7895893"/>
            <a:ext cx="6089521" cy="58034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Mobile Company Clusterwise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graphicFrame>
        <p:nvGraphicFramePr>
          <p:cNvPr name="Table 14" id="14"/>
          <p:cNvGraphicFramePr>
            <a:graphicFrameLocks noGrp="true"/>
          </p:cNvGraphicFramePr>
          <p:nvPr/>
        </p:nvGraphicFramePr>
        <p:xfrm>
          <a:off x="1098068" y="1886585"/>
          <a:ext cx="16091864" cy="7100875"/>
        </p:xfrm>
        <a:graphic>
          <a:graphicData uri="http://schemas.openxmlformats.org/drawingml/2006/table">
            <a:tbl>
              <a:tblPr/>
              <a:tblGrid>
                <a:gridCol w="2190779"/>
                <a:gridCol w="9548977"/>
                <a:gridCol w="1537020"/>
                <a:gridCol w="1780694"/>
                <a:gridCol w="1034393"/>
              </a:tblGrid>
              <a:tr h="429201">
                <a:tc>
                  <a:txBody>
                    <a:bodyPr anchor="t" rtlCol="false"/>
                    <a:lstStyle/>
                    <a:p>
                      <a:pPr algn="l">
                        <a:defRPr/>
                      </a:pPr>
                      <a:r>
                        <a:rPr lang="en-US" sz="2099" spc="163">
                          <a:solidFill>
                            <a:srgbClr val="000000"/>
                          </a:solidFill>
                          <a:latin typeface="Open Sans Condensed Bold"/>
                        </a:rPr>
                        <a:t>SL No.</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2FA3EE"/>
                    </a:solidFill>
                  </a:tcPr>
                </a:tc>
                <a:tc>
                  <a:txBody>
                    <a:bodyPr anchor="t" rtlCol="false"/>
                    <a:lstStyle/>
                    <a:p>
                      <a:pPr algn="l">
                        <a:defRPr/>
                      </a:pPr>
                      <a:r>
                        <a:rPr lang="en-US" sz="2099" spc="163">
                          <a:solidFill>
                            <a:srgbClr val="000000"/>
                          </a:solidFill>
                          <a:latin typeface="Open Sans Condensed Bold"/>
                        </a:rPr>
                        <a:t>Cluster Centers</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2FA3EE"/>
                    </a:solidFill>
                  </a:tcPr>
                </a:tc>
                <a:tc>
                  <a:txBody>
                    <a:bodyPr anchor="t" rtlCol="false"/>
                    <a:lstStyle/>
                    <a:p>
                      <a:pPr algn="l">
                        <a:defRPr/>
                      </a:pPr>
                      <a:r>
                        <a:rPr lang="en-US" sz="2099" spc="163">
                          <a:solidFill>
                            <a:srgbClr val="000000"/>
                          </a:solidFill>
                          <a:latin typeface="Open Sans Condensed Bold"/>
                        </a:rPr>
                        <a:t>Cluster1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2FA3EE"/>
                    </a:solidFill>
                  </a:tcPr>
                </a:tc>
                <a:tc>
                  <a:txBody>
                    <a:bodyPr anchor="t" rtlCol="false"/>
                    <a:lstStyle/>
                    <a:p>
                      <a:pPr algn="l">
                        <a:defRPr/>
                      </a:pPr>
                      <a:r>
                        <a:rPr lang="en-US" sz="2099" spc="163">
                          <a:solidFill>
                            <a:srgbClr val="000000"/>
                          </a:solidFill>
                          <a:latin typeface="Open Sans Condensed Bold"/>
                        </a:rPr>
                        <a:t>Cluster2</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2FA3EE"/>
                    </a:solidFill>
                  </a:tcPr>
                </a:tc>
                <a:tc>
                  <a:txBody>
                    <a:bodyPr anchor="t" rtlCol="false"/>
                    <a:lstStyle/>
                    <a:p>
                      <a:pPr algn="l">
                        <a:defRPr/>
                      </a:pPr>
                      <a:r>
                        <a:rPr lang="en-US" sz="2099" spc="163">
                          <a:solidFill>
                            <a:srgbClr val="000000"/>
                          </a:solidFill>
                          <a:latin typeface="Open Sans Condensed Bold"/>
                        </a:rPr>
                        <a:t>Cluster3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2FA3EE"/>
                    </a:solidFill>
                  </a:tcPr>
                </a:tc>
              </a:tr>
              <a:tr h="468836">
                <a:tc>
                  <a:txBody>
                    <a:bodyPr anchor="t" rtlCol="false"/>
                    <a:lstStyle/>
                    <a:p>
                      <a:pPr algn="l">
                        <a:defRPr/>
                      </a:pPr>
                      <a:r>
                        <a:rPr lang="en-US" sz="1399" spc="-55">
                          <a:solidFill>
                            <a:srgbClr val="000000"/>
                          </a:solidFill>
                          <a:latin typeface="Open Sans"/>
                        </a:rPr>
                        <a:t>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I generally plan my expenses and never spend more than my budget</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FEFEFE"/>
                          </a:solidFill>
                          <a:latin typeface="Open Sans"/>
                        </a:rPr>
                        <a:t>1.61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-0.60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-1.01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r>
              <a:tr h="468836">
                <a:tc>
                  <a:txBody>
                    <a:bodyPr anchor="t" rtlCol="false"/>
                    <a:lstStyle/>
                    <a:p>
                      <a:pPr algn="l">
                        <a:defRPr/>
                      </a:pPr>
                      <a:r>
                        <a:rPr lang="en-US" sz="1399" spc="-55">
                          <a:solidFill>
                            <a:srgbClr val="000000"/>
                          </a:solidFill>
                          <a:latin typeface="Open Sans"/>
                        </a:rPr>
                        <a:t>2</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often take opinions or check reviews before buying</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0.80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-0.67</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-0.13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r>
              <a:tr h="468836">
                <a:tc>
                  <a:txBody>
                    <a:bodyPr anchor="t" rtlCol="false"/>
                    <a:lstStyle/>
                    <a:p>
                      <a:pPr algn="l">
                        <a:defRPr/>
                      </a:pPr>
                      <a:r>
                        <a:rPr lang="en-US" sz="1399" spc="-55">
                          <a:solidFill>
                            <a:srgbClr val="000000"/>
                          </a:solidFill>
                          <a:latin typeface="Open Sans"/>
                        </a:rPr>
                        <a:t>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I often experiment with new brands rather than just sticking to old ones</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0.13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-0.10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-0.03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r>
              <a:tr h="472747">
                <a:tc>
                  <a:txBody>
                    <a:bodyPr anchor="t" rtlCol="false"/>
                    <a:lstStyle/>
                    <a:p>
                      <a:pPr algn="l">
                        <a:defRPr/>
                      </a:pPr>
                      <a:r>
                        <a:rPr lang="en-US" sz="1399" spc="-55">
                          <a:solidFill>
                            <a:srgbClr val="000000"/>
                          </a:solidFill>
                          <a:latin typeface="Open Sans"/>
                        </a:rPr>
                        <a:t>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prefer to spend my weekend at home than partying /going out with friends</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-0.37</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0.48</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-0.11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r>
              <a:tr h="468836">
                <a:tc>
                  <a:txBody>
                    <a:bodyPr anchor="t" rtlCol="false"/>
                    <a:lstStyle/>
                    <a:p>
                      <a:pPr algn="l">
                        <a:defRPr/>
                      </a:pPr>
                      <a:r>
                        <a:rPr lang="en-US" sz="1399" spc="-55">
                          <a:solidFill>
                            <a:srgbClr val="000000"/>
                          </a:solidFill>
                          <a:latin typeface="Open Sans"/>
                        </a:rPr>
                        <a:t>5</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My favorite subjects in school were Mathematics &amp; Science rather than Literature</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FEFEFE"/>
                          </a:solidFill>
                          <a:latin typeface="Open Sans"/>
                        </a:rPr>
                        <a:t>1.19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-0.34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-0.85</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r>
              <a:tr h="468836">
                <a:tc>
                  <a:txBody>
                    <a:bodyPr anchor="t" rtlCol="false"/>
                    <a:lstStyle/>
                    <a:p>
                      <a:pPr algn="l">
                        <a:defRPr/>
                      </a:pPr>
                      <a:r>
                        <a:rPr lang="en-US" sz="1399" spc="-55">
                          <a:solidFill>
                            <a:srgbClr val="000000"/>
                          </a:solidFill>
                          <a:latin typeface="Open Sans"/>
                        </a:rPr>
                        <a:t>6</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make it a point to do some physical exercises (like swimming, walking, yoga) almost everyday</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1.65</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0.44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-2.09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r>
              <a:tr h="468836">
                <a:tc>
                  <a:txBody>
                    <a:bodyPr anchor="t" rtlCol="false"/>
                    <a:lstStyle/>
                    <a:p>
                      <a:pPr algn="l">
                        <a:defRPr/>
                      </a:pPr>
                      <a:r>
                        <a:rPr lang="en-US" sz="1399" spc="-55">
                          <a:solidFill>
                            <a:srgbClr val="000000"/>
                          </a:solidFill>
                          <a:latin typeface="Open Sans"/>
                        </a:rPr>
                        <a:t>7</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When I go out for shopping, I end up buying more items just by impulse</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-1.84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FEFEFE"/>
                          </a:solidFill>
                          <a:latin typeface="Open Sans"/>
                        </a:rPr>
                        <a:t>0.55</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FEFEFE"/>
                          </a:solidFill>
                          <a:latin typeface="Open Sans"/>
                        </a:rPr>
                        <a:t>1.29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r>
              <a:tr h="468836">
                <a:tc>
                  <a:txBody>
                    <a:bodyPr anchor="t" rtlCol="false"/>
                    <a:lstStyle/>
                    <a:p>
                      <a:pPr algn="l">
                        <a:defRPr/>
                      </a:pPr>
                      <a:r>
                        <a:rPr lang="en-US" sz="1399" spc="-55">
                          <a:solidFill>
                            <a:srgbClr val="000000"/>
                          </a:solidFill>
                          <a:latin typeface="Open Sans"/>
                        </a:rPr>
                        <a:t>8</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am active on almost all Social media</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-1.29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1.09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0.20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r>
              <a:tr h="468836">
                <a:tc>
                  <a:txBody>
                    <a:bodyPr anchor="t" rtlCol="false"/>
                    <a:lstStyle/>
                    <a:p>
                      <a:pPr algn="l">
                        <a:defRPr/>
                      </a:pPr>
                      <a:r>
                        <a:rPr lang="en-US" sz="1399" spc="-55">
                          <a:solidFill>
                            <a:srgbClr val="000000"/>
                          </a:solidFill>
                          <a:latin typeface="Open Sans"/>
                        </a:rPr>
                        <a:t>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I like light, sober colors to bright, exciting colors when it comes to clothing</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0.40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-0.49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0.09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r>
              <a:tr h="468836">
                <a:tc>
                  <a:txBody>
                    <a:bodyPr anchor="t" rtlCol="false"/>
                    <a:lstStyle/>
                    <a:p>
                      <a:pPr algn="l">
                        <a:defRPr/>
                      </a:pPr>
                      <a:r>
                        <a:rPr lang="en-US" sz="1399" spc="-55">
                          <a:solidFill>
                            <a:srgbClr val="000000"/>
                          </a:solidFill>
                          <a:latin typeface="Open Sans"/>
                        </a:rPr>
                        <a:t>10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prefer watching videos/shows online rather than watching them in the television</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0.40</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-0.66</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0.26</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r>
              <a:tr h="468836">
                <a:tc>
                  <a:txBody>
                    <a:bodyPr anchor="t" rtlCol="false"/>
                    <a:lstStyle/>
                    <a:p>
                      <a:pPr algn="l">
                        <a:defRPr/>
                      </a:pPr>
                      <a:r>
                        <a:rPr lang="en-US" sz="1399" spc="-55">
                          <a:solidFill>
                            <a:srgbClr val="000000"/>
                          </a:solidFill>
                          <a:latin typeface="Open Sans"/>
                        </a:rPr>
                        <a:t>11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I prefer ordering in from online apps than dining out</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-0.34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-0.63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FEFEFE"/>
                          </a:solidFill>
                          <a:latin typeface="Open Sans"/>
                        </a:rPr>
                        <a:t>0.97</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r>
              <a:tr h="468836">
                <a:tc>
                  <a:txBody>
                    <a:bodyPr anchor="t" rtlCol="false"/>
                    <a:lstStyle/>
                    <a:p>
                      <a:pPr algn="l">
                        <a:defRPr/>
                      </a:pPr>
                      <a:r>
                        <a:rPr lang="en-US" sz="1399" spc="-55">
                          <a:solidFill>
                            <a:srgbClr val="000000"/>
                          </a:solidFill>
                          <a:latin typeface="Open Sans"/>
                        </a:rPr>
                        <a:t>12</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follow Brands, celebrities, influencers on social media</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-1.18</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1.15</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0.03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r>
              <a:tr h="468836">
                <a:tc>
                  <a:txBody>
                    <a:bodyPr anchor="t" rtlCol="false"/>
                    <a:lstStyle/>
                    <a:p>
                      <a:pPr algn="l">
                        <a:defRPr/>
                      </a:pPr>
                      <a:r>
                        <a:rPr lang="en-US" sz="1399" spc="-55">
                          <a:solidFill>
                            <a:srgbClr val="000000"/>
                          </a:solidFill>
                          <a:latin typeface="Open Sans"/>
                        </a:rPr>
                        <a:t>13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399" spc="48">
                          <a:solidFill>
                            <a:srgbClr val="000000"/>
                          </a:solidFill>
                          <a:latin typeface="Open Sans"/>
                        </a:rPr>
                        <a:t>I always try to keep up with new fashion trends</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000000"/>
                          </a:solidFill>
                          <a:latin typeface="Open Sans"/>
                        </a:rPr>
                        <a:t>-1.03</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c>
                  <a:txBody>
                    <a:bodyPr anchor="t" rtlCol="false"/>
                    <a:lstStyle/>
                    <a:p>
                      <a:pPr algn="l">
                        <a:defRPr/>
                      </a:pPr>
                      <a:r>
                        <a:rPr lang="en-US" sz="1600" spc="-63">
                          <a:solidFill>
                            <a:srgbClr val="FEFEFE"/>
                          </a:solidFill>
                          <a:latin typeface="Open Sans"/>
                        </a:rPr>
                        <a:t>1.14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c>
                  <a:txBody>
                    <a:bodyPr anchor="t" rtlCol="false"/>
                    <a:lstStyle/>
                    <a:p>
                      <a:pPr algn="l">
                        <a:defRPr/>
                      </a:pPr>
                      <a:r>
                        <a:rPr lang="en-US" sz="1600" spc="-63">
                          <a:solidFill>
                            <a:srgbClr val="000000"/>
                          </a:solidFill>
                          <a:latin typeface="Open Sans"/>
                        </a:rPr>
                        <a:t>-0.11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CDE0F8"/>
                    </a:solidFill>
                  </a:tcPr>
                </a:tc>
              </a:tr>
              <a:tr h="572896">
                <a:tc>
                  <a:txBody>
                    <a:bodyPr anchor="t" rtlCol="false"/>
                    <a:lstStyle/>
                    <a:p>
                      <a:pPr algn="l">
                        <a:defRPr/>
                      </a:pPr>
                      <a:r>
                        <a:rPr lang="en-US" sz="1399" spc="-55">
                          <a:solidFill>
                            <a:srgbClr val="000000"/>
                          </a:solidFill>
                          <a:latin typeface="Open Sans"/>
                        </a:rPr>
                        <a:t>14</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399" spc="48">
                          <a:solidFill>
                            <a:srgbClr val="000000"/>
                          </a:solidFill>
                          <a:latin typeface="Open Sans"/>
                        </a:rPr>
                        <a:t>I prefer reading or listening to music rather than exercising or playing a sport</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-0.12</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000000"/>
                          </a:solidFill>
                          <a:latin typeface="Open Sans"/>
                        </a:rPr>
                        <a:t>-1.39</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E8F0FC"/>
                    </a:solidFill>
                  </a:tcPr>
                </a:tc>
                <a:tc>
                  <a:txBody>
                    <a:bodyPr anchor="t" rtlCol="false"/>
                    <a:lstStyle/>
                    <a:p>
                      <a:pPr algn="l">
                        <a:defRPr/>
                      </a:pPr>
                      <a:r>
                        <a:rPr lang="en-US" sz="1600" spc="-63">
                          <a:solidFill>
                            <a:srgbClr val="FEFEFE"/>
                          </a:solidFill>
                          <a:latin typeface="Open Sans"/>
                        </a:rPr>
                        <a:t>1.51</a:t>
                      </a:r>
                      <a:endParaRPr lang="en-US" sz="1100"/>
                    </a:p>
                  </a:txBody>
                  <a:tcP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DA229"/>
                    </a:solidFill>
                  </a:tcPr>
                </a:tc>
              </a:tr>
            </a:tbl>
          </a:graphicData>
        </a:graphic>
      </p:graphicFrame>
      <p:sp>
        <p:nvSpPr>
          <p:cNvPr name="TextBox 15" id="15"/>
          <p:cNvSpPr txBox="true"/>
          <p:nvPr/>
        </p:nvSpPr>
        <p:spPr>
          <a:xfrm rot="0">
            <a:off x="214059" y="75565"/>
            <a:ext cx="15956666"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Clustering and segment conclusions (Psychographic)</a:t>
            </a:r>
          </a:p>
        </p:txBody>
      </p:sp>
      <p:sp>
        <p:nvSpPr>
          <p:cNvPr name="TextBox 16" id="16"/>
          <p:cNvSpPr txBox="true"/>
          <p:nvPr/>
        </p:nvSpPr>
        <p:spPr>
          <a:xfrm rot="0">
            <a:off x="2945012" y="9290552"/>
            <a:ext cx="14410454" cy="58034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Cluster 1 Size:229  ,Cluster 2 Size:329 ,Cluster 3 Size:219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919466" y="4623547"/>
            <a:ext cx="3523234" cy="1500320"/>
            <a:chOff x="0" y="0"/>
            <a:chExt cx="812800" cy="346119"/>
          </a:xfrm>
        </p:grpSpPr>
        <p:sp>
          <p:nvSpPr>
            <p:cNvPr name="Freeform 3" id="3"/>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4" id="4"/>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JACK OF ALL TRADES</a:t>
              </a:r>
            </a:p>
          </p:txBody>
        </p:sp>
      </p:grpSp>
      <p:grpSp>
        <p:nvGrpSpPr>
          <p:cNvPr name="Group 5" id="5"/>
          <p:cNvGrpSpPr/>
          <p:nvPr/>
        </p:nvGrpSpPr>
        <p:grpSpPr>
          <a:xfrm rot="0">
            <a:off x="453867" y="1236435"/>
            <a:ext cx="1742542" cy="2183485"/>
            <a:chOff x="0" y="0"/>
            <a:chExt cx="851072" cy="1066432"/>
          </a:xfrm>
        </p:grpSpPr>
        <p:sp>
          <p:nvSpPr>
            <p:cNvPr name="Freeform 6" id="6"/>
            <p:cNvSpPr/>
            <p:nvPr/>
          </p:nvSpPr>
          <p:spPr>
            <a:xfrm>
              <a:off x="0" y="0"/>
              <a:ext cx="851072" cy="1066432"/>
            </a:xfrm>
            <a:custGeom>
              <a:avLst/>
              <a:gdLst/>
              <a:ahLst/>
              <a:cxnLst/>
              <a:rect r="r" b="b" t="t" l="l"/>
              <a:pathLst>
                <a:path h="1066432" w="851072">
                  <a:moveTo>
                    <a:pt x="0" y="0"/>
                  </a:moveTo>
                  <a:lnTo>
                    <a:pt x="851072" y="0"/>
                  </a:lnTo>
                  <a:lnTo>
                    <a:pt x="851072" y="1066432"/>
                  </a:lnTo>
                  <a:lnTo>
                    <a:pt x="0" y="1066432"/>
                  </a:lnTo>
                  <a:close/>
                </a:path>
              </a:pathLst>
            </a:custGeom>
            <a:solidFill>
              <a:srgbClr val="EFB507"/>
            </a:solidFill>
          </p:spPr>
        </p:sp>
        <p:sp>
          <p:nvSpPr>
            <p:cNvPr name="TextBox 7" id="7"/>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Highly Logical</a:t>
              </a:r>
            </a:p>
            <a:p>
              <a:pPr algn="ctr">
                <a:lnSpc>
                  <a:spcPts val="2659"/>
                </a:lnSpc>
              </a:pPr>
              <a:r>
                <a:rPr lang="en-US" sz="1899">
                  <a:solidFill>
                    <a:srgbClr val="191919"/>
                  </a:solidFill>
                  <a:latin typeface="Poppins"/>
                </a:rPr>
                <a:t>and planned buyers</a:t>
              </a:r>
            </a:p>
          </p:txBody>
        </p:sp>
      </p:grpSp>
      <p:grpSp>
        <p:nvGrpSpPr>
          <p:cNvPr name="Group 8" id="8"/>
          <p:cNvGrpSpPr/>
          <p:nvPr/>
        </p:nvGrpSpPr>
        <p:grpSpPr>
          <a:xfrm rot="0">
            <a:off x="2706057" y="2446493"/>
            <a:ext cx="1985329" cy="1183360"/>
            <a:chOff x="0" y="0"/>
            <a:chExt cx="969651" cy="577963"/>
          </a:xfrm>
        </p:grpSpPr>
        <p:sp>
          <p:nvSpPr>
            <p:cNvPr name="Freeform 9" id="9"/>
            <p:cNvSpPr/>
            <p:nvPr/>
          </p:nvSpPr>
          <p:spPr>
            <a:xfrm>
              <a:off x="0" y="0"/>
              <a:ext cx="969651" cy="577963"/>
            </a:xfrm>
            <a:custGeom>
              <a:avLst/>
              <a:gdLst/>
              <a:ahLst/>
              <a:cxnLst/>
              <a:rect r="r" b="b" t="t" l="l"/>
              <a:pathLst>
                <a:path h="577963" w="969651">
                  <a:moveTo>
                    <a:pt x="0" y="0"/>
                  </a:moveTo>
                  <a:lnTo>
                    <a:pt x="969651" y="0"/>
                  </a:lnTo>
                  <a:lnTo>
                    <a:pt x="969651" y="577963"/>
                  </a:lnTo>
                  <a:lnTo>
                    <a:pt x="0" y="577963"/>
                  </a:lnTo>
                  <a:close/>
                </a:path>
              </a:pathLst>
            </a:custGeom>
            <a:solidFill>
              <a:srgbClr val="F8C838"/>
            </a:solidFill>
          </p:spPr>
        </p:sp>
        <p:sp>
          <p:nvSpPr>
            <p:cNvPr name="TextBox 10" id="10"/>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Fitness Conscious</a:t>
              </a:r>
            </a:p>
          </p:txBody>
        </p:sp>
      </p:grpSp>
      <p:grpSp>
        <p:nvGrpSpPr>
          <p:cNvPr name="Group 11" id="11"/>
          <p:cNvGrpSpPr/>
          <p:nvPr/>
        </p:nvGrpSpPr>
        <p:grpSpPr>
          <a:xfrm rot="0">
            <a:off x="360943" y="8522617"/>
            <a:ext cx="2000364" cy="1183360"/>
            <a:chOff x="0" y="0"/>
            <a:chExt cx="976994" cy="577963"/>
          </a:xfrm>
        </p:grpSpPr>
        <p:sp>
          <p:nvSpPr>
            <p:cNvPr name="Freeform 12" id="12"/>
            <p:cNvSpPr/>
            <p:nvPr/>
          </p:nvSpPr>
          <p:spPr>
            <a:xfrm>
              <a:off x="0" y="0"/>
              <a:ext cx="976994" cy="577963"/>
            </a:xfrm>
            <a:custGeom>
              <a:avLst/>
              <a:gdLst/>
              <a:ahLst/>
              <a:cxnLst/>
              <a:rect r="r" b="b" t="t" l="l"/>
              <a:pathLst>
                <a:path h="577963" w="976994">
                  <a:moveTo>
                    <a:pt x="0" y="0"/>
                  </a:moveTo>
                  <a:lnTo>
                    <a:pt x="976994" y="0"/>
                  </a:lnTo>
                  <a:lnTo>
                    <a:pt x="976994" y="577963"/>
                  </a:lnTo>
                  <a:lnTo>
                    <a:pt x="0" y="577963"/>
                  </a:lnTo>
                  <a:close/>
                </a:path>
              </a:pathLst>
            </a:custGeom>
            <a:solidFill>
              <a:srgbClr val="FFE79E"/>
            </a:solidFill>
          </p:spPr>
        </p:sp>
        <p:sp>
          <p:nvSpPr>
            <p:cNvPr name="TextBox 13" id="13"/>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High level of involvement</a:t>
              </a:r>
            </a:p>
          </p:txBody>
        </p:sp>
      </p:grpSp>
      <p:sp>
        <p:nvSpPr>
          <p:cNvPr name="AutoShape 14" id="14"/>
          <p:cNvSpPr/>
          <p:nvPr/>
        </p:nvSpPr>
        <p:spPr>
          <a:xfrm rot="7129357">
            <a:off x="652136" y="7308954"/>
            <a:ext cx="2737936" cy="0"/>
          </a:xfrm>
          <a:prstGeom prst="line">
            <a:avLst/>
          </a:prstGeom>
          <a:ln cap="rnd" w="28575">
            <a:solidFill>
              <a:srgbClr val="F4F4F4"/>
            </a:solidFill>
            <a:prstDash val="solid"/>
            <a:headEnd type="none" len="sm" w="sm"/>
            <a:tailEnd type="triangle" len="med" w="lg"/>
          </a:ln>
        </p:spPr>
      </p:sp>
      <p:sp>
        <p:nvSpPr>
          <p:cNvPr name="AutoShape 15" id="15"/>
          <p:cNvSpPr/>
          <p:nvPr/>
        </p:nvSpPr>
        <p:spPr>
          <a:xfrm rot="-8304337">
            <a:off x="1096564" y="4007446"/>
            <a:ext cx="1813093" cy="0"/>
          </a:xfrm>
          <a:prstGeom prst="line">
            <a:avLst/>
          </a:prstGeom>
          <a:ln cap="rnd" w="28575">
            <a:solidFill>
              <a:srgbClr val="F4F4F4"/>
            </a:solidFill>
            <a:prstDash val="solid"/>
            <a:headEnd type="none" len="sm" w="sm"/>
            <a:tailEnd type="triangle" len="med" w="lg"/>
          </a:ln>
        </p:spPr>
      </p:sp>
      <p:sp>
        <p:nvSpPr>
          <p:cNvPr name="AutoShape 16" id="16"/>
          <p:cNvSpPr/>
          <p:nvPr/>
        </p:nvSpPr>
        <p:spPr>
          <a:xfrm rot="-2659076">
            <a:off x="2478739" y="4112412"/>
            <a:ext cx="1422327" cy="0"/>
          </a:xfrm>
          <a:prstGeom prst="line">
            <a:avLst/>
          </a:prstGeom>
          <a:ln cap="rnd" w="28575">
            <a:solidFill>
              <a:srgbClr val="F4F4F4"/>
            </a:solidFill>
            <a:prstDash val="solid"/>
            <a:headEnd type="none" len="sm" w="sm"/>
            <a:tailEnd type="triangle" len="med" w="lg"/>
          </a:ln>
        </p:spPr>
      </p:sp>
      <p:grpSp>
        <p:nvGrpSpPr>
          <p:cNvPr name="Group 17" id="17"/>
          <p:cNvGrpSpPr/>
          <p:nvPr/>
        </p:nvGrpSpPr>
        <p:grpSpPr>
          <a:xfrm rot="0">
            <a:off x="2670654" y="7209716"/>
            <a:ext cx="2272258" cy="1183360"/>
            <a:chOff x="0" y="0"/>
            <a:chExt cx="1109790" cy="577963"/>
          </a:xfrm>
        </p:grpSpPr>
        <p:sp>
          <p:nvSpPr>
            <p:cNvPr name="Freeform 18" id="18"/>
            <p:cNvSpPr/>
            <p:nvPr/>
          </p:nvSpPr>
          <p:spPr>
            <a:xfrm>
              <a:off x="0" y="0"/>
              <a:ext cx="1109790" cy="577963"/>
            </a:xfrm>
            <a:custGeom>
              <a:avLst/>
              <a:gdLst/>
              <a:ahLst/>
              <a:cxnLst/>
              <a:rect r="r" b="b" t="t" l="l"/>
              <a:pathLst>
                <a:path h="577963" w="1109790">
                  <a:moveTo>
                    <a:pt x="0" y="0"/>
                  </a:moveTo>
                  <a:lnTo>
                    <a:pt x="1109790" y="0"/>
                  </a:lnTo>
                  <a:lnTo>
                    <a:pt x="1109790" y="577963"/>
                  </a:lnTo>
                  <a:lnTo>
                    <a:pt x="0" y="577963"/>
                  </a:lnTo>
                  <a:close/>
                </a:path>
              </a:pathLst>
            </a:custGeom>
            <a:solidFill>
              <a:srgbClr val="F6D15D"/>
            </a:solidFill>
          </p:spPr>
        </p:sp>
        <p:sp>
          <p:nvSpPr>
            <p:cNvPr name="TextBox 19" id="19"/>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Maths/Science Lovers</a:t>
              </a:r>
            </a:p>
          </p:txBody>
        </p:sp>
      </p:grpSp>
      <p:sp>
        <p:nvSpPr>
          <p:cNvPr name="AutoShape 20" id="20"/>
          <p:cNvSpPr/>
          <p:nvPr/>
        </p:nvSpPr>
        <p:spPr>
          <a:xfrm rot="2638061">
            <a:off x="2461905" y="6652504"/>
            <a:ext cx="1564056" cy="0"/>
          </a:xfrm>
          <a:prstGeom prst="line">
            <a:avLst/>
          </a:prstGeom>
          <a:ln cap="rnd" w="28575">
            <a:solidFill>
              <a:srgbClr val="F4F4F4"/>
            </a:solidFill>
            <a:prstDash val="solid"/>
            <a:headEnd type="none" len="sm" w="sm"/>
            <a:tailEnd type="triangle" len="med" w="lg"/>
          </a:ln>
        </p:spPr>
      </p:sp>
      <p:grpSp>
        <p:nvGrpSpPr>
          <p:cNvPr name="Group 21" id="21"/>
          <p:cNvGrpSpPr/>
          <p:nvPr/>
        </p:nvGrpSpPr>
        <p:grpSpPr>
          <a:xfrm rot="0">
            <a:off x="7028134" y="3669803"/>
            <a:ext cx="3523234" cy="1500320"/>
            <a:chOff x="0" y="0"/>
            <a:chExt cx="812800" cy="346119"/>
          </a:xfrm>
        </p:grpSpPr>
        <p:sp>
          <p:nvSpPr>
            <p:cNvPr name="Freeform 22" id="22"/>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23" id="23"/>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FASHIONISTAS</a:t>
              </a:r>
            </a:p>
          </p:txBody>
        </p:sp>
      </p:grpSp>
      <p:grpSp>
        <p:nvGrpSpPr>
          <p:cNvPr name="Group 24" id="24"/>
          <p:cNvGrpSpPr/>
          <p:nvPr/>
        </p:nvGrpSpPr>
        <p:grpSpPr>
          <a:xfrm rot="0">
            <a:off x="6360015" y="8167978"/>
            <a:ext cx="1742542" cy="1516735"/>
            <a:chOff x="0" y="0"/>
            <a:chExt cx="851072" cy="740786"/>
          </a:xfrm>
        </p:grpSpPr>
        <p:sp>
          <p:nvSpPr>
            <p:cNvPr name="Freeform 25" id="25"/>
            <p:cNvSpPr/>
            <p:nvPr/>
          </p:nvSpPr>
          <p:spPr>
            <a:xfrm>
              <a:off x="0" y="0"/>
              <a:ext cx="851072" cy="740786"/>
            </a:xfrm>
            <a:custGeom>
              <a:avLst/>
              <a:gdLst/>
              <a:ahLst/>
              <a:cxnLst/>
              <a:rect r="r" b="b" t="t" l="l"/>
              <a:pathLst>
                <a:path h="740786" w="851072">
                  <a:moveTo>
                    <a:pt x="0" y="0"/>
                  </a:moveTo>
                  <a:lnTo>
                    <a:pt x="851072" y="0"/>
                  </a:lnTo>
                  <a:lnTo>
                    <a:pt x="851072" y="740786"/>
                  </a:lnTo>
                  <a:lnTo>
                    <a:pt x="0" y="740786"/>
                  </a:lnTo>
                  <a:close/>
                </a:path>
              </a:pathLst>
            </a:custGeom>
            <a:solidFill>
              <a:srgbClr val="FFE79E"/>
            </a:solidFill>
          </p:spPr>
        </p:sp>
        <p:sp>
          <p:nvSpPr>
            <p:cNvPr name="TextBox 26" id="26"/>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Medium Impulse Buyers</a:t>
              </a:r>
            </a:p>
          </p:txBody>
        </p:sp>
      </p:grpSp>
      <p:grpSp>
        <p:nvGrpSpPr>
          <p:cNvPr name="Group 27" id="27"/>
          <p:cNvGrpSpPr/>
          <p:nvPr/>
        </p:nvGrpSpPr>
        <p:grpSpPr>
          <a:xfrm rot="0">
            <a:off x="6117228" y="222596"/>
            <a:ext cx="1985329" cy="1183360"/>
            <a:chOff x="0" y="0"/>
            <a:chExt cx="969651" cy="577963"/>
          </a:xfrm>
        </p:grpSpPr>
        <p:sp>
          <p:nvSpPr>
            <p:cNvPr name="Freeform 28" id="28"/>
            <p:cNvSpPr/>
            <p:nvPr/>
          </p:nvSpPr>
          <p:spPr>
            <a:xfrm>
              <a:off x="0" y="0"/>
              <a:ext cx="969651" cy="577963"/>
            </a:xfrm>
            <a:custGeom>
              <a:avLst/>
              <a:gdLst/>
              <a:ahLst/>
              <a:cxnLst/>
              <a:rect r="r" b="b" t="t" l="l"/>
              <a:pathLst>
                <a:path h="577963" w="969651">
                  <a:moveTo>
                    <a:pt x="0" y="0"/>
                  </a:moveTo>
                  <a:lnTo>
                    <a:pt x="969651" y="0"/>
                  </a:lnTo>
                  <a:lnTo>
                    <a:pt x="969651" y="577963"/>
                  </a:lnTo>
                  <a:lnTo>
                    <a:pt x="0" y="577963"/>
                  </a:lnTo>
                  <a:close/>
                </a:path>
              </a:pathLst>
            </a:custGeom>
            <a:solidFill>
              <a:srgbClr val="EFB507"/>
            </a:solidFill>
          </p:spPr>
        </p:sp>
        <p:sp>
          <p:nvSpPr>
            <p:cNvPr name="TextBox 29" id="29"/>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Brand/Celebrity Followers</a:t>
              </a:r>
            </a:p>
          </p:txBody>
        </p:sp>
      </p:grpSp>
      <p:grpSp>
        <p:nvGrpSpPr>
          <p:cNvPr name="Group 30" id="30"/>
          <p:cNvGrpSpPr/>
          <p:nvPr/>
        </p:nvGrpSpPr>
        <p:grpSpPr>
          <a:xfrm rot="0">
            <a:off x="9204156" y="6442442"/>
            <a:ext cx="1742542" cy="1850110"/>
            <a:chOff x="0" y="0"/>
            <a:chExt cx="851072" cy="903609"/>
          </a:xfrm>
        </p:grpSpPr>
        <p:sp>
          <p:nvSpPr>
            <p:cNvPr name="Freeform 31" id="31"/>
            <p:cNvSpPr/>
            <p:nvPr/>
          </p:nvSpPr>
          <p:spPr>
            <a:xfrm>
              <a:off x="0" y="0"/>
              <a:ext cx="851072" cy="903609"/>
            </a:xfrm>
            <a:custGeom>
              <a:avLst/>
              <a:gdLst/>
              <a:ahLst/>
              <a:cxnLst/>
              <a:rect r="r" b="b" t="t" l="l"/>
              <a:pathLst>
                <a:path h="903609" w="851072">
                  <a:moveTo>
                    <a:pt x="0" y="0"/>
                  </a:moveTo>
                  <a:lnTo>
                    <a:pt x="851072" y="0"/>
                  </a:lnTo>
                  <a:lnTo>
                    <a:pt x="851072" y="903609"/>
                  </a:lnTo>
                  <a:lnTo>
                    <a:pt x="0" y="903609"/>
                  </a:lnTo>
                  <a:close/>
                </a:path>
              </a:pathLst>
            </a:custGeom>
            <a:solidFill>
              <a:srgbClr val="F6D15D"/>
            </a:solidFill>
          </p:spPr>
        </p:sp>
        <p:sp>
          <p:nvSpPr>
            <p:cNvPr name="TextBox 32" id="32"/>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Very active Social Media Users</a:t>
              </a:r>
            </a:p>
          </p:txBody>
        </p:sp>
      </p:grpSp>
      <p:sp>
        <p:nvSpPr>
          <p:cNvPr name="AutoShape 33" id="33"/>
          <p:cNvSpPr/>
          <p:nvPr/>
        </p:nvSpPr>
        <p:spPr>
          <a:xfrm rot="2682051">
            <a:off x="8528189" y="5791995"/>
            <a:ext cx="1808800" cy="0"/>
          </a:xfrm>
          <a:prstGeom prst="line">
            <a:avLst/>
          </a:prstGeom>
          <a:ln cap="rnd" w="28575">
            <a:solidFill>
              <a:srgbClr val="F4F4F4"/>
            </a:solidFill>
            <a:prstDash val="solid"/>
            <a:headEnd type="none" len="sm" w="sm"/>
            <a:tailEnd type="triangle" len="med" w="lg"/>
          </a:ln>
        </p:spPr>
      </p:sp>
      <p:sp>
        <p:nvSpPr>
          <p:cNvPr name="AutoShape 34" id="34"/>
          <p:cNvSpPr/>
          <p:nvPr/>
        </p:nvSpPr>
        <p:spPr>
          <a:xfrm rot="7048087">
            <a:off x="6321143" y="6654763"/>
            <a:ext cx="3378750" cy="0"/>
          </a:xfrm>
          <a:prstGeom prst="line">
            <a:avLst/>
          </a:prstGeom>
          <a:ln cap="rnd" w="28575">
            <a:solidFill>
              <a:srgbClr val="F4F4F4"/>
            </a:solidFill>
            <a:prstDash val="solid"/>
            <a:headEnd type="none" len="sm" w="sm"/>
            <a:tailEnd type="triangle" len="med" w="lg"/>
          </a:ln>
        </p:spPr>
      </p:sp>
      <p:sp>
        <p:nvSpPr>
          <p:cNvPr name="AutoShape 35" id="35"/>
          <p:cNvSpPr/>
          <p:nvPr/>
        </p:nvSpPr>
        <p:spPr>
          <a:xfrm rot="-7594607">
            <a:off x="6540307" y="2523592"/>
            <a:ext cx="2819029" cy="0"/>
          </a:xfrm>
          <a:prstGeom prst="line">
            <a:avLst/>
          </a:prstGeom>
          <a:ln cap="rnd" w="28575">
            <a:solidFill>
              <a:srgbClr val="F4F4F4"/>
            </a:solidFill>
            <a:prstDash val="solid"/>
            <a:headEnd type="none" len="sm" w="sm"/>
            <a:tailEnd type="triangle" len="med" w="lg"/>
          </a:ln>
        </p:spPr>
      </p:sp>
      <p:grpSp>
        <p:nvGrpSpPr>
          <p:cNvPr name="Group 36" id="36"/>
          <p:cNvGrpSpPr/>
          <p:nvPr/>
        </p:nvGrpSpPr>
        <p:grpSpPr>
          <a:xfrm rot="0">
            <a:off x="8858202" y="1451985"/>
            <a:ext cx="2272258" cy="1183360"/>
            <a:chOff x="0" y="0"/>
            <a:chExt cx="1109790" cy="577963"/>
          </a:xfrm>
        </p:grpSpPr>
        <p:sp>
          <p:nvSpPr>
            <p:cNvPr name="Freeform 37" id="37"/>
            <p:cNvSpPr/>
            <p:nvPr/>
          </p:nvSpPr>
          <p:spPr>
            <a:xfrm>
              <a:off x="0" y="0"/>
              <a:ext cx="1109790" cy="577963"/>
            </a:xfrm>
            <a:custGeom>
              <a:avLst/>
              <a:gdLst/>
              <a:ahLst/>
              <a:cxnLst/>
              <a:rect r="r" b="b" t="t" l="l"/>
              <a:pathLst>
                <a:path h="577963" w="1109790">
                  <a:moveTo>
                    <a:pt x="0" y="0"/>
                  </a:moveTo>
                  <a:lnTo>
                    <a:pt x="1109790" y="0"/>
                  </a:lnTo>
                  <a:lnTo>
                    <a:pt x="1109790" y="577963"/>
                  </a:lnTo>
                  <a:lnTo>
                    <a:pt x="0" y="577963"/>
                  </a:lnTo>
                  <a:close/>
                </a:path>
              </a:pathLst>
            </a:custGeom>
            <a:solidFill>
              <a:srgbClr val="F8C838"/>
            </a:solidFill>
          </p:spPr>
        </p:sp>
        <p:sp>
          <p:nvSpPr>
            <p:cNvPr name="TextBox 38" id="38"/>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Fashion Consious</a:t>
              </a:r>
            </a:p>
          </p:txBody>
        </p:sp>
      </p:grpSp>
      <p:sp>
        <p:nvSpPr>
          <p:cNvPr name="AutoShape 39" id="39"/>
          <p:cNvSpPr/>
          <p:nvPr/>
        </p:nvSpPr>
        <p:spPr>
          <a:xfrm rot="-2439300">
            <a:off x="8598140" y="3138286"/>
            <a:ext cx="1587802" cy="0"/>
          </a:xfrm>
          <a:prstGeom prst="line">
            <a:avLst/>
          </a:prstGeom>
          <a:ln cap="rnd" w="28575">
            <a:solidFill>
              <a:srgbClr val="F4F4F4"/>
            </a:solidFill>
            <a:prstDash val="solid"/>
            <a:headEnd type="none" len="sm" w="sm"/>
            <a:tailEnd type="triangle" len="med" w="lg"/>
          </a:ln>
        </p:spPr>
      </p:sp>
      <p:grpSp>
        <p:nvGrpSpPr>
          <p:cNvPr name="Group 40" id="40"/>
          <p:cNvGrpSpPr/>
          <p:nvPr/>
        </p:nvGrpSpPr>
        <p:grpSpPr>
          <a:xfrm rot="0">
            <a:off x="13136802" y="4615366"/>
            <a:ext cx="3523234" cy="1500320"/>
            <a:chOff x="0" y="0"/>
            <a:chExt cx="812800" cy="346119"/>
          </a:xfrm>
        </p:grpSpPr>
        <p:sp>
          <p:nvSpPr>
            <p:cNvPr name="Freeform 41" id="41"/>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42" id="42"/>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CRAFTY BUYERS</a:t>
              </a:r>
            </a:p>
          </p:txBody>
        </p:sp>
      </p:grpSp>
      <p:grpSp>
        <p:nvGrpSpPr>
          <p:cNvPr name="Group 43" id="43"/>
          <p:cNvGrpSpPr/>
          <p:nvPr/>
        </p:nvGrpSpPr>
        <p:grpSpPr>
          <a:xfrm rot="0">
            <a:off x="12652265" y="483539"/>
            <a:ext cx="1742542" cy="1516735"/>
            <a:chOff x="0" y="0"/>
            <a:chExt cx="851072" cy="740786"/>
          </a:xfrm>
        </p:grpSpPr>
        <p:sp>
          <p:nvSpPr>
            <p:cNvPr name="Freeform 44" id="44"/>
            <p:cNvSpPr/>
            <p:nvPr/>
          </p:nvSpPr>
          <p:spPr>
            <a:xfrm>
              <a:off x="0" y="0"/>
              <a:ext cx="851072" cy="740786"/>
            </a:xfrm>
            <a:custGeom>
              <a:avLst/>
              <a:gdLst/>
              <a:ahLst/>
              <a:cxnLst/>
              <a:rect r="r" b="b" t="t" l="l"/>
              <a:pathLst>
                <a:path h="740786" w="851072">
                  <a:moveTo>
                    <a:pt x="0" y="0"/>
                  </a:moveTo>
                  <a:lnTo>
                    <a:pt x="851072" y="0"/>
                  </a:lnTo>
                  <a:lnTo>
                    <a:pt x="851072" y="740786"/>
                  </a:lnTo>
                  <a:lnTo>
                    <a:pt x="0" y="740786"/>
                  </a:lnTo>
                  <a:close/>
                </a:path>
              </a:pathLst>
            </a:custGeom>
            <a:solidFill>
              <a:srgbClr val="EFB507"/>
            </a:solidFill>
          </p:spPr>
        </p:sp>
        <p:sp>
          <p:nvSpPr>
            <p:cNvPr name="TextBox 45" id="45"/>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Music and Book Lovers</a:t>
              </a:r>
            </a:p>
          </p:txBody>
        </p:sp>
      </p:grpSp>
      <p:grpSp>
        <p:nvGrpSpPr>
          <p:cNvPr name="Group 46" id="46"/>
          <p:cNvGrpSpPr/>
          <p:nvPr/>
        </p:nvGrpSpPr>
        <p:grpSpPr>
          <a:xfrm rot="0">
            <a:off x="12517853" y="8569136"/>
            <a:ext cx="1985329" cy="1183360"/>
            <a:chOff x="0" y="0"/>
            <a:chExt cx="969651" cy="577963"/>
          </a:xfrm>
        </p:grpSpPr>
        <p:sp>
          <p:nvSpPr>
            <p:cNvPr name="Freeform 47" id="47"/>
            <p:cNvSpPr/>
            <p:nvPr/>
          </p:nvSpPr>
          <p:spPr>
            <a:xfrm>
              <a:off x="0" y="0"/>
              <a:ext cx="969651" cy="577963"/>
            </a:xfrm>
            <a:custGeom>
              <a:avLst/>
              <a:gdLst/>
              <a:ahLst/>
              <a:cxnLst/>
              <a:rect r="r" b="b" t="t" l="l"/>
              <a:pathLst>
                <a:path h="577963" w="969651">
                  <a:moveTo>
                    <a:pt x="0" y="0"/>
                  </a:moveTo>
                  <a:lnTo>
                    <a:pt x="969651" y="0"/>
                  </a:lnTo>
                  <a:lnTo>
                    <a:pt x="969651" y="577963"/>
                  </a:lnTo>
                  <a:lnTo>
                    <a:pt x="0" y="577963"/>
                  </a:lnTo>
                  <a:close/>
                </a:path>
              </a:pathLst>
            </a:custGeom>
            <a:solidFill>
              <a:srgbClr val="FFE79E"/>
            </a:solidFill>
          </p:spPr>
        </p:sp>
        <p:sp>
          <p:nvSpPr>
            <p:cNvPr name="TextBox 48" id="48"/>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Not Health Consious</a:t>
              </a:r>
            </a:p>
          </p:txBody>
        </p:sp>
      </p:grpSp>
      <p:grpSp>
        <p:nvGrpSpPr>
          <p:cNvPr name="Group 49" id="49"/>
          <p:cNvGrpSpPr/>
          <p:nvPr/>
        </p:nvGrpSpPr>
        <p:grpSpPr>
          <a:xfrm rot="0">
            <a:off x="15187842" y="1990260"/>
            <a:ext cx="1742542" cy="1183360"/>
            <a:chOff x="0" y="0"/>
            <a:chExt cx="851072" cy="577963"/>
          </a:xfrm>
        </p:grpSpPr>
        <p:sp>
          <p:nvSpPr>
            <p:cNvPr name="Freeform 50" id="50"/>
            <p:cNvSpPr/>
            <p:nvPr/>
          </p:nvSpPr>
          <p:spPr>
            <a:xfrm>
              <a:off x="0" y="0"/>
              <a:ext cx="851072" cy="577963"/>
            </a:xfrm>
            <a:custGeom>
              <a:avLst/>
              <a:gdLst/>
              <a:ahLst/>
              <a:cxnLst/>
              <a:rect r="r" b="b" t="t" l="l"/>
              <a:pathLst>
                <a:path h="577963" w="851072">
                  <a:moveTo>
                    <a:pt x="0" y="0"/>
                  </a:moveTo>
                  <a:lnTo>
                    <a:pt x="851072" y="0"/>
                  </a:lnTo>
                  <a:lnTo>
                    <a:pt x="851072" y="577963"/>
                  </a:lnTo>
                  <a:lnTo>
                    <a:pt x="0" y="577963"/>
                  </a:lnTo>
                  <a:close/>
                </a:path>
              </a:pathLst>
            </a:custGeom>
            <a:solidFill>
              <a:srgbClr val="F8C838"/>
            </a:solidFill>
          </p:spPr>
        </p:sp>
        <p:sp>
          <p:nvSpPr>
            <p:cNvPr name="TextBox 51" id="51"/>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Impulse Buyers</a:t>
              </a:r>
            </a:p>
          </p:txBody>
        </p:sp>
      </p:grpSp>
      <p:sp>
        <p:nvSpPr>
          <p:cNvPr name="AutoShape 52" id="52"/>
          <p:cNvSpPr/>
          <p:nvPr/>
        </p:nvSpPr>
        <p:spPr>
          <a:xfrm rot="-3069829">
            <a:off x="14553314" y="3880205"/>
            <a:ext cx="1850903" cy="0"/>
          </a:xfrm>
          <a:prstGeom prst="line">
            <a:avLst/>
          </a:prstGeom>
          <a:ln cap="rnd" w="28575">
            <a:solidFill>
              <a:srgbClr val="F4F4F4"/>
            </a:solidFill>
            <a:prstDash val="solid"/>
            <a:headEnd type="none" len="sm" w="sm"/>
            <a:tailEnd type="triangle" len="med" w="lg"/>
          </a:ln>
        </p:spPr>
      </p:sp>
      <p:sp>
        <p:nvSpPr>
          <p:cNvPr name="AutoShape 53" id="53"/>
          <p:cNvSpPr/>
          <p:nvPr/>
        </p:nvSpPr>
        <p:spPr>
          <a:xfrm rot="-7063987">
            <a:off x="12733733" y="3293532"/>
            <a:ext cx="2954490" cy="0"/>
          </a:xfrm>
          <a:prstGeom prst="line">
            <a:avLst/>
          </a:prstGeom>
          <a:ln cap="rnd" w="28575">
            <a:solidFill>
              <a:srgbClr val="F4F4F4"/>
            </a:solidFill>
            <a:prstDash val="solid"/>
            <a:headEnd type="none" len="sm" w="sm"/>
            <a:tailEnd type="triangle" len="med" w="lg"/>
          </a:ln>
        </p:spPr>
      </p:sp>
      <p:sp>
        <p:nvSpPr>
          <p:cNvPr name="AutoShape 54" id="54"/>
          <p:cNvSpPr/>
          <p:nvPr/>
        </p:nvSpPr>
        <p:spPr>
          <a:xfrm rot="7169794">
            <a:off x="12795063" y="7328123"/>
            <a:ext cx="2818810" cy="0"/>
          </a:xfrm>
          <a:prstGeom prst="line">
            <a:avLst/>
          </a:prstGeom>
          <a:ln cap="rnd" w="28575">
            <a:solidFill>
              <a:srgbClr val="F4F4F4"/>
            </a:solidFill>
            <a:prstDash val="solid"/>
            <a:headEnd type="none" len="sm" w="sm"/>
            <a:tailEnd type="triangle" len="med" w="lg"/>
          </a:ln>
        </p:spPr>
      </p:sp>
      <p:grpSp>
        <p:nvGrpSpPr>
          <p:cNvPr name="Group 55" id="55"/>
          <p:cNvGrpSpPr/>
          <p:nvPr/>
        </p:nvGrpSpPr>
        <p:grpSpPr>
          <a:xfrm rot="0">
            <a:off x="15197946" y="7343443"/>
            <a:ext cx="2272258" cy="1516735"/>
            <a:chOff x="0" y="0"/>
            <a:chExt cx="1109790" cy="740786"/>
          </a:xfrm>
        </p:grpSpPr>
        <p:sp>
          <p:nvSpPr>
            <p:cNvPr name="Freeform 56" id="56"/>
            <p:cNvSpPr/>
            <p:nvPr/>
          </p:nvSpPr>
          <p:spPr>
            <a:xfrm>
              <a:off x="0" y="0"/>
              <a:ext cx="1109790" cy="740786"/>
            </a:xfrm>
            <a:custGeom>
              <a:avLst/>
              <a:gdLst/>
              <a:ahLst/>
              <a:cxnLst/>
              <a:rect r="r" b="b" t="t" l="l"/>
              <a:pathLst>
                <a:path h="740786" w="1109790">
                  <a:moveTo>
                    <a:pt x="0" y="0"/>
                  </a:moveTo>
                  <a:lnTo>
                    <a:pt x="1109790" y="0"/>
                  </a:lnTo>
                  <a:lnTo>
                    <a:pt x="1109790" y="740786"/>
                  </a:lnTo>
                  <a:lnTo>
                    <a:pt x="0" y="740786"/>
                  </a:lnTo>
                  <a:close/>
                </a:path>
              </a:pathLst>
            </a:custGeom>
            <a:solidFill>
              <a:srgbClr val="F6D15D"/>
            </a:solidFill>
          </p:spPr>
        </p:sp>
        <p:sp>
          <p:nvSpPr>
            <p:cNvPr name="TextBox 57" id="57"/>
            <p:cNvSpPr txBox="true"/>
            <p:nvPr/>
          </p:nvSpPr>
          <p:spPr>
            <a:xfrm>
              <a:off x="0" y="-57150"/>
              <a:ext cx="812800" cy="869950"/>
            </a:xfrm>
            <a:prstGeom prst="rect">
              <a:avLst/>
            </a:prstGeom>
          </p:spPr>
          <p:txBody>
            <a:bodyPr anchor="ctr" rtlCol="false" tIns="254000" lIns="254000" bIns="254000" rIns="254000"/>
            <a:lstStyle/>
            <a:p>
              <a:pPr algn="ctr">
                <a:lnSpc>
                  <a:spcPts val="2659"/>
                </a:lnSpc>
              </a:pPr>
              <a:r>
                <a:rPr lang="en-US" sz="1899">
                  <a:solidFill>
                    <a:srgbClr val="191919"/>
                  </a:solidFill>
                  <a:latin typeface="Poppins"/>
                </a:rPr>
                <a:t>Prefers Dining-In than going out</a:t>
              </a:r>
            </a:p>
          </p:txBody>
        </p:sp>
      </p:grpSp>
      <p:sp>
        <p:nvSpPr>
          <p:cNvPr name="AutoShape 58" id="58"/>
          <p:cNvSpPr/>
          <p:nvPr/>
        </p:nvSpPr>
        <p:spPr>
          <a:xfrm rot="2432202">
            <a:off x="14671724" y="6715277"/>
            <a:ext cx="1889047" cy="0"/>
          </a:xfrm>
          <a:prstGeom prst="line">
            <a:avLst/>
          </a:prstGeom>
          <a:ln cap="rnd" w="28575">
            <a:solidFill>
              <a:srgbClr val="F4F4F4"/>
            </a:solidFill>
            <a:prstDash val="solid"/>
            <a:headEnd type="none" len="sm" w="sm"/>
            <a:tailEnd type="triangle" len="med" w="lg"/>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214059" y="75565"/>
            <a:ext cx="14343806" cy="1810954"/>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Clustering and segment conclusions (Demographic )</a:t>
            </a:r>
          </a:p>
        </p:txBody>
      </p:sp>
      <p:pic>
        <p:nvPicPr>
          <p:cNvPr name="Picture 15" id="15"/>
          <p:cNvPicPr>
            <a:picLocks noChangeAspect="true"/>
          </p:cNvPicPr>
          <p:nvPr/>
        </p:nvPicPr>
        <p:blipFill>
          <a:blip r:embed="rId2"/>
          <a:srcRect l="1471" t="0" r="1471" b="9873"/>
          <a:stretch>
            <a:fillRect/>
          </a:stretch>
        </p:blipFill>
        <p:spPr>
          <a:xfrm flipH="false" flipV="false" rot="0">
            <a:off x="1398801" y="2324432"/>
            <a:ext cx="6199791" cy="4243477"/>
          </a:xfrm>
          <a:prstGeom prst="rect">
            <a:avLst/>
          </a:prstGeom>
        </p:spPr>
      </p:pic>
      <p:pic>
        <p:nvPicPr>
          <p:cNvPr name="Picture 16" id="16"/>
          <p:cNvPicPr>
            <a:picLocks noChangeAspect="true"/>
          </p:cNvPicPr>
          <p:nvPr/>
        </p:nvPicPr>
        <p:blipFill>
          <a:blip r:embed="rId3"/>
          <a:srcRect l="3800" t="4714" r="1451" b="2207"/>
          <a:stretch>
            <a:fillRect/>
          </a:stretch>
        </p:blipFill>
        <p:spPr>
          <a:xfrm flipH="false" flipV="false" rot="0">
            <a:off x="8402686" y="2324432"/>
            <a:ext cx="7746004" cy="3938005"/>
          </a:xfrm>
          <a:prstGeom prst="rect">
            <a:avLst/>
          </a:prstGeom>
        </p:spPr>
      </p:pic>
      <p:sp>
        <p:nvSpPr>
          <p:cNvPr name="TextBox 17" id="17"/>
          <p:cNvSpPr txBox="true"/>
          <p:nvPr/>
        </p:nvSpPr>
        <p:spPr>
          <a:xfrm rot="0">
            <a:off x="2813709" y="6925846"/>
            <a:ext cx="15008025" cy="1501609"/>
          </a:xfrm>
          <a:prstGeom prst="rect">
            <a:avLst/>
          </a:prstGeom>
        </p:spPr>
        <p:txBody>
          <a:bodyPr anchor="t" rtlCol="false" tIns="0" lIns="0" bIns="0" rIns="0">
            <a:spAutoFit/>
          </a:bodyPr>
          <a:lstStyle/>
          <a:p>
            <a:pPr algn="ctr">
              <a:lnSpc>
                <a:spcPts val="4012"/>
              </a:lnSpc>
            </a:pPr>
            <a:r>
              <a:rPr lang="en-US" sz="2865">
                <a:solidFill>
                  <a:srgbClr val="FFFFFF"/>
                </a:solidFill>
                <a:latin typeface="Open Sans Light"/>
              </a:rPr>
              <a:t>Gender had some change in sex ratio across the clusters.This maybe due to the fact that women may be more impulse buyers and are thus showing higher numbers in cluster 3.Age and occupation remained about same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17425085" y="6850623"/>
            <a:ext cx="857821" cy="860368"/>
          </a:xfrm>
          <a:prstGeom prst="rect">
            <a:avLst/>
          </a:prstGeom>
          <a:solidFill>
            <a:srgbClr val="F4F4F4"/>
          </a:solidFill>
        </p:spPr>
      </p:sp>
      <p:sp>
        <p:nvSpPr>
          <p:cNvPr name="AutoShape 3" id="3"/>
          <p:cNvSpPr/>
          <p:nvPr/>
        </p:nvSpPr>
        <p:spPr>
          <a:xfrm rot="0">
            <a:off x="16567264" y="7710991"/>
            <a:ext cx="857821" cy="860368"/>
          </a:xfrm>
          <a:prstGeom prst="rect">
            <a:avLst/>
          </a:prstGeom>
          <a:solidFill>
            <a:srgbClr val="FADB7A"/>
          </a:solidFill>
        </p:spPr>
      </p:sp>
      <p:sp>
        <p:nvSpPr>
          <p:cNvPr name="AutoShape 4" id="4"/>
          <p:cNvSpPr/>
          <p:nvPr/>
        </p:nvSpPr>
        <p:spPr>
          <a:xfrm rot="0">
            <a:off x="15709444" y="8571359"/>
            <a:ext cx="857821" cy="860368"/>
          </a:xfrm>
          <a:prstGeom prst="rect">
            <a:avLst/>
          </a:prstGeom>
          <a:solidFill>
            <a:srgbClr val="EFC136"/>
          </a:solidFill>
        </p:spPr>
      </p:sp>
      <p:sp>
        <p:nvSpPr>
          <p:cNvPr name="AutoShape 5" id="5"/>
          <p:cNvSpPr/>
          <p:nvPr/>
        </p:nvSpPr>
        <p:spPr>
          <a:xfrm rot="0">
            <a:off x="14851623" y="9431727"/>
            <a:ext cx="857821" cy="860368"/>
          </a:xfrm>
          <a:prstGeom prst="rect">
            <a:avLst/>
          </a:prstGeom>
          <a:solidFill>
            <a:srgbClr val="F4A100"/>
          </a:solidFill>
        </p:spPr>
      </p:sp>
      <p:sp>
        <p:nvSpPr>
          <p:cNvPr name="AutoShape 6" id="6"/>
          <p:cNvSpPr/>
          <p:nvPr/>
        </p:nvSpPr>
        <p:spPr>
          <a:xfrm rot="0">
            <a:off x="16567264" y="9431727"/>
            <a:ext cx="857821" cy="860368"/>
          </a:xfrm>
          <a:prstGeom prst="rect">
            <a:avLst/>
          </a:prstGeom>
          <a:solidFill>
            <a:srgbClr val="F4A100"/>
          </a:solidFill>
        </p:spPr>
      </p:sp>
      <p:sp>
        <p:nvSpPr>
          <p:cNvPr name="AutoShape 7" id="7"/>
          <p:cNvSpPr/>
          <p:nvPr/>
        </p:nvSpPr>
        <p:spPr>
          <a:xfrm rot="0">
            <a:off x="17425085" y="8571359"/>
            <a:ext cx="857821" cy="860368"/>
          </a:xfrm>
          <a:prstGeom prst="rect">
            <a:avLst/>
          </a:prstGeom>
          <a:solidFill>
            <a:srgbClr val="EFC136"/>
          </a:solidFill>
        </p:spPr>
      </p:sp>
      <p:pic>
        <p:nvPicPr>
          <p:cNvPr name="Picture 8" id="8"/>
          <p:cNvPicPr>
            <a:picLocks noChangeAspect="true"/>
          </p:cNvPicPr>
          <p:nvPr/>
        </p:nvPicPr>
        <p:blipFill>
          <a:blip r:embed="rId2"/>
          <a:srcRect l="0" t="0" r="0" b="28183"/>
          <a:stretch>
            <a:fillRect/>
          </a:stretch>
        </p:blipFill>
        <p:spPr>
          <a:xfrm flipH="false" flipV="false" rot="0">
            <a:off x="9870258" y="1544487"/>
            <a:ext cx="3937507" cy="3599013"/>
          </a:xfrm>
          <a:prstGeom prst="rect">
            <a:avLst/>
          </a:prstGeom>
        </p:spPr>
      </p:pic>
      <p:pic>
        <p:nvPicPr>
          <p:cNvPr name="Picture 9" id="9"/>
          <p:cNvPicPr>
            <a:picLocks noChangeAspect="true"/>
          </p:cNvPicPr>
          <p:nvPr/>
        </p:nvPicPr>
        <p:blipFill>
          <a:blip r:embed="rId3"/>
          <a:srcRect l="0" t="7436" r="0" b="7436"/>
          <a:stretch>
            <a:fillRect/>
          </a:stretch>
        </p:blipFill>
        <p:spPr>
          <a:xfrm flipH="false" flipV="false" rot="0">
            <a:off x="1886521" y="1544487"/>
            <a:ext cx="4420966" cy="3599013"/>
          </a:xfrm>
          <a:prstGeom prst="rect">
            <a:avLst/>
          </a:prstGeom>
        </p:spPr>
      </p:pic>
      <p:pic>
        <p:nvPicPr>
          <p:cNvPr name="Picture 10" id="10"/>
          <p:cNvPicPr>
            <a:picLocks noChangeAspect="true"/>
          </p:cNvPicPr>
          <p:nvPr/>
        </p:nvPicPr>
        <p:blipFill>
          <a:blip r:embed="rId4"/>
          <a:srcRect l="14329" t="0" r="1869" b="23237"/>
          <a:stretch>
            <a:fillRect/>
          </a:stretch>
        </p:blipFill>
        <p:spPr>
          <a:xfrm flipH="false" flipV="false" rot="0">
            <a:off x="9870258" y="6201627"/>
            <a:ext cx="3937507" cy="3665915"/>
          </a:xfrm>
          <a:prstGeom prst="rect">
            <a:avLst/>
          </a:prstGeom>
        </p:spPr>
      </p:pic>
      <p:pic>
        <p:nvPicPr>
          <p:cNvPr name="Picture 11" id="11"/>
          <p:cNvPicPr>
            <a:picLocks noChangeAspect="true"/>
          </p:cNvPicPr>
          <p:nvPr/>
        </p:nvPicPr>
        <p:blipFill>
          <a:blip r:embed="rId5"/>
          <a:srcRect l="0" t="6780" r="0" b="7643"/>
          <a:stretch>
            <a:fillRect/>
          </a:stretch>
        </p:blipFill>
        <p:spPr>
          <a:xfrm flipH="false" flipV="false" rot="0">
            <a:off x="2030234" y="6201627"/>
            <a:ext cx="4277252" cy="3660283"/>
          </a:xfrm>
          <a:prstGeom prst="rect">
            <a:avLst/>
          </a:prstGeom>
        </p:spPr>
      </p:pic>
      <p:sp>
        <p:nvSpPr>
          <p:cNvPr name="TextBox 12" id="12"/>
          <p:cNvSpPr txBox="true"/>
          <p:nvPr/>
        </p:nvSpPr>
        <p:spPr>
          <a:xfrm rot="0">
            <a:off x="1886521" y="334812"/>
            <a:ext cx="15967475" cy="895350"/>
          </a:xfrm>
          <a:prstGeom prst="rect">
            <a:avLst/>
          </a:prstGeom>
        </p:spPr>
        <p:txBody>
          <a:bodyPr anchor="t" rtlCol="false" tIns="0" lIns="0" bIns="0" rIns="0">
            <a:spAutoFit/>
          </a:bodyPr>
          <a:lstStyle/>
          <a:p>
            <a:pPr>
              <a:lnSpc>
                <a:spcPts val="6600"/>
              </a:lnSpc>
            </a:pPr>
            <a:r>
              <a:rPr lang="en-US" sz="5500">
                <a:solidFill>
                  <a:srgbClr val="F4F4F4"/>
                </a:solidFill>
                <a:latin typeface="Poppins Bold"/>
              </a:rPr>
              <a:t>Group Members Cluster Associations</a:t>
            </a:r>
          </a:p>
        </p:txBody>
      </p:sp>
      <p:grpSp>
        <p:nvGrpSpPr>
          <p:cNvPr name="Group 13" id="13"/>
          <p:cNvGrpSpPr/>
          <p:nvPr/>
        </p:nvGrpSpPr>
        <p:grpSpPr>
          <a:xfrm rot="0">
            <a:off x="2418587" y="5356619"/>
            <a:ext cx="3888899" cy="1061367"/>
            <a:chOff x="0" y="0"/>
            <a:chExt cx="5185199" cy="1415156"/>
          </a:xfrm>
        </p:grpSpPr>
        <p:sp>
          <p:nvSpPr>
            <p:cNvPr name="TextBox 14" id="14"/>
            <p:cNvSpPr txBox="true"/>
            <p:nvPr/>
          </p:nvSpPr>
          <p:spPr>
            <a:xfrm rot="0">
              <a:off x="0" y="-57150"/>
              <a:ext cx="5185199" cy="701463"/>
            </a:xfrm>
            <a:prstGeom prst="rect">
              <a:avLst/>
            </a:prstGeom>
          </p:spPr>
          <p:txBody>
            <a:bodyPr anchor="t" rtlCol="false" tIns="0" lIns="0" bIns="0" rIns="0">
              <a:spAutoFit/>
            </a:bodyPr>
            <a:lstStyle/>
            <a:p>
              <a:pPr>
                <a:lnSpc>
                  <a:spcPts val="4160"/>
                </a:lnSpc>
              </a:pPr>
              <a:r>
                <a:rPr lang="en-US" sz="3200">
                  <a:solidFill>
                    <a:srgbClr val="F4F4F4"/>
                  </a:solidFill>
                  <a:latin typeface="Poppins Bold"/>
                </a:rPr>
                <a:t>Jack of All Trades</a:t>
              </a:r>
            </a:p>
          </p:txBody>
        </p:sp>
        <p:sp>
          <p:nvSpPr>
            <p:cNvPr name="TextBox 15" id="15"/>
            <p:cNvSpPr txBox="true"/>
            <p:nvPr/>
          </p:nvSpPr>
          <p:spPr>
            <a:xfrm rot="0">
              <a:off x="0" y="1002830"/>
              <a:ext cx="5185199" cy="412326"/>
            </a:xfrm>
            <a:prstGeom prst="rect">
              <a:avLst/>
            </a:prstGeom>
          </p:spPr>
          <p:txBody>
            <a:bodyPr anchor="t" rtlCol="false" tIns="0" lIns="0" bIns="0" rIns="0">
              <a:spAutoFit/>
            </a:bodyPr>
            <a:lstStyle/>
            <a:p>
              <a:pPr>
                <a:lnSpc>
                  <a:spcPts val="2470"/>
                </a:lnSpc>
              </a:pPr>
            </a:p>
          </p:txBody>
        </p:sp>
      </p:grpSp>
      <p:sp>
        <p:nvSpPr>
          <p:cNvPr name="TextBox 16" id="16"/>
          <p:cNvSpPr txBox="true"/>
          <p:nvPr/>
        </p:nvSpPr>
        <p:spPr>
          <a:xfrm rot="0">
            <a:off x="10534387" y="5346917"/>
            <a:ext cx="3888899" cy="540385"/>
          </a:xfrm>
          <a:prstGeom prst="rect">
            <a:avLst/>
          </a:prstGeom>
        </p:spPr>
        <p:txBody>
          <a:bodyPr anchor="t" rtlCol="false" tIns="0" lIns="0" bIns="0" rIns="0">
            <a:spAutoFit/>
          </a:bodyPr>
          <a:lstStyle/>
          <a:p>
            <a:pPr>
              <a:lnSpc>
                <a:spcPts val="4160"/>
              </a:lnSpc>
            </a:pPr>
            <a:r>
              <a:rPr lang="en-US" sz="3200">
                <a:solidFill>
                  <a:srgbClr val="F4F4F4"/>
                </a:solidFill>
                <a:latin typeface="Poppins Bold"/>
              </a:rPr>
              <a:t>Fasionistas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2798982" y="9355847"/>
            <a:ext cx="929773" cy="932534"/>
          </a:xfrm>
          <a:prstGeom prst="rect">
            <a:avLst/>
          </a:prstGeom>
          <a:solidFill>
            <a:srgbClr val="F4A100"/>
          </a:solidFill>
        </p:spPr>
      </p:sp>
      <p:sp>
        <p:nvSpPr>
          <p:cNvPr name="AutoShape 3" id="3"/>
          <p:cNvSpPr/>
          <p:nvPr/>
        </p:nvSpPr>
        <p:spPr>
          <a:xfrm rot="-5400000">
            <a:off x="14559245" y="-1380"/>
            <a:ext cx="929773" cy="932534"/>
          </a:xfrm>
          <a:prstGeom prst="rect">
            <a:avLst/>
          </a:prstGeom>
          <a:solidFill>
            <a:srgbClr val="F4A100"/>
          </a:solidFill>
        </p:spPr>
      </p:sp>
      <p:sp>
        <p:nvSpPr>
          <p:cNvPr name="AutoShape 4" id="4"/>
          <p:cNvSpPr/>
          <p:nvPr/>
        </p:nvSpPr>
        <p:spPr>
          <a:xfrm rot="5400000">
            <a:off x="1866448" y="8426074"/>
            <a:ext cx="929773" cy="932534"/>
          </a:xfrm>
          <a:prstGeom prst="rect">
            <a:avLst/>
          </a:prstGeom>
          <a:solidFill>
            <a:srgbClr val="EFC136"/>
          </a:solidFill>
        </p:spPr>
      </p:sp>
      <p:sp>
        <p:nvSpPr>
          <p:cNvPr name="AutoShape 5" id="5"/>
          <p:cNvSpPr/>
          <p:nvPr/>
        </p:nvSpPr>
        <p:spPr>
          <a:xfrm rot="-5400000">
            <a:off x="15491779" y="928392"/>
            <a:ext cx="929773" cy="932534"/>
          </a:xfrm>
          <a:prstGeom prst="rect">
            <a:avLst/>
          </a:prstGeom>
          <a:solidFill>
            <a:srgbClr val="EFC136"/>
          </a:solidFill>
        </p:spPr>
      </p:sp>
      <p:sp>
        <p:nvSpPr>
          <p:cNvPr name="AutoShape 6" id="6"/>
          <p:cNvSpPr/>
          <p:nvPr/>
        </p:nvSpPr>
        <p:spPr>
          <a:xfrm rot="5400000">
            <a:off x="933914" y="7496301"/>
            <a:ext cx="929773" cy="932534"/>
          </a:xfrm>
          <a:prstGeom prst="rect">
            <a:avLst/>
          </a:prstGeom>
          <a:solidFill>
            <a:srgbClr val="FADB7A"/>
          </a:solidFill>
        </p:spPr>
      </p:sp>
      <p:sp>
        <p:nvSpPr>
          <p:cNvPr name="AutoShape 7" id="7"/>
          <p:cNvSpPr/>
          <p:nvPr/>
        </p:nvSpPr>
        <p:spPr>
          <a:xfrm rot="-5400000">
            <a:off x="16424313" y="1858165"/>
            <a:ext cx="929773" cy="932534"/>
          </a:xfrm>
          <a:prstGeom prst="rect">
            <a:avLst/>
          </a:prstGeom>
          <a:solidFill>
            <a:srgbClr val="FADB7A"/>
          </a:solidFill>
        </p:spPr>
      </p:sp>
      <p:sp>
        <p:nvSpPr>
          <p:cNvPr name="AutoShape 8" id="8"/>
          <p:cNvSpPr/>
          <p:nvPr/>
        </p:nvSpPr>
        <p:spPr>
          <a:xfrm rot="5400000">
            <a:off x="1380" y="6566528"/>
            <a:ext cx="929773" cy="932534"/>
          </a:xfrm>
          <a:prstGeom prst="rect">
            <a:avLst/>
          </a:prstGeom>
          <a:solidFill>
            <a:srgbClr val="F4F4F4"/>
          </a:solidFill>
        </p:spPr>
      </p:sp>
      <p:sp>
        <p:nvSpPr>
          <p:cNvPr name="AutoShape 9" id="9"/>
          <p:cNvSpPr/>
          <p:nvPr/>
        </p:nvSpPr>
        <p:spPr>
          <a:xfrm rot="-5400000">
            <a:off x="17356847" y="2787938"/>
            <a:ext cx="929773" cy="932534"/>
          </a:xfrm>
          <a:prstGeom prst="rect">
            <a:avLst/>
          </a:prstGeom>
          <a:solidFill>
            <a:srgbClr val="F4F4F4"/>
          </a:solidFill>
        </p:spPr>
      </p:sp>
      <p:sp>
        <p:nvSpPr>
          <p:cNvPr name="AutoShape 10" id="10"/>
          <p:cNvSpPr/>
          <p:nvPr/>
        </p:nvSpPr>
        <p:spPr>
          <a:xfrm rot="5400000">
            <a:off x="1380" y="8426074"/>
            <a:ext cx="929773" cy="932534"/>
          </a:xfrm>
          <a:prstGeom prst="rect">
            <a:avLst/>
          </a:prstGeom>
          <a:solidFill>
            <a:srgbClr val="EFC136"/>
          </a:solidFill>
        </p:spPr>
      </p:sp>
      <p:sp>
        <p:nvSpPr>
          <p:cNvPr name="AutoShape 11" id="11"/>
          <p:cNvSpPr/>
          <p:nvPr/>
        </p:nvSpPr>
        <p:spPr>
          <a:xfrm rot="-5400000">
            <a:off x="17356847" y="928392"/>
            <a:ext cx="929773" cy="932534"/>
          </a:xfrm>
          <a:prstGeom prst="rect">
            <a:avLst/>
          </a:prstGeom>
          <a:solidFill>
            <a:srgbClr val="EFC136"/>
          </a:solidFill>
        </p:spPr>
      </p:sp>
      <p:sp>
        <p:nvSpPr>
          <p:cNvPr name="AutoShape 12" id="12"/>
          <p:cNvSpPr/>
          <p:nvPr/>
        </p:nvSpPr>
        <p:spPr>
          <a:xfrm rot="5400000">
            <a:off x="933914" y="9355847"/>
            <a:ext cx="929773" cy="932534"/>
          </a:xfrm>
          <a:prstGeom prst="rect">
            <a:avLst/>
          </a:prstGeom>
          <a:solidFill>
            <a:srgbClr val="F4A100"/>
          </a:solidFill>
        </p:spPr>
      </p:sp>
      <p:sp>
        <p:nvSpPr>
          <p:cNvPr name="AutoShape 13" id="13"/>
          <p:cNvSpPr/>
          <p:nvPr/>
        </p:nvSpPr>
        <p:spPr>
          <a:xfrm rot="-5400000">
            <a:off x="16424313" y="-1380"/>
            <a:ext cx="929773" cy="932534"/>
          </a:xfrm>
          <a:prstGeom prst="rect">
            <a:avLst/>
          </a:prstGeom>
          <a:solidFill>
            <a:srgbClr val="F4A100"/>
          </a:solidFill>
        </p:spPr>
      </p:sp>
      <p:sp>
        <p:nvSpPr>
          <p:cNvPr name="TextBox 14" id="14"/>
          <p:cNvSpPr txBox="true"/>
          <p:nvPr/>
        </p:nvSpPr>
        <p:spPr>
          <a:xfrm rot="0">
            <a:off x="1709044" y="1289884"/>
            <a:ext cx="13558241" cy="863550"/>
          </a:xfrm>
          <a:prstGeom prst="rect">
            <a:avLst/>
          </a:prstGeom>
        </p:spPr>
        <p:txBody>
          <a:bodyPr anchor="t" rtlCol="false" tIns="0" lIns="0" bIns="0" rIns="0">
            <a:spAutoFit/>
          </a:bodyPr>
          <a:lstStyle/>
          <a:p>
            <a:pPr algn="ctr">
              <a:lnSpc>
                <a:spcPts val="7000"/>
              </a:lnSpc>
            </a:pPr>
            <a:r>
              <a:rPr lang="en-US" sz="5000">
                <a:solidFill>
                  <a:srgbClr val="FFFFFF"/>
                </a:solidFill>
                <a:latin typeface="Open Sans Extra Bold"/>
              </a:rPr>
              <a:t>Brand Recommendations for each cluster</a:t>
            </a:r>
          </a:p>
        </p:txBody>
      </p:sp>
      <p:sp>
        <p:nvSpPr>
          <p:cNvPr name="TextBox 15" id="15"/>
          <p:cNvSpPr txBox="true"/>
          <p:nvPr/>
        </p:nvSpPr>
        <p:spPr>
          <a:xfrm rot="0">
            <a:off x="716186" y="4671903"/>
            <a:ext cx="5496162" cy="1953530"/>
          </a:xfrm>
          <a:prstGeom prst="rect">
            <a:avLst/>
          </a:prstGeom>
        </p:spPr>
        <p:txBody>
          <a:bodyPr anchor="t" rtlCol="false" tIns="0" lIns="0" bIns="0" rIns="0">
            <a:spAutoFit/>
          </a:bodyPr>
          <a:lstStyle/>
          <a:p>
            <a:pPr algn="ctr">
              <a:lnSpc>
                <a:spcPts val="7817"/>
              </a:lnSpc>
            </a:pPr>
            <a:r>
              <a:rPr lang="en-US" sz="5584">
                <a:solidFill>
                  <a:srgbClr val="FFFFFF"/>
                </a:solidFill>
                <a:latin typeface="Open Sans Light Bold"/>
              </a:rPr>
              <a:t>1.HRX</a:t>
            </a:r>
          </a:p>
          <a:p>
            <a:pPr algn="ctr">
              <a:lnSpc>
                <a:spcPts val="7817"/>
              </a:lnSpc>
            </a:pPr>
            <a:r>
              <a:rPr lang="en-US" sz="5584">
                <a:solidFill>
                  <a:srgbClr val="FFFFFF"/>
                </a:solidFill>
                <a:latin typeface="Open Sans Light Bold"/>
              </a:rPr>
              <a:t>2.Gap</a:t>
            </a:r>
          </a:p>
        </p:txBody>
      </p:sp>
      <p:sp>
        <p:nvSpPr>
          <p:cNvPr name="TextBox 16" id="16"/>
          <p:cNvSpPr txBox="true"/>
          <p:nvPr/>
        </p:nvSpPr>
        <p:spPr>
          <a:xfrm rot="0">
            <a:off x="6212348" y="4671903"/>
            <a:ext cx="5401338" cy="1953530"/>
          </a:xfrm>
          <a:prstGeom prst="rect">
            <a:avLst/>
          </a:prstGeom>
        </p:spPr>
        <p:txBody>
          <a:bodyPr anchor="t" rtlCol="false" tIns="0" lIns="0" bIns="0" rIns="0">
            <a:spAutoFit/>
          </a:bodyPr>
          <a:lstStyle/>
          <a:p>
            <a:pPr algn="ctr">
              <a:lnSpc>
                <a:spcPts val="7817"/>
              </a:lnSpc>
            </a:pPr>
            <a:r>
              <a:rPr lang="en-US" sz="5584">
                <a:solidFill>
                  <a:srgbClr val="FFFFFF"/>
                </a:solidFill>
                <a:latin typeface="Open Sans Light Bold"/>
              </a:rPr>
              <a:t>1.Louis Vuitton</a:t>
            </a:r>
          </a:p>
          <a:p>
            <a:pPr algn="ctr">
              <a:lnSpc>
                <a:spcPts val="7817"/>
              </a:lnSpc>
            </a:pPr>
            <a:r>
              <a:rPr lang="en-US" sz="5584">
                <a:solidFill>
                  <a:srgbClr val="FFFFFF"/>
                </a:solidFill>
                <a:latin typeface="Open Sans Light Bold"/>
              </a:rPr>
              <a:t>2.Zara</a:t>
            </a:r>
          </a:p>
        </p:txBody>
      </p:sp>
      <p:sp>
        <p:nvSpPr>
          <p:cNvPr name="TextBox 17" id="17"/>
          <p:cNvSpPr txBox="true"/>
          <p:nvPr/>
        </p:nvSpPr>
        <p:spPr>
          <a:xfrm rot="0">
            <a:off x="12424498" y="4821676"/>
            <a:ext cx="4473635" cy="1953530"/>
          </a:xfrm>
          <a:prstGeom prst="rect">
            <a:avLst/>
          </a:prstGeom>
        </p:spPr>
        <p:txBody>
          <a:bodyPr anchor="t" rtlCol="false" tIns="0" lIns="0" bIns="0" rIns="0">
            <a:spAutoFit/>
          </a:bodyPr>
          <a:lstStyle/>
          <a:p>
            <a:pPr algn="ctr">
              <a:lnSpc>
                <a:spcPts val="7817"/>
              </a:lnSpc>
            </a:pPr>
            <a:r>
              <a:rPr lang="en-US" sz="5584">
                <a:solidFill>
                  <a:srgbClr val="FFFFFF"/>
                </a:solidFill>
                <a:latin typeface="Open Sans Light Bold"/>
              </a:rPr>
              <a:t>1.Audible</a:t>
            </a:r>
          </a:p>
          <a:p>
            <a:pPr algn="ctr">
              <a:lnSpc>
                <a:spcPts val="7817"/>
              </a:lnSpc>
            </a:pPr>
            <a:r>
              <a:rPr lang="en-US" sz="5584">
                <a:solidFill>
                  <a:srgbClr val="FFFFFF"/>
                </a:solidFill>
                <a:latin typeface="Open Sans Light Bold"/>
              </a:rPr>
              <a:t>2.Starmark</a:t>
            </a:r>
          </a:p>
        </p:txBody>
      </p:sp>
      <p:grpSp>
        <p:nvGrpSpPr>
          <p:cNvPr name="Group 18" id="18"/>
          <p:cNvGrpSpPr/>
          <p:nvPr/>
        </p:nvGrpSpPr>
        <p:grpSpPr>
          <a:xfrm rot="0">
            <a:off x="1865068" y="3214964"/>
            <a:ext cx="3523234" cy="1500320"/>
            <a:chOff x="0" y="0"/>
            <a:chExt cx="812800" cy="346119"/>
          </a:xfrm>
        </p:grpSpPr>
        <p:sp>
          <p:nvSpPr>
            <p:cNvPr name="Freeform 19" id="19"/>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20" id="20"/>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JACK OF ALL TRADES</a:t>
              </a:r>
            </a:p>
          </p:txBody>
        </p:sp>
      </p:grpSp>
      <p:grpSp>
        <p:nvGrpSpPr>
          <p:cNvPr name="Group 21" id="21"/>
          <p:cNvGrpSpPr/>
          <p:nvPr/>
        </p:nvGrpSpPr>
        <p:grpSpPr>
          <a:xfrm rot="0">
            <a:off x="7382383" y="3214964"/>
            <a:ext cx="3523234" cy="1500320"/>
            <a:chOff x="0" y="0"/>
            <a:chExt cx="812800" cy="346119"/>
          </a:xfrm>
        </p:grpSpPr>
        <p:sp>
          <p:nvSpPr>
            <p:cNvPr name="Freeform 22" id="22"/>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23" id="23"/>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FASHIONISTAS</a:t>
              </a:r>
            </a:p>
          </p:txBody>
        </p:sp>
      </p:grpSp>
      <p:grpSp>
        <p:nvGrpSpPr>
          <p:cNvPr name="Group 24" id="24"/>
          <p:cNvGrpSpPr/>
          <p:nvPr/>
        </p:nvGrpSpPr>
        <p:grpSpPr>
          <a:xfrm rot="0">
            <a:off x="12899699" y="3256043"/>
            <a:ext cx="3523234" cy="1500320"/>
            <a:chOff x="0" y="0"/>
            <a:chExt cx="812800" cy="346119"/>
          </a:xfrm>
        </p:grpSpPr>
        <p:sp>
          <p:nvSpPr>
            <p:cNvPr name="Freeform 25" id="25"/>
            <p:cNvSpPr/>
            <p:nvPr/>
          </p:nvSpPr>
          <p:spPr>
            <a:xfrm>
              <a:off x="0" y="0"/>
              <a:ext cx="812800" cy="346119"/>
            </a:xfrm>
            <a:custGeom>
              <a:avLst/>
              <a:gdLst/>
              <a:ahLst/>
              <a:cxnLst/>
              <a:rect r="r" b="b" t="t" l="l"/>
              <a:pathLst>
                <a:path h="346119" w="812800">
                  <a:moveTo>
                    <a:pt x="0" y="0"/>
                  </a:moveTo>
                  <a:lnTo>
                    <a:pt x="812800" y="0"/>
                  </a:lnTo>
                  <a:lnTo>
                    <a:pt x="812800" y="346119"/>
                  </a:lnTo>
                  <a:lnTo>
                    <a:pt x="0" y="346119"/>
                  </a:lnTo>
                  <a:close/>
                </a:path>
              </a:pathLst>
            </a:custGeom>
            <a:solidFill>
              <a:srgbClr val="F4A100"/>
            </a:solidFill>
          </p:spPr>
        </p:sp>
        <p:sp>
          <p:nvSpPr>
            <p:cNvPr name="TextBox 26" id="26"/>
            <p:cNvSpPr txBox="true"/>
            <p:nvPr/>
          </p:nvSpPr>
          <p:spPr>
            <a:xfrm>
              <a:off x="0" y="-66675"/>
              <a:ext cx="812800" cy="879475"/>
            </a:xfrm>
            <a:prstGeom prst="rect">
              <a:avLst/>
            </a:prstGeom>
          </p:spPr>
          <p:txBody>
            <a:bodyPr anchor="ctr" rtlCol="false" tIns="254000" lIns="254000" bIns="254000" rIns="254000"/>
            <a:lstStyle/>
            <a:p>
              <a:pPr algn="ctr">
                <a:lnSpc>
                  <a:spcPts val="3499"/>
                </a:lnSpc>
              </a:pPr>
              <a:r>
                <a:rPr lang="en-US" sz="2499">
                  <a:solidFill>
                    <a:srgbClr val="191919"/>
                  </a:solidFill>
                  <a:latin typeface="Poppins Bold"/>
                </a:rPr>
                <a:t>CRAFTY BUYERS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DAFP8aOxu8U</dc:identifier>
  <dcterms:modified xsi:type="dcterms:W3CDTF">2011-08-01T06:04:30Z</dcterms:modified>
  <cp:revision>1</cp:revision>
  <dc:title>Copy of MKTA.pptx</dc:title>
</cp:coreProperties>
</file>