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1" r:id="rId1"/>
    <p:sldMasterId id="2147483810" r:id="rId2"/>
  </p:sldMasterIdLst>
  <p:notesMasterIdLst>
    <p:notesMasterId r:id="rId12"/>
  </p:notesMasterIdLst>
  <p:sldIdLst>
    <p:sldId id="256" r:id="rId3"/>
    <p:sldId id="260" r:id="rId4"/>
    <p:sldId id="261" r:id="rId5"/>
    <p:sldId id="262" r:id="rId6"/>
    <p:sldId id="257" r:id="rId7"/>
    <p:sldId id="258" r:id="rId8"/>
    <p:sldId id="263" r:id="rId9"/>
    <p:sldId id="264"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96" d="100"/>
          <a:sy n="96" d="100"/>
        </p:scale>
        <p:origin x="61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69B008-48C9-4157-8E12-B3667607504A}" type="datetimeFigureOut">
              <a:rPr lang="en-IN" smtClean="0"/>
              <a:t>24-04-2022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6CD713-14BB-4FF3-9226-C1F7E5A627B5}" type="slidenum">
              <a:rPr lang="en-IN" smtClean="0"/>
              <a:t>‹#›</a:t>
            </a:fld>
            <a:endParaRPr lang="en-IN"/>
          </a:p>
        </p:txBody>
      </p:sp>
    </p:spTree>
    <p:extLst>
      <p:ext uri="{BB962C8B-B14F-4D97-AF65-F5344CB8AC3E}">
        <p14:creationId xmlns:p14="http://schemas.microsoft.com/office/powerpoint/2010/main" val="486899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arial" panose="020B0604020202020204" pitchFamily="34" charset="0"/>
              </a:rPr>
              <a:t>Brand visibility is </a:t>
            </a:r>
            <a:r>
              <a:rPr lang="en-US" b="1" i="0" dirty="0">
                <a:solidFill>
                  <a:srgbClr val="202124"/>
                </a:solidFill>
                <a:effectLst/>
                <a:latin typeface="arial" panose="020B0604020202020204" pitchFamily="34" charset="0"/>
              </a:rPr>
              <a:t>the rate at which your brand is seen by your audience through various marketing channels like social media, search engines, and more</a:t>
            </a:r>
            <a:r>
              <a:rPr lang="en-US" b="0" i="0" dirty="0">
                <a:solidFill>
                  <a:srgbClr val="202124"/>
                </a:solidFill>
                <a:effectLst/>
                <a:latin typeface="arial" panose="020B0604020202020204" pitchFamily="34" charset="0"/>
              </a:rPr>
              <a:t>. The concept of brand visibility focuses on attracting relevant customers to your brand.</a:t>
            </a:r>
            <a:endParaRPr lang="en-IN" dirty="0"/>
          </a:p>
        </p:txBody>
      </p:sp>
      <p:sp>
        <p:nvSpPr>
          <p:cNvPr id="4" name="Slide Number Placeholder 3"/>
          <p:cNvSpPr>
            <a:spLocks noGrp="1"/>
          </p:cNvSpPr>
          <p:nvPr>
            <p:ph type="sldNum" sz="quarter" idx="5"/>
          </p:nvPr>
        </p:nvSpPr>
        <p:spPr/>
        <p:txBody>
          <a:bodyPr/>
          <a:lstStyle/>
          <a:p>
            <a:fld id="{AF384EBB-F30B-4F2D-BAB6-79B6F0A33CB9}" type="slidenum">
              <a:rPr lang="en-IN" smtClean="0"/>
              <a:t>3</a:t>
            </a:fld>
            <a:endParaRPr lang="en-IN"/>
          </a:p>
        </p:txBody>
      </p:sp>
    </p:spTree>
    <p:extLst>
      <p:ext uri="{BB962C8B-B14F-4D97-AF65-F5344CB8AC3E}">
        <p14:creationId xmlns:p14="http://schemas.microsoft.com/office/powerpoint/2010/main" val="3687242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B15F2185-D548-441D-A8FC-414E8A898C51}" type="datetimeFigureOut">
              <a:rPr lang="en-IN" smtClean="0"/>
              <a:t>24-04-2022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6CAE3B-980E-4C4D-9F55-A36FF26B4058}"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1650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5F2185-D548-441D-A8FC-414E8A898C51}" type="datetimeFigureOut">
              <a:rPr lang="en-IN" smtClean="0"/>
              <a:t>24-04-2022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6CAE3B-980E-4C4D-9F55-A36FF26B4058}" type="slidenum">
              <a:rPr lang="en-IN" smtClean="0"/>
              <a:t>‹#›</a:t>
            </a:fld>
            <a:endParaRPr lang="en-IN"/>
          </a:p>
        </p:txBody>
      </p:sp>
    </p:spTree>
    <p:extLst>
      <p:ext uri="{BB962C8B-B14F-4D97-AF65-F5344CB8AC3E}">
        <p14:creationId xmlns:p14="http://schemas.microsoft.com/office/powerpoint/2010/main" val="596999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5F2185-D548-441D-A8FC-414E8A898C51}" type="datetimeFigureOut">
              <a:rPr lang="en-IN" smtClean="0"/>
              <a:t>24-04-2022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6CAE3B-980E-4C4D-9F55-A36FF26B4058}"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6873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15F2185-D548-441D-A8FC-414E8A898C51}" type="datetimeFigureOut">
              <a:rPr lang="en-IN" smtClean="0"/>
              <a:t>24-04-2022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C6CAE3B-980E-4C4D-9F55-A36FF26B4058}" type="slidenum">
              <a:rPr lang="en-IN" smtClean="0"/>
              <a:t>‹#›</a:t>
            </a:fld>
            <a:endParaRPr lang="en-IN"/>
          </a:p>
        </p:txBody>
      </p:sp>
    </p:spTree>
    <p:extLst>
      <p:ext uri="{BB962C8B-B14F-4D97-AF65-F5344CB8AC3E}">
        <p14:creationId xmlns:p14="http://schemas.microsoft.com/office/powerpoint/2010/main" val="849384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5F2185-D548-441D-A8FC-414E8A898C51}" type="datetimeFigureOut">
              <a:rPr lang="en-IN" smtClean="0"/>
              <a:t>24-04-2022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C6CAE3B-980E-4C4D-9F55-A36FF26B4058}" type="slidenum">
              <a:rPr lang="en-IN" smtClean="0"/>
              <a:t>‹#›</a:t>
            </a:fld>
            <a:endParaRPr lang="en-IN"/>
          </a:p>
        </p:txBody>
      </p:sp>
    </p:spTree>
    <p:extLst>
      <p:ext uri="{BB962C8B-B14F-4D97-AF65-F5344CB8AC3E}">
        <p14:creationId xmlns:p14="http://schemas.microsoft.com/office/powerpoint/2010/main" val="22832150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5F2185-D548-441D-A8FC-414E8A898C51}" type="datetimeFigureOut">
              <a:rPr lang="en-IN" smtClean="0"/>
              <a:t>24-04-2022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C6CAE3B-980E-4C4D-9F55-A36FF26B4058}" type="slidenum">
              <a:rPr lang="en-IN" smtClean="0"/>
              <a:t>‹#›</a:t>
            </a:fld>
            <a:endParaRPr lang="en-IN"/>
          </a:p>
        </p:txBody>
      </p:sp>
    </p:spTree>
    <p:extLst>
      <p:ext uri="{BB962C8B-B14F-4D97-AF65-F5344CB8AC3E}">
        <p14:creationId xmlns:p14="http://schemas.microsoft.com/office/powerpoint/2010/main" val="29592884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5F2185-D548-441D-A8FC-414E8A898C51}" type="datetimeFigureOut">
              <a:rPr lang="en-IN" smtClean="0"/>
              <a:t>24-04-2022</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C6CAE3B-980E-4C4D-9F55-A36FF26B4058}" type="slidenum">
              <a:rPr lang="en-IN" smtClean="0"/>
              <a:t>‹#›</a:t>
            </a:fld>
            <a:endParaRPr lang="en-IN"/>
          </a:p>
        </p:txBody>
      </p:sp>
    </p:spTree>
    <p:extLst>
      <p:ext uri="{BB962C8B-B14F-4D97-AF65-F5344CB8AC3E}">
        <p14:creationId xmlns:p14="http://schemas.microsoft.com/office/powerpoint/2010/main" val="26243203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5F2185-D548-441D-A8FC-414E8A898C51}" type="datetimeFigureOut">
              <a:rPr lang="en-IN" smtClean="0"/>
              <a:t>24-04-2022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C6CAE3B-980E-4C4D-9F55-A36FF26B4058}" type="slidenum">
              <a:rPr lang="en-IN" smtClean="0"/>
              <a:t>‹#›</a:t>
            </a:fld>
            <a:endParaRPr lang="en-IN"/>
          </a:p>
        </p:txBody>
      </p:sp>
    </p:spTree>
    <p:extLst>
      <p:ext uri="{BB962C8B-B14F-4D97-AF65-F5344CB8AC3E}">
        <p14:creationId xmlns:p14="http://schemas.microsoft.com/office/powerpoint/2010/main" val="18760646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5F2185-D548-441D-A8FC-414E8A898C51}" type="datetimeFigureOut">
              <a:rPr lang="en-IN" smtClean="0"/>
              <a:t>24-04-2022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C6CAE3B-980E-4C4D-9F55-A36FF26B4058}" type="slidenum">
              <a:rPr lang="en-IN" smtClean="0"/>
              <a:t>‹#›</a:t>
            </a:fld>
            <a:endParaRPr lang="en-IN"/>
          </a:p>
        </p:txBody>
      </p:sp>
    </p:spTree>
    <p:extLst>
      <p:ext uri="{BB962C8B-B14F-4D97-AF65-F5344CB8AC3E}">
        <p14:creationId xmlns:p14="http://schemas.microsoft.com/office/powerpoint/2010/main" val="5196617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5F2185-D548-441D-A8FC-414E8A898C51}" type="datetimeFigureOut">
              <a:rPr lang="en-IN" smtClean="0"/>
              <a:t>24-04-2022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C6CAE3B-980E-4C4D-9F55-A36FF26B4058}" type="slidenum">
              <a:rPr lang="en-IN" smtClean="0"/>
              <a:t>‹#›</a:t>
            </a:fld>
            <a:endParaRPr lang="en-IN"/>
          </a:p>
        </p:txBody>
      </p:sp>
    </p:spTree>
    <p:extLst>
      <p:ext uri="{BB962C8B-B14F-4D97-AF65-F5344CB8AC3E}">
        <p14:creationId xmlns:p14="http://schemas.microsoft.com/office/powerpoint/2010/main" val="2316946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5F2185-D548-441D-A8FC-414E8A898C51}" type="datetimeFigureOut">
              <a:rPr lang="en-IN" smtClean="0"/>
              <a:t>24-04-2022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C6CAE3B-980E-4C4D-9F55-A36FF26B4058}" type="slidenum">
              <a:rPr lang="en-IN" smtClean="0"/>
              <a:t>‹#›</a:t>
            </a:fld>
            <a:endParaRPr lang="en-IN"/>
          </a:p>
        </p:txBody>
      </p:sp>
    </p:spTree>
    <p:extLst>
      <p:ext uri="{BB962C8B-B14F-4D97-AF65-F5344CB8AC3E}">
        <p14:creationId xmlns:p14="http://schemas.microsoft.com/office/powerpoint/2010/main" val="1990297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5F2185-D548-441D-A8FC-414E8A898C51}" type="datetimeFigureOut">
              <a:rPr lang="en-IN" smtClean="0"/>
              <a:t>24-04-2022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6CAE3B-980E-4C4D-9F55-A36FF26B4058}" type="slidenum">
              <a:rPr lang="en-IN" smtClean="0"/>
              <a:t>‹#›</a:t>
            </a:fld>
            <a:endParaRPr lang="en-IN"/>
          </a:p>
        </p:txBody>
      </p:sp>
    </p:spTree>
    <p:extLst>
      <p:ext uri="{BB962C8B-B14F-4D97-AF65-F5344CB8AC3E}">
        <p14:creationId xmlns:p14="http://schemas.microsoft.com/office/powerpoint/2010/main" val="34327182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5F2185-D548-441D-A8FC-414E8A898C51}" type="datetimeFigureOut">
              <a:rPr lang="en-IN" smtClean="0"/>
              <a:t>24-04-2022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C6CAE3B-980E-4C4D-9F55-A36FF26B4058}" type="slidenum">
              <a:rPr lang="en-IN" smtClean="0"/>
              <a:t>‹#›</a:t>
            </a:fld>
            <a:endParaRPr lang="en-IN"/>
          </a:p>
        </p:txBody>
      </p:sp>
    </p:spTree>
    <p:extLst>
      <p:ext uri="{BB962C8B-B14F-4D97-AF65-F5344CB8AC3E}">
        <p14:creationId xmlns:p14="http://schemas.microsoft.com/office/powerpoint/2010/main" val="1324326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5F2185-D548-441D-A8FC-414E8A898C51}" type="datetimeFigureOut">
              <a:rPr lang="en-IN" smtClean="0"/>
              <a:t>24-04-2022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C6CAE3B-980E-4C4D-9F55-A36FF26B4058}" type="slidenum">
              <a:rPr lang="en-IN" smtClean="0"/>
              <a:t>‹#›</a:t>
            </a:fld>
            <a:endParaRPr lang="en-IN"/>
          </a:p>
        </p:txBody>
      </p:sp>
    </p:spTree>
    <p:extLst>
      <p:ext uri="{BB962C8B-B14F-4D97-AF65-F5344CB8AC3E}">
        <p14:creationId xmlns:p14="http://schemas.microsoft.com/office/powerpoint/2010/main" val="29680996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5F2185-D548-441D-A8FC-414E8A898C51}" type="datetimeFigureOut">
              <a:rPr lang="en-IN" smtClean="0"/>
              <a:t>24-04-2022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C6CAE3B-980E-4C4D-9F55-A36FF26B4058}"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63845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15F2185-D548-441D-A8FC-414E8A898C51}" type="datetimeFigureOut">
              <a:rPr lang="en-IN" smtClean="0"/>
              <a:t>24-04-2022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C6CAE3B-980E-4C4D-9F55-A36FF26B4058}" type="slidenum">
              <a:rPr lang="en-IN" smtClean="0"/>
              <a:t>‹#›</a:t>
            </a:fld>
            <a:endParaRPr lang="en-IN"/>
          </a:p>
        </p:txBody>
      </p:sp>
    </p:spTree>
    <p:extLst>
      <p:ext uri="{BB962C8B-B14F-4D97-AF65-F5344CB8AC3E}">
        <p14:creationId xmlns:p14="http://schemas.microsoft.com/office/powerpoint/2010/main" val="31517649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15F2185-D548-441D-A8FC-414E8A898C51}" type="datetimeFigureOut">
              <a:rPr lang="en-IN" smtClean="0"/>
              <a:t>24-04-2022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C6CAE3B-980E-4C4D-9F55-A36FF26B4058}"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3203180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15F2185-D548-441D-A8FC-414E8A898C51}" type="datetimeFigureOut">
              <a:rPr lang="en-IN" smtClean="0"/>
              <a:t>24-04-2022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C6CAE3B-980E-4C4D-9F55-A36FF26B4058}" type="slidenum">
              <a:rPr lang="en-IN" smtClean="0"/>
              <a:t>‹#›</a:t>
            </a:fld>
            <a:endParaRPr lang="en-IN"/>
          </a:p>
        </p:txBody>
      </p:sp>
    </p:spTree>
    <p:extLst>
      <p:ext uri="{BB962C8B-B14F-4D97-AF65-F5344CB8AC3E}">
        <p14:creationId xmlns:p14="http://schemas.microsoft.com/office/powerpoint/2010/main" val="36741922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5F2185-D548-441D-A8FC-414E8A898C51}" type="datetimeFigureOut">
              <a:rPr lang="en-IN" smtClean="0"/>
              <a:t>24-04-2022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C6CAE3B-980E-4C4D-9F55-A36FF26B4058}" type="slidenum">
              <a:rPr lang="en-IN" smtClean="0"/>
              <a:t>‹#›</a:t>
            </a:fld>
            <a:endParaRPr lang="en-IN"/>
          </a:p>
        </p:txBody>
      </p:sp>
    </p:spTree>
    <p:extLst>
      <p:ext uri="{BB962C8B-B14F-4D97-AF65-F5344CB8AC3E}">
        <p14:creationId xmlns:p14="http://schemas.microsoft.com/office/powerpoint/2010/main" val="291467990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5F2185-D548-441D-A8FC-414E8A898C51}" type="datetimeFigureOut">
              <a:rPr lang="en-IN" smtClean="0"/>
              <a:t>24-04-2022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C6CAE3B-980E-4C4D-9F55-A36FF26B4058}" type="slidenum">
              <a:rPr lang="en-IN" smtClean="0"/>
              <a:t>‹#›</a:t>
            </a:fld>
            <a:endParaRPr lang="en-IN"/>
          </a:p>
        </p:txBody>
      </p:sp>
    </p:spTree>
    <p:extLst>
      <p:ext uri="{BB962C8B-B14F-4D97-AF65-F5344CB8AC3E}">
        <p14:creationId xmlns:p14="http://schemas.microsoft.com/office/powerpoint/2010/main" val="3700028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5F2185-D548-441D-A8FC-414E8A898C51}" type="datetimeFigureOut">
              <a:rPr lang="en-IN" smtClean="0"/>
              <a:t>24-04-2022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6CAE3B-980E-4C4D-9F55-A36FF26B4058}"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2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5F2185-D548-441D-A8FC-414E8A898C51}" type="datetimeFigureOut">
              <a:rPr lang="en-IN" smtClean="0"/>
              <a:t>24-04-2022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6CAE3B-980E-4C4D-9F55-A36FF26B4058}" type="slidenum">
              <a:rPr lang="en-IN" smtClean="0"/>
              <a:t>‹#›</a:t>
            </a:fld>
            <a:endParaRPr lang="en-IN"/>
          </a:p>
        </p:txBody>
      </p:sp>
    </p:spTree>
    <p:extLst>
      <p:ext uri="{BB962C8B-B14F-4D97-AF65-F5344CB8AC3E}">
        <p14:creationId xmlns:p14="http://schemas.microsoft.com/office/powerpoint/2010/main" val="1763363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5F2185-D548-441D-A8FC-414E8A898C51}" type="datetimeFigureOut">
              <a:rPr lang="en-IN" smtClean="0"/>
              <a:t>24-04-2022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C6CAE3B-980E-4C4D-9F55-A36FF26B4058}" type="slidenum">
              <a:rPr lang="en-IN" smtClean="0"/>
              <a:t>‹#›</a:t>
            </a:fld>
            <a:endParaRPr lang="en-IN"/>
          </a:p>
        </p:txBody>
      </p:sp>
    </p:spTree>
    <p:extLst>
      <p:ext uri="{BB962C8B-B14F-4D97-AF65-F5344CB8AC3E}">
        <p14:creationId xmlns:p14="http://schemas.microsoft.com/office/powerpoint/2010/main" val="4112492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5F2185-D548-441D-A8FC-414E8A898C51}" type="datetimeFigureOut">
              <a:rPr lang="en-IN" smtClean="0"/>
              <a:t>24-04-2022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C6CAE3B-980E-4C4D-9F55-A36FF26B4058}" type="slidenum">
              <a:rPr lang="en-IN" smtClean="0"/>
              <a:t>‹#›</a:t>
            </a:fld>
            <a:endParaRPr lang="en-IN"/>
          </a:p>
        </p:txBody>
      </p:sp>
    </p:spTree>
    <p:extLst>
      <p:ext uri="{BB962C8B-B14F-4D97-AF65-F5344CB8AC3E}">
        <p14:creationId xmlns:p14="http://schemas.microsoft.com/office/powerpoint/2010/main" val="3172869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5F2185-D548-441D-A8FC-414E8A898C51}" type="datetimeFigureOut">
              <a:rPr lang="en-IN" smtClean="0"/>
              <a:t>24-04-2022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C6CAE3B-980E-4C4D-9F55-A36FF26B4058}" type="slidenum">
              <a:rPr lang="en-IN" smtClean="0"/>
              <a:t>‹#›</a:t>
            </a:fld>
            <a:endParaRPr lang="en-IN"/>
          </a:p>
        </p:txBody>
      </p:sp>
    </p:spTree>
    <p:extLst>
      <p:ext uri="{BB962C8B-B14F-4D97-AF65-F5344CB8AC3E}">
        <p14:creationId xmlns:p14="http://schemas.microsoft.com/office/powerpoint/2010/main" val="1541558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5F2185-D548-441D-A8FC-414E8A898C51}" type="datetimeFigureOut">
              <a:rPr lang="en-IN" smtClean="0"/>
              <a:t>24-04-2022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6CAE3B-980E-4C4D-9F55-A36FF26B4058}" type="slidenum">
              <a:rPr lang="en-IN" smtClean="0"/>
              <a:t>‹#›</a:t>
            </a:fld>
            <a:endParaRPr lang="en-IN"/>
          </a:p>
        </p:txBody>
      </p:sp>
    </p:spTree>
    <p:extLst>
      <p:ext uri="{BB962C8B-B14F-4D97-AF65-F5344CB8AC3E}">
        <p14:creationId xmlns:p14="http://schemas.microsoft.com/office/powerpoint/2010/main" val="689723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5F2185-D548-441D-A8FC-414E8A898C51}" type="datetimeFigureOut">
              <a:rPr lang="en-IN" smtClean="0"/>
              <a:t>24-04-2022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6CAE3B-980E-4C4D-9F55-A36FF26B4058}"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2103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15F2185-D548-441D-A8FC-414E8A898C51}" type="datetimeFigureOut">
              <a:rPr lang="en-IN" smtClean="0"/>
              <a:t>24-04-2022</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C6CAE3B-980E-4C4D-9F55-A36FF26B4058}"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5611694"/>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15F2185-D548-441D-A8FC-414E8A898C51}" type="datetimeFigureOut">
              <a:rPr lang="en-IN" smtClean="0"/>
              <a:t>24-04-2022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C6CAE3B-980E-4C4D-9F55-A36FF26B4058}" type="slidenum">
              <a:rPr lang="en-IN" smtClean="0"/>
              <a:t>‹#›</a:t>
            </a:fld>
            <a:endParaRPr lang="en-IN"/>
          </a:p>
        </p:txBody>
      </p:sp>
    </p:spTree>
    <p:extLst>
      <p:ext uri="{BB962C8B-B14F-4D97-AF65-F5344CB8AC3E}">
        <p14:creationId xmlns:p14="http://schemas.microsoft.com/office/powerpoint/2010/main" val="1585548777"/>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 id="2147483825" r:id="rId15"/>
    <p:sldLayoutId id="2147483826"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E0A37-0F77-4013-B198-C3687E518719}"/>
              </a:ext>
            </a:extLst>
          </p:cNvPr>
          <p:cNvSpPr>
            <a:spLocks noGrp="1"/>
          </p:cNvSpPr>
          <p:nvPr>
            <p:ph type="ctrTitle"/>
          </p:nvPr>
        </p:nvSpPr>
        <p:spPr>
          <a:xfrm>
            <a:off x="911550" y="4960137"/>
            <a:ext cx="7017903" cy="1463040"/>
          </a:xfrm>
        </p:spPr>
        <p:txBody>
          <a:bodyPr/>
          <a:lstStyle/>
          <a:p>
            <a:pPr algn="ctr"/>
            <a:r>
              <a:rPr lang="en-US" altLang="en-US" b="1" dirty="0">
                <a:ea typeface="ＭＳ Ｐゴシック" panose="020B0600070205080204" pitchFamily="34" charset="-128"/>
              </a:rPr>
              <a:t>Research Proposal</a:t>
            </a:r>
            <a:endParaRPr lang="en-IN" b="1" dirty="0"/>
          </a:p>
        </p:txBody>
      </p:sp>
      <p:sp>
        <p:nvSpPr>
          <p:cNvPr id="4" name="TextBox 3">
            <a:extLst>
              <a:ext uri="{FF2B5EF4-FFF2-40B4-BE49-F238E27FC236}">
                <a16:creationId xmlns:a16="http://schemas.microsoft.com/office/drawing/2014/main" id="{6B4C369A-C28E-49D4-A4A6-4AA516082322}"/>
              </a:ext>
            </a:extLst>
          </p:cNvPr>
          <p:cNvSpPr txBox="1"/>
          <p:nvPr/>
        </p:nvSpPr>
        <p:spPr>
          <a:xfrm>
            <a:off x="8383164" y="4992286"/>
            <a:ext cx="3901906" cy="1477328"/>
          </a:xfrm>
          <a:prstGeom prst="rect">
            <a:avLst/>
          </a:prstGeom>
          <a:noFill/>
        </p:spPr>
        <p:txBody>
          <a:bodyPr wrap="square" rtlCol="0">
            <a:spAutoFit/>
          </a:bodyPr>
          <a:lstStyle/>
          <a:p>
            <a:pPr algn="ctr"/>
            <a:r>
              <a:rPr lang="en-IN" b="1" dirty="0"/>
              <a:t>ALLY SAHA-C22002</a:t>
            </a:r>
          </a:p>
          <a:p>
            <a:pPr algn="ctr"/>
            <a:r>
              <a:rPr lang="en-IN" b="1" dirty="0"/>
              <a:t>ANTARLIN CHANDA-C22003</a:t>
            </a:r>
          </a:p>
          <a:p>
            <a:pPr algn="ctr"/>
            <a:r>
              <a:rPr lang="en-IN" b="1" dirty="0"/>
              <a:t>JOY BHOWMICK-C22012</a:t>
            </a:r>
          </a:p>
          <a:p>
            <a:pPr algn="ctr"/>
            <a:r>
              <a:rPr lang="en-IN" b="1" dirty="0"/>
              <a:t>SHRAMANA BHATTACHARYA-C22022</a:t>
            </a:r>
          </a:p>
          <a:p>
            <a:pPr algn="ctr"/>
            <a:r>
              <a:rPr lang="en-IN" b="1" dirty="0"/>
              <a:t>TAMOSA SUR-C22027</a:t>
            </a:r>
          </a:p>
        </p:txBody>
      </p:sp>
    </p:spTree>
    <p:extLst>
      <p:ext uri="{BB962C8B-B14F-4D97-AF65-F5344CB8AC3E}">
        <p14:creationId xmlns:p14="http://schemas.microsoft.com/office/powerpoint/2010/main" val="111000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385B8-9867-4C0E-8A0B-36D14F51033C}"/>
              </a:ext>
            </a:extLst>
          </p:cNvPr>
          <p:cNvSpPr>
            <a:spLocks noGrp="1"/>
          </p:cNvSpPr>
          <p:nvPr>
            <p:ph type="title"/>
          </p:nvPr>
        </p:nvSpPr>
        <p:spPr>
          <a:xfrm>
            <a:off x="1640156" y="398823"/>
            <a:ext cx="8911687" cy="1280890"/>
          </a:xfrm>
        </p:spPr>
        <p:txBody>
          <a:bodyPr>
            <a:normAutofit/>
          </a:bodyPr>
          <a:lstStyle/>
          <a:p>
            <a:pPr algn="ctr"/>
            <a:r>
              <a:rPr lang="en-US" sz="5400" b="1" u="sng" dirty="0"/>
              <a:t>Research Background</a:t>
            </a:r>
            <a:endParaRPr lang="en-IN" sz="5400" b="1" u="sng" dirty="0"/>
          </a:p>
        </p:txBody>
      </p:sp>
      <p:sp>
        <p:nvSpPr>
          <p:cNvPr id="3" name="Content Placeholder 2">
            <a:extLst>
              <a:ext uri="{FF2B5EF4-FFF2-40B4-BE49-F238E27FC236}">
                <a16:creationId xmlns:a16="http://schemas.microsoft.com/office/drawing/2014/main" id="{9A0F5562-A54B-4E23-B7B6-AF69FBC8B646}"/>
              </a:ext>
            </a:extLst>
          </p:cNvPr>
          <p:cNvSpPr>
            <a:spLocks noGrp="1"/>
          </p:cNvSpPr>
          <p:nvPr>
            <p:ph idx="1"/>
          </p:nvPr>
        </p:nvSpPr>
        <p:spPr>
          <a:xfrm>
            <a:off x="1514693" y="2133600"/>
            <a:ext cx="9989919" cy="3506363"/>
          </a:xfrm>
        </p:spPr>
        <p:txBody>
          <a:bodyPr>
            <a:normAutofit fontScale="92500" lnSpcReduction="20000"/>
          </a:bodyPr>
          <a:lstStyle/>
          <a:p>
            <a:r>
              <a:rPr lang="en-US" sz="2400" dirty="0"/>
              <a:t>Ariel is a well-known international laundry detergent product with stiff premium competitors. </a:t>
            </a:r>
          </a:p>
          <a:p>
            <a:r>
              <a:rPr lang="en-IN" sz="2400" dirty="0"/>
              <a:t>Some of its main products include washing powder and detergent powder.</a:t>
            </a:r>
          </a:p>
          <a:p>
            <a:r>
              <a:rPr lang="en-IN" sz="2400" dirty="0"/>
              <a:t>However, after one month of its launch of liquid detergent, the company’s internal data reveal unsatisfactory performance of the new product across its 53 markets in the country, especially in the East.</a:t>
            </a:r>
          </a:p>
          <a:p>
            <a:r>
              <a:rPr lang="en-IN" sz="2400" dirty="0"/>
              <a:t>Its main target group refers to the 48% households that use premium detergent powders and 2% SEC A households in the 10 lakh+ population that use liquid detergent.  </a:t>
            </a:r>
          </a:p>
        </p:txBody>
      </p:sp>
    </p:spTree>
    <p:extLst>
      <p:ext uri="{BB962C8B-B14F-4D97-AF65-F5344CB8AC3E}">
        <p14:creationId xmlns:p14="http://schemas.microsoft.com/office/powerpoint/2010/main" val="908988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3D02C-D832-40D6-86BD-E7DA0183FBD9}"/>
              </a:ext>
            </a:extLst>
          </p:cNvPr>
          <p:cNvSpPr>
            <a:spLocks noGrp="1"/>
          </p:cNvSpPr>
          <p:nvPr>
            <p:ph type="title"/>
          </p:nvPr>
        </p:nvSpPr>
        <p:spPr>
          <a:xfrm>
            <a:off x="396412" y="231739"/>
            <a:ext cx="10515600" cy="864145"/>
          </a:xfrm>
        </p:spPr>
        <p:txBody>
          <a:bodyPr>
            <a:normAutofit fontScale="90000"/>
          </a:bodyPr>
          <a:lstStyle/>
          <a:p>
            <a:pPr algn="ctr"/>
            <a:r>
              <a:rPr lang="en-US" sz="6000" b="1" u="sng" dirty="0"/>
              <a:t>Objective</a:t>
            </a:r>
            <a:endParaRPr lang="en-IN" b="1" u="sng" dirty="0"/>
          </a:p>
        </p:txBody>
      </p:sp>
      <p:sp>
        <p:nvSpPr>
          <p:cNvPr id="3" name="Content Placeholder 2">
            <a:extLst>
              <a:ext uri="{FF2B5EF4-FFF2-40B4-BE49-F238E27FC236}">
                <a16:creationId xmlns:a16="http://schemas.microsoft.com/office/drawing/2014/main" id="{0BA035D8-06FC-408E-9007-ECA782D0FB31}"/>
              </a:ext>
            </a:extLst>
          </p:cNvPr>
          <p:cNvSpPr>
            <a:spLocks noGrp="1"/>
          </p:cNvSpPr>
          <p:nvPr>
            <p:ph idx="1"/>
          </p:nvPr>
        </p:nvSpPr>
        <p:spPr>
          <a:xfrm>
            <a:off x="396412" y="1277368"/>
            <a:ext cx="11459966" cy="5267270"/>
          </a:xfrm>
        </p:spPr>
        <p:txBody>
          <a:bodyPr>
            <a:normAutofit fontScale="70000" lnSpcReduction="20000"/>
          </a:bodyPr>
          <a:lstStyle/>
          <a:p>
            <a:r>
              <a:rPr lang="en-US" sz="2800" dirty="0"/>
              <a:t>To understand and estimate the relationship between awareness, trial, and other brand funnel components like Interest, consideration, intent, etc.</a:t>
            </a:r>
          </a:p>
          <a:p>
            <a:r>
              <a:rPr lang="en-US" sz="2800" dirty="0"/>
              <a:t>Percentage of Ariel Detergent powder users that migrate to the new Liquid</a:t>
            </a:r>
          </a:p>
          <a:p>
            <a:r>
              <a:rPr lang="en-US" sz="2800" dirty="0"/>
              <a:t>0.5 % will be  using Ariel Liquid by July 15,2015.Longitudinal Study and a mix of Quantitative and Qualitative Study to find Usage Experience, Satisfaction and Dissatisfaction</a:t>
            </a:r>
          </a:p>
          <a:p>
            <a:r>
              <a:rPr lang="en-US" sz="2800" dirty="0"/>
              <a:t>Study the 4P’s of marketing with respect to the new product launched – that is understand the product, price, placement, and promotion.</a:t>
            </a:r>
          </a:p>
          <a:p>
            <a:r>
              <a:rPr lang="en-US" sz="2800" dirty="0"/>
              <a:t>Check the availability, and distribution across markets, and also we need to investigate the visibility of the product in the Kirana stores, shopping malls, social media, etc.</a:t>
            </a:r>
          </a:p>
          <a:p>
            <a:r>
              <a:rPr lang="en-US" sz="2800" dirty="0"/>
              <a:t>Find out the retail claimed sales of the product, to what extent the stores are recommending the product, and customer feedback taken by them can be evaluated.</a:t>
            </a:r>
          </a:p>
          <a:p>
            <a:endParaRPr lang="en-US" sz="2800" dirty="0"/>
          </a:p>
          <a:p>
            <a:r>
              <a:rPr lang="en-US" sz="2800" dirty="0"/>
              <a:t>From our study, we wish to understand the customer decision-making process and their post-purchase behavior so that Ariel can emerge as a successful liquid detergent brand.</a:t>
            </a:r>
          </a:p>
          <a:p>
            <a:pPr marL="0" indent="0">
              <a:buNone/>
            </a:pPr>
            <a:endParaRPr lang="en-US" sz="2800"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3472493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AD2B0-3D6A-48E2-8A41-1D6D66B39E58}"/>
              </a:ext>
            </a:extLst>
          </p:cNvPr>
          <p:cNvSpPr>
            <a:spLocks noGrp="1"/>
          </p:cNvSpPr>
          <p:nvPr>
            <p:ph type="title"/>
          </p:nvPr>
        </p:nvSpPr>
        <p:spPr>
          <a:xfrm>
            <a:off x="838200" y="96694"/>
            <a:ext cx="10515600" cy="793579"/>
          </a:xfrm>
        </p:spPr>
        <p:txBody>
          <a:bodyPr>
            <a:normAutofit/>
          </a:bodyPr>
          <a:lstStyle/>
          <a:p>
            <a:pPr algn="ctr"/>
            <a:r>
              <a:rPr lang="en-US" b="1" u="sng" dirty="0"/>
              <a:t>Research Considerations &amp; Action Standard/s</a:t>
            </a:r>
            <a:endParaRPr lang="en-IN" b="1" u="sng" dirty="0"/>
          </a:p>
        </p:txBody>
      </p:sp>
      <p:sp>
        <p:nvSpPr>
          <p:cNvPr id="3" name="Content Placeholder 2">
            <a:extLst>
              <a:ext uri="{FF2B5EF4-FFF2-40B4-BE49-F238E27FC236}">
                <a16:creationId xmlns:a16="http://schemas.microsoft.com/office/drawing/2014/main" id="{DB098A8D-0DCE-483D-B3FB-654BF47A63B9}"/>
              </a:ext>
            </a:extLst>
          </p:cNvPr>
          <p:cNvSpPr>
            <a:spLocks noGrp="1"/>
          </p:cNvSpPr>
          <p:nvPr>
            <p:ph idx="1"/>
          </p:nvPr>
        </p:nvSpPr>
        <p:spPr>
          <a:xfrm>
            <a:off x="838200" y="830639"/>
            <a:ext cx="10515600" cy="5662236"/>
          </a:xfrm>
        </p:spPr>
        <p:txBody>
          <a:bodyPr>
            <a:normAutofit fontScale="85000" lnSpcReduction="10000"/>
          </a:bodyPr>
          <a:lstStyle/>
          <a:p>
            <a:pPr marL="0" indent="0">
              <a:buNone/>
            </a:pPr>
            <a:endParaRPr lang="en-US" sz="2000" dirty="0"/>
          </a:p>
          <a:p>
            <a:r>
              <a:rPr lang="en-US" sz="1900" dirty="0"/>
              <a:t>In top 8 metros at least the half of Ariel Detergent powder users are expected to move on to the Liquid Version due to higher purchasing power in the metros. This up trading though cannibalization will ensure more revenue generation as cost is 1.5 times more for same volume of clothes but with much higher quality</a:t>
            </a:r>
          </a:p>
          <a:p>
            <a:r>
              <a:rPr lang="en-US" sz="1900" dirty="0"/>
              <a:t>East has shown the worst product adoption. So research need to be much more rigorous here. Max number of Markets Surveyed Should be here. We chose lowest Sampling errors for calculating the sample sizes in East. Also Lower Sample Error Used for Hand Wash vs Machine Wash(hand Users are More relevant to survey) and for Self vs Maid(Self hand Users more relevant)</a:t>
            </a:r>
          </a:p>
          <a:p>
            <a:r>
              <a:rPr lang="en-US" sz="1900" dirty="0">
                <a:effectLst/>
                <a:ea typeface="Cambria" panose="02040503050406030204" pitchFamily="18" charset="0"/>
                <a:cs typeface="Calibri" panose="020F0502020204030204" pitchFamily="34" charset="0"/>
              </a:rPr>
              <a:t>Diagnosing if is it a price perception related problem, is it that the benefits have not been communicated, is it that the distribution is poor or is it that a need for liquid detergent is not being felt by some markets?</a:t>
            </a:r>
          </a:p>
          <a:p>
            <a:r>
              <a:rPr lang="en-US" sz="1900" dirty="0">
                <a:ea typeface="Cambria" panose="02040503050406030204" pitchFamily="18" charset="0"/>
                <a:cs typeface="Times New Roman" panose="02020603050405020304" pitchFamily="18" charset="0"/>
              </a:rPr>
              <a:t>D</a:t>
            </a:r>
            <a:r>
              <a:rPr lang="en-US" sz="1900" dirty="0">
                <a:effectLst/>
                <a:ea typeface="Cambria" panose="02040503050406030204" pitchFamily="18" charset="0"/>
                <a:cs typeface="Times New Roman" panose="02020603050405020304" pitchFamily="18" charset="0"/>
              </a:rPr>
              <a:t>etailed understanding of the usage experience, satisfactions and dissatisfactions of already transitioned users(Ariel Detergent to Liquid)</a:t>
            </a:r>
            <a:endParaRPr lang="en-US" sz="1900" dirty="0"/>
          </a:p>
          <a:p>
            <a:r>
              <a:rPr lang="en-US" sz="1900" dirty="0"/>
              <a:t>Finding Out Markets where there are slow but steady improvements in market share. If there is no sustained growth in the others markets, clients may choose to move out of those markets.</a:t>
            </a:r>
          </a:p>
          <a:p>
            <a:r>
              <a:rPr lang="en-US" sz="1900" dirty="0"/>
              <a:t>All percentage figures would be checked at 95% confidence level to give a meaningful read to the data, Customers</a:t>
            </a:r>
            <a:r>
              <a:rPr lang="en-US" sz="2000" dirty="0"/>
              <a:t> can be interviewed and based on their responses, we can analyze the approach to increase penetration and make more customers try the product, also retain the existing ones, and convert the new ones into loyal customers.</a:t>
            </a:r>
            <a:endParaRPr lang="en-IN" sz="2000" dirty="0"/>
          </a:p>
          <a:p>
            <a:endParaRPr lang="en-US" sz="1900" dirty="0"/>
          </a:p>
          <a:p>
            <a:endParaRPr lang="en-US" sz="2000" dirty="0"/>
          </a:p>
          <a:p>
            <a:endParaRPr lang="en-US" sz="2000" dirty="0"/>
          </a:p>
          <a:p>
            <a:endParaRPr lang="en-US" sz="2000" dirty="0"/>
          </a:p>
          <a:p>
            <a:endParaRPr lang="en-IN" dirty="0"/>
          </a:p>
        </p:txBody>
      </p:sp>
    </p:spTree>
    <p:extLst>
      <p:ext uri="{BB962C8B-B14F-4D97-AF65-F5344CB8AC3E}">
        <p14:creationId xmlns:p14="http://schemas.microsoft.com/office/powerpoint/2010/main" val="3055805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2AAE0-ECB2-4F3F-8E24-E3566CA3D28C}"/>
              </a:ext>
            </a:extLst>
          </p:cNvPr>
          <p:cNvSpPr>
            <a:spLocks noGrp="1"/>
          </p:cNvSpPr>
          <p:nvPr>
            <p:ph type="title"/>
          </p:nvPr>
        </p:nvSpPr>
        <p:spPr>
          <a:xfrm>
            <a:off x="838200" y="365125"/>
            <a:ext cx="10515600" cy="807541"/>
          </a:xfrm>
        </p:spPr>
        <p:txBody>
          <a:bodyPr>
            <a:noAutofit/>
          </a:bodyPr>
          <a:lstStyle/>
          <a:p>
            <a:pPr algn="ctr"/>
            <a:r>
              <a:rPr lang="en-IN" sz="4800" b="1" u="sng" dirty="0"/>
              <a:t>Research Design</a:t>
            </a:r>
          </a:p>
        </p:txBody>
      </p:sp>
      <p:sp>
        <p:nvSpPr>
          <p:cNvPr id="3" name="Content Placeholder 2">
            <a:extLst>
              <a:ext uri="{FF2B5EF4-FFF2-40B4-BE49-F238E27FC236}">
                <a16:creationId xmlns:a16="http://schemas.microsoft.com/office/drawing/2014/main" id="{678C6D65-ADD8-4D21-A16C-5007B7B6EA10}"/>
              </a:ext>
            </a:extLst>
          </p:cNvPr>
          <p:cNvSpPr>
            <a:spLocks noGrp="1"/>
          </p:cNvSpPr>
          <p:nvPr>
            <p:ph idx="1"/>
          </p:nvPr>
        </p:nvSpPr>
        <p:spPr>
          <a:xfrm>
            <a:off x="838200" y="1312269"/>
            <a:ext cx="10515600" cy="4864694"/>
          </a:xfrm>
        </p:spPr>
        <p:txBody>
          <a:bodyPr>
            <a:normAutofit fontScale="92500" lnSpcReduction="20000"/>
          </a:bodyPr>
          <a:lstStyle/>
          <a:p>
            <a:pPr algn="just"/>
            <a:r>
              <a:rPr lang="en-US" sz="2000" b="1" dirty="0"/>
              <a:t>Methodology</a:t>
            </a:r>
            <a:r>
              <a:rPr lang="en-US" sz="2000" dirty="0"/>
              <a:t>:  Quantitative research and Qualitative Research</a:t>
            </a:r>
          </a:p>
          <a:p>
            <a:pPr lvl="1" algn="just"/>
            <a:r>
              <a:rPr lang="en-US" sz="1800" dirty="0"/>
              <a:t>Face-to-face interviews would be conducted using a structured questionnaire</a:t>
            </a:r>
          </a:p>
          <a:p>
            <a:pPr lvl="1" algn="just"/>
            <a:r>
              <a:rPr lang="en-US" sz="1800" dirty="0"/>
              <a:t>Length of the questionnaire would be approximately 25-30 min</a:t>
            </a:r>
          </a:p>
          <a:p>
            <a:pPr algn="just"/>
            <a:r>
              <a:rPr lang="en-US" sz="2000" b="1" dirty="0"/>
              <a:t>Test design  </a:t>
            </a:r>
            <a:r>
              <a:rPr lang="en-US" sz="2000" dirty="0"/>
              <a:t>:1.Quantitative Research to determine Awareness, Trial of the product and its reach  </a:t>
            </a:r>
          </a:p>
          <a:p>
            <a:pPr algn="just"/>
            <a:r>
              <a:rPr lang="en-US" sz="2000" dirty="0"/>
              <a:t>Also Longitudinal Study to find out in brand switching from Ariel detergent powder to liquid</a:t>
            </a:r>
          </a:p>
          <a:p>
            <a:pPr algn="just"/>
            <a:r>
              <a:rPr lang="en-US" sz="2000" dirty="0"/>
              <a:t>Qualitative Research to Determine Usage Experience, Satisfaction, and Dissatisfaction by date July 15, 2015</a:t>
            </a:r>
            <a:endParaRPr lang="en-US" sz="800" dirty="0"/>
          </a:p>
          <a:p>
            <a:pPr algn="just"/>
            <a:r>
              <a:rPr lang="en-US" sz="2000" b="1" dirty="0"/>
              <a:t>Technique</a:t>
            </a:r>
            <a:r>
              <a:rPr lang="en-US" sz="2000" dirty="0"/>
              <a:t>:  Select all the first 8 major Cities and then tried to give more weight to the East while selecting the rest non the top8 cities.  Stratified Sampling Used.</a:t>
            </a:r>
          </a:p>
          <a:p>
            <a:pPr algn="just"/>
            <a:r>
              <a:rPr lang="en-US" sz="2000" dirty="0"/>
              <a:t>The research to be conducted only among the people in SEC A households who use liquid and detergent powders(which 2%+48% comprises 50 Percent of households)</a:t>
            </a:r>
          </a:p>
          <a:p>
            <a:pPr algn="just"/>
            <a:r>
              <a:rPr lang="en-US" sz="2000" dirty="0"/>
              <a:t>In-home usage method: the product would be placed for a stipulated period with the longitudinal study group to do the proper qualitative analysis later regarding it.</a:t>
            </a:r>
          </a:p>
          <a:p>
            <a:endParaRPr lang="en-IN" dirty="0"/>
          </a:p>
        </p:txBody>
      </p:sp>
    </p:spTree>
    <p:extLst>
      <p:ext uri="{BB962C8B-B14F-4D97-AF65-F5344CB8AC3E}">
        <p14:creationId xmlns:p14="http://schemas.microsoft.com/office/powerpoint/2010/main" val="323720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7AE2EA-4E47-4212-B0D5-16A328DC8625}"/>
              </a:ext>
            </a:extLst>
          </p:cNvPr>
          <p:cNvSpPr>
            <a:spLocks noGrp="1"/>
          </p:cNvSpPr>
          <p:nvPr>
            <p:ph idx="1"/>
          </p:nvPr>
        </p:nvSpPr>
        <p:spPr>
          <a:xfrm>
            <a:off x="865538" y="467670"/>
            <a:ext cx="10488261" cy="5709293"/>
          </a:xfrm>
        </p:spPr>
        <p:txBody>
          <a:bodyPr>
            <a:normAutofit lnSpcReduction="10000"/>
          </a:bodyPr>
          <a:lstStyle/>
          <a:p>
            <a:pPr algn="just"/>
            <a:r>
              <a:rPr lang="en-US" sz="1800" dirty="0"/>
              <a:t>The Target group for the research would be :</a:t>
            </a:r>
          </a:p>
          <a:p>
            <a:pPr lvl="1" algn="just"/>
            <a:r>
              <a:rPr lang="en-US" sz="1800" b="1" dirty="0"/>
              <a:t>SEC A </a:t>
            </a:r>
            <a:r>
              <a:rPr lang="en-US" sz="1800" dirty="0"/>
              <a:t>household</a:t>
            </a:r>
          </a:p>
          <a:p>
            <a:pPr lvl="1" algn="just"/>
            <a:r>
              <a:rPr lang="en-US" sz="1800" b="1" dirty="0"/>
              <a:t>Top 8 city</a:t>
            </a:r>
            <a:r>
              <a:rPr lang="en-US" sz="1800" dirty="0"/>
              <a:t>, Along with </a:t>
            </a:r>
            <a:r>
              <a:rPr lang="en-US" sz="1800" b="1" dirty="0"/>
              <a:t>non top 8 distributed cities</a:t>
            </a:r>
            <a:r>
              <a:rPr lang="en-US" sz="1800" dirty="0"/>
              <a:t> in each sector East ,West, North, South. Also Subgroups According to Self Wash Maid Wash and Hand Wash and Maid Wash.</a:t>
            </a:r>
          </a:p>
          <a:p>
            <a:pPr lvl="1" algn="just"/>
            <a:r>
              <a:rPr lang="en-US" sz="1800" b="1" dirty="0"/>
              <a:t>Key decision maker </a:t>
            </a:r>
            <a:r>
              <a:rPr lang="en-US" sz="1800" dirty="0"/>
              <a:t>for the brand of detergent to be used in the household.</a:t>
            </a:r>
          </a:p>
          <a:p>
            <a:pPr lvl="1" algn="just"/>
            <a:r>
              <a:rPr lang="en-US" sz="1800" dirty="0"/>
              <a:t>Current users Liquid and Premium Brand Detergent Powder(Surf Excel, Ariel </a:t>
            </a:r>
            <a:r>
              <a:rPr lang="en-US" sz="1800" dirty="0" err="1"/>
              <a:t>etc</a:t>
            </a:r>
            <a:r>
              <a:rPr lang="en-US" sz="1800" dirty="0"/>
              <a:t>).</a:t>
            </a:r>
          </a:p>
          <a:p>
            <a:pPr algn="just"/>
            <a:r>
              <a:rPr lang="en-US" sz="1800" b="1" dirty="0"/>
              <a:t>Location</a:t>
            </a:r>
            <a:r>
              <a:rPr lang="en-US" sz="1800" dirty="0"/>
              <a:t> :  Across India</a:t>
            </a:r>
          </a:p>
          <a:p>
            <a:pPr algn="just"/>
            <a:r>
              <a:rPr lang="en-US" sz="1800" b="1" dirty="0"/>
              <a:t>Sample size </a:t>
            </a:r>
            <a:r>
              <a:rPr lang="en-US" sz="1800" dirty="0"/>
              <a:t>: </a:t>
            </a:r>
          </a:p>
          <a:p>
            <a:pPr algn="just"/>
            <a:endParaRPr lang="en-US" sz="1600" dirty="0"/>
          </a:p>
          <a:p>
            <a:pPr algn="just"/>
            <a:endParaRPr lang="en-US" sz="1600" dirty="0"/>
          </a:p>
          <a:p>
            <a:pPr algn="just"/>
            <a:endParaRPr lang="en-US" sz="1600" dirty="0"/>
          </a:p>
          <a:p>
            <a:pPr algn="just"/>
            <a:r>
              <a:rPr lang="en-US" sz="1800" b="1" dirty="0"/>
              <a:t>Reporting units </a:t>
            </a:r>
            <a:r>
              <a:rPr lang="en-US" sz="1800" dirty="0"/>
              <a:t>: The data would be reported by a)East India and Rest of India(</a:t>
            </a:r>
            <a:r>
              <a:rPr lang="en-US" sz="1800" dirty="0" err="1"/>
              <a:t>West,North,South</a:t>
            </a:r>
            <a:r>
              <a:rPr lang="en-US" sz="1800" dirty="0"/>
              <a:t>) b)Top 8 cities,Nontop8 cities c)</a:t>
            </a:r>
            <a:r>
              <a:rPr lang="en-US" sz="1800" dirty="0" err="1"/>
              <a:t>Hand,Machine</a:t>
            </a:r>
            <a:r>
              <a:rPr lang="en-US" sz="1800" dirty="0"/>
              <a:t> Wash d)</a:t>
            </a:r>
            <a:r>
              <a:rPr lang="en-US" sz="1800" dirty="0" err="1"/>
              <a:t>Self,Maid</a:t>
            </a:r>
            <a:r>
              <a:rPr lang="en-US" sz="1800" dirty="0"/>
              <a:t> Wash</a:t>
            </a:r>
          </a:p>
          <a:p>
            <a:pPr algn="just"/>
            <a:r>
              <a:rPr lang="en-US" sz="1800" b="1" dirty="0"/>
              <a:t>Weighting</a:t>
            </a:r>
            <a:r>
              <a:rPr lang="en-US" sz="1800" dirty="0"/>
              <a:t> : The data would be weighted by population size in the cities considered</a:t>
            </a:r>
          </a:p>
          <a:p>
            <a:endParaRPr lang="en-IN" dirty="0"/>
          </a:p>
        </p:txBody>
      </p:sp>
      <p:graphicFrame>
        <p:nvGraphicFramePr>
          <p:cNvPr id="10" name="Table 9">
            <a:extLst>
              <a:ext uri="{FF2B5EF4-FFF2-40B4-BE49-F238E27FC236}">
                <a16:creationId xmlns:a16="http://schemas.microsoft.com/office/drawing/2014/main" id="{12CA134C-C2B3-4342-B7F9-238A61F776C2}"/>
              </a:ext>
            </a:extLst>
          </p:cNvPr>
          <p:cNvGraphicFramePr>
            <a:graphicFrameLocks noGrp="1"/>
          </p:cNvGraphicFramePr>
          <p:nvPr>
            <p:extLst>
              <p:ext uri="{D42A27DB-BD31-4B8C-83A1-F6EECF244321}">
                <p14:modId xmlns:p14="http://schemas.microsoft.com/office/powerpoint/2010/main" val="2191751312"/>
              </p:ext>
            </p:extLst>
          </p:nvPr>
        </p:nvGraphicFramePr>
        <p:xfrm>
          <a:off x="2787701" y="3193067"/>
          <a:ext cx="4048098" cy="1096115"/>
        </p:xfrm>
        <a:graphic>
          <a:graphicData uri="http://schemas.openxmlformats.org/drawingml/2006/table">
            <a:tbl>
              <a:tblPr>
                <a:tableStyleId>{5C22544A-7EE6-4342-B048-85BDC9FD1C3A}</a:tableStyleId>
              </a:tblPr>
              <a:tblGrid>
                <a:gridCol w="790888">
                  <a:extLst>
                    <a:ext uri="{9D8B030D-6E8A-4147-A177-3AD203B41FA5}">
                      <a16:colId xmlns:a16="http://schemas.microsoft.com/office/drawing/2014/main" val="804386552"/>
                    </a:ext>
                  </a:extLst>
                </a:gridCol>
                <a:gridCol w="593166">
                  <a:extLst>
                    <a:ext uri="{9D8B030D-6E8A-4147-A177-3AD203B41FA5}">
                      <a16:colId xmlns:a16="http://schemas.microsoft.com/office/drawing/2014/main" val="1443235529"/>
                    </a:ext>
                  </a:extLst>
                </a:gridCol>
                <a:gridCol w="666011">
                  <a:extLst>
                    <a:ext uri="{9D8B030D-6E8A-4147-A177-3AD203B41FA5}">
                      <a16:colId xmlns:a16="http://schemas.microsoft.com/office/drawing/2014/main" val="3746660834"/>
                    </a:ext>
                  </a:extLst>
                </a:gridCol>
                <a:gridCol w="666011">
                  <a:extLst>
                    <a:ext uri="{9D8B030D-6E8A-4147-A177-3AD203B41FA5}">
                      <a16:colId xmlns:a16="http://schemas.microsoft.com/office/drawing/2014/main" val="4044399539"/>
                    </a:ext>
                  </a:extLst>
                </a:gridCol>
                <a:gridCol w="666011">
                  <a:extLst>
                    <a:ext uri="{9D8B030D-6E8A-4147-A177-3AD203B41FA5}">
                      <a16:colId xmlns:a16="http://schemas.microsoft.com/office/drawing/2014/main" val="3687239388"/>
                    </a:ext>
                  </a:extLst>
                </a:gridCol>
                <a:gridCol w="666011">
                  <a:extLst>
                    <a:ext uri="{9D8B030D-6E8A-4147-A177-3AD203B41FA5}">
                      <a16:colId xmlns:a16="http://schemas.microsoft.com/office/drawing/2014/main" val="2097339133"/>
                    </a:ext>
                  </a:extLst>
                </a:gridCol>
              </a:tblGrid>
              <a:tr h="209439">
                <a:tc gridSpan="6">
                  <a:txBody>
                    <a:bodyPr/>
                    <a:lstStyle/>
                    <a:p>
                      <a:pPr algn="ctr" fontAlgn="b"/>
                      <a:r>
                        <a:rPr lang="en-IN" sz="1100" u="none" strike="noStrike" dirty="0">
                          <a:effectLst/>
                        </a:rPr>
                        <a:t>Sample Sizes before weighting</a:t>
                      </a:r>
                      <a:endParaRPr lang="en-IN" sz="1100" b="0" i="0" u="none" strike="noStrike" dirty="0">
                        <a:solidFill>
                          <a:srgbClr val="000000"/>
                        </a:solidFill>
                        <a:effectLst/>
                        <a:latin typeface="Calibri" panose="020F0502020204030204" pitchFamily="34" charset="0"/>
                      </a:endParaRPr>
                    </a:p>
                  </a:txBody>
                  <a:tcPr marL="6350" marR="6350" marT="6350" marB="0" anchor="b"/>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030101446"/>
                  </a:ext>
                </a:extLst>
              </a:tr>
              <a:tr h="221669">
                <a:tc>
                  <a:txBody>
                    <a:bodyPr/>
                    <a:lstStyle/>
                    <a:p>
                      <a:pPr algn="l" fontAlgn="b"/>
                      <a:r>
                        <a:rPr lang="en-IN" sz="1100" u="none" strike="noStrike" dirty="0">
                          <a:effectLst/>
                        </a:rPr>
                        <a:t> </a:t>
                      </a:r>
                      <a:endParaRPr lang="en-IN"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IN" sz="1100" u="none" strike="noStrike" dirty="0">
                          <a:effectLst/>
                        </a:rPr>
                        <a:t>East </a:t>
                      </a:r>
                      <a:endParaRPr lang="en-IN"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IN" sz="1100" u="none" strike="noStrike" dirty="0">
                          <a:effectLst/>
                        </a:rPr>
                        <a:t>West</a:t>
                      </a:r>
                      <a:endParaRPr lang="en-IN"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IN" sz="1100" u="none" strike="noStrike" dirty="0">
                          <a:effectLst/>
                        </a:rPr>
                        <a:t>North</a:t>
                      </a:r>
                      <a:endParaRPr lang="en-IN"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IN" sz="1100" u="none" strike="noStrike">
                          <a:effectLst/>
                        </a:rPr>
                        <a:t>South</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100" u="none" strike="noStrike">
                          <a:effectLst/>
                        </a:rPr>
                        <a:t>Total</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11471818"/>
                  </a:ext>
                </a:extLst>
              </a:tr>
              <a:tr h="221669">
                <a:tc>
                  <a:txBody>
                    <a:bodyPr/>
                    <a:lstStyle/>
                    <a:p>
                      <a:pPr algn="l" fontAlgn="b"/>
                      <a:r>
                        <a:rPr lang="en-IN" sz="1100" u="none" strike="noStrike">
                          <a:effectLst/>
                        </a:rPr>
                        <a:t>Top8</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1068</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356</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356</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356</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2136</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758407361"/>
                  </a:ext>
                </a:extLst>
              </a:tr>
              <a:tr h="221669">
                <a:tc>
                  <a:txBody>
                    <a:bodyPr/>
                    <a:lstStyle/>
                    <a:p>
                      <a:pPr algn="l" fontAlgn="b"/>
                      <a:r>
                        <a:rPr lang="en-IN" sz="1100" u="none" strike="noStrike" dirty="0">
                          <a:effectLst/>
                        </a:rPr>
                        <a:t>Nontop8</a:t>
                      </a:r>
                      <a:endParaRPr lang="en-IN"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797</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266</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266</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266</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1595</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197272712"/>
                  </a:ext>
                </a:extLst>
              </a:tr>
              <a:tr h="221669">
                <a:tc>
                  <a:txBody>
                    <a:bodyPr/>
                    <a:lstStyle/>
                    <a:p>
                      <a:pPr algn="l" fontAlgn="b"/>
                      <a:r>
                        <a:rPr lang="en-IN" sz="1100" u="none" strike="noStrike">
                          <a:effectLst/>
                        </a:rPr>
                        <a:t>Total</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dirty="0">
                          <a:effectLst/>
                        </a:rPr>
                        <a:t>1865</a:t>
                      </a:r>
                      <a:endParaRPr lang="en-IN"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622</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622</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dirty="0">
                          <a:effectLst/>
                        </a:rPr>
                        <a:t>622</a:t>
                      </a:r>
                      <a:endParaRPr lang="en-IN"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dirty="0">
                          <a:effectLst/>
                        </a:rPr>
                        <a:t>3731</a:t>
                      </a:r>
                      <a:endParaRPr lang="en-IN"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127506748"/>
                  </a:ext>
                </a:extLst>
              </a:tr>
            </a:tbl>
          </a:graphicData>
        </a:graphic>
      </p:graphicFrame>
      <p:graphicFrame>
        <p:nvGraphicFramePr>
          <p:cNvPr id="11" name="Table 10">
            <a:extLst>
              <a:ext uri="{FF2B5EF4-FFF2-40B4-BE49-F238E27FC236}">
                <a16:creationId xmlns:a16="http://schemas.microsoft.com/office/drawing/2014/main" id="{6814F365-E95B-41CD-914C-EE32339781B3}"/>
              </a:ext>
            </a:extLst>
          </p:cNvPr>
          <p:cNvGraphicFramePr>
            <a:graphicFrameLocks noGrp="1"/>
          </p:cNvGraphicFramePr>
          <p:nvPr>
            <p:extLst>
              <p:ext uri="{D42A27DB-BD31-4B8C-83A1-F6EECF244321}">
                <p14:modId xmlns:p14="http://schemas.microsoft.com/office/powerpoint/2010/main" val="2958261694"/>
              </p:ext>
            </p:extLst>
          </p:nvPr>
        </p:nvGraphicFramePr>
        <p:xfrm>
          <a:off x="6900656" y="3193067"/>
          <a:ext cx="4388286" cy="1096113"/>
        </p:xfrm>
        <a:graphic>
          <a:graphicData uri="http://schemas.openxmlformats.org/drawingml/2006/table">
            <a:tbl>
              <a:tblPr>
                <a:tableStyleId>{5C22544A-7EE6-4342-B048-85BDC9FD1C3A}</a:tableStyleId>
              </a:tblPr>
              <a:tblGrid>
                <a:gridCol w="1171580">
                  <a:extLst>
                    <a:ext uri="{9D8B030D-6E8A-4147-A177-3AD203B41FA5}">
                      <a16:colId xmlns:a16="http://schemas.microsoft.com/office/drawing/2014/main" val="3237033855"/>
                    </a:ext>
                  </a:extLst>
                </a:gridCol>
                <a:gridCol w="585790">
                  <a:extLst>
                    <a:ext uri="{9D8B030D-6E8A-4147-A177-3AD203B41FA5}">
                      <a16:colId xmlns:a16="http://schemas.microsoft.com/office/drawing/2014/main" val="3258961297"/>
                    </a:ext>
                  </a:extLst>
                </a:gridCol>
                <a:gridCol w="657729">
                  <a:extLst>
                    <a:ext uri="{9D8B030D-6E8A-4147-A177-3AD203B41FA5}">
                      <a16:colId xmlns:a16="http://schemas.microsoft.com/office/drawing/2014/main" val="1409757695"/>
                    </a:ext>
                  </a:extLst>
                </a:gridCol>
                <a:gridCol w="657729">
                  <a:extLst>
                    <a:ext uri="{9D8B030D-6E8A-4147-A177-3AD203B41FA5}">
                      <a16:colId xmlns:a16="http://schemas.microsoft.com/office/drawing/2014/main" val="2139481505"/>
                    </a:ext>
                  </a:extLst>
                </a:gridCol>
                <a:gridCol w="657729">
                  <a:extLst>
                    <a:ext uri="{9D8B030D-6E8A-4147-A177-3AD203B41FA5}">
                      <a16:colId xmlns:a16="http://schemas.microsoft.com/office/drawing/2014/main" val="829238651"/>
                    </a:ext>
                  </a:extLst>
                </a:gridCol>
                <a:gridCol w="657729">
                  <a:extLst>
                    <a:ext uri="{9D8B030D-6E8A-4147-A177-3AD203B41FA5}">
                      <a16:colId xmlns:a16="http://schemas.microsoft.com/office/drawing/2014/main" val="1908912779"/>
                    </a:ext>
                  </a:extLst>
                </a:gridCol>
              </a:tblGrid>
              <a:tr h="217721">
                <a:tc gridSpan="6">
                  <a:txBody>
                    <a:bodyPr/>
                    <a:lstStyle/>
                    <a:p>
                      <a:pPr algn="ctr" fontAlgn="b"/>
                      <a:r>
                        <a:rPr lang="en-IN" sz="1100" u="none" strike="noStrike" dirty="0">
                          <a:effectLst/>
                        </a:rPr>
                        <a:t>Sample Size after Weighing(according to populations)</a:t>
                      </a:r>
                      <a:endParaRPr lang="en-IN" sz="1100" b="0" i="0" u="none" strike="noStrike" dirty="0">
                        <a:solidFill>
                          <a:srgbClr val="000000"/>
                        </a:solidFill>
                        <a:effectLst/>
                        <a:latin typeface="Calibri" panose="020F0502020204030204" pitchFamily="34" charset="0"/>
                      </a:endParaRPr>
                    </a:p>
                  </a:txBody>
                  <a:tcPr marL="6350" marR="6350" marT="6350" marB="0" anchor="b"/>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406023351"/>
                  </a:ext>
                </a:extLst>
              </a:tr>
              <a:tr h="225229">
                <a:tc>
                  <a:txBody>
                    <a:bodyPr/>
                    <a:lstStyle/>
                    <a:p>
                      <a:pPr algn="l" fontAlgn="b"/>
                      <a:r>
                        <a:rPr lang="en-IN" sz="1100" u="none" strike="noStrike" dirty="0">
                          <a:effectLst/>
                        </a:rPr>
                        <a:t>Sample Size</a:t>
                      </a:r>
                      <a:endParaRPr lang="en-IN"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IN" sz="1100" u="none" strike="noStrike">
                          <a:effectLst/>
                        </a:rPr>
                        <a:t>East </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100" u="none" strike="noStrike">
                          <a:effectLst/>
                        </a:rPr>
                        <a:t>West</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100" u="none" strike="noStrike">
                          <a:effectLst/>
                        </a:rPr>
                        <a:t>North</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100" u="none" strike="noStrike">
                          <a:effectLst/>
                        </a:rPr>
                        <a:t>South</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100" u="none" strike="noStrike">
                          <a:effectLst/>
                        </a:rPr>
                        <a:t>Total</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45539730"/>
                  </a:ext>
                </a:extLst>
              </a:tr>
              <a:tr h="217721">
                <a:tc>
                  <a:txBody>
                    <a:bodyPr/>
                    <a:lstStyle/>
                    <a:p>
                      <a:pPr algn="l" fontAlgn="b"/>
                      <a:r>
                        <a:rPr lang="en-IN" sz="1100" u="none" strike="noStrike">
                          <a:effectLst/>
                        </a:rPr>
                        <a:t>Top8</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588</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1001</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673</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751</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3013</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869232187"/>
                  </a:ext>
                </a:extLst>
              </a:tr>
              <a:tr h="217721">
                <a:tc>
                  <a:txBody>
                    <a:bodyPr/>
                    <a:lstStyle/>
                    <a:p>
                      <a:pPr algn="l" fontAlgn="b"/>
                      <a:r>
                        <a:rPr lang="en-IN" sz="1100" u="none" strike="noStrike">
                          <a:effectLst/>
                        </a:rPr>
                        <a:t>Nontop8</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141</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240</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161</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180</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722</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515123826"/>
                  </a:ext>
                </a:extLst>
              </a:tr>
              <a:tr h="217721">
                <a:tc>
                  <a:txBody>
                    <a:bodyPr/>
                    <a:lstStyle/>
                    <a:p>
                      <a:pPr algn="l" fontAlgn="b"/>
                      <a:r>
                        <a:rPr lang="en-IN" sz="1100" u="none" strike="noStrike">
                          <a:effectLst/>
                        </a:rPr>
                        <a:t>Total</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729</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1241</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834</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931</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dirty="0">
                          <a:effectLst/>
                        </a:rPr>
                        <a:t>3735</a:t>
                      </a:r>
                      <a:endParaRPr lang="en-IN"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709410413"/>
                  </a:ext>
                </a:extLst>
              </a:tr>
            </a:tbl>
          </a:graphicData>
        </a:graphic>
      </p:graphicFrame>
    </p:spTree>
    <p:extLst>
      <p:ext uri="{BB962C8B-B14F-4D97-AF65-F5344CB8AC3E}">
        <p14:creationId xmlns:p14="http://schemas.microsoft.com/office/powerpoint/2010/main" val="1996863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D4CA0-9ED6-4D76-A75C-11DA6F52A861}"/>
              </a:ext>
            </a:extLst>
          </p:cNvPr>
          <p:cNvSpPr>
            <a:spLocks noGrp="1"/>
          </p:cNvSpPr>
          <p:nvPr>
            <p:ph type="title"/>
          </p:nvPr>
        </p:nvSpPr>
        <p:spPr>
          <a:xfrm>
            <a:off x="838200" y="365125"/>
            <a:ext cx="10515600" cy="933587"/>
          </a:xfrm>
        </p:spPr>
        <p:txBody>
          <a:bodyPr>
            <a:noAutofit/>
          </a:bodyPr>
          <a:lstStyle/>
          <a:p>
            <a:pPr algn="ctr"/>
            <a:r>
              <a:rPr lang="en-IN" sz="4800" b="1" u="sng" dirty="0"/>
              <a:t>Information Areas</a:t>
            </a:r>
          </a:p>
        </p:txBody>
      </p:sp>
      <p:sp>
        <p:nvSpPr>
          <p:cNvPr id="3" name="Content Placeholder 2">
            <a:extLst>
              <a:ext uri="{FF2B5EF4-FFF2-40B4-BE49-F238E27FC236}">
                <a16:creationId xmlns:a16="http://schemas.microsoft.com/office/drawing/2014/main" id="{DB59ED98-168D-4B00-AA03-FA01F8DA2498}"/>
              </a:ext>
            </a:extLst>
          </p:cNvPr>
          <p:cNvSpPr>
            <a:spLocks noGrp="1"/>
          </p:cNvSpPr>
          <p:nvPr>
            <p:ph idx="1"/>
          </p:nvPr>
        </p:nvSpPr>
        <p:spPr>
          <a:xfrm>
            <a:off x="1535634" y="1228507"/>
            <a:ext cx="9818166" cy="4948456"/>
          </a:xfrm>
        </p:spPr>
        <p:txBody>
          <a:bodyPr>
            <a:normAutofit fontScale="25000" lnSpcReduction="20000"/>
          </a:bodyPr>
          <a:lstStyle/>
          <a:p>
            <a:pPr marL="285750" indent="-285750" algn="just">
              <a:buFont typeface="Courier New" pitchFamily="49" charset="0"/>
              <a:buChar char="o"/>
            </a:pPr>
            <a:r>
              <a:rPr lang="en-US" sz="1800" dirty="0"/>
              <a:t> </a:t>
            </a:r>
          </a:p>
          <a:p>
            <a:r>
              <a:rPr lang="en-US" sz="7200" dirty="0"/>
              <a:t>Demographics</a:t>
            </a:r>
          </a:p>
          <a:p>
            <a:r>
              <a:rPr lang="en-US" sz="7200" dirty="0"/>
              <a:t>Brand awareness (from a randomly selected sample)</a:t>
            </a:r>
          </a:p>
          <a:p>
            <a:r>
              <a:rPr lang="en-US" sz="7200" dirty="0"/>
              <a:t>Brand usage – Ever used, currently used brand/s, MOU brands (from a randomly selected sample)</a:t>
            </a:r>
          </a:p>
          <a:p>
            <a:r>
              <a:rPr lang="en-IN" sz="7200" dirty="0"/>
              <a:t>Mode of washing Clothes(Hand Wash, Washing Machine)</a:t>
            </a:r>
          </a:p>
          <a:p>
            <a:r>
              <a:rPr lang="en-IN" sz="7200" dirty="0"/>
              <a:t>Type of Detergent Used(Liquid or Powder)</a:t>
            </a:r>
          </a:p>
          <a:p>
            <a:r>
              <a:rPr lang="en-IN" sz="7200" dirty="0"/>
              <a:t>Have u Heard of or  Used Liquid?</a:t>
            </a:r>
          </a:p>
          <a:p>
            <a:r>
              <a:rPr lang="en-IN" sz="7200" dirty="0"/>
              <a:t> Preferred brand for liquid detergent</a:t>
            </a:r>
            <a:endParaRPr lang="en-US" sz="7200" dirty="0"/>
          </a:p>
          <a:p>
            <a:pPr marL="0" indent="0">
              <a:buNone/>
            </a:pPr>
            <a:r>
              <a:rPr lang="en-US" sz="7200" dirty="0"/>
              <a:t>Product evaluation:</a:t>
            </a:r>
          </a:p>
          <a:p>
            <a:r>
              <a:rPr lang="en-US" sz="7200" dirty="0"/>
              <a:t>This is for all those people who are users of ariel liquid</a:t>
            </a:r>
          </a:p>
          <a:p>
            <a:r>
              <a:rPr lang="en-US" sz="7200" dirty="0"/>
              <a:t>1.On a scale of 1-10, how much would you refer ariel liquid to others? (This to judge likeability?)([0 being not referring at all,10 being the most referred])</a:t>
            </a:r>
          </a:p>
          <a:p>
            <a:r>
              <a:rPr lang="en-US" sz="7200" dirty="0"/>
              <a:t>2. Rank brands according to your preference.[From here the top rank is the most liked brand according to the customer(spontaneous liking)]</a:t>
            </a:r>
          </a:p>
          <a:p>
            <a:endParaRPr lang="en-IN" sz="1800" dirty="0"/>
          </a:p>
          <a:p>
            <a:endParaRPr lang="en-IN" sz="1800" dirty="0"/>
          </a:p>
          <a:p>
            <a:endParaRPr lang="en-IN" sz="1800" dirty="0"/>
          </a:p>
          <a:p>
            <a:endParaRPr lang="en-IN" sz="1800" dirty="0"/>
          </a:p>
          <a:p>
            <a:endParaRPr lang="en-IN" sz="1800" dirty="0"/>
          </a:p>
          <a:p>
            <a:endParaRPr lang="en-IN" sz="1800" dirty="0"/>
          </a:p>
          <a:p>
            <a:endParaRPr lang="en-IN" sz="1800" dirty="0"/>
          </a:p>
          <a:p>
            <a:endParaRPr lang="en-US" sz="1800" dirty="0"/>
          </a:p>
          <a:p>
            <a:pPr marL="0" indent="0">
              <a:buNone/>
            </a:pPr>
            <a:r>
              <a:rPr lang="en-US" sz="1800" dirty="0"/>
              <a:t>     </a:t>
            </a:r>
          </a:p>
          <a:p>
            <a:endParaRPr lang="en-IN" sz="1800" dirty="0"/>
          </a:p>
          <a:p>
            <a:endParaRPr lang="en-IN" dirty="0"/>
          </a:p>
        </p:txBody>
      </p:sp>
    </p:spTree>
    <p:extLst>
      <p:ext uri="{BB962C8B-B14F-4D97-AF65-F5344CB8AC3E}">
        <p14:creationId xmlns:p14="http://schemas.microsoft.com/office/powerpoint/2010/main" val="1698794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BF8400-04CE-4210-A875-83ACA222FDC3}"/>
              </a:ext>
            </a:extLst>
          </p:cNvPr>
          <p:cNvSpPr>
            <a:spLocks noGrp="1"/>
          </p:cNvSpPr>
          <p:nvPr>
            <p:ph idx="1"/>
          </p:nvPr>
        </p:nvSpPr>
        <p:spPr>
          <a:xfrm>
            <a:off x="1493752" y="314107"/>
            <a:ext cx="9860047" cy="5862856"/>
          </a:xfrm>
        </p:spPr>
        <p:txBody>
          <a:bodyPr>
            <a:normAutofit fontScale="92500" lnSpcReduction="20000"/>
          </a:bodyPr>
          <a:lstStyle/>
          <a:p>
            <a:endParaRPr lang="en-US" sz="2000" dirty="0"/>
          </a:p>
          <a:p>
            <a:r>
              <a:rPr lang="en-US" sz="2000" dirty="0"/>
              <a:t>INDIVIDUAL PRODUCT ATTRIBUTES:</a:t>
            </a:r>
          </a:p>
          <a:p>
            <a:r>
              <a:rPr lang="en-US" sz="2000" dirty="0"/>
              <a:t>1.</a:t>
            </a:r>
            <a:r>
              <a:rPr lang="en-US" dirty="0"/>
              <a:t>D</a:t>
            </a:r>
            <a:r>
              <a:rPr lang="en-US" sz="1800" dirty="0"/>
              <a:t>o you like the appearance of the liquid?(rate on a scale of 1 to 7 , 7 being the best and 1 being worst)</a:t>
            </a:r>
          </a:p>
          <a:p>
            <a:r>
              <a:rPr lang="en-US" sz="1800" dirty="0"/>
              <a:t>2.Do you like the color of the liquid?(answer in yes or no)</a:t>
            </a:r>
          </a:p>
          <a:p>
            <a:endParaRPr lang="en-US" sz="1800" dirty="0"/>
          </a:p>
          <a:p>
            <a:r>
              <a:rPr lang="en-US" dirty="0"/>
              <a:t>I</a:t>
            </a:r>
            <a:r>
              <a:rPr lang="en-US" sz="1800" dirty="0"/>
              <a:t>f you don't like the color of the detergent, mention your color preferences</a:t>
            </a:r>
          </a:p>
          <a:p>
            <a:r>
              <a:rPr lang="en-US" sz="1800" dirty="0"/>
              <a:t>3.Do you like the fragrance of the detergent?(rate on a scale of 1 to 7 , 7 being the best and 1 being worst)</a:t>
            </a:r>
          </a:p>
          <a:p>
            <a:r>
              <a:rPr lang="en-US" sz="1800" dirty="0"/>
              <a:t>4.Rate the dirt removability capacity of the detergent.(rate on a scale of 1 to 7 , 7 being the best and 1 being worst)</a:t>
            </a:r>
          </a:p>
          <a:p>
            <a:r>
              <a:rPr lang="en-US" sz="1800" dirty="0"/>
              <a:t>5.Is the detergent too harsh on hands?(rate on a scale of 1 to 7,1 being the least harsh and 7 being the most harsh)</a:t>
            </a:r>
          </a:p>
          <a:p>
            <a:r>
              <a:rPr lang="en-US" sz="1800" dirty="0"/>
              <a:t>6.Does it maintain the color of the clothing?(rate on a scale of 1 to 7 , 7 being the best and 1 being worst)</a:t>
            </a:r>
          </a:p>
          <a:p>
            <a:endParaRPr lang="en-US" sz="1800" dirty="0"/>
          </a:p>
          <a:p>
            <a:r>
              <a:rPr lang="en-US" sz="1800" dirty="0"/>
              <a:t>PURCHASE INTENTION:</a:t>
            </a:r>
          </a:p>
          <a:p>
            <a:r>
              <a:rPr lang="en-US" dirty="0"/>
              <a:t>W</a:t>
            </a:r>
            <a:r>
              <a:rPr lang="en-US" sz="1800" dirty="0"/>
              <a:t>ould you like to buy it again?(rate on a scale of 1 to 5 ,1 being the least interest to buy and 5 being the highest interest to buy)</a:t>
            </a:r>
          </a:p>
          <a:p>
            <a:endParaRPr lang="en-IN" dirty="0"/>
          </a:p>
        </p:txBody>
      </p:sp>
    </p:spTree>
    <p:extLst>
      <p:ext uri="{BB962C8B-B14F-4D97-AF65-F5344CB8AC3E}">
        <p14:creationId xmlns:p14="http://schemas.microsoft.com/office/powerpoint/2010/main" val="3873747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BF8400-04CE-4210-A875-83ACA222FDC3}"/>
              </a:ext>
            </a:extLst>
          </p:cNvPr>
          <p:cNvSpPr>
            <a:spLocks noGrp="1"/>
          </p:cNvSpPr>
          <p:nvPr>
            <p:ph idx="1"/>
          </p:nvPr>
        </p:nvSpPr>
        <p:spPr>
          <a:xfrm>
            <a:off x="1493752" y="1067962"/>
            <a:ext cx="9860047" cy="5214175"/>
          </a:xfrm>
        </p:spPr>
        <p:txBody>
          <a:bodyPr>
            <a:noAutofit/>
          </a:bodyPr>
          <a:lstStyle/>
          <a:p>
            <a:endParaRPr lang="en-US" sz="1600" dirty="0"/>
          </a:p>
          <a:p>
            <a:r>
              <a:rPr lang="en-US" dirty="0"/>
              <a:t>The total cost of the study would be INR 25,00,000. Of this,</a:t>
            </a:r>
          </a:p>
          <a:p>
            <a:pPr lvl="1"/>
            <a:r>
              <a:rPr lang="en-US" sz="1800" dirty="0"/>
              <a:t>INR </a:t>
            </a:r>
            <a:r>
              <a:rPr lang="en-IN" sz="1800" b="0" i="0" u="none" strike="noStrike" dirty="0">
                <a:solidFill>
                  <a:srgbClr val="000000"/>
                </a:solidFill>
                <a:effectLst/>
                <a:latin typeface="Calibri" panose="020F0502020204030204" pitchFamily="34" charset="0"/>
              </a:rPr>
              <a:t>2119680</a:t>
            </a:r>
            <a:r>
              <a:rPr lang="en-IN" sz="1800" dirty="0"/>
              <a:t> </a:t>
            </a:r>
            <a:r>
              <a:rPr lang="en-US" sz="1800" dirty="0"/>
              <a:t> with ST would be field &amp; tab cost</a:t>
            </a:r>
          </a:p>
          <a:p>
            <a:pPr lvl="1"/>
            <a:r>
              <a:rPr lang="en-US" sz="1800" dirty="0"/>
              <a:t>INR </a:t>
            </a:r>
            <a:r>
              <a:rPr lang="en-IN" sz="1800" b="0" i="0" u="none" strike="noStrike" dirty="0">
                <a:solidFill>
                  <a:srgbClr val="000000"/>
                </a:solidFill>
                <a:effectLst/>
                <a:latin typeface="Calibri" panose="020F0502020204030204" pitchFamily="34" charset="0"/>
              </a:rPr>
              <a:t>3,80,320</a:t>
            </a:r>
            <a:r>
              <a:rPr lang="en-IN" sz="1800" dirty="0"/>
              <a:t> </a:t>
            </a:r>
            <a:r>
              <a:rPr lang="en-US" sz="1800" dirty="0"/>
              <a:t>would be the consulting cost </a:t>
            </a:r>
          </a:p>
          <a:p>
            <a:pPr lvl="1"/>
            <a:endParaRPr lang="en-US" sz="1800" dirty="0"/>
          </a:p>
          <a:p>
            <a:pPr lvl="1"/>
            <a:r>
              <a:rPr lang="en-US" sz="1800" dirty="0"/>
              <a:t>Respondent gifts , if any, needs to be borne by the Client</a:t>
            </a:r>
          </a:p>
          <a:p>
            <a:pPr lvl="1"/>
            <a:endParaRPr lang="en-US" sz="1400" dirty="0"/>
          </a:p>
          <a:p>
            <a:pPr lvl="1"/>
            <a:endParaRPr lang="en-US" sz="1400" dirty="0"/>
          </a:p>
          <a:p>
            <a:endParaRPr lang="en-US" sz="1600" dirty="0"/>
          </a:p>
          <a:p>
            <a:endParaRPr lang="en-US" sz="1600" dirty="0"/>
          </a:p>
          <a:p>
            <a:endParaRPr lang="en-IN" sz="1600" dirty="0"/>
          </a:p>
        </p:txBody>
      </p:sp>
      <p:sp>
        <p:nvSpPr>
          <p:cNvPr id="2" name="TextBox 1">
            <a:extLst>
              <a:ext uri="{FF2B5EF4-FFF2-40B4-BE49-F238E27FC236}">
                <a16:creationId xmlns:a16="http://schemas.microsoft.com/office/drawing/2014/main" id="{4430FCCC-A648-47FC-BFE2-480F2231F28C}"/>
              </a:ext>
            </a:extLst>
          </p:cNvPr>
          <p:cNvSpPr txBox="1"/>
          <p:nvPr/>
        </p:nvSpPr>
        <p:spPr>
          <a:xfrm>
            <a:off x="838201" y="414652"/>
            <a:ext cx="10784335" cy="830997"/>
          </a:xfrm>
          <a:prstGeom prst="rect">
            <a:avLst/>
          </a:prstGeom>
          <a:noFill/>
        </p:spPr>
        <p:txBody>
          <a:bodyPr wrap="square" rtlCol="0">
            <a:spAutoFit/>
          </a:bodyPr>
          <a:lstStyle/>
          <a:p>
            <a:pPr algn="ctr"/>
            <a:r>
              <a:rPr lang="en-IN" sz="4800" b="1" u="sng" dirty="0">
                <a:solidFill>
                  <a:schemeClr val="accent2">
                    <a:lumMod val="75000"/>
                  </a:schemeClr>
                </a:solidFill>
              </a:rPr>
              <a:t>Time and Cost Involvement</a:t>
            </a:r>
            <a:endParaRPr lang="en-IN" sz="4800" b="1" dirty="0">
              <a:solidFill>
                <a:schemeClr val="accent2">
                  <a:lumMod val="75000"/>
                </a:schemeClr>
              </a:solidFill>
            </a:endParaRPr>
          </a:p>
        </p:txBody>
      </p:sp>
    </p:spTree>
    <p:extLst>
      <p:ext uri="{BB962C8B-B14F-4D97-AF65-F5344CB8AC3E}">
        <p14:creationId xmlns:p14="http://schemas.microsoft.com/office/powerpoint/2010/main" val="38436582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739</TotalTime>
  <Words>1416</Words>
  <Application>Microsoft Office PowerPoint</Application>
  <PresentationFormat>Widescreen</PresentationFormat>
  <Paragraphs>154</Paragraphs>
  <Slides>9</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9</vt:i4>
      </vt:variant>
    </vt:vector>
  </HeadingPairs>
  <TitlesOfParts>
    <vt:vector size="19" baseType="lpstr">
      <vt:lpstr>Arial</vt:lpstr>
      <vt:lpstr>Arial</vt:lpstr>
      <vt:lpstr>Calibri</vt:lpstr>
      <vt:lpstr>Century Gothic</vt:lpstr>
      <vt:lpstr>Courier New</vt:lpstr>
      <vt:lpstr>Tw Cen MT</vt:lpstr>
      <vt:lpstr>Tw Cen MT Condensed</vt:lpstr>
      <vt:lpstr>Wingdings 3</vt:lpstr>
      <vt:lpstr>Integral</vt:lpstr>
      <vt:lpstr>Wisp</vt:lpstr>
      <vt:lpstr>Research Proposal</vt:lpstr>
      <vt:lpstr>Research Background</vt:lpstr>
      <vt:lpstr>Objective</vt:lpstr>
      <vt:lpstr>Research Considerations &amp; Action Standard/s</vt:lpstr>
      <vt:lpstr>Research Design</vt:lpstr>
      <vt:lpstr>PowerPoint Presentation</vt:lpstr>
      <vt:lpstr>Information Areas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Antarlin Chanda</dc:creator>
  <cp:lastModifiedBy>Antarlin Chanda</cp:lastModifiedBy>
  <cp:revision>10</cp:revision>
  <dcterms:created xsi:type="dcterms:W3CDTF">2022-04-23T09:32:14Z</dcterms:created>
  <dcterms:modified xsi:type="dcterms:W3CDTF">2022-04-24T15:18:32Z</dcterms:modified>
</cp:coreProperties>
</file>