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8"/>
  </p:notesMasterIdLst>
  <p:sldIdLst>
    <p:sldId id="256" r:id="rId2"/>
    <p:sldId id="276" r:id="rId3"/>
    <p:sldId id="272" r:id="rId4"/>
    <p:sldId id="273" r:id="rId5"/>
    <p:sldId id="280" r:id="rId6"/>
    <p:sldId id="274" r:id="rId7"/>
    <p:sldId id="267" r:id="rId8"/>
    <p:sldId id="282" r:id="rId9"/>
    <p:sldId id="284" r:id="rId10"/>
    <p:sldId id="285" r:id="rId11"/>
    <p:sldId id="286" r:id="rId12"/>
    <p:sldId id="287" r:id="rId13"/>
    <p:sldId id="288" r:id="rId14"/>
    <p:sldId id="281" r:id="rId15"/>
    <p:sldId id="268" r:id="rId16"/>
    <p:sldId id="279"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6" autoAdjust="0"/>
    <p:restoredTop sz="58142" autoAdjust="0"/>
  </p:normalViewPr>
  <p:slideViewPr>
    <p:cSldViewPr>
      <p:cViewPr>
        <p:scale>
          <a:sx n="50" d="100"/>
          <a:sy n="50" d="100"/>
        </p:scale>
        <p:origin x="-10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4EFEC-2D19-459B-A425-49FE52BE5757}" type="datetimeFigureOut">
              <a:rPr lang="ru-RU" smtClean="0"/>
              <a:t>19.06.2012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B248A5-5830-4C76-9826-7AD95E2FBA9D}" type="slidenum">
              <a:rPr lang="ru-RU" smtClean="0"/>
              <a:t>‹#›</a:t>
            </a:fld>
            <a:endParaRPr lang="ru-RU"/>
          </a:p>
        </p:txBody>
      </p:sp>
    </p:spTree>
    <p:extLst>
      <p:ext uri="{BB962C8B-B14F-4D97-AF65-F5344CB8AC3E}">
        <p14:creationId xmlns:p14="http://schemas.microsoft.com/office/powerpoint/2010/main" val="118895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Здравствуйте, уважаемые члены государственной аттестационной комиссии! Меня зовут Антон </a:t>
            </a:r>
            <a:r>
              <a:rPr lang="ru-RU" sz="1200" kern="1200" dirty="0" err="1" smtClean="0">
                <a:solidFill>
                  <a:schemeClr val="tx1"/>
                </a:solidFill>
                <a:effectLst/>
                <a:latin typeface="+mn-lt"/>
                <a:ea typeface="+mn-ea"/>
                <a:cs typeface="+mn-cs"/>
              </a:rPr>
              <a:t>Ашмарин</a:t>
            </a:r>
            <a:r>
              <a:rPr lang="ru-RU" sz="1200" kern="1200" dirty="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ru-RU" sz="1200" kern="1200" smtClean="0">
                <a:solidFill>
                  <a:schemeClr val="tx1"/>
                </a:solidFill>
                <a:effectLst/>
                <a:latin typeface="+mn-lt"/>
                <a:ea typeface="+mn-ea"/>
                <a:cs typeface="+mn-cs"/>
              </a:rPr>
              <a:t>тема </a:t>
            </a:r>
            <a:r>
              <a:rPr lang="ru-RU" sz="1200" kern="1200" dirty="0" smtClean="0">
                <a:solidFill>
                  <a:schemeClr val="tx1"/>
                </a:solidFill>
                <a:effectLst/>
                <a:latin typeface="+mn-lt"/>
                <a:ea typeface="+mn-ea"/>
                <a:cs typeface="+mn-cs"/>
              </a:rPr>
              <a:t>моей работы «разработка универсальной платформы для интеграции возможностей расширения и автоматизации в .</a:t>
            </a:r>
            <a:r>
              <a:rPr lang="en-US" sz="1200" kern="1200" dirty="0" smtClean="0">
                <a:solidFill>
                  <a:schemeClr val="tx1"/>
                </a:solidFill>
                <a:effectLst/>
                <a:latin typeface="+mn-lt"/>
                <a:ea typeface="+mn-ea"/>
                <a:cs typeface="+mn-cs"/>
              </a:rPr>
              <a:t>NET </a:t>
            </a:r>
            <a:r>
              <a:rPr lang="ru-RU" sz="1200" kern="1200" dirty="0"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научный руководитель – Щукин Александр Валентинович.</a:t>
            </a:r>
          </a:p>
          <a:p>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a:t>
            </a:fld>
            <a:endParaRPr lang="ru-RU"/>
          </a:p>
        </p:txBody>
      </p:sp>
    </p:spTree>
    <p:extLst>
      <p:ext uri="{BB962C8B-B14F-4D97-AF65-F5344CB8AC3E}">
        <p14:creationId xmlns:p14="http://schemas.microsoft.com/office/powerpoint/2010/main" val="138659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Итак,</a:t>
            </a:r>
            <a:r>
              <a:rPr lang="ru-RU" baseline="0" dirty="0" smtClean="0"/>
              <a:t> мы разработали и загрузили новое расширение! Оно добавляет кнопку</a:t>
            </a:r>
            <a:r>
              <a:rPr lang="en-US" baseline="0" dirty="0" smtClean="0"/>
              <a:t> </a:t>
            </a:r>
            <a:r>
              <a:rPr lang="ru-RU" baseline="0" dirty="0" smtClean="0"/>
              <a:t>на панель инструментов, что видно на экране.</a:t>
            </a:r>
          </a:p>
          <a:p>
            <a:endParaRPr lang="ru-RU" baseline="0" dirty="0" smtClean="0"/>
          </a:p>
          <a:p>
            <a:r>
              <a:rPr lang="ru-RU" dirty="0" smtClean="0"/>
              <a:t>Скомпилированная</a:t>
            </a:r>
            <a:r>
              <a:rPr lang="ru-RU" baseline="0" dirty="0" smtClean="0"/>
              <a:t> в </a:t>
            </a:r>
            <a:r>
              <a:rPr lang="en-US" baseline="0" dirty="0" err="1" smtClean="0"/>
              <a:t>SharpDevelop</a:t>
            </a:r>
            <a:r>
              <a:rPr lang="en-US" baseline="0" dirty="0" smtClean="0"/>
              <a:t> </a:t>
            </a:r>
            <a:r>
              <a:rPr lang="ru-RU" baseline="0" dirty="0" smtClean="0"/>
              <a:t>сборка расширения через изолированное хранилище загружается в адресное пространство приложения, и регистрируется менеджером расширений в системе. Взаимодействие с приложением осуществляется через общие интерфейсы посредством </a:t>
            </a:r>
            <a:r>
              <a:rPr lang="en-US" baseline="0" dirty="0" smtClean="0"/>
              <a:t>.NET Reflection.</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10</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Теперь мы можем сохранить результаты</a:t>
            </a:r>
            <a:r>
              <a:rPr lang="ru-RU" baseline="0" dirty="0" smtClean="0"/>
              <a:t> наших трудов</a:t>
            </a:r>
            <a:r>
              <a:rPr lang="en-US" baseline="0" dirty="0" smtClean="0"/>
              <a:t> </a:t>
            </a:r>
            <a:r>
              <a:rPr lang="ru-RU" baseline="0" dirty="0" smtClean="0"/>
              <a:t>в </a:t>
            </a:r>
            <a:r>
              <a:rPr lang="ru-RU" baseline="0" dirty="0" err="1" smtClean="0"/>
              <a:t>зип</a:t>
            </a:r>
            <a:r>
              <a:rPr lang="ru-RU" baseline="0" dirty="0" smtClean="0"/>
              <a:t>-архив, папку или базу данных.</a:t>
            </a:r>
          </a:p>
          <a:p>
            <a:endParaRPr lang="ru-RU" baseline="0" dirty="0" smtClean="0"/>
          </a:p>
          <a:p>
            <a:r>
              <a:rPr lang="ru-RU" baseline="0" dirty="0" smtClean="0"/>
              <a:t>Здесь при инициализации сохранения проекта в </a:t>
            </a:r>
            <a:r>
              <a:rPr lang="en-US" baseline="0" dirty="0" smtClean="0"/>
              <a:t>IDE </a:t>
            </a:r>
            <a:r>
              <a:rPr lang="ru-RU" baseline="0" dirty="0" smtClean="0"/>
              <a:t>происходит обращение к процессу приложения и пользователю показывается диалог из модуля поддержки расширений.</a:t>
            </a:r>
          </a:p>
        </p:txBody>
      </p:sp>
      <p:sp>
        <p:nvSpPr>
          <p:cNvPr id="4" name="Slide Number Placeholder 3"/>
          <p:cNvSpPr>
            <a:spLocks noGrp="1"/>
          </p:cNvSpPr>
          <p:nvPr>
            <p:ph type="sldNum" sz="quarter" idx="10"/>
          </p:nvPr>
        </p:nvSpPr>
        <p:spPr/>
        <p:txBody>
          <a:bodyPr/>
          <a:lstStyle/>
          <a:p>
            <a:fld id="{7DB248A5-5830-4C76-9826-7AD95E2FBA9D}" type="slidenum">
              <a:rPr lang="ru-RU" smtClean="0"/>
              <a:t>11</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После этого мы решаем отладить наше расширение. Для этого необходимо поставить в</a:t>
            </a:r>
            <a:r>
              <a:rPr lang="ru-RU" baseline="0" dirty="0" smtClean="0"/>
              <a:t> интересующем месте точку останова, а</a:t>
            </a:r>
            <a:r>
              <a:rPr lang="ru-RU" dirty="0" smtClean="0"/>
              <a:t> в окне среды</a:t>
            </a:r>
            <a:r>
              <a:rPr lang="ru-RU" baseline="0" dirty="0" smtClean="0"/>
              <a:t> разработки необходимо нажать на кнопку </a:t>
            </a:r>
            <a:r>
              <a:rPr lang="en-US" baseline="0" dirty="0" smtClean="0"/>
              <a:t>“play”.</a:t>
            </a:r>
            <a:r>
              <a:rPr lang="ru-RU" baseline="0" dirty="0" smtClean="0"/>
              <a:t> Тогда отладчик </a:t>
            </a:r>
            <a:r>
              <a:rPr lang="en-US" baseline="0" dirty="0" err="1" smtClean="0"/>
              <a:t>SharpDevelop</a:t>
            </a:r>
            <a:r>
              <a:rPr lang="en-US" baseline="0" dirty="0" smtClean="0"/>
              <a:t> </a:t>
            </a:r>
            <a:r>
              <a:rPr lang="ru-RU" baseline="0" dirty="0" smtClean="0"/>
              <a:t>присоединится к процессу приложения.</a:t>
            </a:r>
          </a:p>
          <a:p>
            <a:endParaRPr lang="ru-RU" baseline="0" dirty="0" smtClean="0"/>
          </a:p>
          <a:p>
            <a:r>
              <a:rPr lang="ru-RU" baseline="0" dirty="0" smtClean="0"/>
              <a:t>После нажатия на кнопку </a:t>
            </a:r>
            <a:r>
              <a:rPr lang="en-US" baseline="0" dirty="0" smtClean="0"/>
              <a:t>“Test extension” </a:t>
            </a:r>
            <a:r>
              <a:rPr lang="ru-RU" baseline="0" dirty="0" smtClean="0"/>
              <a:t>произойдет остановка отладчика в указанном месте, что и видно на скриншоте.</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12</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a:t>
            </a:r>
            <a:r>
              <a:rPr lang="ru-RU" baseline="0" dirty="0" smtClean="0"/>
              <a:t> конце мы видим, что наша новая функциональность работает, как и ожидалось.</a:t>
            </a:r>
          </a:p>
          <a:p>
            <a:endParaRPr lang="ru-RU" baseline="0" dirty="0" smtClean="0"/>
          </a:p>
          <a:p>
            <a:r>
              <a:rPr lang="ru-RU" baseline="0" dirty="0" smtClean="0"/>
              <a:t>Обращаю ваше внимание, что все показанное на скриншотах кроме диалогов загрузки/сохранения расширений – внешние модули. Большая часть разработанных мною модулей и механизмов скрыто от пользователя.</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13</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Одна из особенностей разработанного подхода, заложенного в архитектуру платформы – простая интеграция.</a:t>
            </a:r>
          </a:p>
          <a:p>
            <a:endParaRPr lang="ru-RU" baseline="0" dirty="0" smtClean="0"/>
          </a:p>
          <a:p>
            <a:r>
              <a:rPr lang="ru-RU" baseline="0" dirty="0" smtClean="0"/>
              <a:t>Методика интеграции платформы представлена на диаграмме.</a:t>
            </a:r>
          </a:p>
          <a:p>
            <a:endParaRPr lang="ru-RU" baseline="0" dirty="0" smtClean="0"/>
          </a:p>
          <a:p>
            <a:r>
              <a:rPr lang="ru-RU" baseline="0" dirty="0" smtClean="0"/>
              <a:t>На первом этапе разработчику необходимо выделить классы, экземпляры которого должны быть «видны» расширению. Эти классы должны реализовывать интерфейс для взаимодействия через .</a:t>
            </a:r>
            <a:r>
              <a:rPr lang="en-US" baseline="0" dirty="0" smtClean="0"/>
              <a:t>NET Reflection </a:t>
            </a:r>
            <a:r>
              <a:rPr lang="ru-RU" baseline="0" dirty="0" smtClean="0"/>
              <a:t>с расширениями. Так же для каждого из типов нужно реализовать класс-наблюдатель, который регистрируется в ядре платформы. Как мы видим, изменения кода исходного приложения минимальны, а архитектура вовсе не подвергается изменениям.</a:t>
            </a:r>
          </a:p>
          <a:p>
            <a:endParaRPr lang="ru-RU" baseline="0" dirty="0" smtClean="0"/>
          </a:p>
          <a:p>
            <a:r>
              <a:rPr lang="ru-RU" baseline="0" dirty="0" smtClean="0"/>
              <a:t>На втором этапе необходимо внедрить элементы управления расширениями, предоставляемые платформой, а так же создать необходимые структуры в базе данных, если это необходимо.</a:t>
            </a:r>
          </a:p>
          <a:p>
            <a:endParaRPr lang="ru-RU" baseline="0" dirty="0" smtClean="0"/>
          </a:p>
          <a:p>
            <a:r>
              <a:rPr lang="ru-RU" baseline="0" dirty="0" smtClean="0"/>
              <a:t>Ну и наконец, в инсталляционный пакет приложения необходимо добавить все компоненты платформы, включая пакет среды разработки.</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14</a:t>
            </a:fld>
            <a:endParaRPr lang="ru-RU"/>
          </a:p>
        </p:txBody>
      </p:sp>
    </p:spTree>
    <p:extLst>
      <p:ext uri="{BB962C8B-B14F-4D97-AF65-F5344CB8AC3E}">
        <p14:creationId xmlns:p14="http://schemas.microsoft.com/office/powerpoint/2010/main" val="340055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Подведу</a:t>
            </a:r>
            <a:r>
              <a:rPr lang="ru-RU" baseline="0" dirty="0" smtClean="0"/>
              <a:t> итоги. В результате проделанной работы был изучен ряд вопросов, связанных с автоматизацией и расширением программного обеспечения, исследованы существующие подходы в этой области. Были рассмотрены существующие программные продукты, проведен их обзор и сравнительный анализ. Разработан подход, позволяющий объединить возможности расширения и автоматизации в единой платформе. Спроектирована и разработана новая платформа для интеграции возможностей расширения и автоматизации, соответствующая требованиям, сформулированым на этапе постановки задачи. При этом на этапе проектирования большое внимание было уделено созданию подходов, обеспечивающих как можно более простую интеграцию платформы. Так же разработана методика интеграции платформы в</a:t>
            </a:r>
            <a:r>
              <a:rPr lang="en-US" baseline="0" dirty="0" smtClean="0"/>
              <a:t> </a:t>
            </a:r>
            <a:r>
              <a:rPr lang="ru-RU" baseline="0" dirty="0" smtClean="0"/>
              <a:t>приложения.</a:t>
            </a:r>
          </a:p>
          <a:p>
            <a:endParaRPr lang="ru-RU" baseline="0" dirty="0" smtClean="0"/>
          </a:p>
          <a:p>
            <a:r>
              <a:rPr lang="ru-RU" baseline="0" dirty="0" smtClean="0"/>
              <a:t>Платформа была интегрирована в реальный программный продукт в компании </a:t>
            </a:r>
            <a:r>
              <a:rPr lang="en-US" baseline="0" dirty="0" smtClean="0"/>
              <a:t>First Line Software.</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15</a:t>
            </a:fld>
            <a:endParaRPr lang="ru-RU"/>
          </a:p>
        </p:txBody>
      </p:sp>
    </p:spTree>
    <p:extLst>
      <p:ext uri="{BB962C8B-B14F-4D97-AF65-F5344CB8AC3E}">
        <p14:creationId xmlns:p14="http://schemas.microsoft.com/office/powerpoint/2010/main" val="846879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Промежуточные итоги проделанной работы были представлены</a:t>
            </a:r>
            <a:r>
              <a:rPr lang="ru-RU" baseline="0" dirty="0" smtClean="0"/>
              <a:t> на Неделе науки СПбГПУ и опубликованы в материалах конференции.</a:t>
            </a:r>
          </a:p>
          <a:p>
            <a:endParaRPr lang="ru-RU" baseline="0" dirty="0" smtClean="0"/>
          </a:p>
          <a:p>
            <a:r>
              <a:rPr lang="ru-RU" baseline="0" dirty="0" smtClean="0"/>
              <a:t>Спасибо за внимание, я готов ответить на ваши вопросы.</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16</a:t>
            </a:fld>
            <a:endParaRPr lang="ru-RU"/>
          </a:p>
        </p:txBody>
      </p:sp>
    </p:spTree>
    <p:extLst>
      <p:ext uri="{BB962C8B-B14F-4D97-AF65-F5344CB8AC3E}">
        <p14:creationId xmlns:p14="http://schemas.microsoft.com/office/powerpoint/2010/main" val="325914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При разработке современных программных комплексов зачастую возникают задачи, связанные с поддержкой расширения и автоматизации программного обеспечения. Это необходимо для реализации возможности конфигурирования, настройки, переопределения поведения приложения конечным пользователем, а также для расширения функционала приложения.</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Чаще всего реализация перечисленных возможностей достигается с помощью поддержки плагинов или макросов. Поддержка как плагинов, так и макросов присуща многим программным</a:t>
            </a:r>
            <a:r>
              <a:rPr lang="ru-RU" sz="1200" kern="1200" baseline="0" dirty="0" smtClean="0">
                <a:solidFill>
                  <a:schemeClr val="tx1"/>
                </a:solidFill>
                <a:effectLst/>
                <a:latin typeface="+mn-lt"/>
                <a:ea typeface="+mn-ea"/>
                <a:cs typeface="+mn-cs"/>
              </a:rPr>
              <a:t> продуктам</a:t>
            </a:r>
            <a:r>
              <a:rPr lang="ru-RU" sz="1200" kern="1200" dirty="0" smtClean="0">
                <a:solidFill>
                  <a:schemeClr val="tx1"/>
                </a:solidFill>
                <a:effectLst/>
                <a:latin typeface="+mn-lt"/>
                <a:ea typeface="+mn-ea"/>
                <a:cs typeface="+mn-cs"/>
              </a:rPr>
              <a:t>, например офисным пакетам, графическим редакторам, средствам автоматизированного проектирования и трехмерного моделирования.</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Кроме</a:t>
            </a:r>
            <a:r>
              <a:rPr lang="ru-RU" sz="1200" kern="1200" baseline="0" dirty="0" smtClean="0">
                <a:solidFill>
                  <a:schemeClr val="tx1"/>
                </a:solidFill>
                <a:effectLst/>
                <a:latin typeface="+mn-lt"/>
                <a:ea typeface="+mn-ea"/>
                <a:cs typeface="+mn-cs"/>
              </a:rPr>
              <a:t> того, многие информационные системы на этапе внедрения и эксплуатации требуют доработки и адаптации под нужды каждого конкретного заказчика. Для решения этих задач без изменения исходного кода системы зачастую применяют интеграцию поддержки плагинов и макросов.</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2</a:t>
            </a:fld>
            <a:endParaRPr lang="ru-RU"/>
          </a:p>
        </p:txBody>
      </p:sp>
    </p:spTree>
    <p:extLst>
      <p:ext uri="{BB962C8B-B14F-4D97-AF65-F5344CB8AC3E}">
        <p14:creationId xmlns:p14="http://schemas.microsoft.com/office/powerpoint/2010/main" val="92439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Важным отличием плагина от скрипта является тот факт, что плагин, как правило, реализуется при</a:t>
            </a:r>
            <a:r>
              <a:rPr lang="ru-RU" sz="1200" kern="1200" baseline="0" dirty="0" smtClean="0">
                <a:solidFill>
                  <a:schemeClr val="tx1"/>
                </a:solidFill>
                <a:effectLst/>
                <a:latin typeface="+mn-lt"/>
                <a:ea typeface="+mn-ea"/>
                <a:cs typeface="+mn-cs"/>
              </a:rPr>
              <a:t> помощи специального программного пакета </a:t>
            </a:r>
            <a:r>
              <a:rPr lang="en-US" sz="1200" kern="1200" baseline="0" dirty="0" smtClean="0">
                <a:solidFill>
                  <a:schemeClr val="tx1"/>
                </a:solidFill>
                <a:effectLst/>
                <a:latin typeface="+mn-lt"/>
                <a:ea typeface="+mn-ea"/>
                <a:cs typeface="+mn-cs"/>
              </a:rPr>
              <a:t>SDK</a:t>
            </a:r>
            <a:r>
              <a:rPr lang="ru-RU" sz="1200" kern="1200" baseline="0" dirty="0" smtClean="0">
                <a:solidFill>
                  <a:schemeClr val="tx1"/>
                </a:solidFill>
                <a:effectLst/>
                <a:latin typeface="+mn-lt"/>
                <a:ea typeface="+mn-ea"/>
                <a:cs typeface="+mn-cs"/>
              </a:rPr>
              <a:t> разработчиками программного обеспечения</a:t>
            </a:r>
            <a:r>
              <a:rPr lang="ru-RU" sz="1200" kern="1200" dirty="0" smtClean="0">
                <a:solidFill>
                  <a:schemeClr val="tx1"/>
                </a:solidFill>
                <a:effectLst/>
                <a:latin typeface="+mn-lt"/>
                <a:ea typeface="+mn-ea"/>
                <a:cs typeface="+mn-cs"/>
              </a:rPr>
              <a:t>, а скрипты</a:t>
            </a:r>
            <a:r>
              <a:rPr lang="ru-RU" sz="1200" kern="1200" baseline="0" dirty="0" smtClean="0">
                <a:solidFill>
                  <a:schemeClr val="tx1"/>
                </a:solidFill>
                <a:effectLst/>
                <a:latin typeface="+mn-lt"/>
                <a:ea typeface="+mn-ea"/>
                <a:cs typeface="+mn-cs"/>
              </a:rPr>
              <a:t> обычно</a:t>
            </a:r>
            <a:r>
              <a:rPr lang="ru-RU" sz="1200" kern="1200" dirty="0" smtClean="0">
                <a:solidFill>
                  <a:schemeClr val="tx1"/>
                </a:solidFill>
                <a:effectLst/>
                <a:latin typeface="+mn-lt"/>
                <a:ea typeface="+mn-ea"/>
                <a:cs typeface="+mn-cs"/>
              </a:rPr>
              <a:t> пишут конечные пользователи во встроенной в приложение среде разработки.</a:t>
            </a:r>
            <a:endParaRPr lang="ru-RU"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Исторически</a:t>
            </a:r>
            <a:r>
              <a:rPr lang="ru-RU" sz="1200" kern="1200" baseline="0" dirty="0" smtClean="0">
                <a:solidFill>
                  <a:schemeClr val="tx1"/>
                </a:solidFill>
                <a:effectLst/>
                <a:latin typeface="+mn-lt"/>
                <a:ea typeface="+mn-ea"/>
                <a:cs typeface="+mn-cs"/>
              </a:rPr>
              <a:t> сложилось, что интеграция поддержки плагинов и макросов производится различными средствами, хотя с</a:t>
            </a:r>
            <a:r>
              <a:rPr lang="ru-RU" sz="1200" kern="1200" dirty="0" smtClean="0">
                <a:solidFill>
                  <a:schemeClr val="tx1"/>
                </a:solidFill>
                <a:effectLst/>
                <a:latin typeface="+mn-lt"/>
                <a:ea typeface="+mn-ea"/>
                <a:cs typeface="+mn-cs"/>
              </a:rPr>
              <a:t>тоит</a:t>
            </a:r>
            <a:r>
              <a:rPr lang="ru-RU" sz="1200" kern="1200" baseline="0" dirty="0" smtClean="0">
                <a:solidFill>
                  <a:schemeClr val="tx1"/>
                </a:solidFill>
                <a:effectLst/>
                <a:latin typeface="+mn-lt"/>
                <a:ea typeface="+mn-ea"/>
                <a:cs typeface="+mn-cs"/>
              </a:rPr>
              <a:t> отметить, что </a:t>
            </a:r>
            <a:r>
              <a:rPr lang="ru-RU" sz="1200" kern="1200" dirty="0" smtClean="0">
                <a:solidFill>
                  <a:schemeClr val="tx1"/>
                </a:solidFill>
                <a:effectLst/>
                <a:latin typeface="+mn-lt"/>
                <a:ea typeface="+mn-ea"/>
                <a:cs typeface="+mn-cs"/>
              </a:rPr>
              <a:t>для реализации поддержки и плагинов и скриптов должны похожие задачи взаимодействия внешнего</a:t>
            </a:r>
            <a:r>
              <a:rPr lang="ru-RU" sz="1200" kern="1200" baseline="0" dirty="0" smtClean="0">
                <a:solidFill>
                  <a:schemeClr val="tx1"/>
                </a:solidFill>
                <a:effectLst/>
                <a:latin typeface="+mn-lt"/>
                <a:ea typeface="+mn-ea"/>
                <a:cs typeface="+mn-cs"/>
              </a:rPr>
              <a:t> кода</a:t>
            </a:r>
            <a:r>
              <a:rPr lang="ru-RU" sz="1200" kern="1200" dirty="0" smtClean="0">
                <a:solidFill>
                  <a:schemeClr val="tx1"/>
                </a:solidFill>
                <a:effectLst/>
                <a:latin typeface="+mn-lt"/>
                <a:ea typeface="+mn-ea"/>
                <a:cs typeface="+mn-cs"/>
              </a:rPr>
              <a:t> с основным приложением. Из этого факта родилась идея создания подхода, позволяющего</a:t>
            </a:r>
            <a:r>
              <a:rPr lang="ru-RU" sz="1200" kern="1200" baseline="0" dirty="0" smtClean="0">
                <a:solidFill>
                  <a:schemeClr val="tx1"/>
                </a:solidFill>
                <a:effectLst/>
                <a:latin typeface="+mn-lt"/>
                <a:ea typeface="+mn-ea"/>
                <a:cs typeface="+mn-cs"/>
              </a:rPr>
              <a:t> интегрировать возможности автоматизации и расширения при помощи одной общей платформы. Фразу «универсальная платформа», упомянутую в названии темы нужно понимать именно так.</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3</a:t>
            </a:fld>
            <a:endParaRPr lang="ru-RU"/>
          </a:p>
        </p:txBody>
      </p:sp>
    </p:spTree>
    <p:extLst>
      <p:ext uri="{BB962C8B-B14F-4D97-AF65-F5344CB8AC3E}">
        <p14:creationId xmlns:p14="http://schemas.microsoft.com/office/powerpoint/2010/main" val="358200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Итак, цель работы – реализация платформы для интеграции в ПО возможностей автоматизации и расширения, отвечающей следующим требованиям:</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Поддержка платформы </a:t>
            </a:r>
            <a:r>
              <a:rPr lang="en-US" sz="1200" kern="1200" dirty="0" smtClean="0">
                <a:solidFill>
                  <a:schemeClr val="tx1"/>
                </a:solidFill>
                <a:effectLst/>
                <a:latin typeface="+mn-lt"/>
                <a:ea typeface="+mn-ea"/>
                <a:cs typeface="+mn-cs"/>
              </a:rPr>
              <a:t>.NET</a:t>
            </a:r>
            <a:r>
              <a:rPr lang="ru-RU" sz="1200" kern="1200" dirty="0" smtClean="0">
                <a:solidFill>
                  <a:schemeClr val="tx1"/>
                </a:solidFill>
                <a:effectLst/>
                <a:latin typeface="+mn-lt"/>
                <a:ea typeface="+mn-ea"/>
                <a:cs typeface="+mn-cs"/>
              </a:rPr>
              <a:t>;</a:t>
            </a:r>
            <a:r>
              <a:rPr lang="ru-RU" sz="1200" kern="1200" baseline="0" dirty="0" smtClean="0">
                <a:solidFill>
                  <a:schemeClr val="tx1"/>
                </a:solidFill>
                <a:effectLst/>
                <a:latin typeface="+mn-lt"/>
                <a:ea typeface="+mn-ea"/>
                <a:cs typeface="+mn-cs"/>
              </a:rPr>
              <a:t> Сочетание функций плагина и макроса в единой программной единице, назовем ее «расширение»; Возможность отладки расширений; «Автономность» системы. Под этим подразумевается возможность создания расширений без использования дополнительных программных продуктов, таких как </a:t>
            </a:r>
            <a:r>
              <a:rPr lang="en-US" sz="1200" kern="1200" baseline="0" dirty="0" smtClean="0">
                <a:solidFill>
                  <a:schemeClr val="tx1"/>
                </a:solidFill>
                <a:effectLst/>
                <a:latin typeface="+mn-lt"/>
                <a:ea typeface="+mn-ea"/>
                <a:cs typeface="+mn-cs"/>
              </a:rPr>
              <a:t>SDK</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Наличие</a:t>
            </a:r>
            <a:r>
              <a:rPr lang="ru-RU" sz="1200" kern="1200" baseline="0" dirty="0" smtClean="0">
                <a:solidFill>
                  <a:schemeClr val="tx1"/>
                </a:solidFill>
                <a:effectLst/>
                <a:latin typeface="+mn-lt"/>
                <a:ea typeface="+mn-ea"/>
                <a:cs typeface="+mn-cs"/>
              </a:rPr>
              <a:t> пользовательского графического интерфейса </a:t>
            </a:r>
            <a:r>
              <a:rPr lang="ru-RU" sz="1200" kern="1200" dirty="0" smtClean="0">
                <a:solidFill>
                  <a:schemeClr val="tx1"/>
                </a:solidFill>
                <a:effectLst/>
                <a:latin typeface="+mn-lt"/>
                <a:ea typeface="+mn-ea"/>
                <a:cs typeface="+mn-cs"/>
              </a:rPr>
              <a:t>для управления расширениями;</a:t>
            </a:r>
            <a:r>
              <a:rPr lang="ru-RU" sz="1200" kern="1200" baseline="0" dirty="0" smtClean="0">
                <a:solidFill>
                  <a:schemeClr val="tx1"/>
                </a:solidFill>
                <a:effectLst/>
                <a:latin typeface="+mn-lt"/>
                <a:ea typeface="+mn-ea"/>
                <a:cs typeface="+mn-cs"/>
              </a:rPr>
              <a:t> Возможность интеграции в уже разработанные приложения, или же приложения на поздних стадиях разработки. Подразумевается, что платформа должна интегрироваться в приложение, не подвергая изменениям его архитектуру.</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4</a:t>
            </a:fld>
            <a:endParaRPr lang="ru-RU"/>
          </a:p>
        </p:txBody>
      </p:sp>
    </p:spTree>
    <p:extLst>
      <p:ext uri="{BB962C8B-B14F-4D97-AF65-F5344CB8AC3E}">
        <p14:creationId xmlns:p14="http://schemas.microsoft.com/office/powerpoint/2010/main" val="223265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процессе исследования были рассмотрены некоторые существующие решений, позволяющие интегрировать в разрабатываемое приложение возможность автоматизации и расширения.  В работе подробно описан каждый продукт и сделаны выводы о его плюсах и минусах. На слайде вы видите краткую выдержку из сравнительной таблицы рассмотренных продуктов, в которую</a:t>
            </a:r>
            <a:r>
              <a:rPr lang="ru-RU" sz="1200" kern="1200" baseline="0" dirty="0" smtClean="0">
                <a:solidFill>
                  <a:schemeClr val="tx1"/>
                </a:solidFill>
                <a:effectLst/>
                <a:latin typeface="+mn-lt"/>
                <a:ea typeface="+mn-ea"/>
                <a:cs typeface="+mn-cs"/>
              </a:rPr>
              <a:t> входят основные требования</a:t>
            </a:r>
            <a:r>
              <a:rPr lang="ru-RU" sz="1200" kern="1200" dirty="0" smtClean="0">
                <a:solidFill>
                  <a:schemeClr val="tx1"/>
                </a:solidFill>
                <a:effectLst/>
                <a:latin typeface="+mn-lt"/>
                <a:ea typeface="+mn-ea"/>
                <a:cs typeface="+mn-cs"/>
              </a:rPr>
              <a:t>. Полную</a:t>
            </a:r>
            <a:r>
              <a:rPr lang="ru-RU" sz="1200" kern="1200" baseline="0" dirty="0" smtClean="0">
                <a:solidFill>
                  <a:schemeClr val="tx1"/>
                </a:solidFill>
                <a:effectLst/>
                <a:latin typeface="+mn-lt"/>
                <a:ea typeface="+mn-ea"/>
                <a:cs typeface="+mn-cs"/>
              </a:rPr>
              <a:t> ее версию, а так же легенду вы можете найти в раздаточных материалах лист ?.</a:t>
            </a:r>
            <a:r>
              <a:rPr lang="ru-RU" sz="1200" kern="1200" dirty="0" smtClean="0">
                <a:solidFill>
                  <a:schemeClr val="tx1"/>
                </a:solidFill>
                <a:effectLst/>
                <a:latin typeface="+mn-lt"/>
                <a:ea typeface="+mn-ea"/>
                <a:cs typeface="+mn-cs"/>
              </a:rPr>
              <a:t> Из таблицы видно, что некоторые из решений могут быть использованы как</a:t>
            </a:r>
            <a:r>
              <a:rPr lang="ru-RU" sz="1200" kern="1200" baseline="0" dirty="0" smtClean="0">
                <a:solidFill>
                  <a:schemeClr val="tx1"/>
                </a:solidFill>
                <a:effectLst/>
                <a:latin typeface="+mn-lt"/>
                <a:ea typeface="+mn-ea"/>
                <a:cs typeface="+mn-cs"/>
              </a:rPr>
              <a:t> и для интеграции поддержки макросов, так и плагинов, в то время как большинство подходят только для одного из видов расширений.</a:t>
            </a: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a:t>
            </a:r>
            <a:r>
              <a:rPr lang="ru-RU" sz="1200" kern="1200" baseline="0" dirty="0" smtClean="0">
                <a:solidFill>
                  <a:schemeClr val="tx1"/>
                </a:solidFill>
                <a:effectLst/>
                <a:latin typeface="+mn-lt"/>
                <a:ea typeface="+mn-ea"/>
                <a:cs typeface="+mn-cs"/>
              </a:rPr>
              <a:t> дальнейшем анализе были рассмотрены более подробно продукты в наибольшей степени идовлетворяющие требованиям</a:t>
            </a:r>
            <a:r>
              <a:rPr lang="ru-RU" sz="1200" kern="1200" dirty="0" smtClean="0">
                <a:solidFill>
                  <a:schemeClr val="tx1"/>
                </a:solidFill>
                <a:effectLst/>
                <a:latin typeface="+mn-lt"/>
                <a:ea typeface="+mn-ea"/>
                <a:cs typeface="+mn-cs"/>
              </a:rPr>
              <a:t>: VBA и VSTA. При детальном анализе стало понятно, что VBA было действительно довольно универсальным решением, обладающим большим числом конкурентных преимуществ,</a:t>
            </a:r>
            <a:r>
              <a:rPr lang="ru-RU" sz="1200" kern="1200" baseline="0" dirty="0" smtClean="0">
                <a:solidFill>
                  <a:schemeClr val="tx1"/>
                </a:solidFill>
                <a:effectLst/>
                <a:latin typeface="+mn-lt"/>
                <a:ea typeface="+mn-ea"/>
                <a:cs typeface="+mn-cs"/>
              </a:rPr>
              <a:t> и может служить объектом для подражания</a:t>
            </a:r>
            <a:r>
              <a:rPr lang="ru-RU" sz="1200" kern="1200" dirty="0" smtClean="0">
                <a:solidFill>
                  <a:schemeClr val="tx1"/>
                </a:solidFill>
                <a:effectLst/>
                <a:latin typeface="+mn-lt"/>
                <a:ea typeface="+mn-ea"/>
                <a:cs typeface="+mn-cs"/>
              </a:rPr>
              <a:t>. В свою очередь </a:t>
            </a:r>
            <a:r>
              <a:rPr lang="en-US" sz="1200" kern="1200" dirty="0" smtClean="0">
                <a:solidFill>
                  <a:schemeClr val="tx1"/>
                </a:solidFill>
                <a:effectLst/>
                <a:latin typeface="+mn-lt"/>
                <a:ea typeface="+mn-ea"/>
                <a:cs typeface="+mn-cs"/>
              </a:rPr>
              <a:t>VSTA</a:t>
            </a:r>
            <a:r>
              <a:rPr lang="ru-RU" sz="1200" kern="1200" dirty="0" smtClean="0">
                <a:solidFill>
                  <a:schemeClr val="tx1"/>
                </a:solidFill>
                <a:effectLst/>
                <a:latin typeface="+mn-lt"/>
                <a:ea typeface="+mn-ea"/>
                <a:cs typeface="+mn-cs"/>
              </a:rPr>
              <a:t> была заявлена компанией Microsoft как замена VBA,</a:t>
            </a:r>
            <a:r>
              <a:rPr lang="ru-RU" sz="1200" kern="1200" baseline="0" dirty="0" smtClean="0">
                <a:solidFill>
                  <a:schemeClr val="tx1"/>
                </a:solidFill>
                <a:effectLst/>
                <a:latin typeface="+mn-lt"/>
                <a:ea typeface="+mn-ea"/>
                <a:cs typeface="+mn-cs"/>
              </a:rPr>
              <a:t> однако</a:t>
            </a:r>
            <a:r>
              <a:rPr lang="ru-RU" sz="1200" kern="1200" dirty="0" smtClean="0">
                <a:solidFill>
                  <a:schemeClr val="tx1"/>
                </a:solidFill>
                <a:effectLst/>
                <a:latin typeface="+mn-lt"/>
                <a:ea typeface="+mn-ea"/>
                <a:cs typeface="+mn-cs"/>
              </a:rPr>
              <a:t>, в процессе ее исследования и попыток применения были выявлены многие недостатки, существенно затрудняющие использование VSTA и не позволяющие назвать данное решение универсальным.</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процессе </a:t>
            </a:r>
            <a:r>
              <a:rPr lang="ru-RU" sz="1200" kern="1200" baseline="0" dirty="0" smtClean="0">
                <a:solidFill>
                  <a:schemeClr val="tx1"/>
                </a:solidFill>
                <a:effectLst/>
                <a:latin typeface="+mn-lt"/>
                <a:ea typeface="+mn-ea"/>
                <a:cs typeface="+mn-cs"/>
              </a:rPr>
              <a:t>исследования существующих решений был сделан вывод о невозможности их применения </a:t>
            </a:r>
            <a:r>
              <a:rPr lang="ru-RU" sz="1200" kern="1200" dirty="0" smtClean="0">
                <a:solidFill>
                  <a:schemeClr val="tx1"/>
                </a:solidFill>
                <a:effectLst/>
                <a:latin typeface="+mn-lt"/>
                <a:ea typeface="+mn-ea"/>
                <a:cs typeface="+mn-cs"/>
              </a:rPr>
              <a:t>в рамках коммерческого проекта. Было </a:t>
            </a:r>
            <a:r>
              <a:rPr lang="ru-RU" sz="1200" kern="1200" smtClean="0">
                <a:solidFill>
                  <a:schemeClr val="tx1"/>
                </a:solidFill>
                <a:effectLst/>
                <a:latin typeface="+mn-lt"/>
                <a:ea typeface="+mn-ea"/>
                <a:cs typeface="+mn-cs"/>
              </a:rPr>
              <a:t>решено разработать </a:t>
            </a:r>
            <a:r>
              <a:rPr lang="ru-RU" sz="1200" kern="1200" dirty="0" smtClean="0">
                <a:solidFill>
                  <a:schemeClr val="tx1"/>
                </a:solidFill>
                <a:effectLst/>
                <a:latin typeface="+mn-lt"/>
                <a:ea typeface="+mn-ea"/>
                <a:cs typeface="+mn-cs"/>
              </a:rPr>
              <a:t>собственную платформу, отвечающую сформулированным требованиям.</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5</a:t>
            </a:fld>
            <a:endParaRPr lang="ru-RU"/>
          </a:p>
        </p:txBody>
      </p:sp>
    </p:spTree>
    <p:extLst>
      <p:ext uri="{BB962C8B-B14F-4D97-AF65-F5344CB8AC3E}">
        <p14:creationId xmlns:p14="http://schemas.microsoft.com/office/powerpoint/2010/main" val="189886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Для успешной реализации платформы, изучению и решению подлежал ряд вопросов, перечислю основные из них:</a:t>
            </a:r>
          </a:p>
          <a:p>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Интеграция со средой разработки. Это необходимо для предоставления конечному пользователю возможности редактирования кода расширения. Кроме того, требуется реализация поддержки отладки, а так же изменение поведения среду разработки согласно сценариям ее использования в качестве встроенной среды редактирования расширений;</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Управление сборками расширений. Так как код расширения может часто меняться;</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Взаимодействие приложения и расширений. Пожалуй, одна из самых важных задач, в рамках решения которой требовалось реализовать простой, но в то же время гибкий и эффективный механизм взаимодействия между сборками;</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Интеграция в расширяемое приложение. Требовалось определить сценарии интеграции в уже реализованное приложение и реализовать инструменты для ее облегчения. Так же, в рамках проработки этого вопроса необходимо было продумать средства управления расширениями, которые впоследствии будут частью основного приложения;</a:t>
            </a:r>
          </a:p>
        </p:txBody>
      </p:sp>
      <p:sp>
        <p:nvSpPr>
          <p:cNvPr id="4" name="Slide Number Placeholder 3"/>
          <p:cNvSpPr>
            <a:spLocks noGrp="1"/>
          </p:cNvSpPr>
          <p:nvPr>
            <p:ph type="sldNum" sz="quarter" idx="10"/>
          </p:nvPr>
        </p:nvSpPr>
        <p:spPr/>
        <p:txBody>
          <a:bodyPr/>
          <a:lstStyle/>
          <a:p>
            <a:fld id="{7DB248A5-5830-4C76-9826-7AD95E2FBA9D}" type="slidenum">
              <a:rPr lang="ru-RU" smtClean="0"/>
              <a:t>6</a:t>
            </a:fld>
            <a:endParaRPr lang="ru-RU"/>
          </a:p>
        </p:txBody>
      </p:sp>
    </p:spTree>
    <p:extLst>
      <p:ext uri="{BB962C8B-B14F-4D97-AF65-F5344CB8AC3E}">
        <p14:creationId xmlns:p14="http://schemas.microsoft.com/office/powerpoint/2010/main" val="254923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слайде изображены основные компоненты платформы и способы их взаимодействия. Красным</a:t>
            </a:r>
            <a:r>
              <a:rPr lang="ru-RU" sz="1200" kern="1200" baseline="0" dirty="0" smtClean="0">
                <a:solidFill>
                  <a:schemeClr val="tx1"/>
                </a:solidFill>
                <a:effectLst/>
                <a:latin typeface="+mn-lt"/>
                <a:ea typeface="+mn-ea"/>
                <a:cs typeface="+mn-cs"/>
              </a:rPr>
              <a:t> цветом выделены</a:t>
            </a:r>
            <a:r>
              <a:rPr lang="ru-RU" sz="1200" kern="1200" dirty="0" smtClean="0">
                <a:solidFill>
                  <a:schemeClr val="tx1"/>
                </a:solidFill>
                <a:effectLst/>
                <a:latin typeface="+mn-lt"/>
                <a:ea typeface="+mn-ea"/>
                <a:cs typeface="+mn-cs"/>
              </a:rPr>
              <a:t> внешние модули,</a:t>
            </a:r>
            <a:r>
              <a:rPr lang="ru-RU" sz="1200" kern="1200" baseline="0" dirty="0" smtClean="0">
                <a:solidFill>
                  <a:schemeClr val="tx1"/>
                </a:solidFill>
                <a:effectLst/>
                <a:latin typeface="+mn-lt"/>
                <a:ea typeface="+mn-ea"/>
                <a:cs typeface="+mn-cs"/>
              </a:rPr>
              <a:t> разработка которых не входила в работу. Сейчас я постараюсь на примере разработки тестового расширения в реальном приложении рассказать зачем нужны те или иные компоненты системы и как они взаимодействуют между собой.</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7</a:t>
            </a:fld>
            <a:endParaRPr lang="ru-RU"/>
          </a:p>
        </p:txBody>
      </p:sp>
    </p:spTree>
    <p:extLst>
      <p:ext uri="{BB962C8B-B14F-4D97-AF65-F5344CB8AC3E}">
        <p14:creationId xmlns:p14="http://schemas.microsoft.com/office/powerpoint/2010/main" val="427451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Этот</a:t>
            </a:r>
            <a:r>
              <a:rPr lang="ru-RU" baseline="0" dirty="0" smtClean="0"/>
              <a:t> и последующие слайды будут сопровождаться уже знакомой вам схемой с выделенными функциональными объектами.</a:t>
            </a:r>
          </a:p>
          <a:p>
            <a:endParaRPr lang="ru-RU" baseline="0" dirty="0" smtClean="0"/>
          </a:p>
          <a:p>
            <a:r>
              <a:rPr lang="ru-RU" baseline="0" dirty="0" smtClean="0"/>
              <a:t>На скриншоте изображено приложение с интегрированной платформой на этапе загрузки расширения. Пользователь может загрузить расширение из файла проекта, </a:t>
            </a:r>
            <a:r>
              <a:rPr lang="ru-RU" baseline="0" dirty="0" err="1" smtClean="0"/>
              <a:t>зип</a:t>
            </a:r>
            <a:r>
              <a:rPr lang="ru-RU" baseline="0" dirty="0" smtClean="0"/>
              <a:t>-архива или же из базы. Мы же выберем создание нового расширения.</a:t>
            </a:r>
          </a:p>
          <a:p>
            <a:endParaRPr lang="ru-RU" baseline="0" dirty="0" smtClean="0"/>
          </a:p>
          <a:p>
            <a:r>
              <a:rPr lang="ru-RU" baseline="0" dirty="0" smtClean="0"/>
              <a:t>За создание и загрузку расширений отвечает одна из компонент модуля поддержки расширений.</a:t>
            </a:r>
          </a:p>
        </p:txBody>
      </p:sp>
      <p:sp>
        <p:nvSpPr>
          <p:cNvPr id="4" name="Slide Number Placeholder 3"/>
          <p:cNvSpPr>
            <a:spLocks noGrp="1"/>
          </p:cNvSpPr>
          <p:nvPr>
            <p:ph type="sldNum" sz="quarter" idx="10"/>
          </p:nvPr>
        </p:nvSpPr>
        <p:spPr/>
        <p:txBody>
          <a:bodyPr/>
          <a:lstStyle/>
          <a:p>
            <a:fld id="{7DB248A5-5830-4C76-9826-7AD95E2FBA9D}" type="slidenum">
              <a:rPr lang="ru-RU" smtClean="0"/>
              <a:t>8</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Разработка расширения происходит в среде</a:t>
            </a:r>
            <a:r>
              <a:rPr lang="ru-RU" baseline="0" dirty="0" smtClean="0"/>
              <a:t> разработки </a:t>
            </a:r>
            <a:r>
              <a:rPr lang="en-US" baseline="0" dirty="0" err="1" smtClean="0"/>
              <a:t>SharpDevelop</a:t>
            </a:r>
            <a:r>
              <a:rPr lang="en-US" baseline="0" dirty="0" smtClean="0"/>
              <a:t> </a:t>
            </a:r>
            <a:r>
              <a:rPr lang="ru-RU" baseline="0" dirty="0" smtClean="0"/>
              <a:t>на одном из </a:t>
            </a:r>
            <a:r>
              <a:rPr lang="en-US" baseline="0" dirty="0" smtClean="0"/>
              <a:t>.NET</a:t>
            </a:r>
            <a:r>
              <a:rPr lang="ru-RU" baseline="0" dirty="0" smtClean="0"/>
              <a:t>-совместимых языков программирования. На этом скриншоте видно, что выбран язык </a:t>
            </a:r>
            <a:r>
              <a:rPr lang="en-US" baseline="0" dirty="0" smtClean="0"/>
              <a:t>VisualBasic.NET. </a:t>
            </a:r>
            <a:r>
              <a:rPr lang="ru-RU" baseline="0" dirty="0" smtClean="0"/>
              <a:t>Так же вы видите генератор обработчиков событий для объектов, созданных в приложении и найденных платформой.</a:t>
            </a:r>
          </a:p>
          <a:p>
            <a:endParaRPr lang="ru-RU" baseline="0" dirty="0" smtClean="0"/>
          </a:p>
          <a:p>
            <a:r>
              <a:rPr lang="ru-RU" baseline="0" dirty="0" smtClean="0"/>
              <a:t>На этом этапе запускается хост-процесс, обслуживающий </a:t>
            </a:r>
            <a:r>
              <a:rPr lang="ru-RU" sz="1200" kern="1200" dirty="0" smtClean="0">
                <a:solidFill>
                  <a:schemeClr val="tx1"/>
                </a:solidFill>
                <a:effectLst/>
                <a:latin typeface="+mn-lt"/>
                <a:ea typeface="+mn-ea"/>
                <a:cs typeface="+mn-cs"/>
              </a:rPr>
              <a:t>среду</a:t>
            </a:r>
            <a:r>
              <a:rPr lang="ru-RU" sz="1200" kern="1200" baseline="0" dirty="0" smtClean="0">
                <a:solidFill>
                  <a:schemeClr val="tx1"/>
                </a:solidFill>
                <a:effectLst/>
                <a:latin typeface="+mn-lt"/>
                <a:ea typeface="+mn-ea"/>
                <a:cs typeface="+mn-cs"/>
              </a:rPr>
              <a:t> разработки</a:t>
            </a:r>
            <a:r>
              <a:rPr lang="ru-RU" sz="1200" kern="1200" dirty="0" smtClean="0">
                <a:solidFill>
                  <a:schemeClr val="tx1"/>
                </a:solidFill>
                <a:effectLst/>
                <a:latin typeface="+mn-lt"/>
                <a:ea typeface="+mn-ea"/>
                <a:cs typeface="+mn-cs"/>
              </a:rPr>
              <a:t> с открытым исходным кодом </a:t>
            </a:r>
            <a:r>
              <a:rPr lang="ru-RU" sz="1200" kern="1200" dirty="0" err="1" smtClean="0">
                <a:solidFill>
                  <a:schemeClr val="tx1"/>
                </a:solidFill>
                <a:effectLst/>
                <a:latin typeface="+mn-lt"/>
                <a:ea typeface="+mn-ea"/>
                <a:cs typeface="+mn-cs"/>
              </a:rPr>
              <a:t>SharpDevelop</a:t>
            </a:r>
            <a:r>
              <a:rPr lang="ru-RU" sz="1200" kern="1200" dirty="0" smtClean="0">
                <a:solidFill>
                  <a:schemeClr val="tx1"/>
                </a:solidFill>
                <a:effectLst/>
                <a:latin typeface="+mn-lt"/>
                <a:ea typeface="+mn-ea"/>
                <a:cs typeface="+mn-cs"/>
              </a:rPr>
              <a:t>. Взаимодействие с ним</a:t>
            </a:r>
            <a:r>
              <a:rPr lang="ru-RU" sz="1200" kern="1200" baseline="0" dirty="0" smtClean="0">
                <a:solidFill>
                  <a:schemeClr val="tx1"/>
                </a:solidFill>
                <a:effectLst/>
                <a:latin typeface="+mn-lt"/>
                <a:ea typeface="+mn-ea"/>
                <a:cs typeface="+mn-cs"/>
              </a:rPr>
              <a:t> осуществляется через модуль поддержки расширений посредством </a:t>
            </a:r>
            <a:r>
              <a:rPr lang="ru-RU" sz="1200" kern="1200" dirty="0" err="1" smtClean="0">
                <a:solidFill>
                  <a:schemeClr val="tx1"/>
                </a:solidFill>
                <a:effectLst/>
                <a:latin typeface="+mn-lt"/>
                <a:ea typeface="+mn-ea"/>
                <a:cs typeface="+mn-cs"/>
              </a:rPr>
              <a:t>Windows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Communication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Foundation</a:t>
            </a:r>
            <a:r>
              <a:rPr lang="ru-RU" sz="1200" kern="1200" dirty="0" smtClean="0">
                <a:solidFill>
                  <a:schemeClr val="tx1"/>
                </a:solidFill>
                <a:effectLst/>
                <a:latin typeface="+mn-lt"/>
                <a:ea typeface="+mn-ea"/>
                <a:cs typeface="+mn-cs"/>
              </a:rPr>
              <a:t>.</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9</a:t>
            </a:fld>
            <a:endParaRPr lang="ru-RU"/>
          </a:p>
        </p:txBody>
      </p:sp>
    </p:spTree>
    <p:extLst>
      <p:ext uri="{BB962C8B-B14F-4D97-AF65-F5344CB8AC3E}">
        <p14:creationId xmlns:p14="http://schemas.microsoft.com/office/powerpoint/2010/main" val="71365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08CC899-0055-4DA6-9746-80F55CED4EB0}" type="datetime1">
              <a:rPr lang="ru-RU" smtClean="0"/>
              <a:t>19.06.2012</a:t>
            </a:fld>
            <a:endParaRPr lang="ru-RU"/>
          </a:p>
        </p:txBody>
      </p:sp>
      <p:sp>
        <p:nvSpPr>
          <p:cNvPr id="20" name="Footer Placeholder 19"/>
          <p:cNvSpPr>
            <a:spLocks noGrp="1"/>
          </p:cNvSpPr>
          <p:nvPr>
            <p:ph type="ftr" sz="quarter" idx="11"/>
          </p:nvPr>
        </p:nvSpPr>
        <p:spPr/>
        <p:txBody>
          <a:bodyPr/>
          <a:lstStyle>
            <a:extLst/>
          </a:lstStyle>
          <a:p>
            <a:endParaRPr lang="ru-RU"/>
          </a:p>
        </p:txBody>
      </p:sp>
      <p:sp>
        <p:nvSpPr>
          <p:cNvPr id="10" name="Slide Number Placeholder 9"/>
          <p:cNvSpPr>
            <a:spLocks noGrp="1"/>
          </p:cNvSpPr>
          <p:nvPr>
            <p:ph type="sldNum" sz="quarter" idx="12"/>
          </p:nvPr>
        </p:nvSpPr>
        <p:spPr/>
        <p:txBody>
          <a:bodyPr/>
          <a:lstStyle>
            <a:extLst/>
          </a:lstStyle>
          <a:p>
            <a:fld id="{B19B0651-EE4F-4900-A07F-96A6BFA9D0F0}" type="slidenum">
              <a:rPr lang="ru-RU" smtClean="0"/>
              <a:t>‹#›</a:t>
            </a:fld>
            <a:endParaRPr lang="ru-RU"/>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70E11E-1A5E-4540-9C04-DFD9A2024110}" type="datetime1">
              <a:rPr lang="ru-RU" smtClean="0"/>
              <a:t>19.06.2012</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2BDB9C-1752-4167-B2C5-BA5503940033}" type="datetime1">
              <a:rPr lang="ru-RU" smtClean="0"/>
              <a:t>19.06.2012</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ED1CA6-809F-4095-87CA-79D61082AB6A}" type="datetime1">
              <a:rPr lang="ru-RU" smtClean="0"/>
              <a:t>19.06.2012</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75F5E7-0276-4652-8BAC-D8CC68AB6F2E}" type="datetime1">
              <a:rPr lang="ru-RU" smtClean="0"/>
              <a:t>19.06.2012</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19B0651-EE4F-4900-A07F-96A6BFA9D0F0}" type="slidenum">
              <a:rPr lang="ru-RU" smtClean="0"/>
              <a:t>‹#›</a:t>
            </a:fld>
            <a:endParaRPr lang="ru-RU"/>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35D655-D718-4284-BACC-AAC0185CF9E9}" type="datetime1">
              <a:rPr lang="ru-RU" smtClean="0"/>
              <a:t>19.06.2012</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76F8A1-66CE-4C93-B54D-3EA7DF386D84}" type="datetime1">
              <a:rPr lang="ru-RU" smtClean="0"/>
              <a:t>19.06.2012</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B07AB81-1E4B-47D4-9BB9-BE9071E9AA44}" type="datetime1">
              <a:rPr lang="ru-RU" smtClean="0"/>
              <a:t>19.06.2012</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EA9CAC5-2FE6-417D-AADC-30BBB78FE99C}" type="datetime1">
              <a:rPr lang="ru-RU" smtClean="0"/>
              <a:t>19.06.2012</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B19B0651-EE4F-4900-A07F-96A6BFA9D0F0}" type="slidenum">
              <a:rPr lang="ru-RU" smtClean="0"/>
              <a:t>‹#›</a:t>
            </a:fld>
            <a:endParaRPr lang="ru-RU"/>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E54B33-9A02-468C-B761-85C9407C5EEB}" type="datetime1">
              <a:rPr lang="ru-RU" smtClean="0"/>
              <a:t>19.06.2012</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728FCE2-5A70-4E7D-AFE7-0C891333BCD4}" type="datetime1">
              <a:rPr lang="ru-RU" smtClean="0"/>
              <a:t>19.06.2012</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19B0651-EE4F-4900-A07F-96A6BFA9D0F0}" type="slidenum">
              <a:rPr lang="ru-RU" smtClean="0"/>
              <a:t>‹#›</a:t>
            </a:fld>
            <a:endParaRPr lang="ru-RU"/>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1B1CE3-D023-404F-B956-41DD8EC62BFD}" type="datetime1">
              <a:rPr lang="ru-RU" smtClean="0"/>
              <a:t>19.06.2012</a:t>
            </a:fld>
            <a:endParaRPr lang="ru-RU"/>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19B0651-EE4F-4900-A07F-96A6BFA9D0F0}" type="slidenum">
              <a:rPr lang="ru-RU" smtClean="0"/>
              <a:t>‹#›</a:t>
            </a:fld>
            <a:endParaRPr lang="ru-RU"/>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548680"/>
            <a:ext cx="7027872" cy="1772958"/>
          </a:xfrm>
        </p:spPr>
        <p:txBody>
          <a:bodyPr>
            <a:noAutofit/>
          </a:bodyPr>
          <a:lstStyle/>
          <a:p>
            <a:pPr algn="ctr"/>
            <a:r>
              <a:rPr lang="ru-RU" sz="3200" dirty="0"/>
              <a:t>Разработка универсальной платформы для интеграции возможностей расширения и автоматизации в .NET приложения</a:t>
            </a:r>
          </a:p>
        </p:txBody>
      </p:sp>
      <p:sp>
        <p:nvSpPr>
          <p:cNvPr id="4" name="TextBox 3"/>
          <p:cNvSpPr txBox="1"/>
          <p:nvPr/>
        </p:nvSpPr>
        <p:spPr>
          <a:xfrm>
            <a:off x="1115616" y="2420888"/>
            <a:ext cx="8028384" cy="400110"/>
          </a:xfrm>
          <a:prstGeom prst="rect">
            <a:avLst/>
          </a:prstGeom>
          <a:noFill/>
        </p:spPr>
        <p:txBody>
          <a:bodyPr wrap="square" rtlCol="0">
            <a:spAutoFit/>
          </a:bodyPr>
          <a:lstStyle/>
          <a:p>
            <a:pPr algn="ctr"/>
            <a:r>
              <a:rPr lang="ru-RU" sz="2000" dirty="0" err="1" smtClean="0"/>
              <a:t>Ашмарин</a:t>
            </a:r>
            <a:r>
              <a:rPr lang="ru-RU" sz="2000" dirty="0" smtClean="0"/>
              <a:t> А. О., группа 6241/10</a:t>
            </a:r>
            <a:endParaRPr lang="ru-RU" sz="2000" dirty="0"/>
          </a:p>
        </p:txBody>
      </p:sp>
      <p:sp>
        <p:nvSpPr>
          <p:cNvPr id="5" name="TextBox 4"/>
          <p:cNvSpPr txBox="1"/>
          <p:nvPr/>
        </p:nvSpPr>
        <p:spPr>
          <a:xfrm>
            <a:off x="1043608" y="3212976"/>
            <a:ext cx="8100392" cy="892552"/>
          </a:xfrm>
          <a:prstGeom prst="rect">
            <a:avLst/>
          </a:prstGeom>
          <a:noFill/>
        </p:spPr>
        <p:txBody>
          <a:bodyPr wrap="square" rtlCol="0">
            <a:spAutoFit/>
          </a:bodyPr>
          <a:lstStyle/>
          <a:p>
            <a:r>
              <a:rPr lang="ru-RU" sz="2000" dirty="0" smtClean="0"/>
              <a:t>Научный руководитель: Щукин А. В.,</a:t>
            </a:r>
          </a:p>
          <a:p>
            <a:r>
              <a:rPr lang="en-US" sz="1600" i="1" dirty="0" err="1" smtClean="0"/>
              <a:t>кандидат</a:t>
            </a:r>
            <a:r>
              <a:rPr lang="en-US" sz="1600" i="1" dirty="0" smtClean="0"/>
              <a:t> </a:t>
            </a:r>
            <a:r>
              <a:rPr lang="en-US" sz="1600" i="1" dirty="0" err="1"/>
              <a:t>технических</a:t>
            </a:r>
            <a:r>
              <a:rPr lang="en-US" sz="1600" i="1" dirty="0"/>
              <a:t> </a:t>
            </a:r>
            <a:r>
              <a:rPr lang="en-US" sz="1600" i="1" dirty="0" err="1"/>
              <a:t>наук</a:t>
            </a:r>
            <a:r>
              <a:rPr lang="en-US" sz="1600" i="1" dirty="0"/>
              <a:t>, </a:t>
            </a:r>
            <a:r>
              <a:rPr lang="en-US" sz="1600" i="1" dirty="0" smtClean="0"/>
              <a:t> </a:t>
            </a:r>
            <a:r>
              <a:rPr lang="en-US" sz="1600" i="1" dirty="0" err="1" smtClean="0"/>
              <a:t>доцент</a:t>
            </a:r>
            <a:r>
              <a:rPr lang="en-US" sz="1600" i="1" dirty="0" smtClean="0"/>
              <a:t> </a:t>
            </a:r>
            <a:r>
              <a:rPr lang="en-US" sz="1600" i="1" dirty="0" err="1" smtClean="0"/>
              <a:t>кафедры</a:t>
            </a:r>
            <a:r>
              <a:rPr lang="en-US" sz="1600" i="1" dirty="0" smtClean="0"/>
              <a:t> </a:t>
            </a:r>
            <a:r>
              <a:rPr lang="en-US" sz="1600" i="1" dirty="0" err="1"/>
              <a:t>КИТвП</a:t>
            </a:r>
            <a:r>
              <a:rPr lang="en-US" sz="1600" i="1" dirty="0"/>
              <a:t> </a:t>
            </a:r>
            <a:r>
              <a:rPr lang="en-US" sz="1600" i="1" dirty="0" err="1"/>
              <a:t>Санкт-Петербургского</a:t>
            </a:r>
            <a:r>
              <a:rPr lang="en-US" sz="1600" i="1" dirty="0"/>
              <a:t> </a:t>
            </a:r>
            <a:r>
              <a:rPr lang="en-US" sz="1600" i="1" dirty="0" err="1"/>
              <a:t>государственного</a:t>
            </a:r>
            <a:r>
              <a:rPr lang="en-US" sz="1600" i="1" dirty="0"/>
              <a:t> </a:t>
            </a:r>
            <a:r>
              <a:rPr lang="en-US" sz="1600" i="1" dirty="0" err="1"/>
              <a:t>политехнического</a:t>
            </a:r>
            <a:r>
              <a:rPr lang="en-US" sz="1600" i="1" dirty="0"/>
              <a:t> </a:t>
            </a:r>
            <a:r>
              <a:rPr lang="en-US" sz="1600" i="1" dirty="0" err="1"/>
              <a:t>университета</a:t>
            </a:r>
            <a:r>
              <a:rPr lang="en-US" sz="1600" i="1" dirty="0"/>
              <a:t>.</a:t>
            </a:r>
            <a:endParaRPr lang="ru-RU" sz="1600" i="1" dirty="0"/>
          </a:p>
        </p:txBody>
      </p:sp>
      <p:sp>
        <p:nvSpPr>
          <p:cNvPr id="6" name="TextBox 5"/>
          <p:cNvSpPr txBox="1"/>
          <p:nvPr/>
        </p:nvSpPr>
        <p:spPr>
          <a:xfrm>
            <a:off x="1043608" y="4797152"/>
            <a:ext cx="8100392" cy="369332"/>
          </a:xfrm>
          <a:prstGeom prst="rect">
            <a:avLst/>
          </a:prstGeom>
          <a:noFill/>
        </p:spPr>
        <p:txBody>
          <a:bodyPr wrap="square" rtlCol="0">
            <a:spAutoFit/>
          </a:bodyPr>
          <a:lstStyle/>
          <a:p>
            <a:pPr algn="ctr"/>
            <a:r>
              <a:rPr lang="ru-RU" dirty="0" smtClean="0"/>
              <a:t>Санкт-Петербургский Государственный Политехнический Университет</a:t>
            </a:r>
            <a:endParaRPr lang="ru-RU" dirty="0"/>
          </a:p>
        </p:txBody>
      </p:sp>
      <p:sp>
        <p:nvSpPr>
          <p:cNvPr id="7" name="TextBox 6"/>
          <p:cNvSpPr txBox="1"/>
          <p:nvPr/>
        </p:nvSpPr>
        <p:spPr>
          <a:xfrm>
            <a:off x="1043608" y="6237312"/>
            <a:ext cx="8100392" cy="369332"/>
          </a:xfrm>
          <a:prstGeom prst="rect">
            <a:avLst/>
          </a:prstGeom>
          <a:noFill/>
        </p:spPr>
        <p:txBody>
          <a:bodyPr wrap="square" rtlCol="0">
            <a:spAutoFit/>
          </a:bodyPr>
          <a:lstStyle/>
          <a:p>
            <a:pPr algn="ctr"/>
            <a:r>
              <a:rPr lang="ru-RU" dirty="0" smtClean="0"/>
              <a:t>2012</a:t>
            </a:r>
            <a:endParaRPr lang="ru-RU" dirty="0"/>
          </a:p>
        </p:txBody>
      </p:sp>
    </p:spTree>
    <p:extLst>
      <p:ext uri="{BB962C8B-B14F-4D97-AF65-F5344CB8AC3E}">
        <p14:creationId xmlns:p14="http://schemas.microsoft.com/office/powerpoint/2010/main" val="1095965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Расширение загружено</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10</a:t>
            </a:fld>
            <a:endParaRPr lang="ru-RU" sz="180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9632" y="765178"/>
            <a:ext cx="7344816" cy="55753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988" y="1232954"/>
            <a:ext cx="7566120"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Сохранение расширения</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11</a:t>
            </a:fld>
            <a:endParaRPr lang="ru-RU" sz="180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9632" y="765178"/>
            <a:ext cx="7344815" cy="55753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988" y="1232954"/>
            <a:ext cx="7566120"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Отладка расширения</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12</a:t>
            </a:fld>
            <a:endParaRPr lang="ru-RU" sz="180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9632" y="765178"/>
            <a:ext cx="7344815" cy="55753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988" y="1232954"/>
            <a:ext cx="7566120"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4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Расширение в работе</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13</a:t>
            </a:fld>
            <a:endParaRPr lang="ru-RU" sz="180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9633" y="765178"/>
            <a:ext cx="7344813" cy="55753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988" y="1232954"/>
            <a:ext cx="7566120"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Интеграция платформы</a:t>
            </a:r>
            <a:endParaRPr lang="ru-RU"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14</a:t>
            </a:fld>
            <a:endParaRPr lang="ru-RU" sz="1800">
              <a:solidFill>
                <a:schemeClr val="tx1"/>
              </a:solidFill>
            </a:endParaRPr>
          </a:p>
        </p:txBody>
      </p:sp>
      <p:pic>
        <p:nvPicPr>
          <p:cNvPr id="3" name="Picture 2" descr="C:\Users\AAshmarin\Dropbox\интеграция.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79519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1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0"/>
            <a:ext cx="7498080" cy="1143000"/>
          </a:xfrm>
        </p:spPr>
        <p:txBody>
          <a:bodyPr/>
          <a:lstStyle/>
          <a:p>
            <a:r>
              <a:rPr lang="ru-RU" dirty="0" smtClean="0"/>
              <a:t>Результаты</a:t>
            </a:r>
            <a:endParaRPr lang="ru-RU" dirty="0"/>
          </a:p>
        </p:txBody>
      </p:sp>
      <p:sp>
        <p:nvSpPr>
          <p:cNvPr id="3" name="Content Placeholder 2"/>
          <p:cNvSpPr>
            <a:spLocks noGrp="1"/>
          </p:cNvSpPr>
          <p:nvPr>
            <p:ph idx="1"/>
          </p:nvPr>
        </p:nvSpPr>
        <p:spPr>
          <a:xfrm>
            <a:off x="1043608" y="1124744"/>
            <a:ext cx="7890080" cy="5472608"/>
          </a:xfrm>
        </p:spPr>
        <p:txBody>
          <a:bodyPr>
            <a:normAutofit fontScale="62500" lnSpcReduction="20000"/>
          </a:bodyPr>
          <a:lstStyle/>
          <a:p>
            <a:r>
              <a:rPr lang="ru-RU" dirty="0" smtClean="0"/>
              <a:t>Изучены подходы в области автоматизации и расшерения ПО</a:t>
            </a:r>
          </a:p>
          <a:p>
            <a:r>
              <a:rPr lang="ru-RU" dirty="0" smtClean="0"/>
              <a:t>Проведен обзор и сравнительный анализ существующих решений (</a:t>
            </a:r>
            <a:r>
              <a:rPr lang="en-US" dirty="0" smtClean="0"/>
              <a:t>9</a:t>
            </a:r>
            <a:r>
              <a:rPr lang="ru-RU" dirty="0" smtClean="0"/>
              <a:t> штук)</a:t>
            </a:r>
          </a:p>
          <a:p>
            <a:r>
              <a:rPr lang="ru-RU" dirty="0" smtClean="0"/>
              <a:t>Разработан подход, обобщающий возможности автоматизации и расширения в едином объекте</a:t>
            </a:r>
          </a:p>
          <a:p>
            <a:r>
              <a:rPr lang="ru-RU" dirty="0" smtClean="0"/>
              <a:t>Предложена архитектура платформы для интеграции возможностей расширения и автоматизации</a:t>
            </a:r>
          </a:p>
          <a:p>
            <a:r>
              <a:rPr lang="ru-RU" dirty="0" smtClean="0"/>
              <a:t>Разработаны компоненты плытформы</a:t>
            </a:r>
          </a:p>
          <a:p>
            <a:pPr lvl="1"/>
            <a:r>
              <a:rPr lang="ru-RU" dirty="0" smtClean="0"/>
              <a:t>Модуль взаимодействия с </a:t>
            </a:r>
            <a:r>
              <a:rPr lang="en-US" dirty="0" smtClean="0"/>
              <a:t>IDE</a:t>
            </a:r>
            <a:r>
              <a:rPr lang="ru-RU" dirty="0" smtClean="0"/>
              <a:t> </a:t>
            </a:r>
            <a:r>
              <a:rPr lang="en-US" dirty="0" err="1" smtClean="0"/>
              <a:t>SharpDevelop</a:t>
            </a:r>
            <a:endParaRPr lang="ru-RU" dirty="0" smtClean="0"/>
          </a:p>
          <a:p>
            <a:pPr lvl="1"/>
            <a:r>
              <a:rPr lang="ru-RU" dirty="0" smtClean="0"/>
              <a:t>Модуль межпроцессного взаимодействия</a:t>
            </a:r>
          </a:p>
          <a:p>
            <a:pPr lvl="1"/>
            <a:r>
              <a:rPr lang="ru-RU" dirty="0" smtClean="0"/>
              <a:t>Модуль управления сборками расширений</a:t>
            </a:r>
          </a:p>
          <a:p>
            <a:pPr lvl="1"/>
            <a:r>
              <a:rPr lang="ru-RU" dirty="0" smtClean="0"/>
              <a:t>Модуль интеграции расширений в приложение</a:t>
            </a:r>
          </a:p>
          <a:p>
            <a:pPr lvl="1"/>
            <a:r>
              <a:rPr lang="ru-RU" dirty="0" smtClean="0"/>
              <a:t>Инструменты пользователя для управления расширениями</a:t>
            </a:r>
          </a:p>
          <a:p>
            <a:r>
              <a:rPr lang="ru-RU" dirty="0" smtClean="0"/>
              <a:t>Разработана платформа, соответствующая поставленным требованиям</a:t>
            </a:r>
            <a:endParaRPr lang="ru-RU" dirty="0"/>
          </a:p>
          <a:p>
            <a:r>
              <a:rPr lang="ru-RU" dirty="0" smtClean="0"/>
              <a:t>Разработанная платформа интегрирована в приложение для управления инвестиционными портфелями </a:t>
            </a:r>
            <a:r>
              <a:rPr lang="en-US" dirty="0" err="1" smtClean="0"/>
              <a:t>zeb</a:t>
            </a:r>
            <a:r>
              <a:rPr lang="en-US" dirty="0" smtClean="0"/>
              <a:t>/ITM</a:t>
            </a:r>
            <a:r>
              <a:rPr lang="ru-RU" dirty="0" smtClean="0"/>
              <a:t> в рамках одного из проетов компании </a:t>
            </a:r>
            <a:r>
              <a:rPr lang="en-US" dirty="0" smtClean="0"/>
              <a:t>First Line Software</a:t>
            </a:r>
            <a:endParaRPr lang="ru-RU" dirty="0" smtClean="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15</a:t>
            </a:fld>
            <a:endParaRPr lang="ru-RU" sz="1800">
              <a:solidFill>
                <a:schemeClr val="tx1"/>
              </a:solidFill>
            </a:endParaRPr>
          </a:p>
        </p:txBody>
      </p:sp>
    </p:spTree>
    <p:extLst>
      <p:ext uri="{BB962C8B-B14F-4D97-AF65-F5344CB8AC3E}">
        <p14:creationId xmlns:p14="http://schemas.microsoft.com/office/powerpoint/2010/main" val="178400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Достижения</a:t>
            </a:r>
            <a:endParaRPr lang="ru-RU" dirty="0"/>
          </a:p>
        </p:txBody>
      </p:sp>
      <p:sp>
        <p:nvSpPr>
          <p:cNvPr id="3" name="Content Placeholder 2"/>
          <p:cNvSpPr>
            <a:spLocks noGrp="1"/>
          </p:cNvSpPr>
          <p:nvPr>
            <p:ph idx="1"/>
          </p:nvPr>
        </p:nvSpPr>
        <p:spPr/>
        <p:txBody>
          <a:bodyPr/>
          <a:lstStyle/>
          <a:p>
            <a:r>
              <a:rPr lang="ru-RU" dirty="0"/>
              <a:t>Публикация:  Ашмарин А. О., Ёлкин Д. И, Щукин А. В. «Разработка платформы для усовершенствованной автоматизации и расширения приложений». </a:t>
            </a:r>
            <a:r>
              <a:rPr lang="en-US" dirty="0"/>
              <a:t>XL</a:t>
            </a:r>
            <a:r>
              <a:rPr lang="ru-RU" dirty="0"/>
              <a:t> Неделя науки СПбГПУ</a:t>
            </a:r>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16</a:t>
            </a:fld>
            <a:endParaRPr lang="ru-RU" sz="1800">
              <a:solidFill>
                <a:schemeClr val="tx1"/>
              </a:solidFill>
            </a:endParaRPr>
          </a:p>
        </p:txBody>
      </p:sp>
    </p:spTree>
    <p:extLst>
      <p:ext uri="{BB962C8B-B14F-4D97-AF65-F5344CB8AC3E}">
        <p14:creationId xmlns:p14="http://schemas.microsoft.com/office/powerpoint/2010/main" val="3214692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a:t>
            </a:r>
            <a:endParaRPr lang="ru-RU" dirty="0"/>
          </a:p>
        </p:txBody>
      </p:sp>
      <p:sp>
        <p:nvSpPr>
          <p:cNvPr id="3" name="Объект 2"/>
          <p:cNvSpPr>
            <a:spLocks noGrp="1"/>
          </p:cNvSpPr>
          <p:nvPr>
            <p:ph idx="1"/>
          </p:nvPr>
        </p:nvSpPr>
        <p:spPr/>
        <p:txBody>
          <a:bodyPr/>
          <a:lstStyle/>
          <a:p>
            <a:r>
              <a:rPr lang="ru-RU" dirty="0" smtClean="0"/>
              <a:t>Множество продуктов поддерживают плагины и макросы</a:t>
            </a:r>
          </a:p>
          <a:p>
            <a:pPr lvl="1"/>
            <a:r>
              <a:rPr lang="en-US" dirty="0" smtClean="0"/>
              <a:t>MS Office</a:t>
            </a:r>
          </a:p>
          <a:p>
            <a:pPr lvl="1"/>
            <a:r>
              <a:rPr lang="en-US" dirty="0" smtClean="0"/>
              <a:t>CAD</a:t>
            </a:r>
          </a:p>
          <a:p>
            <a:pPr lvl="1"/>
            <a:r>
              <a:rPr lang="en-US" dirty="0" smtClean="0"/>
              <a:t>Adobe Photoshop</a:t>
            </a:r>
          </a:p>
          <a:p>
            <a:pPr lvl="1"/>
            <a:r>
              <a:rPr lang="en-US" dirty="0" smtClean="0"/>
              <a:t>3DS Max</a:t>
            </a:r>
          </a:p>
          <a:p>
            <a:pPr lvl="1"/>
            <a:r>
              <a:rPr lang="en-US" dirty="0" smtClean="0"/>
              <a:t>…</a:t>
            </a:r>
            <a:endParaRPr lang="ru-RU" dirty="0" smtClean="0"/>
          </a:p>
          <a:p>
            <a:r>
              <a:rPr lang="ru-RU" dirty="0" smtClean="0"/>
              <a:t>Необходимость доработки ИС под нужды заказчика</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z="1800" smtClean="0">
                <a:solidFill>
                  <a:schemeClr val="tx1"/>
                </a:solidFill>
              </a:rPr>
              <a:t>2</a:t>
            </a:fld>
            <a:endParaRPr lang="ru-RU" sz="1800">
              <a:solidFill>
                <a:schemeClr val="tx1"/>
              </a:solidFill>
            </a:endParaRPr>
          </a:p>
        </p:txBody>
      </p:sp>
      <p:pic>
        <p:nvPicPr>
          <p:cNvPr id="1026" name="Picture 2" descr="C:\Users\anton\Downloads\runmacro-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92896"/>
            <a:ext cx="3816424" cy="258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92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Автоматизация и расширение приложений</a:t>
            </a:r>
            <a:endParaRPr lang="ru-RU" dirty="0"/>
          </a:p>
        </p:txBody>
      </p:sp>
      <p:sp>
        <p:nvSpPr>
          <p:cNvPr id="3" name="Content Placeholder 2"/>
          <p:cNvSpPr>
            <a:spLocks noGrp="1"/>
          </p:cNvSpPr>
          <p:nvPr>
            <p:ph idx="1"/>
          </p:nvPr>
        </p:nvSpPr>
        <p:spPr/>
        <p:txBody>
          <a:bodyPr/>
          <a:lstStyle/>
          <a:p>
            <a:pPr marL="82296" indent="0">
              <a:buNone/>
            </a:pPr>
            <a:endParaRPr lang="ru-RU" dirty="0"/>
          </a:p>
          <a:p>
            <a:endParaRPr lang="ru-RU"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3</a:t>
            </a:fld>
            <a:endParaRPr lang="ru-RU" sz="1800" dirty="0">
              <a:solidFill>
                <a:schemeClr val="tx1"/>
              </a:solidFill>
            </a:endParaRPr>
          </a:p>
        </p:txBody>
      </p:sp>
      <p:pic>
        <p:nvPicPr>
          <p:cNvPr id="2050" name="Picture 2" descr="C:\Users\anton\Documents\диаграмма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628800"/>
            <a:ext cx="5832648" cy="468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58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Цель</a:t>
            </a:r>
            <a:endParaRPr lang="ru-RU" dirty="0"/>
          </a:p>
        </p:txBody>
      </p:sp>
      <p:sp>
        <p:nvSpPr>
          <p:cNvPr id="3" name="Content Placeholder 2"/>
          <p:cNvSpPr>
            <a:spLocks noGrp="1"/>
          </p:cNvSpPr>
          <p:nvPr>
            <p:ph idx="1"/>
          </p:nvPr>
        </p:nvSpPr>
        <p:spPr/>
        <p:txBody>
          <a:bodyPr>
            <a:normAutofit fontScale="85000" lnSpcReduction="10000"/>
          </a:bodyPr>
          <a:lstStyle/>
          <a:p>
            <a:r>
              <a:rPr lang="ru-RU" dirty="0" smtClean="0"/>
              <a:t>Разработка платформы для интеграции в ПО возможностей автоматизации и расширения, удовлетворяющей требованиям:</a:t>
            </a:r>
            <a:endParaRPr lang="en-US" dirty="0" smtClean="0"/>
          </a:p>
          <a:p>
            <a:pPr lvl="1"/>
            <a:r>
              <a:rPr lang="en-US" dirty="0" smtClean="0"/>
              <a:t>.NET Framework</a:t>
            </a:r>
            <a:endParaRPr lang="ru-RU" dirty="0" smtClean="0"/>
          </a:p>
          <a:p>
            <a:pPr lvl="1"/>
            <a:r>
              <a:rPr lang="ru-RU" dirty="0" smtClean="0"/>
              <a:t>Сочетание возможностей автоматизации и расширения</a:t>
            </a:r>
          </a:p>
          <a:p>
            <a:pPr lvl="1"/>
            <a:r>
              <a:rPr lang="ru-RU" dirty="0" smtClean="0"/>
              <a:t>Не требует дополнительного ПО для работы</a:t>
            </a:r>
            <a:endParaRPr lang="ru-RU" dirty="0"/>
          </a:p>
          <a:p>
            <a:pPr lvl="1"/>
            <a:r>
              <a:rPr lang="ru-RU" dirty="0"/>
              <a:t>Возможность отладки </a:t>
            </a:r>
            <a:r>
              <a:rPr lang="ru-RU" dirty="0" smtClean="0"/>
              <a:t>расширений</a:t>
            </a:r>
          </a:p>
          <a:p>
            <a:pPr lvl="1"/>
            <a:r>
              <a:rPr lang="ru-RU" dirty="0" smtClean="0"/>
              <a:t>Возможность интеграции в уже реализованые приложения</a:t>
            </a:r>
            <a:endParaRPr lang="ru-RU" dirty="0"/>
          </a:p>
          <a:p>
            <a:pPr lvl="1"/>
            <a:r>
              <a:rPr lang="ru-RU" dirty="0" smtClean="0"/>
              <a:t>Инструментарий для управления расширениями</a:t>
            </a:r>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4</a:t>
            </a:fld>
            <a:endParaRPr lang="ru-RU" sz="1800">
              <a:solidFill>
                <a:schemeClr val="tx1"/>
              </a:solidFill>
            </a:endParaRPr>
          </a:p>
        </p:txBody>
      </p:sp>
    </p:spTree>
    <p:extLst>
      <p:ext uri="{BB962C8B-B14F-4D97-AF65-F5344CB8AC3E}">
        <p14:creationId xmlns:p14="http://schemas.microsoft.com/office/powerpoint/2010/main" val="4079799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Существующие решения</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7451476"/>
              </p:ext>
            </p:extLst>
          </p:nvPr>
        </p:nvGraphicFramePr>
        <p:xfrm>
          <a:off x="1259632" y="1268761"/>
          <a:ext cx="7488832" cy="5138409"/>
        </p:xfrm>
        <a:graphic>
          <a:graphicData uri="http://schemas.openxmlformats.org/drawingml/2006/table">
            <a:tbl>
              <a:tblPr firstRow="1" bandRow="1">
                <a:tableStyleId>{BC89EF96-8CEA-46FF-86C4-4CE0E7609802}</a:tableStyleId>
              </a:tblPr>
              <a:tblGrid>
                <a:gridCol w="1955017"/>
                <a:gridCol w="1081320"/>
                <a:gridCol w="1212135"/>
                <a:gridCol w="1152128"/>
                <a:gridCol w="1134126"/>
                <a:gridCol w="954106"/>
              </a:tblGrid>
              <a:tr h="938252">
                <a:tc>
                  <a:txBody>
                    <a:bodyPr/>
                    <a:lstStyle/>
                    <a:p>
                      <a:r>
                        <a:rPr lang="ru-RU" sz="2000" dirty="0" smtClean="0"/>
                        <a:t>Продукт</a:t>
                      </a:r>
                      <a:endParaRPr lang="ru-RU" sz="2000" dirty="0"/>
                    </a:p>
                  </a:txBody>
                  <a:tcPr/>
                </a:tc>
                <a:tc>
                  <a:txBody>
                    <a:bodyPr/>
                    <a:lstStyle/>
                    <a:p>
                      <a:r>
                        <a:rPr lang="ru-RU" sz="2000" dirty="0" smtClean="0"/>
                        <a:t>Плагин/</a:t>
                      </a:r>
                    </a:p>
                    <a:p>
                      <a:r>
                        <a:rPr lang="ru-RU" sz="2000" dirty="0" smtClean="0"/>
                        <a:t>макрос</a:t>
                      </a:r>
                      <a:endParaRPr lang="ru-RU" sz="2000" dirty="0"/>
                    </a:p>
                  </a:txBody>
                  <a:tcPr/>
                </a:tc>
                <a:tc>
                  <a:txBody>
                    <a:bodyPr/>
                    <a:lstStyle/>
                    <a:p>
                      <a:r>
                        <a:rPr lang="ru-RU" sz="2000" baseline="0" dirty="0" err="1" smtClean="0"/>
                        <a:t>Автоном</a:t>
                      </a:r>
                      <a:endParaRPr lang="ru-RU" sz="2000" baseline="0" dirty="0" smtClean="0"/>
                    </a:p>
                    <a:p>
                      <a:r>
                        <a:rPr lang="ru-RU" sz="2000" baseline="0" dirty="0" err="1" smtClean="0"/>
                        <a:t>ность</a:t>
                      </a:r>
                      <a:endParaRPr lang="ru-RU" sz="2000" dirty="0"/>
                    </a:p>
                  </a:txBody>
                  <a:tcPr/>
                </a:tc>
                <a:tc>
                  <a:txBody>
                    <a:bodyPr/>
                    <a:lstStyle/>
                    <a:p>
                      <a:r>
                        <a:rPr lang="ru-RU" sz="2000" dirty="0" smtClean="0"/>
                        <a:t>Отладка</a:t>
                      </a:r>
                      <a:endParaRPr lang="ru-RU" sz="2000" dirty="0"/>
                    </a:p>
                  </a:txBody>
                  <a:tcPr/>
                </a:tc>
                <a:tc>
                  <a:txBody>
                    <a:bodyPr/>
                    <a:lstStyle/>
                    <a:p>
                      <a:r>
                        <a:rPr lang="ru-RU" sz="2000" dirty="0" smtClean="0"/>
                        <a:t>Интегра</a:t>
                      </a:r>
                    </a:p>
                    <a:p>
                      <a:r>
                        <a:rPr lang="ru-RU" sz="2000" dirty="0" smtClean="0"/>
                        <a:t>ция</a:t>
                      </a:r>
                      <a:endParaRPr lang="ru-RU" sz="2000" dirty="0"/>
                    </a:p>
                  </a:txBody>
                  <a:tcPr/>
                </a:tc>
                <a:tc>
                  <a:txBody>
                    <a:bodyPr/>
                    <a:lstStyle/>
                    <a:p>
                      <a:r>
                        <a:rPr lang="en-US" sz="2000" dirty="0" smtClean="0"/>
                        <a:t>UI</a:t>
                      </a:r>
                      <a:endParaRPr lang="ru-RU" sz="2000" dirty="0"/>
                    </a:p>
                  </a:txBody>
                  <a:tcPr/>
                </a:tc>
              </a:tr>
              <a:tr h="383318">
                <a:tc>
                  <a:txBody>
                    <a:bodyPr/>
                    <a:lstStyle/>
                    <a:p>
                      <a:r>
                        <a:rPr lang="en-US" sz="2000" dirty="0" smtClean="0"/>
                        <a:t>VBA</a:t>
                      </a:r>
                      <a:endParaRPr lang="ru-RU" sz="2000" dirty="0"/>
                    </a:p>
                  </a:txBody>
                  <a:tcPr/>
                </a:tc>
                <a:tc>
                  <a:txBody>
                    <a:bodyPr/>
                    <a:lstStyle/>
                    <a:p>
                      <a:r>
                        <a:rPr lang="ru-RU" sz="2000" dirty="0" smtClean="0"/>
                        <a:t>Оба</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IronPython</a:t>
                      </a:r>
                      <a:endParaRPr lang="ru-RU" sz="2000" dirty="0"/>
                    </a:p>
                  </a:txBody>
                  <a:tcPr/>
                </a:tc>
                <a:tc>
                  <a:txBody>
                    <a:bodyPr/>
                    <a:lstStyle/>
                    <a:p>
                      <a:r>
                        <a:rPr lang="ru-RU" sz="2000" dirty="0" smtClean="0"/>
                        <a:t>Макрос</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383318">
                <a:tc>
                  <a:txBody>
                    <a:bodyPr/>
                    <a:lstStyle/>
                    <a:p>
                      <a:r>
                        <a:rPr lang="en-US" sz="2000" dirty="0" smtClean="0"/>
                        <a:t>VSTA</a:t>
                      </a:r>
                      <a:endParaRPr lang="ru-RU" sz="2000" dirty="0"/>
                    </a:p>
                  </a:txBody>
                  <a:tcPr/>
                </a:tc>
                <a:tc>
                  <a:txBody>
                    <a:bodyPr/>
                    <a:lstStyle/>
                    <a:p>
                      <a:r>
                        <a:rPr lang="ru-RU" sz="2000" dirty="0" smtClean="0"/>
                        <a:t>Оба</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VSTO</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MEF</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AL Platform</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Plux</a:t>
                      </a:r>
                      <a:r>
                        <a:rPr lang="en-US" sz="2000" dirty="0" smtClean="0"/>
                        <a:t> .NET</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System.Addin</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SDA</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bl>
          </a:graphicData>
        </a:graphic>
      </p:graphicFrame>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5</a:t>
            </a:fld>
            <a:endParaRPr lang="ru-RU" sz="1800">
              <a:solidFill>
                <a:schemeClr val="tx1"/>
              </a:solidFill>
            </a:endParaRPr>
          </a:p>
        </p:txBody>
      </p:sp>
    </p:spTree>
    <p:extLst>
      <p:ext uri="{BB962C8B-B14F-4D97-AF65-F5344CB8AC3E}">
        <p14:creationId xmlns:p14="http://schemas.microsoft.com/office/powerpoint/2010/main" val="403167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Задачи, подлежащие решению</a:t>
            </a:r>
            <a:endParaRPr lang="ru-RU" dirty="0"/>
          </a:p>
        </p:txBody>
      </p:sp>
      <p:sp>
        <p:nvSpPr>
          <p:cNvPr id="3" name="Content Placeholder 2"/>
          <p:cNvSpPr>
            <a:spLocks noGrp="1"/>
          </p:cNvSpPr>
          <p:nvPr>
            <p:ph idx="1"/>
          </p:nvPr>
        </p:nvSpPr>
        <p:spPr/>
        <p:txBody>
          <a:bodyPr>
            <a:normAutofit fontScale="92500"/>
          </a:bodyPr>
          <a:lstStyle/>
          <a:p>
            <a:r>
              <a:rPr lang="ru-RU" dirty="0" smtClean="0"/>
              <a:t>Интеграция со средой разработки</a:t>
            </a:r>
          </a:p>
          <a:p>
            <a:pPr lvl="1"/>
            <a:r>
              <a:rPr lang="ru-RU" dirty="0" smtClean="0"/>
              <a:t>Настройка внешнего вида и функционала</a:t>
            </a:r>
          </a:p>
          <a:p>
            <a:pPr lvl="1"/>
            <a:r>
              <a:rPr lang="ru-RU" dirty="0" smtClean="0"/>
              <a:t>Интеграция с отладчиком</a:t>
            </a:r>
          </a:p>
          <a:p>
            <a:r>
              <a:rPr lang="ru-RU" dirty="0" smtClean="0"/>
              <a:t>Организация межпроцессного взаимодействия</a:t>
            </a:r>
          </a:p>
          <a:p>
            <a:r>
              <a:rPr lang="ru-RU" dirty="0" smtClean="0"/>
              <a:t>Управление сборками расширений</a:t>
            </a:r>
          </a:p>
          <a:p>
            <a:r>
              <a:rPr lang="ru-RU" dirty="0" smtClean="0"/>
              <a:t>Взаимодействие приложения и расширений</a:t>
            </a:r>
          </a:p>
          <a:p>
            <a:r>
              <a:rPr lang="ru-RU" dirty="0" smtClean="0"/>
              <a:t>Интеграция в расширяемое приложение</a:t>
            </a:r>
          </a:p>
          <a:p>
            <a:endParaRPr lang="ru-RU"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6</a:t>
            </a:fld>
            <a:endParaRPr lang="ru-RU" sz="1800">
              <a:solidFill>
                <a:schemeClr val="tx1"/>
              </a:solidFill>
            </a:endParaRPr>
          </a:p>
        </p:txBody>
      </p:sp>
    </p:spTree>
    <p:extLst>
      <p:ext uri="{BB962C8B-B14F-4D97-AF65-F5344CB8AC3E}">
        <p14:creationId xmlns:p14="http://schemas.microsoft.com/office/powerpoint/2010/main" val="190441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платформы</a:t>
            </a:r>
            <a:endParaRPr lang="ru-RU" dirty="0"/>
          </a:p>
        </p:txBody>
      </p:sp>
      <p:sp>
        <p:nvSpPr>
          <p:cNvPr id="5" name="Slide Number Placeholder 4"/>
          <p:cNvSpPr>
            <a:spLocks noGrp="1"/>
          </p:cNvSpPr>
          <p:nvPr>
            <p:ph type="sldNum" sz="quarter" idx="12"/>
          </p:nvPr>
        </p:nvSpPr>
        <p:spPr/>
        <p:txBody>
          <a:bodyPr anchor="b"/>
          <a:lstStyle/>
          <a:p>
            <a:fld id="{B19B0651-EE4F-4900-A07F-96A6BFA9D0F0}" type="slidenum">
              <a:rPr lang="ru-RU" sz="1800">
                <a:solidFill>
                  <a:schemeClr val="tx1"/>
                </a:solidFill>
              </a:rPr>
              <a:pPr/>
              <a:t>7</a:t>
            </a:fld>
            <a:endParaRPr lang="ru-RU" sz="18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7624" y="1268760"/>
            <a:ext cx="7801015" cy="489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85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Загрузка расширения</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8</a:t>
            </a:fld>
            <a:endParaRPr lang="ru-RU" sz="1800" dirty="0">
              <a:solidFill>
                <a:schemeClr val="tx1"/>
              </a:solidFill>
            </a:endParaRPr>
          </a:p>
        </p:txBody>
      </p:sp>
      <p:pic>
        <p:nvPicPr>
          <p:cNvPr id="4098" name="Picture 2" descr="C:\Users\anton\Dropbox\sd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764704"/>
            <a:ext cx="7488832" cy="56856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Ashmarin\Dropbox\fw_arc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589" y="1232954"/>
            <a:ext cx="7566918"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1000"/>
                                        <p:tgtEl>
                                          <p:spTgt spid="2051"/>
                                        </p:tgtEl>
                                      </p:cBhvr>
                                    </p:animEffect>
                                    <p:anim calcmode="lin" valueType="num">
                                      <p:cBhvr>
                                        <p:cTn id="11" dur="1000" fill="hold"/>
                                        <p:tgtEl>
                                          <p:spTgt spid="2051"/>
                                        </p:tgtEl>
                                        <p:attrNameLst>
                                          <p:attrName>ppt_x</p:attrName>
                                        </p:attrNameLst>
                                      </p:cBhvr>
                                      <p:tavLst>
                                        <p:tav tm="0">
                                          <p:val>
                                            <p:strVal val="#ppt_x"/>
                                          </p:val>
                                        </p:tav>
                                        <p:tav tm="100000">
                                          <p:val>
                                            <p:strVal val="#ppt_x"/>
                                          </p:val>
                                        </p:tav>
                                      </p:tavLst>
                                    </p:anim>
                                    <p:anim calcmode="lin" valueType="num">
                                      <p:cBhvr>
                                        <p:cTn id="12"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Процесс разработки расширения</a:t>
            </a:r>
            <a:endParaRPr lang="ru-RU" sz="2800" dirty="0"/>
          </a:p>
        </p:txBody>
      </p:sp>
      <p:sp>
        <p:nvSpPr>
          <p:cNvPr id="4" name="Slide Number Placeholder 3"/>
          <p:cNvSpPr>
            <a:spLocks noGrp="1"/>
          </p:cNvSpPr>
          <p:nvPr>
            <p:ph type="sldNum" sz="quarter" idx="12"/>
          </p:nvPr>
        </p:nvSpPr>
        <p:spPr/>
        <p:txBody>
          <a:bodyPr anchor="b"/>
          <a:lstStyle/>
          <a:p>
            <a:fld id="{B19B0651-EE4F-4900-A07F-96A6BFA9D0F0}" type="slidenum">
              <a:rPr lang="ru-RU" sz="1800">
                <a:solidFill>
                  <a:schemeClr val="tx1"/>
                </a:solidFill>
              </a:rPr>
              <a:pPr/>
              <a:t>9</a:t>
            </a:fld>
            <a:endParaRPr lang="ru-RU" sz="180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9632" y="765178"/>
            <a:ext cx="7344816" cy="55753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988" y="1232954"/>
            <a:ext cx="7566120" cy="47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36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1583</TotalTime>
  <Words>1757</Words>
  <Application>Microsoft Office PowerPoint</Application>
  <PresentationFormat>On-screen Show (4:3)</PresentationFormat>
  <Paragraphs>209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Разработка универсальной платформы для интеграции возможностей расширения и автоматизации в .NET приложения</vt:lpstr>
      <vt:lpstr>Актуальность</vt:lpstr>
      <vt:lpstr>Автоматизация и расширение приложений</vt:lpstr>
      <vt:lpstr>Цель</vt:lpstr>
      <vt:lpstr>Существующие решения</vt:lpstr>
      <vt:lpstr>Задачи, подлежащие решению</vt:lpstr>
      <vt:lpstr>Архитектура платформы</vt:lpstr>
      <vt:lpstr>Загрузка расширения</vt:lpstr>
      <vt:lpstr>Процесс разработки расширения</vt:lpstr>
      <vt:lpstr>Расширение загружено</vt:lpstr>
      <vt:lpstr>Сохранение расширения</vt:lpstr>
      <vt:lpstr>Отладка расширения</vt:lpstr>
      <vt:lpstr>Расширение в работе</vt:lpstr>
      <vt:lpstr>Интеграция платформы</vt:lpstr>
      <vt:lpstr>Результаты</vt:lpstr>
      <vt:lpstr>Достижения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универсальной платформы для интеграции возможностей расширения и автоматизации в .NET приложения</dc:title>
  <dc:creator>Anton Ashmarin</dc:creator>
  <cp:lastModifiedBy>Anton Ashmarin</cp:lastModifiedBy>
  <cp:revision>178</cp:revision>
  <dcterms:created xsi:type="dcterms:W3CDTF">2012-06-07T17:29:40Z</dcterms:created>
  <dcterms:modified xsi:type="dcterms:W3CDTF">2012-06-19T14:16:28Z</dcterms:modified>
</cp:coreProperties>
</file>