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67D20-464E-4D67-AE48-0BE41E28B6A2}" type="datetimeFigureOut">
              <a:rPr lang="en-GB" smtClean="0"/>
              <a:t>18/06/2012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5A48A-661E-480B-B884-3CB3D048C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10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A48A-661E-480B-B884-3CB3D048C9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7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0DFE1D-6179-40EA-B672-ADEE062EB995}" type="datetimeFigureOut">
              <a:rPr lang="ru-RU" smtClean="0"/>
              <a:pPr/>
              <a:t>18.06.2012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5616" y="112474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/>
              <a:t>Разработка</a:t>
            </a:r>
            <a:r>
              <a:rPr lang="en-US" sz="3600" dirty="0" smtClean="0"/>
              <a:t> </a:t>
            </a:r>
            <a:r>
              <a:rPr lang="en-US" sz="3600" dirty="0" err="1" smtClean="0"/>
              <a:t>платформы</a:t>
            </a:r>
            <a:r>
              <a:rPr lang="en-US" sz="3600" dirty="0" smtClean="0"/>
              <a:t> </a:t>
            </a:r>
            <a:r>
              <a:rPr lang="en-US" sz="3600" dirty="0" err="1" smtClean="0"/>
              <a:t>для</a:t>
            </a:r>
            <a:r>
              <a:rPr lang="en-US" sz="3600" dirty="0" smtClean="0"/>
              <a:t> </a:t>
            </a:r>
            <a:r>
              <a:rPr lang="en-US" sz="3600" dirty="0" err="1" smtClean="0"/>
              <a:t>интеграции</a:t>
            </a:r>
            <a:r>
              <a:rPr lang="en-US" sz="3600" dirty="0" smtClean="0"/>
              <a:t> в </a:t>
            </a:r>
            <a:r>
              <a:rPr lang="en-US" sz="3600" dirty="0" err="1" smtClean="0"/>
              <a:t>программное</a:t>
            </a:r>
            <a:r>
              <a:rPr lang="en-US" sz="3600" dirty="0" smtClean="0"/>
              <a:t> </a:t>
            </a:r>
            <a:r>
              <a:rPr lang="en-US" sz="3600" dirty="0" err="1" smtClean="0"/>
              <a:t>обеспечение</a:t>
            </a:r>
            <a:r>
              <a:rPr lang="en-US" sz="3600" dirty="0" smtClean="0"/>
              <a:t> </a:t>
            </a:r>
            <a:r>
              <a:rPr lang="en-US" sz="3600" dirty="0" err="1" smtClean="0"/>
              <a:t>возможностей</a:t>
            </a:r>
            <a:r>
              <a:rPr lang="en-US" sz="3600" dirty="0" smtClean="0"/>
              <a:t> </a:t>
            </a:r>
            <a:r>
              <a:rPr lang="en-US" sz="3600" dirty="0" err="1" smtClean="0"/>
              <a:t>автоматизации</a:t>
            </a:r>
            <a:r>
              <a:rPr lang="en-US" sz="3600" dirty="0" smtClean="0"/>
              <a:t> и </a:t>
            </a:r>
            <a:r>
              <a:rPr lang="en-US" sz="3600" dirty="0" err="1" smtClean="0"/>
              <a:t>расширения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420888"/>
            <a:ext cx="802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/>
              <a:t>Ёлкин</a:t>
            </a:r>
            <a:r>
              <a:rPr lang="ru-RU" sz="2000" dirty="0" smtClean="0"/>
              <a:t> Д. И., группа 6539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3212976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Научный руководитель: </a:t>
            </a:r>
            <a:r>
              <a:rPr lang="ru-RU" sz="2000" dirty="0" err="1" smtClean="0"/>
              <a:t>Черносвитов</a:t>
            </a:r>
            <a:r>
              <a:rPr lang="ru-RU" sz="2000" dirty="0" smtClean="0"/>
              <a:t> А. В.,</a:t>
            </a:r>
          </a:p>
          <a:p>
            <a:r>
              <a:rPr lang="en-US" sz="1600" i="1" dirty="0" err="1" smtClean="0"/>
              <a:t>кандидат</a:t>
            </a:r>
            <a:r>
              <a:rPr lang="en-US" sz="1600" i="1" dirty="0" smtClean="0"/>
              <a:t> </a:t>
            </a:r>
            <a:r>
              <a:rPr lang="en-US" sz="1600" i="1" dirty="0" err="1"/>
              <a:t>технических</a:t>
            </a:r>
            <a:r>
              <a:rPr lang="en-US" sz="1600" i="1" dirty="0"/>
              <a:t> </a:t>
            </a:r>
            <a:r>
              <a:rPr lang="en-US" sz="1600" i="1" dirty="0" err="1"/>
              <a:t>наук</a:t>
            </a:r>
            <a:r>
              <a:rPr lang="en-US" sz="1600" i="1" dirty="0"/>
              <a:t>, 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доцент</a:t>
            </a:r>
            <a:r>
              <a:rPr lang="en-US" sz="1600" i="1" dirty="0" smtClean="0"/>
              <a:t> </a:t>
            </a:r>
            <a:r>
              <a:rPr lang="en-US" sz="1600" i="1" dirty="0" err="1"/>
              <a:t>кафедры</a:t>
            </a:r>
            <a:r>
              <a:rPr lang="en-US" sz="1600" i="1" dirty="0"/>
              <a:t> </a:t>
            </a:r>
            <a:r>
              <a:rPr lang="en-US" sz="1600" i="1" dirty="0" err="1"/>
              <a:t>КИТвП</a:t>
            </a:r>
            <a:r>
              <a:rPr lang="en-US" sz="1600" i="1" dirty="0"/>
              <a:t> </a:t>
            </a:r>
            <a:r>
              <a:rPr lang="en-US" sz="1600" i="1" dirty="0" err="1"/>
              <a:t>Санкт-Петербургского</a:t>
            </a:r>
            <a:r>
              <a:rPr lang="en-US" sz="1600" i="1" dirty="0"/>
              <a:t> </a:t>
            </a:r>
            <a:r>
              <a:rPr lang="en-US" sz="1600" i="1" dirty="0" err="1"/>
              <a:t>государственного</a:t>
            </a:r>
            <a:r>
              <a:rPr lang="en-US" sz="1600" i="1" dirty="0"/>
              <a:t> </a:t>
            </a:r>
            <a:r>
              <a:rPr lang="en-US" sz="1600" i="1" dirty="0" err="1"/>
              <a:t>политехнического</a:t>
            </a:r>
            <a:r>
              <a:rPr lang="en-US" sz="1600" i="1" dirty="0"/>
              <a:t> </a:t>
            </a:r>
            <a:r>
              <a:rPr lang="en-US" sz="1600" i="1" dirty="0" err="1"/>
              <a:t>университета</a:t>
            </a:r>
            <a:r>
              <a:rPr lang="en-US" sz="1600" i="1" dirty="0"/>
              <a:t>.</a:t>
            </a:r>
            <a:endParaRPr lang="ru-RU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4797152"/>
            <a:ext cx="810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Санкт-Петербургский Национальный Исследовательский Университет</a:t>
            </a:r>
          </a:p>
          <a:p>
            <a:pPr algn="ctr"/>
            <a:r>
              <a:rPr lang="ru-RU" dirty="0" smtClean="0"/>
              <a:t>Информационных технологий, механики и оптики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6237312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pic>
        <p:nvPicPr>
          <p:cNvPr id="4" name="Picture 2" descr="C:\Users\AAshmarin\Documents\thesis\thesis\pics\fw_arc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818437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Дополнительные возможности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Управление расширениями</a:t>
            </a:r>
          </a:p>
          <a:p>
            <a:r>
              <a:rPr lang="en-US" dirty="0" smtClean="0"/>
              <a:t>IntelliSense</a:t>
            </a:r>
            <a:r>
              <a:rPr lang="ru-RU" dirty="0" smtClean="0"/>
              <a:t> с учётом специфики основного приложения</a:t>
            </a:r>
          </a:p>
          <a:p>
            <a:r>
              <a:rPr lang="ru-RU" dirty="0" smtClean="0"/>
              <a:t>Инструменты для полуавтоматической интеграции</a:t>
            </a:r>
          </a:p>
          <a:p>
            <a:r>
              <a:rPr lang="ru-RU" dirty="0" smtClean="0"/>
              <a:t>Полноценная среда разработки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47260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Изучены вопросы, связанные с автоматизацией и расширением приложений</a:t>
            </a:r>
          </a:p>
          <a:p>
            <a:r>
              <a:rPr lang="ru-RU" dirty="0" smtClean="0"/>
              <a:t>Изучены существующие подходы в данной области</a:t>
            </a:r>
          </a:p>
          <a:p>
            <a:r>
              <a:rPr lang="ru-RU" dirty="0" smtClean="0"/>
              <a:t>Предпринята попытка интеграции одного из существующих решений</a:t>
            </a:r>
          </a:p>
          <a:p>
            <a:r>
              <a:rPr lang="ru-RU" dirty="0" smtClean="0"/>
              <a:t>Сделаны выводы о преимуществах и недостатках существующих решений и сформулированы требования к новой разрабатываемой </a:t>
            </a:r>
            <a:r>
              <a:rPr lang="ru-RU" dirty="0" smtClean="0"/>
              <a:t>платформе</a:t>
            </a:r>
            <a:endParaRPr lang="en-US" dirty="0" smtClean="0"/>
          </a:p>
          <a:p>
            <a:r>
              <a:rPr lang="ru-RU" dirty="0" smtClean="0"/>
              <a:t>Объедин</a:t>
            </a:r>
            <a:r>
              <a:rPr lang="ru-RU" dirty="0" smtClean="0"/>
              <a:t>ены понятия расширения и автоматизации</a:t>
            </a:r>
            <a:endParaRPr lang="ru-RU" dirty="0" smtClean="0"/>
          </a:p>
          <a:p>
            <a:r>
              <a:rPr lang="ru-RU" dirty="0" smtClean="0"/>
              <a:t>Разработана новая платформа</a:t>
            </a:r>
          </a:p>
          <a:p>
            <a:r>
              <a:rPr lang="ru-RU" dirty="0" smtClean="0"/>
              <a:t>Платформа интегрирована в существующие проекты</a:t>
            </a:r>
          </a:p>
          <a:p>
            <a:r>
              <a:rPr lang="ru-RU" dirty="0" smtClean="0"/>
              <a:t>Проведён анализ результатов интеграции и сравнение полученной платформы с существующими решениями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47800"/>
            <a:ext cx="8106104" cy="4800600"/>
          </a:xfrm>
        </p:spPr>
        <p:txBody>
          <a:bodyPr/>
          <a:lstStyle/>
          <a:p>
            <a:r>
              <a:rPr lang="ru-RU" dirty="0" smtClean="0"/>
              <a:t>Интеграция возможностей автоматизации и расширения в программное обеспечение – одна из актуальных задач, возникающих при разработке крупных программных комплексов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Различные варианты решения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r>
              <a:rPr lang="ru-RU" dirty="0" smtClean="0"/>
              <a:t>Автоматическое обновление</a:t>
            </a:r>
          </a:p>
          <a:p>
            <a:r>
              <a:rPr lang="ru-RU" dirty="0" smtClean="0"/>
              <a:t>Поддержка расширений от сторонних производителей</a:t>
            </a:r>
          </a:p>
          <a:p>
            <a:r>
              <a:rPr lang="ru-RU" dirty="0" smtClean="0"/>
              <a:t>Наличие </a:t>
            </a:r>
            <a:r>
              <a:rPr lang="en-US" dirty="0" smtClean="0"/>
              <a:t>SDK</a:t>
            </a:r>
            <a:r>
              <a:rPr lang="ru-RU" dirty="0" smtClean="0"/>
              <a:t> для разработки </a:t>
            </a:r>
            <a:r>
              <a:rPr lang="ru-RU" dirty="0" err="1" smtClean="0"/>
              <a:t>плагинов</a:t>
            </a:r>
            <a:endParaRPr lang="ru-RU" dirty="0" smtClean="0"/>
          </a:p>
          <a:p>
            <a:r>
              <a:rPr lang="ru-RU" dirty="0" smtClean="0"/>
              <a:t>Поддержка </a:t>
            </a:r>
            <a:r>
              <a:rPr lang="ru-RU" dirty="0" err="1" smtClean="0"/>
              <a:t>скриптов</a:t>
            </a:r>
            <a:r>
              <a:rPr lang="ru-RU" dirty="0" smtClean="0"/>
              <a:t> или макросов</a:t>
            </a:r>
          </a:p>
          <a:p>
            <a:endParaRPr lang="ru-RU" dirty="0" smtClean="0"/>
          </a:p>
          <a:p>
            <a:r>
              <a:rPr lang="ru-RU" dirty="0" smtClean="0"/>
              <a:t>Универсальный подход?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Исходная задача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Портировать приложение, использовав взамен устаревших платформ и технологий современные аналоги</a:t>
            </a:r>
          </a:p>
          <a:p>
            <a:r>
              <a:rPr lang="ru-RU" dirty="0" smtClean="0"/>
              <a:t>В старой версии для автоматизации и расширения использовался устаревший на настоящий момент инструментарий </a:t>
            </a:r>
            <a:r>
              <a:rPr lang="en-US" dirty="0" smtClean="0"/>
              <a:t>VBA</a:t>
            </a:r>
            <a:endParaRPr lang="ru-RU" dirty="0" smtClean="0"/>
          </a:p>
          <a:p>
            <a:r>
              <a:rPr lang="ru-RU" dirty="0" smtClean="0"/>
              <a:t>Необходимо найти замену </a:t>
            </a:r>
            <a:r>
              <a:rPr lang="en-US" dirty="0" smtClean="0"/>
              <a:t>VBA</a:t>
            </a:r>
            <a:r>
              <a:rPr lang="ru-RU" dirty="0" smtClean="0"/>
              <a:t> или реализовать платформу, предоставляющую похожие возможности,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9271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Basic for Applications</a:t>
            </a:r>
          </a:p>
          <a:p>
            <a:r>
              <a:rPr lang="en-US" dirty="0" smtClean="0"/>
              <a:t>Visual Studio Tools for Applications</a:t>
            </a:r>
          </a:p>
          <a:p>
            <a:r>
              <a:rPr lang="en-US" dirty="0" smtClean="0"/>
              <a:t>Visual Studio Tools for Office</a:t>
            </a:r>
          </a:p>
          <a:p>
            <a:r>
              <a:rPr lang="en-US" dirty="0" err="1" smtClean="0"/>
              <a:t>IronPython</a:t>
            </a:r>
            <a:endParaRPr lang="en-US" dirty="0" smtClean="0"/>
          </a:p>
          <a:p>
            <a:r>
              <a:rPr lang="en-US" dirty="0" smtClean="0"/>
              <a:t>Managed Extensibility Framework</a:t>
            </a:r>
          </a:p>
          <a:p>
            <a:r>
              <a:rPr lang="en-US" dirty="0" smtClean="0"/>
              <a:t>AL Platform</a:t>
            </a:r>
          </a:p>
          <a:p>
            <a:r>
              <a:rPr lang="en-US" dirty="0" err="1" smtClean="0"/>
              <a:t>Plux</a:t>
            </a:r>
            <a:r>
              <a:rPr lang="en-US" dirty="0" smtClean="0"/>
              <a:t> .NET</a:t>
            </a:r>
          </a:p>
          <a:p>
            <a:r>
              <a:rPr lang="en-US" dirty="0" err="1" smtClean="0"/>
              <a:t>System.AddIn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существующих решений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475584"/>
          </a:xfrm>
        </p:spPr>
        <p:txBody>
          <a:bodyPr/>
          <a:lstStyle/>
          <a:p>
            <a:r>
              <a:rPr lang="ru-RU" dirty="0" smtClean="0"/>
              <a:t>Решают частные случаи задачи</a:t>
            </a:r>
          </a:p>
          <a:p>
            <a:r>
              <a:rPr lang="ru-RU" dirty="0" smtClean="0"/>
              <a:t>Сложны в интеграции</a:t>
            </a:r>
          </a:p>
          <a:p>
            <a:r>
              <a:rPr lang="ru-RU" dirty="0" smtClean="0"/>
              <a:t>Имеют неоправданно большой размер и нагромождение невостребованных возможностей</a:t>
            </a:r>
          </a:p>
          <a:p>
            <a:r>
              <a:rPr lang="ru-RU" dirty="0" smtClean="0"/>
              <a:t>Сводятся к практически полностью ручной реализации требуемых функций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Разработать новую платформу с учётом достоинств и недостатков существующих решений, требований, сформулированных на реальном проекте и опыта интеграции существующих решений в реальный проект</a:t>
            </a:r>
          </a:p>
          <a:p>
            <a:r>
              <a:rPr lang="ru-RU" dirty="0" smtClean="0"/>
              <a:t>Интегрировать платформу в ряд проектов</a:t>
            </a:r>
          </a:p>
          <a:p>
            <a:r>
              <a:rPr lang="ru-RU" dirty="0" smtClean="0"/>
              <a:t>Сравнить реализованную платформу с существующими решениями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платформе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Автоматизация и расширение как единое понятие</a:t>
            </a:r>
          </a:p>
          <a:p>
            <a:r>
              <a:rPr lang="ru-RU" dirty="0" smtClean="0"/>
              <a:t>Простота интеграции</a:t>
            </a:r>
          </a:p>
          <a:p>
            <a:r>
              <a:rPr lang="ru-RU" dirty="0" smtClean="0"/>
              <a:t>Полуавтоматическая интеграция</a:t>
            </a:r>
          </a:p>
          <a:p>
            <a:r>
              <a:rPr lang="ru-RU" dirty="0" smtClean="0"/>
              <a:t>Возможность отладки расширений</a:t>
            </a:r>
          </a:p>
          <a:p>
            <a:r>
              <a:rPr lang="ru-RU" dirty="0" smtClean="0"/>
              <a:t>Инструменты для взаимодействия с основным приложением</a:t>
            </a:r>
          </a:p>
          <a:p>
            <a:r>
              <a:rPr lang="ru-RU" dirty="0" smtClean="0"/>
              <a:t>Возможность повторного использования существующего кода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79695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Основной сценарий использования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Управление расширениями</a:t>
            </a:r>
          </a:p>
          <a:p>
            <a:r>
              <a:rPr lang="ru-RU" dirty="0" smtClean="0"/>
              <a:t>Вызов редактора исходного кода для редактирования расширения или его отладки</a:t>
            </a:r>
          </a:p>
          <a:p>
            <a:r>
              <a:rPr lang="ru-RU" dirty="0" smtClean="0"/>
              <a:t>Вызов </a:t>
            </a:r>
            <a:r>
              <a:rPr lang="en-US" dirty="0" smtClean="0"/>
              <a:t>IDE</a:t>
            </a:r>
            <a:r>
              <a:rPr lang="ru-RU" dirty="0" smtClean="0"/>
              <a:t> для создания нового расширения</a:t>
            </a:r>
          </a:p>
          <a:p>
            <a:r>
              <a:rPr lang="ru-RU" dirty="0" smtClean="0"/>
              <a:t>Запуск возможностей, предоставляемых расширением (к примеру, через </a:t>
            </a:r>
            <a:r>
              <a:rPr lang="en-US" dirty="0" smtClean="0"/>
              <a:t>GUI)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418</TotalTime>
  <Words>369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Разработка платформы для интеграции в программное обеспечение возможностей автоматизации и расширения </vt:lpstr>
      <vt:lpstr>PowerPoint Presentation</vt:lpstr>
      <vt:lpstr>Различные варианты решения задачи</vt:lpstr>
      <vt:lpstr>Исходная задача</vt:lpstr>
      <vt:lpstr>Существующие решения</vt:lpstr>
      <vt:lpstr>Недостатки существующих решений</vt:lpstr>
      <vt:lpstr>Цель</vt:lpstr>
      <vt:lpstr>Требования к платформе</vt:lpstr>
      <vt:lpstr>Основной сценарий использования</vt:lpstr>
      <vt:lpstr>Архитектура платформы</vt:lpstr>
      <vt:lpstr>Дополнительные возможности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платформы для интеграции в программное обеспечение возможностей автоматизации и расширения</dc:title>
  <dc:creator>Dennis Yolkin</dc:creator>
  <cp:lastModifiedBy>Dennis Yolkin</cp:lastModifiedBy>
  <cp:revision>34</cp:revision>
  <dcterms:created xsi:type="dcterms:W3CDTF">2012-04-24T14:07:09Z</dcterms:created>
  <dcterms:modified xsi:type="dcterms:W3CDTF">2012-06-18T04:22:51Z</dcterms:modified>
</cp:coreProperties>
</file>