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56" r:id="rId2"/>
    <p:sldId id="26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78582" autoAdjust="0"/>
  </p:normalViewPr>
  <p:slideViewPr>
    <p:cSldViewPr>
      <p:cViewPr varScale="1">
        <p:scale>
          <a:sx n="73" d="100"/>
          <a:sy n="73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7D20-464E-4D67-AE48-0BE41E28B6A2}" type="datetimeFigureOut">
              <a:rPr lang="en-GB" smtClean="0"/>
              <a:t>19/06/2012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A48A-661E-480B-B884-3CB3D048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одном из реальных проектов в компании </a:t>
            </a:r>
            <a:r>
              <a:rPr lang="en-US" baseline="0" dirty="0" err="1" smtClean="0"/>
              <a:t>FirstLineSoftware</a:t>
            </a:r>
            <a:r>
              <a:rPr lang="ru-RU" baseline="0" dirty="0" smtClean="0"/>
              <a:t> возникла следующая задача. Необходимо было портировать бизнес-приложение для работы с инвестиционными портфелями  с устаревших платформ на современные аналоги. В приложении широко используются возможности автоматизации и расширения за счёт технологии </a:t>
            </a:r>
            <a:r>
              <a:rPr lang="en-US" baseline="0" dirty="0" smtClean="0"/>
              <a:t>VBA</a:t>
            </a:r>
            <a:r>
              <a:rPr lang="ru-RU" baseline="0" dirty="0" smtClean="0"/>
              <a:t> от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. На настоящий момент эта технология является устаревшей, и необходимо было найти ей замены, либо же реализовать собственную платформу решения задачи.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A48A-661E-480B-B884-3CB3D048C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8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Возникшая задача заставила меня довольно глубоко</a:t>
            </a:r>
            <a:r>
              <a:rPr lang="ru-RU" baseline="0" dirty="0" smtClean="0"/>
              <a:t> изучить вопросы, связанные с автоматизацией и расширением программного обеспечения.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Почти любой крупный программный комплекс содержит в себе возможности, так или иначе связанные с автоматизацией или расширением. За счёт этого есть возможность исправлять ошибки, выпуская новые версии того или иного модуля, дополнятьфункции приложения за счёт новых модулей, которые могут быть разработаны в том числе сторонними разработчика. Также появляется возможность конфигурировать приложение под нужды конкретного заказчика и автоматизировать некоторые действия для более эффективной работы с приложением.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достижения всего этого на сегодняшний день используется такие подходы, как автоматическое обновление ПО, поддержка расширений от сторонних производителей, предоставление </a:t>
            </a:r>
            <a:r>
              <a:rPr lang="en-US" baseline="0" dirty="0" smtClean="0"/>
              <a:t>SDK</a:t>
            </a:r>
            <a:r>
              <a:rPr lang="ru-RU" baseline="0" dirty="0" smtClean="0"/>
              <a:t> для разработчиков плагинов, или же поддержка скриптов. Помимо этого, некоторые разработчики предпринимают попытку представить некоторый «универсальный» подход.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A48A-661E-480B-B884-3CB3D048C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1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A48A-661E-480B-B884-3CB3D048C9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7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0DFE1D-6179-40EA-B672-ADEE062EB995}" type="datetimeFigureOut">
              <a:rPr lang="ru-RU" smtClean="0"/>
              <a:pPr/>
              <a:t>19.06.2012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/>
              <a:t>Разработка</a:t>
            </a:r>
            <a:r>
              <a:rPr lang="en-US" sz="3600" dirty="0" smtClean="0"/>
              <a:t> </a:t>
            </a:r>
            <a:r>
              <a:rPr lang="en-US" sz="3600" dirty="0" err="1" smtClean="0"/>
              <a:t>платформы</a:t>
            </a:r>
            <a:r>
              <a:rPr lang="en-US" sz="3600" dirty="0" smtClean="0"/>
              <a:t> </a:t>
            </a:r>
            <a:r>
              <a:rPr lang="en-US" sz="3600" dirty="0" err="1" smtClean="0"/>
              <a:t>для</a:t>
            </a:r>
            <a:r>
              <a:rPr lang="en-US" sz="3600" dirty="0" smtClean="0"/>
              <a:t> </a:t>
            </a:r>
            <a:r>
              <a:rPr lang="en-US" sz="3600" dirty="0" err="1" smtClean="0"/>
              <a:t>интеграции</a:t>
            </a:r>
            <a:r>
              <a:rPr lang="en-US" sz="3600" dirty="0" smtClean="0"/>
              <a:t> в </a:t>
            </a:r>
            <a:r>
              <a:rPr lang="en-US" sz="3600" dirty="0" err="1" smtClean="0"/>
              <a:t>программное</a:t>
            </a:r>
            <a:r>
              <a:rPr lang="en-US" sz="3600" dirty="0" smtClean="0"/>
              <a:t> </a:t>
            </a:r>
            <a:r>
              <a:rPr lang="en-US" sz="3600" dirty="0" err="1" smtClean="0"/>
              <a:t>обеспечение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возможностей</a:t>
            </a:r>
            <a:r>
              <a:rPr lang="en-US" sz="3600" dirty="0" smtClean="0"/>
              <a:t> </a:t>
            </a:r>
            <a:r>
              <a:rPr lang="en-US" sz="3600" dirty="0" err="1" smtClean="0"/>
              <a:t>автоматизации</a:t>
            </a:r>
            <a:r>
              <a:rPr lang="en-US" sz="3600" dirty="0" smtClean="0"/>
              <a:t> и </a:t>
            </a:r>
            <a:r>
              <a:rPr lang="en-US" sz="3600" dirty="0" err="1" smtClean="0"/>
              <a:t>расширения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420888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Ёлкин</a:t>
            </a:r>
            <a:r>
              <a:rPr lang="ru-RU" sz="2000" dirty="0" smtClean="0"/>
              <a:t> Д. И., группа 6539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212976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Черносвитов</a:t>
            </a:r>
            <a:r>
              <a:rPr lang="ru-RU" sz="2000" dirty="0" smtClean="0"/>
              <a:t> А. В.,</a:t>
            </a:r>
          </a:p>
          <a:p>
            <a:r>
              <a:rPr lang="en-US" sz="1600" i="1" dirty="0" err="1" smtClean="0"/>
              <a:t>кандидат</a:t>
            </a:r>
            <a:r>
              <a:rPr lang="en-US" sz="1600" i="1" dirty="0" smtClean="0"/>
              <a:t> </a:t>
            </a:r>
            <a:r>
              <a:rPr lang="en-US" sz="1600" i="1" dirty="0" err="1"/>
              <a:t>технических</a:t>
            </a:r>
            <a:r>
              <a:rPr lang="en-US" sz="1600" i="1" dirty="0"/>
              <a:t> </a:t>
            </a:r>
            <a:r>
              <a:rPr lang="en-US" sz="1600" i="1" dirty="0" err="1"/>
              <a:t>наук</a:t>
            </a:r>
            <a:r>
              <a:rPr lang="en-US" sz="1600" i="1" dirty="0"/>
              <a:t>,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доцент</a:t>
            </a:r>
            <a:r>
              <a:rPr lang="en-US" sz="1600" i="1" dirty="0" smtClean="0"/>
              <a:t> </a:t>
            </a:r>
            <a:r>
              <a:rPr lang="en-US" sz="1600" i="1" dirty="0" err="1"/>
              <a:t>кафедры</a:t>
            </a:r>
            <a:r>
              <a:rPr lang="en-US" sz="1600" i="1" dirty="0"/>
              <a:t> </a:t>
            </a:r>
            <a:r>
              <a:rPr lang="en-US" sz="1600" i="1" dirty="0" err="1"/>
              <a:t>КИТвП</a:t>
            </a:r>
            <a:r>
              <a:rPr lang="en-US" sz="1600" i="1" dirty="0"/>
              <a:t> </a:t>
            </a:r>
            <a:r>
              <a:rPr lang="en-US" sz="1600" i="1" dirty="0" err="1"/>
              <a:t>Санкт-Петербургского</a:t>
            </a:r>
            <a:r>
              <a:rPr lang="en-US" sz="1600" i="1" dirty="0"/>
              <a:t> </a:t>
            </a:r>
            <a:r>
              <a:rPr lang="en-US" sz="1600" i="1" dirty="0" err="1"/>
              <a:t>государственного</a:t>
            </a:r>
            <a:r>
              <a:rPr lang="en-US" sz="1600" i="1" dirty="0"/>
              <a:t> </a:t>
            </a:r>
            <a:r>
              <a:rPr lang="en-US" sz="1600" i="1" dirty="0" err="1"/>
              <a:t>политехнического</a:t>
            </a:r>
            <a:r>
              <a:rPr lang="en-US" sz="1600" i="1" dirty="0"/>
              <a:t> </a:t>
            </a:r>
            <a:r>
              <a:rPr lang="en-US" sz="1600" i="1" dirty="0" err="1"/>
              <a:t>университета</a:t>
            </a:r>
            <a:r>
              <a:rPr lang="en-US" sz="1600" i="1" dirty="0"/>
              <a:t>.</a:t>
            </a:r>
            <a:endParaRPr lang="ru-RU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4797152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Национальный Исследовательский Университет</a:t>
            </a:r>
          </a:p>
          <a:p>
            <a:pPr algn="ctr"/>
            <a:r>
              <a:rPr lang="ru-RU" dirty="0" smtClean="0"/>
              <a:t>Информационных технологий, механики и оптики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623731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преимущества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Автоматизация и расширение как единое понятие</a:t>
            </a:r>
          </a:p>
          <a:p>
            <a:r>
              <a:rPr lang="ru-RU" dirty="0"/>
              <a:t>Возможность отладки кода </a:t>
            </a:r>
            <a:r>
              <a:rPr lang="ru-RU" dirty="0" smtClean="0"/>
              <a:t>расширения</a:t>
            </a:r>
          </a:p>
          <a:p>
            <a:r>
              <a:rPr lang="ru-RU" dirty="0" smtClean="0"/>
              <a:t>Общий подход для компилируемых и интерпретируемых языков</a:t>
            </a:r>
          </a:p>
          <a:p>
            <a:r>
              <a:rPr lang="ru-RU" dirty="0" smtClean="0"/>
              <a:t>Нацеленность на внедрение в готовое приложение</a:t>
            </a:r>
          </a:p>
          <a:p>
            <a:r>
              <a:rPr lang="ru-RU" dirty="0" smtClean="0"/>
              <a:t>Полуавтоматическая интеграция</a:t>
            </a:r>
          </a:p>
          <a:p>
            <a:r>
              <a:rPr lang="en-US" dirty="0"/>
              <a:t>IntelliSense</a:t>
            </a:r>
            <a:r>
              <a:rPr lang="ru-RU" dirty="0"/>
              <a:t> с учётом специфики основного </a:t>
            </a:r>
            <a:r>
              <a:rPr lang="ru-RU" dirty="0" smtClean="0"/>
              <a:t>приложения</a:t>
            </a:r>
          </a:p>
          <a:p>
            <a:r>
              <a:rPr lang="ru-RU" dirty="0" smtClean="0"/>
              <a:t>Полноценная 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1218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– отдельная </a:t>
            </a:r>
            <a:r>
              <a:rPr lang="en-US" dirty="0" smtClean="0"/>
              <a:t>.NET</a:t>
            </a:r>
            <a:r>
              <a:rPr lang="ru-RU" dirty="0" smtClean="0"/>
              <a:t> сборка</a:t>
            </a:r>
          </a:p>
          <a:p>
            <a:r>
              <a:rPr lang="ru-RU" dirty="0" smtClean="0"/>
              <a:t>В зависимости от текущих целей:</a:t>
            </a:r>
          </a:p>
          <a:p>
            <a:pPr lvl="1"/>
            <a:r>
              <a:rPr lang="ru-RU" dirty="0" smtClean="0"/>
              <a:t>Плагин (расширение)</a:t>
            </a:r>
          </a:p>
          <a:p>
            <a:pPr lvl="1"/>
            <a:r>
              <a:rPr lang="ru-RU" dirty="0" smtClean="0"/>
              <a:t>Макрос (автоматизация)</a:t>
            </a:r>
          </a:p>
          <a:p>
            <a:r>
              <a:rPr lang="ru-RU" dirty="0" smtClean="0"/>
              <a:t>Платформа (среда разработки + отладчик + дополнительные инструменты) загружается и вызывается по необходимости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5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Любое </a:t>
            </a:r>
            <a:r>
              <a:rPr lang="en-US" dirty="0" smtClean="0"/>
              <a:t>.NET</a:t>
            </a:r>
            <a:r>
              <a:rPr lang="ru-RU" dirty="0" smtClean="0"/>
              <a:t> приложение</a:t>
            </a:r>
          </a:p>
          <a:p>
            <a:r>
              <a:rPr lang="ru-RU" dirty="0" smtClean="0"/>
              <a:t>Внедрение возможно как на этапе проектирования приложения, так и в готовый продукт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0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4726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Изучены вопросы, связанные с автоматизацией и расширением приложений</a:t>
            </a:r>
          </a:p>
          <a:p>
            <a:r>
              <a:rPr lang="ru-RU" dirty="0" smtClean="0"/>
              <a:t>Изучены существующие подходы в данной области</a:t>
            </a:r>
          </a:p>
          <a:p>
            <a:r>
              <a:rPr lang="ru-RU" dirty="0" smtClean="0"/>
              <a:t>Предпринята попытка интеграции одного из существующих решений</a:t>
            </a:r>
          </a:p>
          <a:p>
            <a:r>
              <a:rPr lang="ru-RU" dirty="0" smtClean="0"/>
              <a:t>Сделаны выводы о преимуществах и недостатках существующих решений и сформулированы требования к новой разрабатываемой платформе</a:t>
            </a:r>
            <a:endParaRPr lang="en-US" dirty="0" smtClean="0"/>
          </a:p>
          <a:p>
            <a:r>
              <a:rPr lang="ru-RU" dirty="0" smtClean="0"/>
              <a:t>Объединены понятия расширения и автоматизации</a:t>
            </a:r>
          </a:p>
          <a:p>
            <a:r>
              <a:rPr lang="ru-RU" dirty="0" smtClean="0"/>
              <a:t>Разработана новая платформа</a:t>
            </a:r>
          </a:p>
          <a:p>
            <a:r>
              <a:rPr lang="ru-RU" dirty="0" smtClean="0"/>
              <a:t>Платформа интегрирована в существующие проекты</a:t>
            </a:r>
          </a:p>
          <a:p>
            <a:r>
              <a:rPr lang="ru-RU" dirty="0" smtClean="0"/>
              <a:t>Проведён анализ результатов интеграции и сравнение полученной платформы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Исходная задача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Портировать приложение, использовав взамен устаревших платформ и технологий современные аналоги</a:t>
            </a:r>
          </a:p>
          <a:p>
            <a:r>
              <a:rPr lang="ru-RU" dirty="0" smtClean="0"/>
              <a:t>В старой версии для </a:t>
            </a:r>
            <a:r>
              <a:rPr lang="ru-RU" i="1" dirty="0" smtClean="0"/>
              <a:t>автоматизации</a:t>
            </a:r>
            <a:r>
              <a:rPr lang="ru-RU" dirty="0" smtClean="0"/>
              <a:t> и </a:t>
            </a:r>
            <a:r>
              <a:rPr lang="ru-RU" i="1" dirty="0" smtClean="0"/>
              <a:t>расширения</a:t>
            </a:r>
            <a:r>
              <a:rPr lang="ru-RU" dirty="0" smtClean="0"/>
              <a:t> использовался устаревший на настоящий момент инструментарий </a:t>
            </a:r>
            <a:r>
              <a:rPr lang="en-US" dirty="0" smtClean="0"/>
              <a:t>VBA</a:t>
            </a:r>
            <a:endParaRPr lang="ru-RU" dirty="0" smtClean="0"/>
          </a:p>
          <a:p>
            <a:r>
              <a:rPr lang="ru-RU" dirty="0" smtClean="0"/>
              <a:t>Необходимо найти замену </a:t>
            </a:r>
            <a:r>
              <a:rPr lang="en-US" dirty="0" smtClean="0"/>
              <a:t>VBA</a:t>
            </a:r>
            <a:r>
              <a:rPr lang="ru-RU" dirty="0" smtClean="0"/>
              <a:t> или реализовать платформу, предоставляющую похожие возможности,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9271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8640"/>
            <a:ext cx="8106104" cy="4104456"/>
          </a:xfrm>
        </p:spPr>
        <p:txBody>
          <a:bodyPr>
            <a:normAutofit fontScale="25000" lnSpcReduction="20000"/>
          </a:bodyPr>
          <a:lstStyle/>
          <a:p>
            <a:r>
              <a:rPr lang="ru-RU" sz="12800" dirty="0" smtClean="0"/>
              <a:t>Интеграция возможностей автоматизации и расширения в программное обеспечение – одна из актуальных задач, возникающих при разработке крупных программных </a:t>
            </a:r>
            <a:r>
              <a:rPr lang="ru-RU" sz="12800" dirty="0" smtClean="0"/>
              <a:t>комплексов</a:t>
            </a:r>
          </a:p>
          <a:p>
            <a:pPr marL="82296" indent="0">
              <a:buNone/>
            </a:pPr>
            <a:endParaRPr lang="ru-RU" sz="12800" dirty="0" smtClean="0"/>
          </a:p>
          <a:p>
            <a:r>
              <a:rPr lang="ru-RU" sz="12800" dirty="0" smtClean="0"/>
              <a:t>Текущие подходы:</a:t>
            </a:r>
          </a:p>
          <a:p>
            <a:pPr lvl="1"/>
            <a:r>
              <a:rPr lang="ru-RU" sz="12800" dirty="0"/>
              <a:t>Автоматическое обновление</a:t>
            </a:r>
          </a:p>
          <a:p>
            <a:pPr lvl="1"/>
            <a:r>
              <a:rPr lang="ru-RU" sz="12800" dirty="0"/>
              <a:t>Поддержка расширений от сторонних производителей</a:t>
            </a:r>
          </a:p>
          <a:p>
            <a:pPr lvl="1"/>
            <a:r>
              <a:rPr lang="ru-RU" sz="12800" dirty="0"/>
              <a:t>Наличие </a:t>
            </a:r>
            <a:r>
              <a:rPr lang="en-US" sz="12800" dirty="0"/>
              <a:t>SDK</a:t>
            </a:r>
            <a:r>
              <a:rPr lang="ru-RU" sz="12800" dirty="0"/>
              <a:t> для разработки плагинов</a:t>
            </a:r>
          </a:p>
          <a:p>
            <a:pPr lvl="1"/>
            <a:r>
              <a:rPr lang="ru-RU" sz="12800" dirty="0"/>
              <a:t>Поддержка скриптов или макросов</a:t>
            </a:r>
          </a:p>
          <a:p>
            <a:pPr lvl="1"/>
            <a:endParaRPr lang="ru-RU" sz="12800" dirty="0"/>
          </a:p>
          <a:p>
            <a:pPr lvl="1"/>
            <a:r>
              <a:rPr lang="ru-RU" sz="12800" dirty="0"/>
              <a:t>Универсальный подход?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 и расширение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 </a:t>
            </a:r>
            <a:endParaRPr lang="en-GB" dirty="0"/>
          </a:p>
        </p:txBody>
      </p:sp>
      <p:pic>
        <p:nvPicPr>
          <p:cNvPr id="4" name="Picture 2" descr="C:\Users\anton\Documents\диаграмма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832648" cy="46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</a:t>
            </a:r>
            <a:r>
              <a:rPr lang="ru-RU" dirty="0" smtClean="0"/>
              <a:t>решения (</a:t>
            </a:r>
            <a:r>
              <a:rPr lang="en-US" dirty="0" smtClean="0"/>
              <a:t>.NET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for Applications</a:t>
            </a:r>
          </a:p>
          <a:p>
            <a:r>
              <a:rPr lang="en-US" dirty="0" smtClean="0"/>
              <a:t>Visual Studio Tools for Applications</a:t>
            </a:r>
          </a:p>
          <a:p>
            <a:r>
              <a:rPr lang="en-US" dirty="0" smtClean="0"/>
              <a:t>Visual Studio Tools for Office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en-US" dirty="0" smtClean="0"/>
              <a:t>Managed Extensibility Framework</a:t>
            </a:r>
          </a:p>
          <a:p>
            <a:r>
              <a:rPr lang="en-US" dirty="0" smtClean="0"/>
              <a:t>AL Platform</a:t>
            </a:r>
          </a:p>
          <a:p>
            <a:r>
              <a:rPr lang="en-US" dirty="0" err="1" smtClean="0"/>
              <a:t>Plux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существующих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r>
              <a:rPr lang="ru-RU" dirty="0" smtClean="0"/>
              <a:t>Решают частные случаи задачи</a:t>
            </a:r>
          </a:p>
          <a:p>
            <a:r>
              <a:rPr lang="ru-RU" dirty="0" smtClean="0"/>
              <a:t>Сложны в интеграции</a:t>
            </a:r>
          </a:p>
          <a:p>
            <a:r>
              <a:rPr lang="ru-RU" dirty="0" smtClean="0"/>
              <a:t>Имеют неоправданно большой размер и нагромождение невостребованных возможностей</a:t>
            </a:r>
          </a:p>
          <a:p>
            <a:r>
              <a:rPr lang="ru-RU" dirty="0" smtClean="0"/>
              <a:t>Сводятся к практически полностью ручной реализации требуемых функций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Разработать новую платформу с учётом достоинств и недостатков существующих решений, требований, сформулированных на реальном проекте и опыта интеграции существующих решений в реальный проект</a:t>
            </a:r>
          </a:p>
          <a:p>
            <a:r>
              <a:rPr lang="ru-RU" dirty="0" smtClean="0"/>
              <a:t>Внедрить платформу </a:t>
            </a:r>
            <a:r>
              <a:rPr lang="ru-RU" dirty="0" smtClean="0"/>
              <a:t>в ряд проектов</a:t>
            </a:r>
          </a:p>
          <a:p>
            <a:r>
              <a:rPr lang="ru-RU" dirty="0" smtClean="0"/>
              <a:t>Сравнить реализованную платформу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Автоматизация и расширение как единое понятие</a:t>
            </a:r>
          </a:p>
          <a:p>
            <a:r>
              <a:rPr lang="ru-RU" dirty="0" smtClean="0"/>
              <a:t>Простота интеграции</a:t>
            </a:r>
          </a:p>
          <a:p>
            <a:r>
              <a:rPr lang="ru-RU" dirty="0" smtClean="0"/>
              <a:t>Полуавтоматическая интеграция</a:t>
            </a:r>
          </a:p>
          <a:p>
            <a:r>
              <a:rPr lang="ru-RU" dirty="0" smtClean="0"/>
              <a:t>Возможность отладки расширений</a:t>
            </a:r>
          </a:p>
          <a:p>
            <a:r>
              <a:rPr lang="ru-RU" dirty="0" smtClean="0"/>
              <a:t>Инструменты для взаимодействия с основным приложением</a:t>
            </a:r>
          </a:p>
          <a:p>
            <a:r>
              <a:rPr lang="ru-RU" dirty="0" smtClean="0"/>
              <a:t>Возможность повторного использования существующего кода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pic>
        <p:nvPicPr>
          <p:cNvPr id="4" name="Picture 2" descr="C:\Users\AAshmarin\Documents\thesis\thesis\pics\fw_ar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818437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547</TotalTime>
  <Words>620</Words>
  <Application>Microsoft Office PowerPoint</Application>
  <PresentationFormat>On-screen Show (4:3)</PresentationFormat>
  <Paragraphs>87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Разработка платформы для интеграции в программное обеспечение возможностей автоматизации и расширения </vt:lpstr>
      <vt:lpstr>Исходная задача</vt:lpstr>
      <vt:lpstr>PowerPoint Presentation</vt:lpstr>
      <vt:lpstr>Автоматизация и расширение</vt:lpstr>
      <vt:lpstr>Существующие решения (.NET)</vt:lpstr>
      <vt:lpstr>Недостатки существующих решений</vt:lpstr>
      <vt:lpstr>Цель</vt:lpstr>
      <vt:lpstr>Требования к платформе</vt:lpstr>
      <vt:lpstr>Архитектура платформы</vt:lpstr>
      <vt:lpstr>Основные преимущества</vt:lpstr>
      <vt:lpstr>Паттерн</vt:lpstr>
      <vt:lpstr>Применимость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интеграции в программное обеспечение возможностей автоматизации и расширения</dc:title>
  <dc:creator>Dennis Yolkin</dc:creator>
  <cp:lastModifiedBy>Dennis Yolkin</cp:lastModifiedBy>
  <cp:revision>55</cp:revision>
  <dcterms:created xsi:type="dcterms:W3CDTF">2012-04-24T14:07:09Z</dcterms:created>
  <dcterms:modified xsi:type="dcterms:W3CDTF">2012-06-19T04:36:50Z</dcterms:modified>
</cp:coreProperties>
</file>