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3" r:id="rId2"/>
    <p:sldId id="301" r:id="rId3"/>
    <p:sldId id="318" r:id="rId4"/>
    <p:sldId id="317" r:id="rId5"/>
    <p:sldId id="307" r:id="rId6"/>
    <p:sldId id="319" r:id="rId7"/>
    <p:sldId id="320" r:id="rId8"/>
    <p:sldId id="321" r:id="rId9"/>
    <p:sldId id="303" r:id="rId10"/>
    <p:sldId id="322" r:id="rId11"/>
    <p:sldId id="323" r:id="rId12"/>
    <p:sldId id="324" r:id="rId13"/>
    <p:sldId id="325" r:id="rId14"/>
    <p:sldId id="309" r:id="rId15"/>
    <p:sldId id="326" r:id="rId16"/>
    <p:sldId id="327" r:id="rId17"/>
    <p:sldId id="328" r:id="rId18"/>
    <p:sldId id="331" r:id="rId19"/>
    <p:sldId id="332" r:id="rId20"/>
    <p:sldId id="329" r:id="rId21"/>
    <p:sldId id="330" r:id="rId22"/>
    <p:sldId id="310" r:id="rId23"/>
    <p:sldId id="333" r:id="rId24"/>
    <p:sldId id="3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0"/>
    <p:restoredTop sz="78220"/>
  </p:normalViewPr>
  <p:slideViewPr>
    <p:cSldViewPr snapToGrid="0" snapToObjects="1" showGuides="1">
      <p:cViewPr>
        <p:scale>
          <a:sx n="85" d="100"/>
          <a:sy n="85" d="100"/>
        </p:scale>
        <p:origin x="592" y="328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Thank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letting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speak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I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Morvarids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path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applying</a:t>
            </a:r>
            <a:r>
              <a:rPr lang="sv-SE" baseline="0" dirty="0" smtClean="0"/>
              <a:t> Kafka to design </a:t>
            </a:r>
            <a:r>
              <a:rPr lang="sv-SE" baseline="0" dirty="0" err="1" smtClean="0"/>
              <a:t>microservices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abit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in a real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 scenario. Focus/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 is on AML and </a:t>
            </a:r>
            <a:r>
              <a:rPr lang="sv-SE" baseline="0" dirty="0" err="1" smtClean="0"/>
              <a:t>fraud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in a Swedish </a:t>
            </a:r>
            <a:r>
              <a:rPr lang="sv-SE" baseline="0" dirty="0" err="1" smtClean="0"/>
              <a:t>finance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applied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BPM like </a:t>
            </a:r>
            <a:r>
              <a:rPr lang="sv-SE" baseline="0" dirty="0" err="1" smtClean="0"/>
              <a:t>usecases</a:t>
            </a:r>
            <a:r>
              <a:rPr lang="sv-SE" baseline="0" dirty="0" smtClean="0"/>
              <a:t>. </a:t>
            </a:r>
          </a:p>
          <a:p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Andreas Lundsten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Forefront</a:t>
            </a:r>
            <a:r>
              <a:rPr lang="sv-SE" baseline="0" dirty="0" smtClean="0"/>
              <a:t> 1y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Project on Swedish bank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Working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Kafka implementations </a:t>
            </a:r>
            <a:r>
              <a:rPr lang="sv-SE" baseline="0" dirty="0" err="1" smtClean="0"/>
              <a:t>daily</a:t>
            </a:r>
            <a:endParaRPr lang="sv-SE" baseline="0" dirty="0" smtClean="0"/>
          </a:p>
          <a:p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7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Kafka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created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distributed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scalable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possible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throughput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business segment it is </a:t>
            </a:r>
            <a:r>
              <a:rPr lang="sv-SE" baseline="0" dirty="0" err="1" smtClean="0"/>
              <a:t>competing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traditionall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frameworks</a:t>
            </a:r>
            <a:r>
              <a:rPr lang="sv-SE" baseline="0" dirty="0" smtClean="0"/>
              <a:t> like JMS.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Though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fundamental </a:t>
            </a:r>
            <a:r>
              <a:rPr lang="sv-SE" baseline="0" dirty="0" err="1" smtClean="0"/>
              <a:t>differences</a:t>
            </a:r>
            <a:r>
              <a:rPr lang="sv-S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foundation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is the </a:t>
            </a:r>
            <a:r>
              <a:rPr lang="sv-SE" baseline="0" dirty="0" err="1" smtClean="0"/>
              <a:t>topics</a:t>
            </a:r>
            <a:r>
              <a:rPr lang="sv-SE" baseline="0" dirty="0" smtClean="0"/>
              <a:t>. The </a:t>
            </a:r>
            <a:r>
              <a:rPr lang="sv-SE" baseline="0" dirty="0" err="1" smtClean="0"/>
              <a:t>topics</a:t>
            </a:r>
            <a:r>
              <a:rPr lang="sv-SE" baseline="0" dirty="0" smtClean="0"/>
              <a:t> is a ”</a:t>
            </a:r>
            <a:r>
              <a:rPr lang="sv-SE" baseline="0" dirty="0" err="1" smtClean="0"/>
              <a:t>append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” log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immutable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New </a:t>
            </a:r>
            <a:r>
              <a:rPr lang="sv-SE" baseline="0" dirty="0" err="1" smtClean="0"/>
              <a:t>messages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added</a:t>
            </a:r>
            <a:r>
              <a:rPr lang="sv-SE" baseline="0" dirty="0" smtClean="0"/>
              <a:t> by the </a:t>
            </a:r>
            <a:r>
              <a:rPr lang="sv-SE" baseline="0" dirty="0" err="1" smtClean="0"/>
              <a:t>producers</a:t>
            </a:r>
            <a:r>
              <a:rPr lang="sv-SE" baseline="0" dirty="0" smtClean="0"/>
              <a:t> at the end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que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an offset and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never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Consumers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consume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messages</a:t>
            </a:r>
            <a:r>
              <a:rPr lang="sv-SE" baseline="0" dirty="0" smtClean="0"/>
              <a:t> as it </a:t>
            </a:r>
            <a:r>
              <a:rPr lang="sv-SE" baseline="0" dirty="0" err="1" smtClean="0"/>
              <a:t>wants</a:t>
            </a:r>
            <a:r>
              <a:rPr lang="sv-SE" baseline="0" dirty="0" smtClean="0"/>
              <a:t> to, from the start or from a </a:t>
            </a:r>
            <a:r>
              <a:rPr lang="sv-SE" baseline="0" dirty="0" err="1" smtClean="0"/>
              <a:t>specific</a:t>
            </a:r>
            <a:r>
              <a:rPr lang="sv-SE" baseline="0" dirty="0" smtClean="0"/>
              <a:t> offset.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Big </a:t>
            </a:r>
            <a:r>
              <a:rPr lang="sv-SE" baseline="0" dirty="0" err="1" smtClean="0"/>
              <a:t>difference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tradtitionall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system,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it is OK to never </a:t>
            </a:r>
            <a:r>
              <a:rPr lang="sv-SE" baseline="0" dirty="0" err="1" smtClean="0"/>
              <a:t>remove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messages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Consumers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producers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completely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do not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eachother</a:t>
            </a:r>
            <a:r>
              <a:rPr lang="sv-S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does</a:t>
            </a:r>
            <a:r>
              <a:rPr lang="sv-SE" baseline="0" dirty="0" smtClean="0"/>
              <a:t> Kafka look like </a:t>
            </a:r>
            <a:r>
              <a:rPr lang="sv-SE" baseline="0" dirty="0" err="1" smtClean="0"/>
              <a:t>today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possibilies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does</a:t>
            </a:r>
            <a:r>
              <a:rPr lang="sv-SE" baseline="0" dirty="0" smtClean="0"/>
              <a:t> it gives the </a:t>
            </a:r>
            <a:r>
              <a:rPr lang="sv-SE" baseline="0" dirty="0" err="1" smtClean="0"/>
              <a:t>users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(CLICK) Still a </a:t>
            </a:r>
            <a:r>
              <a:rPr lang="sv-SE" baseline="0" dirty="0" err="1" smtClean="0"/>
              <a:t>message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broker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troughput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framework</a:t>
            </a:r>
            <a:r>
              <a:rPr lang="sv-SE" baseline="0" dirty="0" smtClean="0"/>
              <a:t> to process data as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filtering</a:t>
            </a:r>
            <a:r>
              <a:rPr lang="sv-SE" baseline="0" dirty="0" smtClean="0"/>
              <a:t>, aggregation and transformation etc.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(CLICK) And as it is ok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messages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forever</a:t>
            </a:r>
            <a:r>
              <a:rPr lang="sv-SE" baseline="0" dirty="0" smtClean="0"/>
              <a:t>, it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storage</a:t>
            </a:r>
            <a:r>
              <a:rPr lang="sv-SE" baseline="0" dirty="0" smtClean="0"/>
              <a:t> medium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like a </a:t>
            </a:r>
            <a:r>
              <a:rPr lang="sv-SE" baseline="0" dirty="0" err="1" smtClean="0"/>
              <a:t>database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tool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creating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processing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creates</a:t>
            </a:r>
            <a:r>
              <a:rPr lang="sv-SE" baseline="0" dirty="0" smtClean="0"/>
              <a:t> streaming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Its</a:t>
            </a:r>
            <a:r>
              <a:rPr lang="sv-SE" baseline="0" dirty="0" smtClean="0"/>
              <a:t> not just a </a:t>
            </a:r>
            <a:r>
              <a:rPr lang="sv-SE" baseline="0" dirty="0" err="1" smtClean="0"/>
              <a:t>message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broker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thats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important</a:t>
            </a:r>
            <a:r>
              <a:rPr lang="sv-SE" baseline="0" dirty="0" smtClean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4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utilize</a:t>
            </a:r>
            <a:r>
              <a:rPr lang="sv-SE" dirty="0" smtClean="0"/>
              <a:t> Kafka to </a:t>
            </a:r>
            <a:r>
              <a:rPr lang="sv-SE" dirty="0" err="1" smtClean="0"/>
              <a:t>improve</a:t>
            </a:r>
            <a:r>
              <a:rPr lang="sv-SE" dirty="0" smtClean="0"/>
              <a:t> the design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dirty="0" smtClean="0"/>
              <a:t> </a:t>
            </a:r>
            <a:r>
              <a:rPr lang="sv-SE" dirty="0" err="1" smtClean="0"/>
              <a:t>earlier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back,we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overview</a:t>
            </a:r>
            <a:r>
              <a:rPr lang="sv-SE" baseline="0" dirty="0" smtClean="0"/>
              <a:t> design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business process.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nodes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responsible</a:t>
            </a:r>
            <a:r>
              <a:rPr lang="sv-SE" baseline="0" dirty="0" smtClean="0"/>
              <a:t> for a </a:t>
            </a:r>
            <a:r>
              <a:rPr lang="sv-SE" baseline="0" dirty="0" err="1" smtClean="0"/>
              <a:t>specific</a:t>
            </a:r>
            <a:r>
              <a:rPr lang="sv-SE" baseline="0" dirty="0" smtClean="0"/>
              <a:t> task.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realise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as a IT system.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(CLICK) Kafka is the </a:t>
            </a:r>
            <a:r>
              <a:rPr lang="sv-SE" baseline="0" dirty="0" err="1" smtClean="0"/>
              <a:t>obvious</a:t>
            </a:r>
            <a:r>
              <a:rPr lang="sv-SE" baseline="0" dirty="0" smtClean="0"/>
              <a:t> choice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..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node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as a Kafka 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 And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 is drive by Kafka </a:t>
            </a:r>
            <a:r>
              <a:rPr lang="sv-SE" baseline="0" dirty="0" err="1" smtClean="0"/>
              <a:t>topics</a:t>
            </a:r>
            <a:r>
              <a:rPr lang="sv-SE" baseline="0" dirty="0" smtClean="0"/>
              <a:t>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node</a:t>
            </a:r>
            <a:r>
              <a:rPr lang="sv-SE" baseline="0" dirty="0" smtClean="0"/>
              <a:t> look like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8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Communication in Kafka is in </a:t>
            </a:r>
            <a:r>
              <a:rPr lang="sv-SE" baseline="0" dirty="0" err="1" smtClean="0"/>
              <a:t>its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nature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asyncronous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affected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Unsigned</a:t>
            </a:r>
            <a:r>
              <a:rPr lang="sv-SE" baseline="0" dirty="0" smtClean="0"/>
              <a:t>-&gt; event-&gt; </a:t>
            </a:r>
            <a:r>
              <a:rPr lang="sv-SE" baseline="0" dirty="0" err="1" smtClean="0"/>
              <a:t>Signed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Note,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never </a:t>
            </a:r>
            <a:r>
              <a:rPr lang="sv-SE" baseline="0" dirty="0" err="1" smtClean="0"/>
              <a:t>update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mutable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</a:t>
            </a:r>
            <a:r>
              <a:rPr lang="sv-SE" baseline="0" dirty="0" smtClean="0"/>
              <a:t> store in a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immutable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seen</a:t>
            </a:r>
            <a:r>
              <a:rPr lang="sv-SE" baseline="0" dirty="0" smtClean="0"/>
              <a:t> as events)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do not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persistence</a:t>
            </a:r>
            <a:r>
              <a:rPr lang="sv-SE" baseline="0" dirty="0" smtClean="0"/>
              <a:t> or long process </a:t>
            </a:r>
            <a:r>
              <a:rPr lang="sv-SE" baseline="0" dirty="0" err="1" smtClean="0"/>
              <a:t>times</a:t>
            </a:r>
            <a:r>
              <a:rPr lang="mr-IN" baseline="0" dirty="0" smtClean="0"/>
              <a:t>…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Everything is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within</a:t>
            </a:r>
            <a:r>
              <a:rPr lang="sv-SE" baseline="0" dirty="0" smtClean="0"/>
              <a:t> the Kafka cluster and </a:t>
            </a:r>
            <a:r>
              <a:rPr lang="sv-SE" baseline="0" dirty="0" err="1" smtClean="0"/>
              <a:t>therefor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replicated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quick</a:t>
            </a:r>
            <a:r>
              <a:rPr lang="sv-SE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74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Business </a:t>
            </a:r>
            <a:r>
              <a:rPr lang="sv-SE" baseline="0" dirty="0" err="1" smtClean="0"/>
              <a:t>rule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engine</a:t>
            </a:r>
            <a:r>
              <a:rPr lang="sv-SE" baseline="0" dirty="0" smtClean="0"/>
              <a:t> fits </a:t>
            </a:r>
            <a:r>
              <a:rPr lang="sv-SE" baseline="0" dirty="0" err="1" smtClean="0"/>
              <a:t>perfectly</a:t>
            </a:r>
            <a:r>
              <a:rPr lang="sv-SE" baseline="0" dirty="0" smtClean="0"/>
              <a:t> in a Kafka 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Ex,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AML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etc.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5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persistance</a:t>
            </a:r>
            <a:r>
              <a:rPr lang="sv-SE" baseline="0" dirty="0" smtClean="0"/>
              <a:t> in the Kafka cluster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enrich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applications</a:t>
            </a:r>
            <a:r>
              <a:rPr lang="sv-SE" baseline="0" dirty="0" smtClean="0"/>
              <a:t> in a streaming process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external</a:t>
            </a:r>
            <a:r>
              <a:rPr lang="sv-SE" baseline="0" dirty="0" smtClean="0"/>
              <a:t> data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Ex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- data. </a:t>
            </a:r>
            <a:r>
              <a:rPr lang="sv-SE" baseline="0" dirty="0" err="1" smtClean="0"/>
              <a:t>Populated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topics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in ex a CMS system.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database</a:t>
            </a:r>
            <a:r>
              <a:rPr lang="sv-SE" baseline="0" dirty="0" smtClean="0"/>
              <a:t> (or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 in Kafka terms) is </a:t>
            </a:r>
            <a:r>
              <a:rPr lang="sv-SE" baseline="0" dirty="0" err="1" smtClean="0"/>
              <a:t>optimized</a:t>
            </a:r>
            <a:r>
              <a:rPr lang="sv-SE" baseline="0" dirty="0" smtClean="0"/>
              <a:t> as it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holds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specific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particular</a:t>
            </a:r>
            <a:r>
              <a:rPr lang="sv-SE" baseline="0" dirty="0" smtClean="0"/>
              <a:t> process.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Quick (</a:t>
            </a:r>
            <a:r>
              <a:rPr lang="sv-SE" baseline="0" dirty="0" err="1" smtClean="0"/>
              <a:t>Its</a:t>
            </a:r>
            <a:r>
              <a:rPr lang="sv-SE" baseline="0" dirty="0" smtClean="0"/>
              <a:t> in the same cluster)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Secure</a:t>
            </a:r>
            <a:r>
              <a:rPr lang="sv-SE" baseline="0" dirty="0" smtClean="0"/>
              <a:t> (redundant as default the same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as the Kafka cluster (same as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process)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4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mr-IN" baseline="0" dirty="0" smtClean="0"/>
              <a:t>…</a:t>
            </a:r>
            <a:r>
              <a:rPr lang="sv-SE" baseline="0" dirty="0" smtClean="0"/>
              <a:t>the </a:t>
            </a:r>
            <a:r>
              <a:rPr lang="sv-SE" baseline="0" dirty="0" err="1" smtClean="0"/>
              <a:t>incomming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modeled</a:t>
            </a:r>
            <a:r>
              <a:rPr lang="sv-SE" baseline="0" dirty="0" smtClean="0"/>
              <a:t> as a data source. (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results</a:t>
            </a:r>
            <a:r>
              <a:rPr lang="sv-SE" baseline="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Ex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aggegate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No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implement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seperate</a:t>
            </a:r>
            <a:r>
              <a:rPr lang="sv-SE" baseline="0" dirty="0" smtClean="0"/>
              <a:t> data source.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take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Kafka 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 API to </a:t>
            </a:r>
            <a:r>
              <a:rPr lang="sv-SE" baseline="0" dirty="0" err="1" smtClean="0"/>
              <a:t>improve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decisionmaking</a:t>
            </a:r>
            <a:r>
              <a:rPr lang="sv-SE" baseline="0" dirty="0" smtClean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A</a:t>
            </a:r>
            <a:r>
              <a:rPr lang="sv-SE" baseline="0" dirty="0" smtClean="0"/>
              <a:t>genda </a:t>
            </a:r>
            <a:r>
              <a:rPr lang="sv-SE" baseline="0" dirty="0" err="1" smtClean="0"/>
              <a:t>quickly</a:t>
            </a:r>
            <a:r>
              <a:rPr lang="sv-SE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* Start by </a:t>
            </a:r>
            <a:r>
              <a:rPr lang="sv-SE" baseline="0" dirty="0" err="1" smtClean="0"/>
              <a:t>presenting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AML and </a:t>
            </a:r>
            <a:r>
              <a:rPr lang="sv-SE" baseline="0" dirty="0" err="1" smtClean="0"/>
              <a:t>fraud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detection</a:t>
            </a:r>
            <a:r>
              <a:rPr lang="sv-SE" baseline="0" dirty="0" smtClean="0"/>
              <a:t> is in general and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baseline</a:t>
            </a:r>
            <a:r>
              <a:rPr lang="sv-SE" baseline="0" dirty="0" smtClean="0"/>
              <a:t> implementation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look.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dirty="0" smtClean="0"/>
              <a:t>Quick </a:t>
            </a:r>
            <a:r>
              <a:rPr lang="sv-SE" dirty="0" err="1" smtClean="0"/>
              <a:t>walkthrough</a:t>
            </a:r>
            <a:r>
              <a:rPr lang="sv-SE" baseline="0" dirty="0" smtClean="0"/>
              <a:t> on Kafkas </a:t>
            </a:r>
            <a:r>
              <a:rPr lang="sv-SE" baseline="0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functionality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utilize</a:t>
            </a:r>
            <a:r>
              <a:rPr lang="sv-SE" baseline="0" dirty="0" smtClean="0"/>
              <a:t> Kafka in a </a:t>
            </a:r>
            <a:r>
              <a:rPr lang="sv-SE" baseline="0" dirty="0" err="1" smtClean="0"/>
              <a:t>banking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use-case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And </a:t>
            </a:r>
            <a:r>
              <a:rPr lang="sv-SE" baseline="0" dirty="0" err="1" smtClean="0"/>
              <a:t>finally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Kafka as the central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hub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entire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organization</a:t>
            </a:r>
            <a:r>
              <a:rPr lang="sv-SE" baseline="0" dirty="0" smtClean="0"/>
              <a:t>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41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node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indivudual</a:t>
            </a:r>
            <a:r>
              <a:rPr lang="sv-SE" baseline="0" dirty="0" smtClean="0"/>
              <a:t>,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scalable</a:t>
            </a:r>
            <a:r>
              <a:rPr lang="sv-SE" baseline="0" dirty="0" smtClean="0"/>
              <a:t>, Ex </a:t>
            </a:r>
            <a:r>
              <a:rPr lang="sv-SE" baseline="0" dirty="0" err="1" smtClean="0"/>
              <a:t>calculation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heavy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replicated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Upgradable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Testable,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mock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incomming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look at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process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microservices</a:t>
            </a:r>
            <a:r>
              <a:rPr lang="sv-SE" baseline="0" dirty="0" smtClean="0"/>
              <a:t> and Kafka in mind,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nothing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stopping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dividing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smaller</a:t>
            </a:r>
            <a:r>
              <a:rPr lang="sv-SE" baseline="0" dirty="0" smtClean="0"/>
              <a:t> streaming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(CLICK)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a process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different </a:t>
            </a:r>
            <a:r>
              <a:rPr lang="sv-SE" baseline="0" dirty="0" err="1" smtClean="0"/>
              <a:t>nodes</a:t>
            </a:r>
            <a:r>
              <a:rPr lang="sv-SE" baseline="0" dirty="0" smtClean="0"/>
              <a:t> or steps </a:t>
            </a:r>
            <a:r>
              <a:rPr lang="mr-IN" baseline="0" dirty="0" smtClean="0"/>
              <a:t>–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connected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concrete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It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”</a:t>
            </a:r>
            <a:r>
              <a:rPr lang="sv-SE" baseline="0" dirty="0" err="1" smtClean="0"/>
              <a:t>intercept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messages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ever</a:t>
            </a:r>
            <a:r>
              <a:rPr lang="sv-SE" baseline="0" dirty="0" smtClean="0"/>
              <a:t> step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process and </a:t>
            </a:r>
            <a:r>
              <a:rPr lang="sv-SE" baseline="0" dirty="0" err="1" smtClean="0"/>
              <a:t>react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thereafter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further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complicating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1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So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bigger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6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Ofc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endParaRPr lang="sv-SE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In the </a:t>
            </a:r>
            <a:r>
              <a:rPr lang="sv-SE" baseline="0" dirty="0" err="1" smtClean="0"/>
              <a:t>bigger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perspective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design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messages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so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easily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reused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data from the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exist</a:t>
            </a:r>
            <a:r>
              <a:rPr lang="sv-SE" baseline="0" dirty="0" smtClean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CLICK </a:t>
            </a:r>
            <a:r>
              <a:rPr lang="mr-IN" baseline="0" dirty="0" smtClean="0"/>
              <a:t>–</a:t>
            </a:r>
            <a:r>
              <a:rPr lang="sv-SE" baseline="0" dirty="0" smtClean="0"/>
              <a:t> trigger </a:t>
            </a:r>
            <a:r>
              <a:rPr lang="sv-SE" baseline="0" dirty="0" err="1" smtClean="0"/>
              <a:t>notification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internal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interested</a:t>
            </a:r>
            <a:r>
              <a:rPr lang="sv-SE" baseline="0" dirty="0" smtClean="0"/>
              <a:t>, or </a:t>
            </a:r>
            <a:r>
              <a:rPr lang="sv-SE" baseline="0" dirty="0" err="1" smtClean="0"/>
              <a:t>even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applications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made</a:t>
            </a:r>
            <a:r>
              <a:rPr lang="sv-SE" baseline="0" dirty="0" smtClean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CLICK </a:t>
            </a:r>
            <a:r>
              <a:rPr lang="mr-IN" baseline="0" dirty="0" smtClean="0"/>
              <a:t>–</a:t>
            </a:r>
            <a:r>
              <a:rPr lang="sv-SE" baseline="0" dirty="0" smtClean="0"/>
              <a:t> or a CMS system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subscribe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And </a:t>
            </a:r>
            <a:r>
              <a:rPr lang="sv-SE" baseline="0" dirty="0" err="1" smtClean="0"/>
              <a:t>ofcourse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to be robust,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scalable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fault</a:t>
            </a:r>
            <a:r>
              <a:rPr lang="sv-SE" baseline="0" dirty="0" smtClean="0"/>
              <a:t> tolerant.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domains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to call a ”Streaming data </a:t>
            </a:r>
            <a:r>
              <a:rPr lang="sv-SE" baseline="0" dirty="0" err="1" smtClean="0"/>
              <a:t>platform</a:t>
            </a:r>
            <a:r>
              <a:rPr lang="sv-SE" baseline="0" dirty="0" smtClean="0"/>
              <a:t>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CLICK </a:t>
            </a:r>
            <a:r>
              <a:rPr lang="mr-IN" baseline="0" dirty="0" smtClean="0"/>
              <a:t>–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why</a:t>
            </a:r>
            <a:r>
              <a:rPr lang="sv-SE" baseline="0" dirty="0" smtClean="0"/>
              <a:t> Kafka is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fit for </a:t>
            </a:r>
            <a:r>
              <a:rPr lang="sv-SE" baseline="0" dirty="0" err="1" smtClean="0"/>
              <a:t>such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Thank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There</a:t>
            </a:r>
            <a:r>
              <a:rPr lang="sv-SE" dirty="0" smtClean="0"/>
              <a:t> is </a:t>
            </a:r>
            <a:r>
              <a:rPr lang="sv-SE" dirty="0" err="1" smtClean="0"/>
              <a:t>several</a:t>
            </a:r>
            <a:r>
              <a:rPr lang="sv-SE" dirty="0" smtClean="0"/>
              <a:t> </a:t>
            </a:r>
            <a:r>
              <a:rPr lang="sv-SE" dirty="0" err="1" smtClean="0"/>
              <a:t>regulations</a:t>
            </a:r>
            <a:r>
              <a:rPr lang="sv-SE" dirty="0" smtClean="0"/>
              <a:t> to </a:t>
            </a:r>
            <a:r>
              <a:rPr lang="sv-SE" dirty="0" err="1" smtClean="0"/>
              <a:t>take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AML,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laundery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GDPR </a:t>
            </a:r>
            <a:r>
              <a:rPr lang="sv-SE" baseline="0" dirty="0" err="1" smtClean="0"/>
              <a:t>current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topic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Psd2 = bank </a:t>
            </a:r>
            <a:r>
              <a:rPr lang="sv-SE" baseline="0" dirty="0" err="1" smtClean="0"/>
              <a:t>transparency</a:t>
            </a:r>
            <a:r>
              <a:rPr lang="sv-SE" baseline="0" dirty="0" smtClean="0"/>
              <a:t> 	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Close to 40 </a:t>
            </a:r>
            <a:r>
              <a:rPr lang="sv-SE" baseline="0" dirty="0" err="1" smtClean="0"/>
              <a:t>thousands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cardfrauds</a:t>
            </a:r>
            <a:r>
              <a:rPr lang="sv-SE" baseline="0" dirty="0" smtClean="0"/>
              <a:t> in Sweden 2016 enligt BRÅ.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Till det tillkommer 29000 kreditbedrägerier. (</a:t>
            </a:r>
            <a:r>
              <a:rPr lang="sv-SE" baseline="0" dirty="0" err="1" smtClean="0"/>
              <a:t>Bla</a:t>
            </a:r>
            <a:r>
              <a:rPr lang="sv-SE" baseline="0" dirty="0" smtClean="0"/>
              <a:t> lånbedrägeri)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8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product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process.</a:t>
            </a:r>
            <a:r>
              <a:rPr lang="sv-SE" baseline="0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broker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Us the bank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processes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does</a:t>
            </a:r>
            <a:r>
              <a:rPr lang="sv-SE" baseline="0" dirty="0" smtClean="0"/>
              <a:t> the process </a:t>
            </a:r>
            <a:r>
              <a:rPr lang="sv-SE" baseline="0" dirty="0" err="1" smtClean="0"/>
              <a:t>contains</a:t>
            </a:r>
            <a:r>
              <a:rPr lang="sv-SE" baseline="0" dirty="0" smtClean="0"/>
              <a:t>: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Validation</a:t>
            </a:r>
            <a:r>
              <a:rPr lang="sv-SE" dirty="0" smtClean="0"/>
              <a:t>	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smtClean="0"/>
              <a:t>Collection </a:t>
            </a:r>
            <a:r>
              <a:rPr lang="sv-SE" dirty="0" err="1" smtClean="0"/>
              <a:t>internal</a:t>
            </a:r>
            <a:r>
              <a:rPr lang="sv-SE" dirty="0" smtClean="0"/>
              <a:t> data, </a:t>
            </a:r>
            <a:r>
              <a:rPr lang="sv-SE" dirty="0" err="1" smtClean="0"/>
              <a:t>eg</a:t>
            </a:r>
            <a:r>
              <a:rPr lang="sv-SE" dirty="0" smtClean="0"/>
              <a:t> </a:t>
            </a:r>
            <a:r>
              <a:rPr lang="sv-SE" dirty="0" err="1" smtClean="0"/>
              <a:t>customer</a:t>
            </a:r>
            <a:r>
              <a:rPr lang="sv-SE" dirty="0" smtClean="0"/>
              <a:t> information, </a:t>
            </a:r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history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smtClean="0"/>
              <a:t>Collection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external</a:t>
            </a:r>
            <a:r>
              <a:rPr lang="sv-SE" baseline="0" dirty="0" smtClean="0"/>
              <a:t> data</a:t>
            </a:r>
            <a:r>
              <a:rPr lang="sv-SE" dirty="0" smtClean="0"/>
              <a:t> (väntar så länge som möjligt)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smtClean="0"/>
              <a:t>Risk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calculation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automatic</a:t>
            </a:r>
            <a:r>
              <a:rPr lang="sv-SE" baseline="0" dirty="0" smtClean="0"/>
              <a:t> decision</a:t>
            </a:r>
            <a:r>
              <a:rPr lang="sv-SE" dirty="0" smtClean="0"/>
              <a:t> (score, AML osv)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Possibility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manual </a:t>
            </a:r>
            <a:r>
              <a:rPr lang="sv-SE" dirty="0" err="1" smtClean="0"/>
              <a:t>controls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Signing</a:t>
            </a:r>
            <a:r>
              <a:rPr lang="sv-SE" dirty="0" smtClean="0"/>
              <a:t> and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validation</a:t>
            </a:r>
            <a:r>
              <a:rPr lang="sv-SE" dirty="0" smtClean="0"/>
              <a:t>( kanske</a:t>
            </a:r>
            <a:r>
              <a:rPr lang="sv-SE" baseline="0" dirty="0" smtClean="0"/>
              <a:t> tom. på papper) (</a:t>
            </a:r>
            <a:r>
              <a:rPr lang="sv-SE" baseline="0" dirty="0" err="1" smtClean="0"/>
              <a:t>loan-application</a:t>
            </a:r>
            <a:r>
              <a:rPr lang="sv-SE" baseline="0" dirty="0" smtClean="0"/>
              <a:t>)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Approvement</a:t>
            </a:r>
            <a:r>
              <a:rPr lang="sv-SE" dirty="0" smtClean="0"/>
              <a:t>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Reporting</a:t>
            </a:r>
            <a:r>
              <a:rPr lang="sv-SE" dirty="0" smtClean="0"/>
              <a:t>, </a:t>
            </a:r>
            <a:r>
              <a:rPr lang="sv-SE" dirty="0" err="1" smtClean="0"/>
              <a:t>statistics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etc</a:t>
            </a: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And potential 3rd party partners, UC,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</a:t>
            </a:r>
          </a:p>
          <a:p>
            <a:pPr marL="628650" lvl="1" indent="-171450">
              <a:buFont typeface="Arial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SO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could</a:t>
            </a:r>
            <a:r>
              <a:rPr lang="sv-SE" dirty="0" smtClean="0"/>
              <a:t> a </a:t>
            </a:r>
            <a:r>
              <a:rPr lang="sv-SE" dirty="0" err="1" smtClean="0"/>
              <a:t>traditional</a:t>
            </a:r>
            <a:r>
              <a:rPr lang="sv-SE" baseline="0" dirty="0" smtClean="0"/>
              <a:t> implementation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such</a:t>
            </a:r>
            <a:r>
              <a:rPr lang="sv-SE" baseline="0" dirty="0" smtClean="0"/>
              <a:t> a process look like.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Traditionally</a:t>
            </a:r>
            <a:r>
              <a:rPr lang="sv-SE" baseline="0" dirty="0" smtClean="0"/>
              <a:t> a monolit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a BPM </a:t>
            </a:r>
            <a:r>
              <a:rPr lang="sv-SE" baseline="0" dirty="0" err="1" smtClean="0"/>
              <a:t>engine</a:t>
            </a:r>
            <a:r>
              <a:rPr lang="sv-SE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In </a:t>
            </a:r>
            <a:r>
              <a:rPr lang="sv-SE" baseline="0" dirty="0" err="1" smtClean="0"/>
              <a:t>its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simplest</a:t>
            </a:r>
            <a:r>
              <a:rPr lang="sv-SE" baseline="0" dirty="0" smtClean="0"/>
              <a:t> form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look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–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Our</a:t>
            </a:r>
            <a:r>
              <a:rPr lang="sv-SE" baseline="0" dirty="0" smtClean="0"/>
              <a:t> business process (</a:t>
            </a:r>
            <a:r>
              <a:rPr lang="sv-SE" baseline="0" dirty="0" err="1" smtClean="0"/>
              <a:t>possibly</a:t>
            </a:r>
            <a:r>
              <a:rPr lang="sv-SE" baseline="0" dirty="0" smtClean="0"/>
              <a:t> BPM-</a:t>
            </a:r>
            <a:r>
              <a:rPr lang="sv-SE" baseline="0" dirty="0" err="1" smtClean="0"/>
              <a:t>platform</a:t>
            </a:r>
            <a:r>
              <a:rPr lang="sv-SE" baseline="0" dirty="0" smtClean="0"/>
              <a:t>) </a:t>
            </a:r>
            <a:r>
              <a:rPr lang="sv-SE" baseline="0" dirty="0" err="1" smtClean="0"/>
              <a:t>including</a:t>
            </a:r>
            <a:r>
              <a:rPr lang="sv-SE" baseline="0" dirty="0" smtClean="0"/>
              <a:t> kredit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bizz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CLICK </a:t>
            </a:r>
            <a:r>
              <a:rPr lang="sv-SE" baseline="0" dirty="0" err="1" smtClean="0"/>
              <a:t>domainmodel</a:t>
            </a:r>
            <a:r>
              <a:rPr lang="sv-SE" baseline="0" dirty="0" smtClean="0"/>
              <a:t>– </a:t>
            </a:r>
            <a:r>
              <a:rPr lang="sv-SE" baseline="0" dirty="0" err="1" smtClean="0"/>
              <a:t>Mutable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travel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the process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changing</a:t>
            </a:r>
            <a:r>
              <a:rPr lang="sv-SE" baseline="0" dirty="0" smtClean="0"/>
              <a:t> flags, </a:t>
            </a:r>
            <a:r>
              <a:rPr lang="sv-SE" baseline="0" dirty="0" err="1" smtClean="0"/>
              <a:t>statuses</a:t>
            </a:r>
            <a:r>
              <a:rPr lang="sv-SE" baseline="0" dirty="0" smtClean="0"/>
              <a:t> etc.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CLICK Data-</a:t>
            </a:r>
            <a:r>
              <a:rPr lang="sv-SE" baseline="0" dirty="0" err="1" smtClean="0"/>
              <a:t>proxys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external</a:t>
            </a:r>
            <a:r>
              <a:rPr lang="sv-SE" baseline="0" dirty="0" smtClean="0"/>
              <a:t> systems, </a:t>
            </a:r>
            <a:r>
              <a:rPr lang="sv-SE" baseline="0" dirty="0" err="1" smtClean="0"/>
              <a:t>opportunity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requests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fetche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checks(UC)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CLICK </a:t>
            </a:r>
            <a:r>
              <a:rPr lang="sv-SE" baseline="0" dirty="0" err="1" smtClean="0"/>
              <a:t>Servicelayer</a:t>
            </a:r>
            <a:r>
              <a:rPr lang="sv-SE" baseline="0" dirty="0" smtClean="0"/>
              <a:t> for klienter,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broakers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service GUI etc.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CLICK And </a:t>
            </a:r>
            <a:r>
              <a:rPr lang="sv-SE" baseline="0" dirty="0" err="1" smtClean="0"/>
              <a:t>ofc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DB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current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and </a:t>
            </a:r>
            <a:r>
              <a:rPr lang="sv-SE" baseline="0" dirty="0" err="1" smtClean="0"/>
              <a:t>ofc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redundans, 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atleast</a:t>
            </a:r>
            <a:r>
              <a:rPr lang="sv-SE" baseline="0" dirty="0" smtClean="0"/>
              <a:t> 2 </a:t>
            </a:r>
            <a:r>
              <a:rPr lang="sv-SE" baseline="0" dirty="0" err="1" smtClean="0"/>
              <a:t>instances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And as a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transactional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locking</a:t>
            </a:r>
            <a:r>
              <a:rPr lang="sv-SE" baseline="0" dirty="0" smtClean="0"/>
              <a:t> problems etc. as a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keeping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mutable</a:t>
            </a:r>
            <a:r>
              <a:rPr lang="sv-SE" baseline="0" dirty="0" smtClean="0"/>
              <a:t> data in a </a:t>
            </a:r>
            <a:r>
              <a:rPr lang="sv-SE" baseline="0" dirty="0" err="1" smtClean="0"/>
              <a:t>distributed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persistence</a:t>
            </a:r>
            <a:r>
              <a:rPr lang="sv-SE" baseline="0" dirty="0" smtClean="0"/>
              <a:t> problems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evolving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mutable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objects</a:t>
            </a:r>
            <a:r>
              <a:rPr lang="sv-SE" baseline="0" dirty="0" smtClean="0"/>
              <a:t>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5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, for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compliance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laws</a:t>
            </a:r>
            <a:r>
              <a:rPr lang="sv-SE" baseline="0" dirty="0" smtClean="0"/>
              <a:t>/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usuall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is to </a:t>
            </a:r>
            <a:r>
              <a:rPr lang="sv-SE" baseline="0" dirty="0" err="1" smtClean="0"/>
              <a:t>expand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CLICK For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new GDPR </a:t>
            </a:r>
            <a:r>
              <a:rPr lang="sv-SE" baseline="0" dirty="0" err="1" smtClean="0"/>
              <a:t>rules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CLICK Or risk </a:t>
            </a:r>
            <a:r>
              <a:rPr lang="sv-SE" baseline="0" dirty="0" err="1" smtClean="0"/>
              <a:t>assessment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new AML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As </a:t>
            </a:r>
            <a:r>
              <a:rPr lang="sv-SE" baseline="0" dirty="0" err="1" smtClean="0"/>
              <a:t>mentioned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ealier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monolithic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its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upgrade</a:t>
            </a:r>
            <a:r>
              <a:rPr lang="sv-SE" baseline="0" dirty="0" smtClean="0"/>
              <a:t> problems.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big</a:t>
            </a:r>
            <a:r>
              <a:rPr lang="sv-SE" baseline="0" dirty="0" smtClean="0"/>
              <a:t> release = </a:t>
            </a:r>
            <a:r>
              <a:rPr lang="sv-SE" baseline="0" dirty="0" err="1" smtClean="0"/>
              <a:t>complicated</a:t>
            </a:r>
            <a:r>
              <a:rPr lang="sv-SE" baseline="0" dirty="0" smtClean="0"/>
              <a:t> and non 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(CLICK)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/system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High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demand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memory</a:t>
            </a:r>
            <a:r>
              <a:rPr lang="sv-SE" baseline="0" dirty="0" smtClean="0"/>
              <a:t>, CPU and </a:t>
            </a:r>
            <a:r>
              <a:rPr lang="sv-SE" baseline="0" dirty="0" err="1" smtClean="0"/>
              <a:t>storage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Why</a:t>
            </a:r>
            <a:r>
              <a:rPr lang="sv-SE" baseline="0" dirty="0" smtClean="0"/>
              <a:t>? </a:t>
            </a:r>
            <a:r>
              <a:rPr lang="sv-SE" baseline="0" dirty="0" err="1" smtClean="0"/>
              <a:t>Complicate</a:t>
            </a:r>
            <a:r>
              <a:rPr lang="sv-SE" baseline="0" dirty="0" smtClean="0"/>
              <a:t> business process, hard to </a:t>
            </a:r>
            <a:r>
              <a:rPr lang="sv-SE" baseline="0" dirty="0" err="1" smtClean="0"/>
              <a:t>divide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smaller</a:t>
            </a:r>
            <a:r>
              <a:rPr lang="sv-SE" baseline="0" dirty="0" smtClean="0"/>
              <a:t> parts, as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mutable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single</a:t>
            </a:r>
            <a:r>
              <a:rPr lang="sv-SE" baseline="0" dirty="0" smtClean="0"/>
              <a:t> datasource.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solve</a:t>
            </a:r>
            <a:r>
              <a:rPr lang="sv-SE" baseline="0" dirty="0" smtClean="0"/>
              <a:t> the problems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traditional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architectual</a:t>
            </a:r>
            <a:r>
              <a:rPr lang="sv-SE" baseline="0" dirty="0" smtClean="0"/>
              <a:t> designs </a:t>
            </a:r>
            <a:r>
              <a:rPr lang="sv-SE" baseline="0" dirty="0" err="1" smtClean="0"/>
              <a:t>inflicts</a:t>
            </a:r>
            <a:r>
              <a:rPr lang="sv-SE" baseline="0" dirty="0" smtClean="0"/>
              <a:t>?</a:t>
            </a:r>
          </a:p>
          <a:p>
            <a:r>
              <a:rPr lang="sv-SE" baseline="0" dirty="0" smtClean="0"/>
              <a:t>*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Kafka.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quick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walkthrough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‹Nr.›</a:t>
            </a:fld>
            <a:endParaRPr lang="sv-SE" dirty="0"/>
          </a:p>
        </p:txBody>
      </p:sp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8012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5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0" dirty="0"/>
              <a:t>AML and </a:t>
            </a:r>
            <a:r>
              <a:rPr lang="sv-SE" b="0" dirty="0" err="1"/>
              <a:t>fraud</a:t>
            </a:r>
            <a:r>
              <a:rPr lang="sv-SE" b="0" dirty="0"/>
              <a:t> </a:t>
            </a:r>
            <a:r>
              <a:rPr lang="sv-SE" b="0" dirty="0" err="1"/>
              <a:t>detection</a:t>
            </a:r>
            <a:r>
              <a:rPr lang="sv-SE" b="0" dirty="0"/>
              <a:t> in </a:t>
            </a:r>
            <a:r>
              <a:rPr lang="sv-SE" b="0" dirty="0" err="1"/>
              <a:t>banking</a:t>
            </a:r>
            <a:r>
              <a:rPr lang="sv-SE" b="0" dirty="0"/>
              <a:t>, </a:t>
            </a:r>
            <a:r>
              <a:rPr lang="sv-SE" b="0" dirty="0" err="1"/>
              <a:t>based</a:t>
            </a:r>
            <a:r>
              <a:rPr lang="sv-SE" b="0" dirty="0"/>
              <a:t> on event-driven </a:t>
            </a:r>
            <a:r>
              <a:rPr lang="sv-SE" b="0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Apache Kafka - 2012</a:t>
            </a:r>
            <a:endParaRPr lang="sv-SE" dirty="0"/>
          </a:p>
        </p:txBody>
      </p:sp>
      <p:sp>
        <p:nvSpPr>
          <p:cNvPr id="55" name="Direct Access Storage 54"/>
          <p:cNvSpPr/>
          <p:nvPr/>
        </p:nvSpPr>
        <p:spPr>
          <a:xfrm>
            <a:off x="4356100" y="2882900"/>
            <a:ext cx="2667000" cy="850900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/>
          <p:cNvSpPr/>
          <p:nvPr/>
        </p:nvSpPr>
        <p:spPr>
          <a:xfrm>
            <a:off x="1803400" y="2590800"/>
            <a:ext cx="1625600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950200" y="2590800"/>
            <a:ext cx="1625600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9" name="Straight Arrow Connector 228"/>
          <p:cNvCxnSpPr>
            <a:stCxn id="62" idx="3"/>
            <a:endCxn id="55" idx="1"/>
          </p:cNvCxnSpPr>
          <p:nvPr/>
        </p:nvCxnSpPr>
        <p:spPr>
          <a:xfrm>
            <a:off x="3429000" y="3308350"/>
            <a:ext cx="9271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55" idx="4"/>
            <a:endCxn id="227" idx="1"/>
          </p:cNvCxnSpPr>
          <p:nvPr/>
        </p:nvCxnSpPr>
        <p:spPr>
          <a:xfrm>
            <a:off x="7023100" y="3308350"/>
            <a:ext cx="9271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" name="Picture 2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94" y="3808751"/>
            <a:ext cx="2348706" cy="7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irect Access Storage 45"/>
          <p:cNvSpPr/>
          <p:nvPr/>
        </p:nvSpPr>
        <p:spPr>
          <a:xfrm>
            <a:off x="966084" y="2558961"/>
            <a:ext cx="3193387" cy="1080000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Direct Access Storage 46"/>
          <p:cNvSpPr/>
          <p:nvPr/>
        </p:nvSpPr>
        <p:spPr>
          <a:xfrm>
            <a:off x="6919889" y="2565770"/>
            <a:ext cx="3193387" cy="1080000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3002350" y="2584925"/>
            <a:ext cx="4615923" cy="1060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The log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311400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1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6700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2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2000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3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2574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4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7874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5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8448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6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73748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7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69048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8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5522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12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05156" y="1493184"/>
            <a:ext cx="1376031" cy="4746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Producer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4" idx="0"/>
          </p:cNvCxnSpPr>
          <p:nvPr/>
        </p:nvCxnSpPr>
        <p:spPr>
          <a:xfrm>
            <a:off x="7993172" y="1967810"/>
            <a:ext cx="0" cy="800790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55928" y="4252909"/>
            <a:ext cx="1921539" cy="6035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Consumer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A</a:t>
            </a:r>
          </a:p>
          <a:p>
            <a:pPr algn="ctr"/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Offset=8</a:t>
            </a:r>
            <a:endParaRPr lang="sv-SE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26842" y="2183539"/>
            <a:ext cx="141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Produce</a:t>
            </a:r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2588880" y="4252909"/>
            <a:ext cx="1921539" cy="6035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Consumer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B</a:t>
            </a:r>
          </a:p>
          <a:p>
            <a:pPr algn="ctr"/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Offset=3</a:t>
            </a:r>
            <a:endParaRPr lang="sv-SE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7" idx="2"/>
            <a:endCxn id="21" idx="0"/>
          </p:cNvCxnSpPr>
          <p:nvPr/>
        </p:nvCxnSpPr>
        <p:spPr>
          <a:xfrm>
            <a:off x="3549650" y="3479800"/>
            <a:ext cx="0" cy="773109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9" idx="0"/>
          </p:cNvCxnSpPr>
          <p:nvPr/>
        </p:nvCxnSpPr>
        <p:spPr>
          <a:xfrm>
            <a:off x="6016698" y="3479800"/>
            <a:ext cx="0" cy="773109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6699" y="3661367"/>
            <a:ext cx="148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Consume</a:t>
            </a:r>
            <a:endParaRPr lang="sv-SE" dirty="0"/>
          </a:p>
        </p:txBody>
      </p:sp>
      <p:sp>
        <p:nvSpPr>
          <p:cNvPr id="36" name="Rectangle 35"/>
          <p:cNvSpPr/>
          <p:nvPr/>
        </p:nvSpPr>
        <p:spPr>
          <a:xfrm>
            <a:off x="6259622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9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54922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10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50222" y="2768600"/>
            <a:ext cx="4953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</a:rPr>
              <a:t>11</a:t>
            </a:r>
            <a:endParaRPr lang="sv-S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Apache Kafka - 2018</a:t>
            </a:r>
            <a:endParaRPr lang="sv-SE" dirty="0"/>
          </a:p>
        </p:txBody>
      </p:sp>
      <p:sp>
        <p:nvSpPr>
          <p:cNvPr id="11" name="Direct Access Storage 10"/>
          <p:cNvSpPr/>
          <p:nvPr/>
        </p:nvSpPr>
        <p:spPr>
          <a:xfrm>
            <a:off x="5200503" y="1589709"/>
            <a:ext cx="2667000" cy="850900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42061" y="2015160"/>
            <a:ext cx="2258442" cy="977602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rect Access Storage 14"/>
          <p:cNvSpPr/>
          <p:nvPr/>
        </p:nvSpPr>
        <p:spPr>
          <a:xfrm rot="16200000">
            <a:off x="5813278" y="4489448"/>
            <a:ext cx="1441450" cy="1149350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3" name="Group 12"/>
          <p:cNvGrpSpPr/>
          <p:nvPr/>
        </p:nvGrpSpPr>
        <p:grpSpPr>
          <a:xfrm>
            <a:off x="5825553" y="2868018"/>
            <a:ext cx="1320615" cy="1047971"/>
            <a:chOff x="8115300" y="3729769"/>
            <a:chExt cx="1320615" cy="1047971"/>
          </a:xfrm>
        </p:grpSpPr>
        <p:sp>
          <p:nvSpPr>
            <p:cNvPr id="9" name="Curved Right Arrow 8"/>
            <p:cNvSpPr/>
            <p:nvPr/>
          </p:nvSpPr>
          <p:spPr>
            <a:xfrm>
              <a:off x="8115300" y="3746500"/>
              <a:ext cx="624840" cy="1031240"/>
            </a:xfrm>
            <a:prstGeom prst="curvedRightArrow">
              <a:avLst>
                <a:gd name="adj1" fmla="val 47050"/>
                <a:gd name="adj2" fmla="val 47050"/>
                <a:gd name="adj3" fmla="val 2939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1" name="Curved Right Arrow 20"/>
            <p:cNvSpPr/>
            <p:nvPr/>
          </p:nvSpPr>
          <p:spPr>
            <a:xfrm rot="10800000">
              <a:off x="8766541" y="3729769"/>
              <a:ext cx="669374" cy="1031240"/>
            </a:xfrm>
            <a:prstGeom prst="curvedRightArrow">
              <a:avLst>
                <a:gd name="adj1" fmla="val 47050"/>
                <a:gd name="adj2" fmla="val 47050"/>
                <a:gd name="adj3" fmla="val 2939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3763926" y="3400369"/>
            <a:ext cx="2061627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5" idx="0"/>
          </p:cNvCxnSpPr>
          <p:nvPr/>
        </p:nvCxnSpPr>
        <p:spPr>
          <a:xfrm>
            <a:off x="2942061" y="3899258"/>
            <a:ext cx="3017267" cy="1164865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objekt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95" y="2848216"/>
            <a:ext cx="3521532" cy="10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irect Access Storage 40"/>
          <p:cNvSpPr/>
          <p:nvPr/>
        </p:nvSpPr>
        <p:spPr>
          <a:xfrm rot="8315910">
            <a:off x="4347859" y="1958994"/>
            <a:ext cx="1271735" cy="31177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Direct Access Storage 41"/>
          <p:cNvSpPr/>
          <p:nvPr/>
        </p:nvSpPr>
        <p:spPr>
          <a:xfrm rot="2731369">
            <a:off x="4240536" y="3699238"/>
            <a:ext cx="1271735" cy="31177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Direct Access Storage 42"/>
          <p:cNvSpPr/>
          <p:nvPr/>
        </p:nvSpPr>
        <p:spPr>
          <a:xfrm rot="8168929">
            <a:off x="6298017" y="3709230"/>
            <a:ext cx="1271735" cy="31177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Processor </a:t>
            </a:r>
            <a:r>
              <a:rPr lang="sv-SE" dirty="0" err="1" smtClean="0"/>
              <a:t>topology</a:t>
            </a:r>
            <a:endParaRPr lang="sv-SE" dirty="0"/>
          </a:p>
        </p:txBody>
      </p:sp>
      <p:sp>
        <p:nvSpPr>
          <p:cNvPr id="11" name="Direct Access Storage 10"/>
          <p:cNvSpPr/>
          <p:nvPr/>
        </p:nvSpPr>
        <p:spPr>
          <a:xfrm rot="2278100">
            <a:off x="6141025" y="1990241"/>
            <a:ext cx="1271735" cy="31177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" name="Group 5"/>
          <p:cNvGrpSpPr/>
          <p:nvPr/>
        </p:nvGrpSpPr>
        <p:grpSpPr>
          <a:xfrm>
            <a:off x="5427899" y="931070"/>
            <a:ext cx="816941" cy="816941"/>
            <a:chOff x="1643062" y="2440608"/>
            <a:chExt cx="816941" cy="816941"/>
          </a:xfrm>
        </p:grpSpPr>
        <p:grpSp>
          <p:nvGrpSpPr>
            <p:cNvPr id="13" name="Group 12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9" name="Curved Right Arrow 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urved Right Arrow 20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07363" y="2570403"/>
            <a:ext cx="816941" cy="816941"/>
            <a:chOff x="1643062" y="2440608"/>
            <a:chExt cx="816941" cy="816941"/>
          </a:xfrm>
        </p:grpSpPr>
        <p:grpSp>
          <p:nvGrpSpPr>
            <p:cNvPr id="17" name="Group 16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19" name="Curved Right Arrow 1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urved Right Arrow 19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13372" y="2574535"/>
            <a:ext cx="816941" cy="816941"/>
            <a:chOff x="1643062" y="2440608"/>
            <a:chExt cx="816941" cy="816941"/>
          </a:xfrm>
        </p:grpSpPr>
        <p:grpSp>
          <p:nvGrpSpPr>
            <p:cNvPr id="23" name="Group 22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26" name="Curved Right Arrow 25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urved Right Arrow 26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22884" y="4512470"/>
            <a:ext cx="816941" cy="816941"/>
            <a:chOff x="1643062" y="2440608"/>
            <a:chExt cx="816941" cy="816941"/>
          </a:xfrm>
        </p:grpSpPr>
        <p:grpSp>
          <p:nvGrpSpPr>
            <p:cNvPr id="30" name="Group 29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32" name="Curved Right Arrow 31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2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urved Right Arrow 32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2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8" name="Straight Arrow Connector 7"/>
          <p:cNvCxnSpPr>
            <a:stCxn id="5" idx="5"/>
            <a:endCxn id="25" idx="1"/>
          </p:cNvCxnSpPr>
          <p:nvPr/>
        </p:nvCxnSpPr>
        <p:spPr>
          <a:xfrm>
            <a:off x="6125202" y="1628373"/>
            <a:ext cx="1407808" cy="106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18" idx="7"/>
          </p:cNvCxnSpPr>
          <p:nvPr/>
        </p:nvCxnSpPr>
        <p:spPr>
          <a:xfrm flipH="1">
            <a:off x="4304666" y="1628373"/>
            <a:ext cx="1242871" cy="1061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31" idx="7"/>
          </p:cNvCxnSpPr>
          <p:nvPr/>
        </p:nvCxnSpPr>
        <p:spPr>
          <a:xfrm flipH="1">
            <a:off x="6120187" y="3271838"/>
            <a:ext cx="1412823" cy="1360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5"/>
            <a:endCxn id="31" idx="1"/>
          </p:cNvCxnSpPr>
          <p:nvPr/>
        </p:nvCxnSpPr>
        <p:spPr>
          <a:xfrm>
            <a:off x="4304666" y="3267706"/>
            <a:ext cx="1237856" cy="1364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</p:cNvCxnSpPr>
          <p:nvPr/>
        </p:nvCxnSpPr>
        <p:spPr>
          <a:xfrm flipH="1">
            <a:off x="5826339" y="5329411"/>
            <a:ext cx="5016" cy="666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836369" y="363196"/>
            <a:ext cx="1" cy="567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27611" y="15262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streams</a:t>
            </a:r>
            <a:endParaRPr lang="sv-SE" dirty="0"/>
          </a:p>
        </p:txBody>
      </p:sp>
      <p:sp>
        <p:nvSpPr>
          <p:cNvPr id="51" name="TextBox 50"/>
          <p:cNvSpPr txBox="1"/>
          <p:nvPr/>
        </p:nvSpPr>
        <p:spPr>
          <a:xfrm>
            <a:off x="6995829" y="54134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</a:t>
            </a:r>
            <a:r>
              <a:rPr lang="sv-SE" dirty="0" err="1" smtClean="0"/>
              <a:t>tream</a:t>
            </a:r>
            <a:r>
              <a:rPr lang="sv-SE" dirty="0" smtClean="0"/>
              <a:t> processor</a:t>
            </a:r>
            <a:endParaRPr lang="sv-SE" dirty="0"/>
          </a:p>
        </p:txBody>
      </p:sp>
      <p:cxnSp>
        <p:nvCxnSpPr>
          <p:cNvPr id="56" name="Curved Connector 55"/>
          <p:cNvCxnSpPr>
            <a:stCxn id="51" idx="1"/>
            <a:endCxn id="5" idx="7"/>
          </p:cNvCxnSpPr>
          <p:nvPr/>
        </p:nvCxnSpPr>
        <p:spPr>
          <a:xfrm rot="10800000" flipV="1">
            <a:off x="6125203" y="726006"/>
            <a:ext cx="870627" cy="324702"/>
          </a:xfrm>
          <a:prstGeom prst="curvedConnector2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0" idx="1"/>
            <a:endCxn id="11" idx="0"/>
          </p:cNvCxnSpPr>
          <p:nvPr/>
        </p:nvCxnSpPr>
        <p:spPr>
          <a:xfrm rot="10800000" flipV="1">
            <a:off x="6872797" y="1710930"/>
            <a:ext cx="854814" cy="312304"/>
          </a:xfrm>
          <a:prstGeom prst="curvedConnector2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latshållare för bild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119922" y="134911"/>
            <a:ext cx="5293895" cy="6858000"/>
          </a:xfrm>
          <a:solidFill>
            <a:schemeClr val="accent5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01. </a:t>
            </a:r>
            <a:r>
              <a:rPr lang="sv-SE" sz="1800" dirty="0">
                <a:solidFill>
                  <a:schemeClr val="bg1"/>
                </a:solidFill>
              </a:rPr>
              <a:t>AML and </a:t>
            </a:r>
            <a:r>
              <a:rPr lang="sv-SE" sz="1800" dirty="0" err="1">
                <a:solidFill>
                  <a:schemeClr val="bg1"/>
                </a:solidFill>
              </a:rPr>
              <a:t>Fraud</a:t>
            </a:r>
            <a:r>
              <a:rPr lang="sv-SE" sz="1800" dirty="0">
                <a:solidFill>
                  <a:schemeClr val="bg1"/>
                </a:solidFill>
              </a:rPr>
              <a:t> </a:t>
            </a:r>
            <a:r>
              <a:rPr lang="sv-SE" sz="1800" dirty="0" err="1">
                <a:solidFill>
                  <a:schemeClr val="bg1"/>
                </a:solidFill>
              </a:rPr>
              <a:t>Detection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02. </a:t>
            </a:r>
            <a:r>
              <a:rPr lang="sv-SE" sz="1800" dirty="0" err="1">
                <a:solidFill>
                  <a:schemeClr val="bg1"/>
                </a:solidFill>
              </a:rPr>
              <a:t>Traditional</a:t>
            </a:r>
            <a:r>
              <a:rPr lang="sv-SE" sz="1800" dirty="0">
                <a:solidFill>
                  <a:schemeClr val="bg1"/>
                </a:solidFill>
              </a:rPr>
              <a:t> implementation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03. Kafka </a:t>
            </a:r>
            <a:r>
              <a:rPr lang="sv-SE" sz="1800" dirty="0" err="1" smtClean="0">
                <a:solidFill>
                  <a:schemeClr val="bg1"/>
                </a:solidFill>
              </a:rPr>
              <a:t>quick</a:t>
            </a:r>
            <a:r>
              <a:rPr lang="sv-SE" sz="1800" dirty="0" smtClean="0">
                <a:solidFill>
                  <a:schemeClr val="bg1"/>
                </a:solidFill>
              </a:rPr>
              <a:t> </a:t>
            </a:r>
            <a:r>
              <a:rPr lang="sv-SE" sz="1800" dirty="0" err="1" smtClean="0">
                <a:solidFill>
                  <a:schemeClr val="bg1"/>
                </a:solidFill>
              </a:rPr>
              <a:t>walkthough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04. </a:t>
            </a:r>
            <a:r>
              <a:rPr lang="sv-SE" sz="2000" b="1" dirty="0" err="1" smtClean="0">
                <a:solidFill>
                  <a:schemeClr val="bg1"/>
                </a:solidFill>
              </a:rPr>
              <a:t>Utilizing</a:t>
            </a:r>
            <a:r>
              <a:rPr lang="sv-SE" sz="2000" b="1" dirty="0" smtClean="0">
                <a:solidFill>
                  <a:schemeClr val="bg1"/>
                </a:solidFill>
              </a:rPr>
              <a:t> Kafka for AML </a:t>
            </a:r>
            <a:endParaRPr lang="sv-SE" sz="2000" b="1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05. The streaming data </a:t>
            </a:r>
            <a:r>
              <a:rPr lang="sv-SE" sz="1800" dirty="0" err="1" smtClean="0">
                <a:solidFill>
                  <a:schemeClr val="bg1"/>
                </a:solidFill>
              </a:rPr>
              <a:t>platform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09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/>
          <p:cNvGrpSpPr/>
          <p:nvPr/>
        </p:nvGrpSpPr>
        <p:grpSpPr>
          <a:xfrm>
            <a:off x="1611065" y="1717201"/>
            <a:ext cx="8705999" cy="3815559"/>
            <a:chOff x="1465848" y="1718815"/>
            <a:chExt cx="9280156" cy="4067194"/>
          </a:xfrm>
        </p:grpSpPr>
        <p:sp>
          <p:nvSpPr>
            <p:cNvPr id="174" name="Alternate Process 173"/>
            <p:cNvSpPr/>
            <p:nvPr/>
          </p:nvSpPr>
          <p:spPr>
            <a:xfrm>
              <a:off x="1465848" y="3483981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5" name="Decision 174"/>
            <p:cNvSpPr/>
            <p:nvPr/>
          </p:nvSpPr>
          <p:spPr>
            <a:xfrm>
              <a:off x="2373565" y="3483981"/>
              <a:ext cx="457200" cy="36395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76" name="Elbow Connector 175"/>
            <p:cNvCxnSpPr>
              <a:stCxn id="179" idx="3"/>
              <a:endCxn id="180" idx="1"/>
            </p:cNvCxnSpPr>
            <p:nvPr/>
          </p:nvCxnSpPr>
          <p:spPr>
            <a:xfrm>
              <a:off x="1860216" y="3665598"/>
              <a:ext cx="513349" cy="3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Alternate Process 176"/>
            <p:cNvSpPr/>
            <p:nvPr/>
          </p:nvSpPr>
          <p:spPr>
            <a:xfrm>
              <a:off x="1465848" y="1721864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78" name="Elbow Connector 177"/>
            <p:cNvCxnSpPr>
              <a:stCxn id="195" idx="2"/>
              <a:endCxn id="179" idx="0"/>
            </p:cNvCxnSpPr>
            <p:nvPr/>
          </p:nvCxnSpPr>
          <p:spPr>
            <a:xfrm rot="5400000">
              <a:off x="963591" y="2784539"/>
              <a:ext cx="1398883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Document 178"/>
            <p:cNvSpPr/>
            <p:nvPr/>
          </p:nvSpPr>
          <p:spPr>
            <a:xfrm>
              <a:off x="1536033" y="2592769"/>
              <a:ext cx="266700" cy="376955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Alternate Process 179"/>
            <p:cNvSpPr/>
            <p:nvPr/>
          </p:nvSpPr>
          <p:spPr>
            <a:xfrm>
              <a:off x="3260782" y="3483981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81" name="Elbow Connector 180"/>
            <p:cNvCxnSpPr>
              <a:stCxn id="180" idx="3"/>
              <a:endCxn id="208" idx="1"/>
            </p:cNvCxnSpPr>
            <p:nvPr/>
          </p:nvCxnSpPr>
          <p:spPr>
            <a:xfrm flipV="1">
              <a:off x="2830765" y="3665598"/>
              <a:ext cx="430017" cy="3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180" idx="2"/>
              <a:endCxn id="218" idx="0"/>
            </p:cNvCxnSpPr>
            <p:nvPr/>
          </p:nvCxnSpPr>
          <p:spPr>
            <a:xfrm rot="16200000" flipH="1">
              <a:off x="2319122" y="4130978"/>
              <a:ext cx="572811" cy="67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2502527" y="4420746"/>
              <a:ext cx="212723" cy="212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Magnetic Disk 183"/>
            <p:cNvSpPr/>
            <p:nvPr/>
          </p:nvSpPr>
          <p:spPr>
            <a:xfrm>
              <a:off x="3241064" y="4251104"/>
              <a:ext cx="433805" cy="47000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85" name="Elbow Connector 184"/>
            <p:cNvCxnSpPr>
              <a:endCxn id="208" idx="2"/>
            </p:cNvCxnSpPr>
            <p:nvPr/>
          </p:nvCxnSpPr>
          <p:spPr>
            <a:xfrm rot="16200000" flipV="1">
              <a:off x="3256023" y="4049159"/>
              <a:ext cx="403889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Alternate Process 185"/>
            <p:cNvSpPr/>
            <p:nvPr/>
          </p:nvSpPr>
          <p:spPr>
            <a:xfrm>
              <a:off x="4132679" y="3482238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87" name="Elbow Connector 186"/>
            <p:cNvCxnSpPr>
              <a:stCxn id="208" idx="3"/>
            </p:cNvCxnSpPr>
            <p:nvPr/>
          </p:nvCxnSpPr>
          <p:spPr>
            <a:xfrm flipV="1">
              <a:off x="3655150" y="3663855"/>
              <a:ext cx="477529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Alternate Process 187"/>
            <p:cNvSpPr/>
            <p:nvPr/>
          </p:nvSpPr>
          <p:spPr>
            <a:xfrm>
              <a:off x="4112961" y="5417298"/>
              <a:ext cx="433805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UC</a:t>
              </a:r>
              <a:endParaRPr lang="sv-SE" sz="1000" dirty="0"/>
            </a:p>
          </p:txBody>
        </p:sp>
        <p:cxnSp>
          <p:nvCxnSpPr>
            <p:cNvPr id="189" name="Elbow Connector 188"/>
            <p:cNvCxnSpPr/>
            <p:nvPr/>
          </p:nvCxnSpPr>
          <p:spPr>
            <a:xfrm rot="16200000" flipV="1">
              <a:off x="3543951" y="4631384"/>
              <a:ext cx="157182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Alternate Process 189"/>
            <p:cNvSpPr/>
            <p:nvPr/>
          </p:nvSpPr>
          <p:spPr>
            <a:xfrm>
              <a:off x="5006688" y="3478986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91" name="Elbow Connector 190"/>
            <p:cNvCxnSpPr/>
            <p:nvPr/>
          </p:nvCxnSpPr>
          <p:spPr>
            <a:xfrm flipV="1">
              <a:off x="4527047" y="3660603"/>
              <a:ext cx="479641" cy="32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Decision 191"/>
            <p:cNvSpPr/>
            <p:nvPr/>
          </p:nvSpPr>
          <p:spPr>
            <a:xfrm>
              <a:off x="5828961" y="3476883"/>
              <a:ext cx="457200" cy="36395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93" name="Elbow Connector 192"/>
            <p:cNvCxnSpPr/>
            <p:nvPr/>
          </p:nvCxnSpPr>
          <p:spPr>
            <a:xfrm rot="16200000" flipH="1">
              <a:off x="5774518" y="4137328"/>
              <a:ext cx="572811" cy="67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5957923" y="4427096"/>
              <a:ext cx="212723" cy="212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95" name="Elbow Connector 194"/>
            <p:cNvCxnSpPr/>
            <p:nvPr/>
          </p:nvCxnSpPr>
          <p:spPr>
            <a:xfrm flipV="1">
              <a:off x="5401056" y="3658860"/>
              <a:ext cx="427905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5957888" y="2753640"/>
              <a:ext cx="212723" cy="212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97" name="Elbow Connector 196"/>
            <p:cNvCxnSpPr/>
            <p:nvPr/>
          </p:nvCxnSpPr>
          <p:spPr>
            <a:xfrm rot="5400000" flipH="1" flipV="1">
              <a:off x="5805645" y="3218279"/>
              <a:ext cx="510520" cy="66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Alternate Process 197"/>
            <p:cNvSpPr/>
            <p:nvPr/>
          </p:nvSpPr>
          <p:spPr>
            <a:xfrm>
              <a:off x="6752594" y="3477602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99" name="Elbow Connector 198"/>
            <p:cNvCxnSpPr/>
            <p:nvPr/>
          </p:nvCxnSpPr>
          <p:spPr>
            <a:xfrm>
              <a:off x="6286161" y="3658860"/>
              <a:ext cx="466433" cy="3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199"/>
            <p:cNvCxnSpPr/>
            <p:nvPr/>
          </p:nvCxnSpPr>
          <p:spPr>
            <a:xfrm>
              <a:off x="6170611" y="2860002"/>
              <a:ext cx="779167" cy="617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Alternate Process 200"/>
            <p:cNvSpPr/>
            <p:nvPr/>
          </p:nvSpPr>
          <p:spPr>
            <a:xfrm>
              <a:off x="7617544" y="3476893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202" name="Elbow Connector 201"/>
            <p:cNvCxnSpPr/>
            <p:nvPr/>
          </p:nvCxnSpPr>
          <p:spPr>
            <a:xfrm flipV="1">
              <a:off x="7146962" y="3658510"/>
              <a:ext cx="470582" cy="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Alternate Process 202"/>
            <p:cNvSpPr/>
            <p:nvPr/>
          </p:nvSpPr>
          <p:spPr>
            <a:xfrm>
              <a:off x="7610456" y="1725408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204" name="Elbow Connector 203"/>
            <p:cNvCxnSpPr/>
            <p:nvPr/>
          </p:nvCxnSpPr>
          <p:spPr>
            <a:xfrm rot="16200000" flipV="1">
              <a:off x="7117059" y="2779224"/>
              <a:ext cx="1388251" cy="70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Alternate Process 204"/>
            <p:cNvSpPr/>
            <p:nvPr/>
          </p:nvSpPr>
          <p:spPr>
            <a:xfrm>
              <a:off x="8482494" y="3469805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206" name="Elbow Connector 205"/>
            <p:cNvCxnSpPr/>
            <p:nvPr/>
          </p:nvCxnSpPr>
          <p:spPr>
            <a:xfrm>
              <a:off x="8004824" y="1907025"/>
              <a:ext cx="674854" cy="15627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" name="Picture 20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06"/>
            <a:stretch/>
          </p:blipFill>
          <p:spPr>
            <a:xfrm>
              <a:off x="8404688" y="1718815"/>
              <a:ext cx="508229" cy="479106"/>
            </a:xfrm>
            <a:prstGeom prst="rect">
              <a:avLst/>
            </a:prstGeom>
          </p:spPr>
        </p:pic>
        <p:sp>
          <p:nvSpPr>
            <p:cNvPr id="208" name="Alternate Process 207"/>
            <p:cNvSpPr/>
            <p:nvPr/>
          </p:nvSpPr>
          <p:spPr>
            <a:xfrm>
              <a:off x="9404149" y="3469786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209" name="Elbow Connector 208"/>
            <p:cNvCxnSpPr/>
            <p:nvPr/>
          </p:nvCxnSpPr>
          <p:spPr>
            <a:xfrm flipV="1">
              <a:off x="8876862" y="3651403"/>
              <a:ext cx="527287" cy="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Alternate Process 209"/>
            <p:cNvSpPr/>
            <p:nvPr/>
          </p:nvSpPr>
          <p:spPr>
            <a:xfrm>
              <a:off x="9397061" y="1728449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211" name="Elbow Connector 210"/>
            <p:cNvCxnSpPr/>
            <p:nvPr/>
          </p:nvCxnSpPr>
          <p:spPr>
            <a:xfrm rot="16200000" flipV="1">
              <a:off x="8908738" y="2777191"/>
              <a:ext cx="1378103" cy="70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Magnetic Disk 211"/>
            <p:cNvSpPr/>
            <p:nvPr/>
          </p:nvSpPr>
          <p:spPr>
            <a:xfrm>
              <a:off x="9362739" y="4256125"/>
              <a:ext cx="477186" cy="47000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3" name="Elbow Connector 212"/>
            <p:cNvCxnSpPr/>
            <p:nvPr/>
          </p:nvCxnSpPr>
          <p:spPr>
            <a:xfrm rot="5400000">
              <a:off x="9389781" y="4044572"/>
              <a:ext cx="423105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/>
            <p:cNvGrpSpPr/>
            <p:nvPr/>
          </p:nvGrpSpPr>
          <p:grpSpPr>
            <a:xfrm>
              <a:off x="9345996" y="2481623"/>
              <a:ext cx="556079" cy="339256"/>
              <a:chOff x="10069975" y="2790889"/>
              <a:chExt cx="556079" cy="339256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10069975" y="2790889"/>
                <a:ext cx="474562" cy="26482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00" dirty="0" smtClean="0"/>
                  <a:t>100</a:t>
                </a:r>
                <a:endParaRPr lang="sv-SE" sz="1000" dirty="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0151492" y="2865318"/>
                <a:ext cx="474562" cy="26482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00" dirty="0" smtClean="0"/>
                  <a:t>1000</a:t>
                </a:r>
                <a:endParaRPr lang="sv-SE" sz="1000" dirty="0"/>
              </a:p>
            </p:txBody>
          </p:sp>
        </p:grpSp>
        <p:sp>
          <p:nvSpPr>
            <p:cNvPr id="215" name="Alternate Process 214"/>
            <p:cNvSpPr/>
            <p:nvPr/>
          </p:nvSpPr>
          <p:spPr>
            <a:xfrm>
              <a:off x="10312199" y="5422775"/>
              <a:ext cx="433805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000" dirty="0"/>
            </a:p>
          </p:txBody>
        </p:sp>
        <p:cxnSp>
          <p:nvCxnSpPr>
            <p:cNvPr id="216" name="Elbow Connector 215"/>
            <p:cNvCxnSpPr/>
            <p:nvPr/>
          </p:nvCxnSpPr>
          <p:spPr>
            <a:xfrm>
              <a:off x="9839925" y="4491129"/>
              <a:ext cx="689177" cy="9316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Application</a:t>
            </a:r>
            <a:r>
              <a:rPr lang="sv-SE" dirty="0" smtClean="0"/>
              <a:t> management system – on Kafka</a:t>
            </a:r>
            <a:endParaRPr lang="sv-SE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1306161" y="1467676"/>
            <a:ext cx="9108656" cy="4511005"/>
            <a:chOff x="1306161" y="1467676"/>
            <a:chExt cx="9108656" cy="4511005"/>
          </a:xfrm>
        </p:grpSpPr>
        <p:sp>
          <p:nvSpPr>
            <p:cNvPr id="265" name="Rectangle 264"/>
            <p:cNvSpPr/>
            <p:nvPr/>
          </p:nvSpPr>
          <p:spPr>
            <a:xfrm>
              <a:off x="1306161" y="1467676"/>
              <a:ext cx="9108656" cy="4511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6229" y="1760501"/>
              <a:ext cx="8818344" cy="3864796"/>
              <a:chOff x="1526229" y="1760501"/>
              <a:chExt cx="8818344" cy="3864796"/>
            </a:xfrm>
          </p:grpSpPr>
          <p:sp>
            <p:nvSpPr>
              <p:cNvPr id="19" name="Alternate Process 18"/>
              <p:cNvSpPr/>
              <p:nvPr/>
            </p:nvSpPr>
            <p:spPr>
              <a:xfrm>
                <a:off x="1526229" y="1763398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2" name="Document 21"/>
              <p:cNvSpPr/>
              <p:nvPr/>
            </p:nvSpPr>
            <p:spPr>
              <a:xfrm>
                <a:off x="1592921" y="2590964"/>
                <a:ext cx="253428" cy="358196"/>
              </a:xfrm>
              <a:prstGeom prst="flowChartDocumen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511319" y="4327974"/>
                <a:ext cx="202137" cy="20213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Magnetic Disk 28"/>
              <p:cNvSpPr/>
              <p:nvPr/>
            </p:nvSpPr>
            <p:spPr>
              <a:xfrm>
                <a:off x="3213104" y="4166774"/>
                <a:ext cx="412217" cy="446619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0" name="Elbow Connector 29"/>
              <p:cNvCxnSpPr>
                <a:endCxn id="53" idx="2"/>
              </p:cNvCxnSpPr>
              <p:nvPr/>
            </p:nvCxnSpPr>
            <p:spPr>
              <a:xfrm rot="16200000" flipV="1">
                <a:off x="3227319" y="3989055"/>
                <a:ext cx="383790" cy="1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lternate Process 32"/>
              <p:cNvSpPr/>
              <p:nvPr/>
            </p:nvSpPr>
            <p:spPr>
              <a:xfrm>
                <a:off x="4041613" y="5274934"/>
                <a:ext cx="412217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00" dirty="0" smtClean="0"/>
                  <a:t>UC</a:t>
                </a:r>
                <a:endParaRPr lang="sv-SE" sz="1000" dirty="0"/>
              </a:p>
            </p:txBody>
          </p:sp>
          <p:cxnSp>
            <p:nvCxnSpPr>
              <p:cNvPr id="34" name="Elbow Connector 33"/>
              <p:cNvCxnSpPr/>
              <p:nvPr/>
            </p:nvCxnSpPr>
            <p:spPr>
              <a:xfrm rot="16200000" flipV="1">
                <a:off x="3500919" y="4528130"/>
                <a:ext cx="1493606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5794763" y="4334008"/>
                <a:ext cx="202137" cy="20213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Alternate Process 45"/>
              <p:cNvSpPr/>
              <p:nvPr/>
            </p:nvSpPr>
            <p:spPr>
              <a:xfrm>
                <a:off x="7372148" y="2572686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8" name="Alternate Process 47"/>
              <p:cNvSpPr/>
              <p:nvPr/>
            </p:nvSpPr>
            <p:spPr>
              <a:xfrm>
                <a:off x="7365060" y="1766766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49" name="Elbow Connector 48"/>
              <p:cNvCxnSpPr>
                <a:stCxn id="46" idx="0"/>
                <a:endCxn id="48" idx="2"/>
              </p:cNvCxnSpPr>
              <p:nvPr/>
            </p:nvCxnSpPr>
            <p:spPr>
              <a:xfrm rot="16200000" flipV="1">
                <a:off x="7325595" y="2338761"/>
                <a:ext cx="460762" cy="708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>
                <a:off x="7739803" y="1939345"/>
                <a:ext cx="641271" cy="148501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06"/>
              <a:stretch/>
            </p:blipFill>
            <p:spPr>
              <a:xfrm>
                <a:off x="8119769" y="1760501"/>
                <a:ext cx="482938" cy="455264"/>
              </a:xfrm>
              <a:prstGeom prst="rect">
                <a:avLst/>
              </a:prstGeom>
            </p:spPr>
          </p:pic>
          <p:sp>
            <p:nvSpPr>
              <p:cNvPr id="53" name="Alternate Process 52"/>
              <p:cNvSpPr/>
              <p:nvPr/>
            </p:nvSpPr>
            <p:spPr>
              <a:xfrm>
                <a:off x="9069493" y="3438513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55" name="Alternate Process 54"/>
              <p:cNvSpPr/>
              <p:nvPr/>
            </p:nvSpPr>
            <p:spPr>
              <a:xfrm>
                <a:off x="9062758" y="1769656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56" name="Elbow Connector 55"/>
              <p:cNvCxnSpPr/>
              <p:nvPr/>
            </p:nvCxnSpPr>
            <p:spPr>
              <a:xfrm rot="16200000" flipV="1">
                <a:off x="8598736" y="2766208"/>
                <a:ext cx="1309524" cy="673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Magnetic Disk 56"/>
              <p:cNvSpPr/>
              <p:nvPr/>
            </p:nvSpPr>
            <p:spPr>
              <a:xfrm>
                <a:off x="9030144" y="4171545"/>
                <a:ext cx="453440" cy="446619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58" name="Elbow Connector 57"/>
              <p:cNvCxnSpPr/>
              <p:nvPr/>
            </p:nvCxnSpPr>
            <p:spPr>
              <a:xfrm rot="5400000">
                <a:off x="9055840" y="3970520"/>
                <a:ext cx="402050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9014234" y="2485349"/>
                <a:ext cx="528407" cy="322373"/>
                <a:chOff x="10069975" y="2790889"/>
                <a:chExt cx="556079" cy="33925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069975" y="2790889"/>
                  <a:ext cx="474562" cy="26482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000" dirty="0" smtClean="0"/>
                    <a:t>100</a:t>
                  </a:r>
                  <a:endParaRPr lang="sv-SE" sz="10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0151492" y="2865318"/>
                  <a:ext cx="474562" cy="26482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000" dirty="0" smtClean="0"/>
                    <a:t>1000</a:t>
                  </a:r>
                  <a:endParaRPr lang="sv-SE" sz="1000" dirty="0"/>
                </a:p>
              </p:txBody>
            </p:sp>
          </p:grpSp>
          <p:sp>
            <p:nvSpPr>
              <p:cNvPr id="60" name="Alternate Process 59"/>
              <p:cNvSpPr/>
              <p:nvPr/>
            </p:nvSpPr>
            <p:spPr>
              <a:xfrm>
                <a:off x="9932356" y="5280139"/>
                <a:ext cx="412217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000" dirty="0"/>
              </a:p>
            </p:txBody>
          </p:sp>
          <p:cxnSp>
            <p:nvCxnSpPr>
              <p:cNvPr id="61" name="Elbow Connector 60"/>
              <p:cNvCxnSpPr/>
              <p:nvPr/>
            </p:nvCxnSpPr>
            <p:spPr>
              <a:xfrm>
                <a:off x="9483584" y="4394855"/>
                <a:ext cx="654881" cy="8852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3232191" y="3419392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67" name="Curved Right Arrow 66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Curved Right Arrow 67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Oval 65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2" name="Straight Arrow Connector 81"/>
              <p:cNvCxnSpPr>
                <a:stCxn id="19" idx="2"/>
                <a:endCxn id="85" idx="0"/>
              </p:cNvCxnSpPr>
              <p:nvPr/>
            </p:nvCxnSpPr>
            <p:spPr>
              <a:xfrm>
                <a:off x="1713601" y="2108556"/>
                <a:ext cx="12286" cy="1318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1528322" y="3427416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86" name="Curved Right Arrow 85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Curved Right Arrow 86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5" name="Oval 84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9" name="Straight Arrow Connector 88"/>
              <p:cNvCxnSpPr>
                <a:stCxn id="85" idx="6"/>
                <a:endCxn id="97" idx="2"/>
              </p:cNvCxnSpPr>
              <p:nvPr/>
            </p:nvCxnSpPr>
            <p:spPr>
              <a:xfrm>
                <a:off x="1923452" y="3624981"/>
                <a:ext cx="489376" cy="6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/>
              <p:cNvGrpSpPr/>
              <p:nvPr/>
            </p:nvGrpSpPr>
            <p:grpSpPr>
              <a:xfrm>
                <a:off x="2412828" y="3428090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98" name="Curved Right Arrow 97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Curved Right Arrow 98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7" name="Oval 96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01" name="Straight Arrow Connector 100"/>
              <p:cNvCxnSpPr>
                <a:stCxn id="97" idx="4"/>
                <a:endCxn id="27" idx="0"/>
              </p:cNvCxnSpPr>
              <p:nvPr/>
            </p:nvCxnSpPr>
            <p:spPr>
              <a:xfrm>
                <a:off x="2610393" y="3823220"/>
                <a:ext cx="1995" cy="50475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7" idx="6"/>
                <a:endCxn id="66" idx="2"/>
              </p:cNvCxnSpPr>
              <p:nvPr/>
            </p:nvCxnSpPr>
            <p:spPr>
              <a:xfrm flipV="1">
                <a:off x="2807958" y="3616957"/>
                <a:ext cx="424233" cy="869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080120" y="3416615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10" name="Curved Right Arrow 109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Curved Right Arrow 110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9" name="Oval 108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12" name="Straight Arrow Connector 111"/>
              <p:cNvCxnSpPr>
                <a:stCxn id="66" idx="6"/>
                <a:endCxn id="109" idx="2"/>
              </p:cNvCxnSpPr>
              <p:nvPr/>
            </p:nvCxnSpPr>
            <p:spPr>
              <a:xfrm flipV="1">
                <a:off x="3627321" y="3614180"/>
                <a:ext cx="452799" cy="27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4873911" y="3416615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18" name="Curved Right Arrow 117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Curved Right Arrow 118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7" name="Oval 116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20" name="Straight Arrow Connector 119"/>
              <p:cNvCxnSpPr>
                <a:stCxn id="109" idx="6"/>
                <a:endCxn id="117" idx="2"/>
              </p:cNvCxnSpPr>
              <p:nvPr/>
            </p:nvCxnSpPr>
            <p:spPr>
              <a:xfrm>
                <a:off x="4475250" y="3614180"/>
                <a:ext cx="39866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/>
            </p:nvGrpSpPr>
            <p:grpSpPr>
              <a:xfrm>
                <a:off x="5697605" y="3417796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26" name="Curved Right Arrow 125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Curved Right Arrow 126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Oval 124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28" name="Straight Arrow Connector 127"/>
              <p:cNvCxnSpPr>
                <a:stCxn id="117" idx="6"/>
                <a:endCxn id="125" idx="2"/>
              </p:cNvCxnSpPr>
              <p:nvPr/>
            </p:nvCxnSpPr>
            <p:spPr>
              <a:xfrm>
                <a:off x="5269041" y="3614180"/>
                <a:ext cx="428564" cy="118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5705616" y="2590964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34" name="Curved Right Arrow 133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Curved Right Arrow 134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3" name="Oval 132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36" name="Straight Arrow Connector 135"/>
              <p:cNvCxnSpPr>
                <a:stCxn id="117" idx="7"/>
                <a:endCxn id="133" idx="2"/>
              </p:cNvCxnSpPr>
              <p:nvPr/>
            </p:nvCxnSpPr>
            <p:spPr>
              <a:xfrm flipV="1">
                <a:off x="5211176" y="2788529"/>
                <a:ext cx="494440" cy="68595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5" idx="0"/>
                <a:endCxn id="133" idx="4"/>
              </p:cNvCxnSpPr>
              <p:nvPr/>
            </p:nvCxnSpPr>
            <p:spPr>
              <a:xfrm flipV="1">
                <a:off x="5895170" y="2986094"/>
                <a:ext cx="8011" cy="4317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7366054" y="3419721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45" name="Curved Right Arrow 144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Curved Right Arrow 145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4" name="Oval 143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8207577" y="3418158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50" name="Curved Right Arrow 149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Curved Right Arrow 150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9" name="Oval 148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52" name="Straight Arrow Connector 151"/>
              <p:cNvCxnSpPr>
                <a:stCxn id="133" idx="6"/>
                <a:endCxn id="144" idx="2"/>
              </p:cNvCxnSpPr>
              <p:nvPr/>
            </p:nvCxnSpPr>
            <p:spPr>
              <a:xfrm>
                <a:off x="6100746" y="2788529"/>
                <a:ext cx="1265308" cy="82875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25" idx="6"/>
                <a:endCxn id="144" idx="2"/>
              </p:cNvCxnSpPr>
              <p:nvPr/>
            </p:nvCxnSpPr>
            <p:spPr>
              <a:xfrm>
                <a:off x="6092735" y="3615361"/>
                <a:ext cx="1273319" cy="19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125" idx="4"/>
                <a:endCxn id="39" idx="0"/>
              </p:cNvCxnSpPr>
              <p:nvPr/>
            </p:nvCxnSpPr>
            <p:spPr>
              <a:xfrm>
                <a:off x="5895170" y="3812926"/>
                <a:ext cx="662" cy="5210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4" idx="0"/>
                <a:endCxn id="46" idx="2"/>
              </p:cNvCxnSpPr>
              <p:nvPr/>
            </p:nvCxnSpPr>
            <p:spPr>
              <a:xfrm flipH="1" flipV="1">
                <a:off x="7559520" y="2917844"/>
                <a:ext cx="4099" cy="5018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144" idx="6"/>
                <a:endCxn id="149" idx="2"/>
              </p:cNvCxnSpPr>
              <p:nvPr/>
            </p:nvCxnSpPr>
            <p:spPr>
              <a:xfrm flipV="1">
                <a:off x="7761184" y="3615723"/>
                <a:ext cx="446393" cy="156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149" idx="6"/>
                <a:endCxn id="53" idx="1"/>
              </p:cNvCxnSpPr>
              <p:nvPr/>
            </p:nvCxnSpPr>
            <p:spPr>
              <a:xfrm flipV="1">
                <a:off x="8602707" y="3611092"/>
                <a:ext cx="466786" cy="463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379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Asynchronism</a:t>
            </a:r>
            <a:r>
              <a:rPr lang="sv-SE" dirty="0"/>
              <a:t> and </a:t>
            </a:r>
            <a:r>
              <a:rPr lang="sv-SE" dirty="0" err="1" smtClean="0"/>
              <a:t>persistence</a:t>
            </a:r>
            <a:r>
              <a:rPr lang="mr-IN" dirty="0" smtClean="0"/>
              <a:t>…</a:t>
            </a:r>
            <a:endParaRPr lang="sv-SE" dirty="0"/>
          </a:p>
        </p:txBody>
      </p:sp>
      <p:grpSp>
        <p:nvGrpSpPr>
          <p:cNvPr id="6" name="Group 5"/>
          <p:cNvGrpSpPr/>
          <p:nvPr/>
        </p:nvGrpSpPr>
        <p:grpSpPr>
          <a:xfrm>
            <a:off x="5693956" y="3243067"/>
            <a:ext cx="816941" cy="816941"/>
            <a:chOff x="1643062" y="2440608"/>
            <a:chExt cx="816941" cy="816941"/>
          </a:xfrm>
        </p:grpSpPr>
        <p:grpSp>
          <p:nvGrpSpPr>
            <p:cNvPr id="13" name="Group 12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9" name="Curved Right Arrow 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urved Right Arrow 20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4" name="Straight Arrow Connector 33"/>
          <p:cNvCxnSpPr>
            <a:stCxn id="5" idx="6"/>
          </p:cNvCxnSpPr>
          <p:nvPr/>
        </p:nvCxnSpPr>
        <p:spPr>
          <a:xfrm>
            <a:off x="6510897" y="3651538"/>
            <a:ext cx="2544203" cy="157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5" idx="2"/>
          </p:cNvCxnSpPr>
          <p:nvPr/>
        </p:nvCxnSpPr>
        <p:spPr>
          <a:xfrm flipV="1">
            <a:off x="3073400" y="3651538"/>
            <a:ext cx="2620556" cy="157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06916" y="3198587"/>
            <a:ext cx="1376031" cy="894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Unsigned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Loan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5" idx="0"/>
          </p:cNvCxnSpPr>
          <p:nvPr/>
        </p:nvCxnSpPr>
        <p:spPr>
          <a:xfrm>
            <a:off x="6097412" y="1420005"/>
            <a:ext cx="5015" cy="18230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09396" y="1831287"/>
            <a:ext cx="1376031" cy="894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Signing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completed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event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28746" y="3220087"/>
            <a:ext cx="1376031" cy="894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Signed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2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Processing</a:t>
            </a:r>
            <a:r>
              <a:rPr lang="sv-SE" dirty="0" smtClean="0"/>
              <a:t> and business </a:t>
            </a:r>
            <a:r>
              <a:rPr lang="sv-SE" dirty="0" err="1" smtClean="0"/>
              <a:t>rules</a:t>
            </a:r>
            <a:endParaRPr lang="sv-SE" dirty="0"/>
          </a:p>
        </p:txBody>
      </p:sp>
      <p:grpSp>
        <p:nvGrpSpPr>
          <p:cNvPr id="6" name="Group 5"/>
          <p:cNvGrpSpPr/>
          <p:nvPr/>
        </p:nvGrpSpPr>
        <p:grpSpPr>
          <a:xfrm>
            <a:off x="5693956" y="3243067"/>
            <a:ext cx="816941" cy="816941"/>
            <a:chOff x="1643062" y="2440608"/>
            <a:chExt cx="816941" cy="816941"/>
          </a:xfrm>
        </p:grpSpPr>
        <p:grpSp>
          <p:nvGrpSpPr>
            <p:cNvPr id="13" name="Group 12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9" name="Curved Right Arrow 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urved Right Arrow 20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4" name="Straight Arrow Connector 33"/>
          <p:cNvCxnSpPr>
            <a:stCxn id="5" idx="6"/>
          </p:cNvCxnSpPr>
          <p:nvPr/>
        </p:nvCxnSpPr>
        <p:spPr>
          <a:xfrm>
            <a:off x="6510897" y="3651538"/>
            <a:ext cx="2544203" cy="157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5" idx="2"/>
          </p:cNvCxnSpPr>
          <p:nvPr/>
        </p:nvCxnSpPr>
        <p:spPr>
          <a:xfrm flipV="1">
            <a:off x="3073400" y="3651538"/>
            <a:ext cx="2620556" cy="157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06916" y="3198587"/>
            <a:ext cx="1376031" cy="894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Loan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28746" y="3220087"/>
            <a:ext cx="1376031" cy="894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with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score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5395131" y="4158410"/>
            <a:ext cx="1378909" cy="950007"/>
          </a:xfrm>
          <a:prstGeom prst="verticalScroll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Utilize</a:t>
            </a:r>
            <a:r>
              <a:rPr lang="sv-SE" dirty="0" smtClean="0"/>
              <a:t> Kafka as a datasource </a:t>
            </a:r>
            <a:endParaRPr lang="sv-SE" dirty="0"/>
          </a:p>
        </p:txBody>
      </p:sp>
      <p:grpSp>
        <p:nvGrpSpPr>
          <p:cNvPr id="6" name="Group 5"/>
          <p:cNvGrpSpPr/>
          <p:nvPr/>
        </p:nvGrpSpPr>
        <p:grpSpPr>
          <a:xfrm>
            <a:off x="5886461" y="2392836"/>
            <a:ext cx="816941" cy="816941"/>
            <a:chOff x="1643062" y="2440608"/>
            <a:chExt cx="816941" cy="816941"/>
          </a:xfrm>
        </p:grpSpPr>
        <p:grpSp>
          <p:nvGrpSpPr>
            <p:cNvPr id="13" name="Group 12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9" name="Curved Right Arrow 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urved Right Arrow 20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4" name="Straight Arrow Connector 33"/>
          <p:cNvCxnSpPr>
            <a:stCxn id="5" idx="6"/>
          </p:cNvCxnSpPr>
          <p:nvPr/>
        </p:nvCxnSpPr>
        <p:spPr>
          <a:xfrm>
            <a:off x="6703402" y="2801307"/>
            <a:ext cx="2544203" cy="157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5" idx="2"/>
          </p:cNvCxnSpPr>
          <p:nvPr/>
        </p:nvCxnSpPr>
        <p:spPr>
          <a:xfrm flipV="1">
            <a:off x="3265905" y="2801307"/>
            <a:ext cx="2620556" cy="157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99421" y="2348356"/>
            <a:ext cx="1376031" cy="894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21251" y="2369856"/>
            <a:ext cx="1682117" cy="894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with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information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Magnetic Disk 28"/>
          <p:cNvSpPr/>
          <p:nvPr/>
        </p:nvSpPr>
        <p:spPr>
          <a:xfrm>
            <a:off x="5642552" y="3785938"/>
            <a:ext cx="1319721" cy="145665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Customer</a:t>
            </a:r>
            <a:r>
              <a:rPr lang="sv-SE" dirty="0"/>
              <a:t> </a:t>
            </a:r>
            <a:r>
              <a:rPr lang="sv-SE" dirty="0" smtClean="0"/>
              <a:t>data</a:t>
            </a:r>
            <a:endParaRPr lang="sv-SE" dirty="0"/>
          </a:p>
        </p:txBody>
      </p:sp>
      <p:cxnSp>
        <p:nvCxnSpPr>
          <p:cNvPr id="16" name="Straight Arrow Connector 39"/>
          <p:cNvCxnSpPr>
            <a:stCxn id="15" idx="1"/>
            <a:endCxn id="5" idx="4"/>
          </p:cNvCxnSpPr>
          <p:nvPr/>
        </p:nvCxnSpPr>
        <p:spPr>
          <a:xfrm flipH="1" flipV="1">
            <a:off x="6294932" y="3209777"/>
            <a:ext cx="7481" cy="5761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9"/>
          <p:cNvCxnSpPr/>
          <p:nvPr/>
        </p:nvCxnSpPr>
        <p:spPr>
          <a:xfrm>
            <a:off x="3265905" y="4637144"/>
            <a:ext cx="2376647" cy="215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4"/>
          <p:cNvSpPr/>
          <p:nvPr/>
        </p:nvSpPr>
        <p:spPr>
          <a:xfrm>
            <a:off x="3799421" y="4213860"/>
            <a:ext cx="1376031" cy="894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events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Aggregation and data </a:t>
            </a:r>
            <a:r>
              <a:rPr lang="sv-SE" dirty="0" err="1" smtClean="0"/>
              <a:t>reusability</a:t>
            </a:r>
            <a:endParaRPr lang="sv-SE" dirty="0"/>
          </a:p>
        </p:txBody>
      </p:sp>
      <p:grpSp>
        <p:nvGrpSpPr>
          <p:cNvPr id="6" name="Group 5"/>
          <p:cNvGrpSpPr/>
          <p:nvPr/>
        </p:nvGrpSpPr>
        <p:grpSpPr>
          <a:xfrm>
            <a:off x="5565619" y="2537215"/>
            <a:ext cx="816941" cy="816941"/>
            <a:chOff x="1643062" y="2440608"/>
            <a:chExt cx="816941" cy="816941"/>
          </a:xfrm>
        </p:grpSpPr>
        <p:grpSp>
          <p:nvGrpSpPr>
            <p:cNvPr id="13" name="Group 12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9" name="Curved Right Arrow 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urved Right Arrow 20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4" name="Straight Arrow Connector 33"/>
          <p:cNvCxnSpPr>
            <a:stCxn id="5" idx="6"/>
          </p:cNvCxnSpPr>
          <p:nvPr/>
        </p:nvCxnSpPr>
        <p:spPr>
          <a:xfrm>
            <a:off x="6382560" y="2945686"/>
            <a:ext cx="2544203" cy="157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5" idx="2"/>
          </p:cNvCxnSpPr>
          <p:nvPr/>
        </p:nvCxnSpPr>
        <p:spPr>
          <a:xfrm flipV="1">
            <a:off x="2945063" y="2945686"/>
            <a:ext cx="2620556" cy="157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78579" y="2492735"/>
            <a:ext cx="1376031" cy="894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Loan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97739" y="2514235"/>
            <a:ext cx="1884788" cy="894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Enriched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Loan</a:t>
            </a:r>
            <a:r>
              <a:rPr lang="sv-S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Magnetic Disk 28"/>
          <p:cNvSpPr/>
          <p:nvPr/>
        </p:nvSpPr>
        <p:spPr>
          <a:xfrm>
            <a:off x="4718872" y="3930317"/>
            <a:ext cx="2474753" cy="150061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Aggegated</a:t>
            </a:r>
            <a:r>
              <a:rPr lang="sv-SE" dirty="0" smtClean="0"/>
              <a:t> </a:t>
            </a:r>
          </a:p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history</a:t>
            </a:r>
            <a:endParaRPr lang="sv-SE" dirty="0" smtClean="0"/>
          </a:p>
        </p:txBody>
      </p:sp>
      <p:cxnSp>
        <p:nvCxnSpPr>
          <p:cNvPr id="16" name="Straight Arrow Connector 39"/>
          <p:cNvCxnSpPr/>
          <p:nvPr/>
        </p:nvCxnSpPr>
        <p:spPr>
          <a:xfrm flipV="1">
            <a:off x="5811871" y="3354156"/>
            <a:ext cx="17841" cy="5761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9"/>
          <p:cNvCxnSpPr/>
          <p:nvPr/>
        </p:nvCxnSpPr>
        <p:spPr>
          <a:xfrm>
            <a:off x="6131678" y="3387151"/>
            <a:ext cx="0" cy="5431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latshållare för bild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solidFill>
            <a:schemeClr val="accent6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 smtClean="0">
                <a:solidFill>
                  <a:schemeClr val="bg1"/>
                </a:solidFill>
              </a:rPr>
              <a:t>01. AML and </a:t>
            </a:r>
            <a:r>
              <a:rPr lang="sv-SE" sz="2000" b="1" dirty="0" err="1" smtClean="0">
                <a:solidFill>
                  <a:schemeClr val="bg1"/>
                </a:solidFill>
              </a:rPr>
              <a:t>Fraud</a:t>
            </a:r>
            <a:r>
              <a:rPr lang="sv-SE" sz="2000" b="1" dirty="0" smtClean="0">
                <a:solidFill>
                  <a:schemeClr val="bg1"/>
                </a:solidFill>
              </a:rPr>
              <a:t> </a:t>
            </a:r>
            <a:r>
              <a:rPr lang="sv-SE" sz="2000" b="1" dirty="0" err="1" smtClean="0">
                <a:solidFill>
                  <a:schemeClr val="bg1"/>
                </a:solidFill>
              </a:rPr>
              <a:t>Detection</a:t>
            </a: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02. </a:t>
            </a:r>
            <a:r>
              <a:rPr lang="sv-SE" sz="1800" dirty="0" err="1" smtClean="0">
                <a:solidFill>
                  <a:schemeClr val="bg1"/>
                </a:solidFill>
              </a:rPr>
              <a:t>Traditional</a:t>
            </a:r>
            <a:r>
              <a:rPr lang="sv-SE" sz="1800" dirty="0" smtClean="0">
                <a:solidFill>
                  <a:schemeClr val="bg1"/>
                </a:solidFill>
              </a:rPr>
              <a:t> implementation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03. Kafka </a:t>
            </a:r>
            <a:r>
              <a:rPr lang="sv-SE" sz="1800" dirty="0" err="1" smtClean="0">
                <a:solidFill>
                  <a:schemeClr val="bg1"/>
                </a:solidFill>
              </a:rPr>
              <a:t>quick</a:t>
            </a:r>
            <a:r>
              <a:rPr lang="sv-SE" sz="1800" dirty="0" smtClean="0">
                <a:solidFill>
                  <a:schemeClr val="bg1"/>
                </a:solidFill>
              </a:rPr>
              <a:t> </a:t>
            </a:r>
            <a:r>
              <a:rPr lang="sv-SE" sz="1800" dirty="0" err="1" smtClean="0">
                <a:solidFill>
                  <a:schemeClr val="bg1"/>
                </a:solidFill>
              </a:rPr>
              <a:t>walkthrough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04. </a:t>
            </a:r>
            <a:r>
              <a:rPr lang="sv-SE" sz="1800" dirty="0" err="1">
                <a:solidFill>
                  <a:schemeClr val="bg1"/>
                </a:solidFill>
              </a:rPr>
              <a:t>Utilize</a:t>
            </a:r>
            <a:r>
              <a:rPr lang="sv-SE" sz="1800" dirty="0">
                <a:solidFill>
                  <a:schemeClr val="bg1"/>
                </a:solidFill>
              </a:rPr>
              <a:t> </a:t>
            </a:r>
            <a:r>
              <a:rPr lang="sv-SE" sz="1800" dirty="0" err="1">
                <a:solidFill>
                  <a:schemeClr val="bg1"/>
                </a:solidFill>
              </a:rPr>
              <a:t>kafka</a:t>
            </a:r>
            <a:r>
              <a:rPr lang="sv-SE" sz="1800" dirty="0">
                <a:solidFill>
                  <a:schemeClr val="bg1"/>
                </a:solidFill>
              </a:rPr>
              <a:t> for AML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05. </a:t>
            </a:r>
            <a:r>
              <a:rPr lang="sv-SE" sz="1800" dirty="0">
                <a:solidFill>
                  <a:schemeClr val="bg1"/>
                </a:solidFill>
              </a:rPr>
              <a:t>The streaming data </a:t>
            </a:r>
            <a:r>
              <a:rPr lang="sv-SE" sz="1800" dirty="0" err="1">
                <a:solidFill>
                  <a:schemeClr val="bg1"/>
                </a:solidFill>
              </a:rPr>
              <a:t>platform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39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570750" y="2442001"/>
            <a:ext cx="1776722" cy="1839659"/>
          </a:xfrm>
          <a:prstGeom prst="rect">
            <a:avLst/>
          </a:prstGeom>
          <a:solidFill>
            <a:schemeClr val="bg1">
              <a:alpha val="48000"/>
            </a:schemeClr>
          </a:solidFill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4800" dirty="0" smtClean="0">
                <a:solidFill>
                  <a:schemeClr val="accent1"/>
                </a:solidFill>
              </a:rPr>
              <a:t>v1</a:t>
            </a:r>
            <a:endParaRPr lang="sv-SE" sz="4800" dirty="0">
              <a:solidFill>
                <a:schemeClr val="accent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70750" y="2442001"/>
            <a:ext cx="1776722" cy="1839659"/>
          </a:xfrm>
          <a:prstGeom prst="rect">
            <a:avLst/>
          </a:prstGeom>
          <a:solidFill>
            <a:schemeClr val="bg1">
              <a:alpha val="48000"/>
            </a:schemeClr>
          </a:solidFill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4800" dirty="0" smtClean="0">
                <a:solidFill>
                  <a:schemeClr val="accent1"/>
                </a:solidFill>
              </a:rPr>
              <a:t>v2</a:t>
            </a:r>
            <a:endParaRPr lang="sv-SE" sz="48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Releasing</a:t>
            </a:r>
            <a:r>
              <a:rPr lang="sv-SE" dirty="0" smtClean="0"/>
              <a:t> and </a:t>
            </a:r>
            <a:r>
              <a:rPr lang="sv-SE" dirty="0" err="1" smtClean="0"/>
              <a:t>upgrading</a:t>
            </a:r>
            <a:r>
              <a:rPr lang="mr-IN" dirty="0" smtClean="0"/>
              <a:t>…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6707650" y="2442001"/>
            <a:ext cx="1776722" cy="1839659"/>
            <a:chOff x="6707650" y="2442001"/>
            <a:chExt cx="1776722" cy="1839659"/>
          </a:xfrm>
        </p:grpSpPr>
        <p:sp>
          <p:nvSpPr>
            <p:cNvPr id="81" name="Rectangle 80"/>
            <p:cNvSpPr/>
            <p:nvPr/>
          </p:nvSpPr>
          <p:spPr>
            <a:xfrm>
              <a:off x="6707650" y="2442001"/>
              <a:ext cx="1776722" cy="18396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 w="38100">
              <a:solidFill>
                <a:schemeClr val="accent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4800" dirty="0" smtClean="0">
                  <a:solidFill>
                    <a:schemeClr val="accent1"/>
                  </a:solidFill>
                </a:rPr>
                <a:t>v1</a:t>
              </a:r>
              <a:endParaRPr lang="sv-SE" sz="4800" dirty="0">
                <a:solidFill>
                  <a:schemeClr val="accent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92556" y="3243067"/>
              <a:ext cx="816941" cy="816941"/>
              <a:chOff x="1643062" y="2440608"/>
              <a:chExt cx="816941" cy="8169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730120" y="2539010"/>
                <a:ext cx="641606" cy="618528"/>
                <a:chOff x="8115300" y="3729769"/>
                <a:chExt cx="1320615" cy="1047971"/>
              </a:xfrm>
            </p:grpSpPr>
            <p:sp>
              <p:nvSpPr>
                <p:cNvPr id="9" name="Curved Right Arrow 8"/>
                <p:cNvSpPr/>
                <p:nvPr/>
              </p:nvSpPr>
              <p:spPr>
                <a:xfrm>
                  <a:off x="8115300" y="3746500"/>
                  <a:ext cx="624840" cy="1031240"/>
                </a:xfrm>
                <a:prstGeom prst="curvedRightArrow">
                  <a:avLst>
                    <a:gd name="adj1" fmla="val 47050"/>
                    <a:gd name="adj2" fmla="val 47050"/>
                    <a:gd name="adj3" fmla="val 29390"/>
                  </a:avLst>
                </a:prstGeom>
                <a:solidFill>
                  <a:schemeClr val="accent1">
                    <a:alpha val="29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urved Right Arrow 20"/>
                <p:cNvSpPr/>
                <p:nvPr/>
              </p:nvSpPr>
              <p:spPr>
                <a:xfrm rot="10800000">
                  <a:off x="8766541" y="3729769"/>
                  <a:ext cx="669374" cy="1031240"/>
                </a:xfrm>
                <a:prstGeom prst="curvedRightArrow">
                  <a:avLst>
                    <a:gd name="adj1" fmla="val 47050"/>
                    <a:gd name="adj2" fmla="val 47050"/>
                    <a:gd name="adj3" fmla="val 29390"/>
                  </a:avLst>
                </a:prstGeom>
                <a:solidFill>
                  <a:schemeClr val="accent1">
                    <a:alpha val="29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Oval 4"/>
              <p:cNvSpPr/>
              <p:nvPr/>
            </p:nvSpPr>
            <p:spPr>
              <a:xfrm>
                <a:off x="1643062" y="2440608"/>
                <a:ext cx="816941" cy="8169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34" name="Straight Arrow Connector 33"/>
          <p:cNvCxnSpPr>
            <a:stCxn id="5" idx="6"/>
          </p:cNvCxnSpPr>
          <p:nvPr/>
        </p:nvCxnSpPr>
        <p:spPr>
          <a:xfrm>
            <a:off x="8009497" y="3651538"/>
            <a:ext cx="1693303" cy="1048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6"/>
            <a:endCxn id="5" idx="2"/>
          </p:cNvCxnSpPr>
          <p:nvPr/>
        </p:nvCxnSpPr>
        <p:spPr>
          <a:xfrm flipV="1">
            <a:off x="4872597" y="3651538"/>
            <a:ext cx="2319959" cy="104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055656" y="3253554"/>
            <a:ext cx="816941" cy="816941"/>
            <a:chOff x="1643062" y="2440608"/>
            <a:chExt cx="816941" cy="816941"/>
          </a:xfrm>
        </p:grpSpPr>
        <p:grpSp>
          <p:nvGrpSpPr>
            <p:cNvPr id="18" name="Group 17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20" name="Curved Right Arrow 19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urved Right Arrow 21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23" name="Straight Arrow Connector 22"/>
          <p:cNvCxnSpPr>
            <a:endCxn id="19" idx="2"/>
          </p:cNvCxnSpPr>
          <p:nvPr/>
        </p:nvCxnSpPr>
        <p:spPr>
          <a:xfrm>
            <a:off x="1866900" y="3662025"/>
            <a:ext cx="218875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505728" y="2230836"/>
            <a:ext cx="1776722" cy="1839659"/>
            <a:chOff x="6707650" y="2442001"/>
            <a:chExt cx="1776722" cy="1839659"/>
          </a:xfrm>
        </p:grpSpPr>
        <p:sp>
          <p:nvSpPr>
            <p:cNvPr id="91" name="Rectangle 90"/>
            <p:cNvSpPr/>
            <p:nvPr/>
          </p:nvSpPr>
          <p:spPr>
            <a:xfrm>
              <a:off x="6707650" y="2442001"/>
              <a:ext cx="1776722" cy="18396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 w="38100">
              <a:solidFill>
                <a:schemeClr val="accent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4800" dirty="0" smtClean="0">
                  <a:solidFill>
                    <a:schemeClr val="accent1"/>
                  </a:solidFill>
                </a:rPr>
                <a:t>v1</a:t>
              </a:r>
              <a:endParaRPr lang="sv-SE" sz="4800" dirty="0">
                <a:solidFill>
                  <a:schemeClr val="accent1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7192556" y="3243067"/>
              <a:ext cx="816941" cy="816941"/>
              <a:chOff x="1643062" y="2440608"/>
              <a:chExt cx="816941" cy="816941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730120" y="2539010"/>
                <a:ext cx="641606" cy="618528"/>
                <a:chOff x="8115300" y="3729769"/>
                <a:chExt cx="1320615" cy="1047971"/>
              </a:xfrm>
            </p:grpSpPr>
            <p:sp>
              <p:nvSpPr>
                <p:cNvPr id="95" name="Curved Right Arrow 94"/>
                <p:cNvSpPr/>
                <p:nvPr/>
              </p:nvSpPr>
              <p:spPr>
                <a:xfrm>
                  <a:off x="8115300" y="3746500"/>
                  <a:ext cx="624840" cy="1031240"/>
                </a:xfrm>
                <a:prstGeom prst="curvedRightArrow">
                  <a:avLst>
                    <a:gd name="adj1" fmla="val 47050"/>
                    <a:gd name="adj2" fmla="val 47050"/>
                    <a:gd name="adj3" fmla="val 29390"/>
                  </a:avLst>
                </a:prstGeom>
                <a:solidFill>
                  <a:schemeClr val="accent1">
                    <a:alpha val="29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urved Right Arrow 95"/>
                <p:cNvSpPr/>
                <p:nvPr/>
              </p:nvSpPr>
              <p:spPr>
                <a:xfrm rot="10800000">
                  <a:off x="8766541" y="3729769"/>
                  <a:ext cx="669374" cy="1031240"/>
                </a:xfrm>
                <a:prstGeom prst="curvedRightArrow">
                  <a:avLst>
                    <a:gd name="adj1" fmla="val 47050"/>
                    <a:gd name="adj2" fmla="val 47050"/>
                    <a:gd name="adj3" fmla="val 29390"/>
                  </a:avLst>
                </a:prstGeom>
                <a:solidFill>
                  <a:schemeClr val="accent1">
                    <a:alpha val="29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Oval 93"/>
              <p:cNvSpPr/>
              <p:nvPr/>
            </p:nvSpPr>
            <p:spPr>
              <a:xfrm>
                <a:off x="1643062" y="2440608"/>
                <a:ext cx="816941" cy="8169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1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Microservices</a:t>
            </a:r>
            <a:r>
              <a:rPr lang="is-IS" dirty="0" smtClean="0"/>
              <a:t>…</a:t>
            </a:r>
            <a:endParaRPr lang="sv-SE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1673420" y="1436723"/>
            <a:ext cx="9108656" cy="4511005"/>
            <a:chOff x="1332213" y="1503095"/>
            <a:chExt cx="9108656" cy="4511005"/>
          </a:xfrm>
        </p:grpSpPr>
        <p:sp>
          <p:nvSpPr>
            <p:cNvPr id="265" name="Rectangle 264"/>
            <p:cNvSpPr/>
            <p:nvPr/>
          </p:nvSpPr>
          <p:spPr>
            <a:xfrm>
              <a:off x="1332213" y="1503095"/>
              <a:ext cx="9108656" cy="4511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6229" y="1760501"/>
              <a:ext cx="8818344" cy="3864796"/>
              <a:chOff x="1526229" y="1760501"/>
              <a:chExt cx="8818344" cy="3864796"/>
            </a:xfrm>
          </p:grpSpPr>
          <p:sp>
            <p:nvSpPr>
              <p:cNvPr id="19" name="Alternate Process 18"/>
              <p:cNvSpPr/>
              <p:nvPr/>
            </p:nvSpPr>
            <p:spPr>
              <a:xfrm>
                <a:off x="1526229" y="1763398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2" name="Document 21"/>
              <p:cNvSpPr/>
              <p:nvPr/>
            </p:nvSpPr>
            <p:spPr>
              <a:xfrm>
                <a:off x="1592921" y="2590964"/>
                <a:ext cx="253428" cy="358196"/>
              </a:xfrm>
              <a:prstGeom prst="flowChartDocumen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511319" y="4327974"/>
                <a:ext cx="202137" cy="20213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Magnetic Disk 28"/>
              <p:cNvSpPr/>
              <p:nvPr/>
            </p:nvSpPr>
            <p:spPr>
              <a:xfrm>
                <a:off x="3213104" y="4166774"/>
                <a:ext cx="412217" cy="446619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0" name="Elbow Connector 29"/>
              <p:cNvCxnSpPr>
                <a:endCxn id="53" idx="2"/>
              </p:cNvCxnSpPr>
              <p:nvPr/>
            </p:nvCxnSpPr>
            <p:spPr>
              <a:xfrm rot="16200000" flipV="1">
                <a:off x="3227319" y="3989055"/>
                <a:ext cx="383790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lternate Process 32"/>
              <p:cNvSpPr/>
              <p:nvPr/>
            </p:nvSpPr>
            <p:spPr>
              <a:xfrm>
                <a:off x="4041613" y="5274934"/>
                <a:ext cx="412217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00" dirty="0" smtClean="0"/>
                  <a:t>UC</a:t>
                </a:r>
                <a:endParaRPr lang="sv-SE" sz="1000" dirty="0"/>
              </a:p>
            </p:txBody>
          </p:sp>
          <p:cxnSp>
            <p:nvCxnSpPr>
              <p:cNvPr id="34" name="Elbow Connector 33"/>
              <p:cNvCxnSpPr/>
              <p:nvPr/>
            </p:nvCxnSpPr>
            <p:spPr>
              <a:xfrm rot="16200000" flipV="1">
                <a:off x="3500919" y="4528130"/>
                <a:ext cx="1493606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5794763" y="4334008"/>
                <a:ext cx="202137" cy="20213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Alternate Process 45"/>
              <p:cNvSpPr/>
              <p:nvPr/>
            </p:nvSpPr>
            <p:spPr>
              <a:xfrm>
                <a:off x="7372148" y="2572686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8" name="Alternate Process 47"/>
              <p:cNvSpPr/>
              <p:nvPr/>
            </p:nvSpPr>
            <p:spPr>
              <a:xfrm>
                <a:off x="7365060" y="1766766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49" name="Elbow Connector 48"/>
              <p:cNvCxnSpPr>
                <a:stCxn id="46" idx="0"/>
                <a:endCxn id="48" idx="2"/>
              </p:cNvCxnSpPr>
              <p:nvPr/>
            </p:nvCxnSpPr>
            <p:spPr>
              <a:xfrm rot="16200000" flipV="1">
                <a:off x="7325595" y="2338761"/>
                <a:ext cx="460762" cy="708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>
                <a:off x="7739803" y="1939345"/>
                <a:ext cx="641271" cy="148501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06"/>
              <a:stretch/>
            </p:blipFill>
            <p:spPr>
              <a:xfrm>
                <a:off x="8119769" y="1760501"/>
                <a:ext cx="482938" cy="455264"/>
              </a:xfrm>
              <a:prstGeom prst="rect">
                <a:avLst/>
              </a:prstGeom>
            </p:spPr>
          </p:pic>
          <p:sp>
            <p:nvSpPr>
              <p:cNvPr id="53" name="Alternate Process 52"/>
              <p:cNvSpPr/>
              <p:nvPr/>
            </p:nvSpPr>
            <p:spPr>
              <a:xfrm>
                <a:off x="9069493" y="3438513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55" name="Alternate Process 54"/>
              <p:cNvSpPr/>
              <p:nvPr/>
            </p:nvSpPr>
            <p:spPr>
              <a:xfrm>
                <a:off x="9062758" y="1769656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56" name="Elbow Connector 55"/>
              <p:cNvCxnSpPr/>
              <p:nvPr/>
            </p:nvCxnSpPr>
            <p:spPr>
              <a:xfrm rot="16200000" flipV="1">
                <a:off x="8598736" y="2766208"/>
                <a:ext cx="1309524" cy="673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Magnetic Disk 56"/>
              <p:cNvSpPr/>
              <p:nvPr/>
            </p:nvSpPr>
            <p:spPr>
              <a:xfrm>
                <a:off x="9030144" y="4171545"/>
                <a:ext cx="453440" cy="446619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58" name="Elbow Connector 57"/>
              <p:cNvCxnSpPr/>
              <p:nvPr/>
            </p:nvCxnSpPr>
            <p:spPr>
              <a:xfrm rot="5400000">
                <a:off x="9055840" y="3970520"/>
                <a:ext cx="402050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9014234" y="2485349"/>
                <a:ext cx="528407" cy="322373"/>
                <a:chOff x="10069975" y="2790889"/>
                <a:chExt cx="556079" cy="33925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069975" y="2790889"/>
                  <a:ext cx="474562" cy="26482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000" dirty="0" smtClean="0"/>
                    <a:t>100</a:t>
                  </a:r>
                  <a:endParaRPr lang="sv-SE" sz="10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0151492" y="2865318"/>
                  <a:ext cx="474562" cy="26482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000" dirty="0" smtClean="0"/>
                    <a:t>1000</a:t>
                  </a:r>
                  <a:endParaRPr lang="sv-SE" sz="1000" dirty="0"/>
                </a:p>
              </p:txBody>
            </p:sp>
          </p:grpSp>
          <p:sp>
            <p:nvSpPr>
              <p:cNvPr id="60" name="Alternate Process 59"/>
              <p:cNvSpPr/>
              <p:nvPr/>
            </p:nvSpPr>
            <p:spPr>
              <a:xfrm>
                <a:off x="9932356" y="5280139"/>
                <a:ext cx="412217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000" dirty="0"/>
              </a:p>
            </p:txBody>
          </p:sp>
          <p:cxnSp>
            <p:nvCxnSpPr>
              <p:cNvPr id="61" name="Elbow Connector 60"/>
              <p:cNvCxnSpPr/>
              <p:nvPr/>
            </p:nvCxnSpPr>
            <p:spPr>
              <a:xfrm>
                <a:off x="9483584" y="4394855"/>
                <a:ext cx="654881" cy="8852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3232191" y="3419392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67" name="Curved Right Arrow 66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Curved Right Arrow 67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Oval 65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2" name="Straight Arrow Connector 81"/>
              <p:cNvCxnSpPr>
                <a:stCxn id="19" idx="2"/>
                <a:endCxn id="85" idx="0"/>
              </p:cNvCxnSpPr>
              <p:nvPr/>
            </p:nvCxnSpPr>
            <p:spPr>
              <a:xfrm>
                <a:off x="1713601" y="2108556"/>
                <a:ext cx="12286" cy="1318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1528322" y="3427416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86" name="Curved Right Arrow 85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Curved Right Arrow 86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5" name="Oval 84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9" name="Straight Arrow Connector 88"/>
              <p:cNvCxnSpPr>
                <a:stCxn id="85" idx="6"/>
                <a:endCxn id="97" idx="2"/>
              </p:cNvCxnSpPr>
              <p:nvPr/>
            </p:nvCxnSpPr>
            <p:spPr>
              <a:xfrm>
                <a:off x="1923452" y="3624981"/>
                <a:ext cx="489376" cy="6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/>
              <p:cNvGrpSpPr/>
              <p:nvPr/>
            </p:nvGrpSpPr>
            <p:grpSpPr>
              <a:xfrm>
                <a:off x="2412828" y="3428090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98" name="Curved Right Arrow 97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Curved Right Arrow 98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7" name="Oval 96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01" name="Straight Arrow Connector 100"/>
              <p:cNvCxnSpPr>
                <a:stCxn id="97" idx="4"/>
                <a:endCxn id="27" idx="0"/>
              </p:cNvCxnSpPr>
              <p:nvPr/>
            </p:nvCxnSpPr>
            <p:spPr>
              <a:xfrm>
                <a:off x="2610393" y="3823220"/>
                <a:ext cx="1995" cy="50475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7" idx="6"/>
                <a:endCxn id="66" idx="2"/>
              </p:cNvCxnSpPr>
              <p:nvPr/>
            </p:nvCxnSpPr>
            <p:spPr>
              <a:xfrm flipV="1">
                <a:off x="2807958" y="3616957"/>
                <a:ext cx="424233" cy="869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080120" y="3416615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10" name="Curved Right Arrow 109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Curved Right Arrow 110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9" name="Oval 108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12" name="Straight Arrow Connector 111"/>
              <p:cNvCxnSpPr>
                <a:stCxn id="66" idx="6"/>
                <a:endCxn id="109" idx="2"/>
              </p:cNvCxnSpPr>
              <p:nvPr/>
            </p:nvCxnSpPr>
            <p:spPr>
              <a:xfrm flipV="1">
                <a:off x="3627321" y="3614180"/>
                <a:ext cx="452799" cy="27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4873911" y="3416615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18" name="Curved Right Arrow 117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Curved Right Arrow 118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7" name="Oval 116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20" name="Straight Arrow Connector 119"/>
              <p:cNvCxnSpPr>
                <a:stCxn id="109" idx="6"/>
                <a:endCxn id="117" idx="2"/>
              </p:cNvCxnSpPr>
              <p:nvPr/>
            </p:nvCxnSpPr>
            <p:spPr>
              <a:xfrm>
                <a:off x="4475250" y="3614180"/>
                <a:ext cx="39866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/>
            </p:nvGrpSpPr>
            <p:grpSpPr>
              <a:xfrm>
                <a:off x="5697605" y="3417796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26" name="Curved Right Arrow 125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Curved Right Arrow 126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Oval 124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28" name="Straight Arrow Connector 127"/>
              <p:cNvCxnSpPr>
                <a:stCxn id="117" idx="6"/>
                <a:endCxn id="125" idx="2"/>
              </p:cNvCxnSpPr>
              <p:nvPr/>
            </p:nvCxnSpPr>
            <p:spPr>
              <a:xfrm>
                <a:off x="5269041" y="3614180"/>
                <a:ext cx="428564" cy="118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5705616" y="2590964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34" name="Curved Right Arrow 133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Curved Right Arrow 134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3" name="Oval 132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36" name="Straight Arrow Connector 135"/>
              <p:cNvCxnSpPr>
                <a:stCxn id="117" idx="7"/>
                <a:endCxn id="133" idx="2"/>
              </p:cNvCxnSpPr>
              <p:nvPr/>
            </p:nvCxnSpPr>
            <p:spPr>
              <a:xfrm flipV="1">
                <a:off x="5211176" y="2788529"/>
                <a:ext cx="494440" cy="68595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5" idx="0"/>
                <a:endCxn id="133" idx="4"/>
              </p:cNvCxnSpPr>
              <p:nvPr/>
            </p:nvCxnSpPr>
            <p:spPr>
              <a:xfrm flipV="1">
                <a:off x="5895170" y="2986094"/>
                <a:ext cx="8011" cy="4317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7366054" y="3419721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45" name="Curved Right Arrow 144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Curved Right Arrow 145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4" name="Oval 143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8207577" y="3418158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50" name="Curved Right Arrow 149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Curved Right Arrow 150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9" name="Oval 148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52" name="Straight Arrow Connector 151"/>
              <p:cNvCxnSpPr>
                <a:stCxn id="133" idx="6"/>
                <a:endCxn id="144" idx="2"/>
              </p:cNvCxnSpPr>
              <p:nvPr/>
            </p:nvCxnSpPr>
            <p:spPr>
              <a:xfrm>
                <a:off x="6100746" y="2788529"/>
                <a:ext cx="1265308" cy="82875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25" idx="6"/>
                <a:endCxn id="144" idx="2"/>
              </p:cNvCxnSpPr>
              <p:nvPr/>
            </p:nvCxnSpPr>
            <p:spPr>
              <a:xfrm>
                <a:off x="6092735" y="3615361"/>
                <a:ext cx="1273319" cy="19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125" idx="4"/>
                <a:endCxn id="39" idx="0"/>
              </p:cNvCxnSpPr>
              <p:nvPr/>
            </p:nvCxnSpPr>
            <p:spPr>
              <a:xfrm>
                <a:off x="5895170" y="3812926"/>
                <a:ext cx="662" cy="5210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4" idx="0"/>
                <a:endCxn id="46" idx="2"/>
              </p:cNvCxnSpPr>
              <p:nvPr/>
            </p:nvCxnSpPr>
            <p:spPr>
              <a:xfrm flipH="1" flipV="1">
                <a:off x="7559520" y="2917844"/>
                <a:ext cx="4099" cy="5018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144" idx="6"/>
                <a:endCxn id="149" idx="2"/>
              </p:cNvCxnSpPr>
              <p:nvPr/>
            </p:nvCxnSpPr>
            <p:spPr>
              <a:xfrm flipV="1">
                <a:off x="7761184" y="3615723"/>
                <a:ext cx="446393" cy="156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149" idx="6"/>
                <a:endCxn id="53" idx="1"/>
              </p:cNvCxnSpPr>
              <p:nvPr/>
            </p:nvCxnSpPr>
            <p:spPr>
              <a:xfrm flipV="1">
                <a:off x="8602707" y="3611092"/>
                <a:ext cx="466786" cy="463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1753769" y="3273143"/>
            <a:ext cx="623428" cy="57030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4800" dirty="0">
              <a:solidFill>
                <a:schemeClr val="accent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30607" y="3273143"/>
            <a:ext cx="623428" cy="57030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4800" dirty="0">
              <a:solidFill>
                <a:schemeClr val="accent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442747" y="3259533"/>
            <a:ext cx="1513344" cy="57030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4800" dirty="0">
              <a:solidFill>
                <a:schemeClr val="accent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094443" y="2418977"/>
            <a:ext cx="1520623" cy="141169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4800" dirty="0">
              <a:solidFill>
                <a:schemeClr val="accent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584045" y="2359108"/>
            <a:ext cx="1437772" cy="148434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4800" dirty="0">
              <a:solidFill>
                <a:schemeClr val="accent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286357" y="3259876"/>
            <a:ext cx="623428" cy="1401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2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40" grpId="0" animBg="1"/>
      <p:bldP spid="141" grpId="0" animBg="1"/>
      <p:bldP spid="153" grpId="0" animBg="1"/>
      <p:bldP spid="1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latshållare för bild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solidFill>
            <a:schemeClr val="accent3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01. </a:t>
            </a:r>
            <a:r>
              <a:rPr lang="sv-SE" sz="1800" dirty="0">
                <a:solidFill>
                  <a:schemeClr val="bg1"/>
                </a:solidFill>
              </a:rPr>
              <a:t>AML and </a:t>
            </a:r>
            <a:r>
              <a:rPr lang="sv-SE" sz="1800" dirty="0" err="1">
                <a:solidFill>
                  <a:schemeClr val="bg1"/>
                </a:solidFill>
              </a:rPr>
              <a:t>Fraud</a:t>
            </a:r>
            <a:r>
              <a:rPr lang="sv-SE" sz="1800" dirty="0">
                <a:solidFill>
                  <a:schemeClr val="bg1"/>
                </a:solidFill>
              </a:rPr>
              <a:t> </a:t>
            </a:r>
            <a:r>
              <a:rPr lang="sv-SE" sz="1800" dirty="0" err="1">
                <a:solidFill>
                  <a:schemeClr val="bg1"/>
                </a:solidFill>
              </a:rPr>
              <a:t>Detection</a:t>
            </a:r>
            <a:r>
              <a:rPr lang="sv-SE" sz="1800" dirty="0">
                <a:solidFill>
                  <a:schemeClr val="bg1"/>
                </a:solidFill>
              </a:rPr>
              <a:t> 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02. </a:t>
            </a:r>
            <a:r>
              <a:rPr lang="sv-SE" sz="1800" dirty="0" err="1">
                <a:solidFill>
                  <a:schemeClr val="bg1"/>
                </a:solidFill>
              </a:rPr>
              <a:t>Traditional</a:t>
            </a:r>
            <a:r>
              <a:rPr lang="sv-SE" sz="1800" dirty="0">
                <a:solidFill>
                  <a:schemeClr val="bg1"/>
                </a:solidFill>
              </a:rPr>
              <a:t> implementation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03. </a:t>
            </a:r>
            <a:r>
              <a:rPr lang="sv-SE" sz="1800" dirty="0">
                <a:solidFill>
                  <a:schemeClr val="bg1"/>
                </a:solidFill>
              </a:rPr>
              <a:t>Kafka </a:t>
            </a:r>
            <a:r>
              <a:rPr lang="sv-SE" sz="1800" dirty="0" err="1">
                <a:solidFill>
                  <a:schemeClr val="bg1"/>
                </a:solidFill>
              </a:rPr>
              <a:t>quick</a:t>
            </a:r>
            <a:r>
              <a:rPr lang="sv-SE" sz="1800" dirty="0">
                <a:solidFill>
                  <a:schemeClr val="bg1"/>
                </a:solidFill>
              </a:rPr>
              <a:t> </a:t>
            </a:r>
            <a:r>
              <a:rPr lang="sv-SE" sz="1800" dirty="0" err="1">
                <a:solidFill>
                  <a:schemeClr val="bg1"/>
                </a:solidFill>
              </a:rPr>
              <a:t>walkthough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04. </a:t>
            </a:r>
            <a:r>
              <a:rPr lang="sv-SE" sz="1800" dirty="0" err="1" smtClean="0">
                <a:solidFill>
                  <a:schemeClr val="bg1"/>
                </a:solidFill>
              </a:rPr>
              <a:t>Utilize</a:t>
            </a:r>
            <a:r>
              <a:rPr lang="sv-SE" sz="1800" dirty="0" smtClean="0">
                <a:solidFill>
                  <a:schemeClr val="bg1"/>
                </a:solidFill>
              </a:rPr>
              <a:t> </a:t>
            </a:r>
            <a:r>
              <a:rPr lang="sv-SE" sz="1800" dirty="0" err="1" smtClean="0">
                <a:solidFill>
                  <a:schemeClr val="bg1"/>
                </a:solidFill>
              </a:rPr>
              <a:t>kafka</a:t>
            </a:r>
            <a:r>
              <a:rPr lang="sv-SE" sz="1800" dirty="0" smtClean="0">
                <a:solidFill>
                  <a:schemeClr val="bg1"/>
                </a:solidFill>
              </a:rPr>
              <a:t> for AML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>
                <a:solidFill>
                  <a:schemeClr val="bg1"/>
                </a:solidFill>
              </a:rPr>
              <a:t>05. </a:t>
            </a:r>
            <a:r>
              <a:rPr lang="sv-SE" sz="2000" b="1" dirty="0" smtClean="0">
                <a:solidFill>
                  <a:schemeClr val="bg1"/>
                </a:solidFill>
              </a:rPr>
              <a:t>The streaming data </a:t>
            </a:r>
            <a:r>
              <a:rPr lang="sv-SE" sz="2000" b="1" dirty="0" err="1" smtClean="0">
                <a:solidFill>
                  <a:schemeClr val="bg1"/>
                </a:solidFill>
              </a:rPr>
              <a:t>platform</a:t>
            </a:r>
            <a:r>
              <a:rPr lang="sv-SE" sz="2000" b="1" dirty="0" smtClean="0">
                <a:solidFill>
                  <a:schemeClr val="bg1"/>
                </a:solidFill>
              </a:rPr>
              <a:t> </a:t>
            </a:r>
            <a:endParaRPr lang="sv-SE" sz="2000" b="1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06. Agendapunkt 6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07. Agendapunkt 7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08. Agendapunkt 8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09. Agendapunkt 9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10. Agendapunkt 10</a:t>
            </a:r>
            <a:endParaRPr lang="sv-SE" sz="1800" dirty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39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4099636" y="4667280"/>
            <a:ext cx="3555587" cy="19388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25000"/>
                <a:lumOff val="7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48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One</a:t>
            </a:r>
            <a:r>
              <a:rPr lang="sv-SE" dirty="0" smtClean="0"/>
              <a:t> part in a </a:t>
            </a:r>
            <a:r>
              <a:rPr lang="sv-SE" dirty="0" err="1" smtClean="0"/>
              <a:t>larger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endParaRPr lang="sv-SE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4280630" y="4936299"/>
            <a:ext cx="3193597" cy="1581609"/>
            <a:chOff x="1306161" y="1467676"/>
            <a:chExt cx="9108656" cy="4511005"/>
          </a:xfrm>
        </p:grpSpPr>
        <p:sp>
          <p:nvSpPr>
            <p:cNvPr id="265" name="Rectangle 264"/>
            <p:cNvSpPr/>
            <p:nvPr/>
          </p:nvSpPr>
          <p:spPr>
            <a:xfrm>
              <a:off x="1306161" y="1467676"/>
              <a:ext cx="9108656" cy="4511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6229" y="1760501"/>
              <a:ext cx="8818344" cy="3864796"/>
              <a:chOff x="1526229" y="1760501"/>
              <a:chExt cx="8818344" cy="3864796"/>
            </a:xfrm>
          </p:grpSpPr>
          <p:sp>
            <p:nvSpPr>
              <p:cNvPr id="19" name="Alternate Process 18"/>
              <p:cNvSpPr/>
              <p:nvPr/>
            </p:nvSpPr>
            <p:spPr>
              <a:xfrm>
                <a:off x="1526229" y="1763398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2" name="Document 21"/>
              <p:cNvSpPr/>
              <p:nvPr/>
            </p:nvSpPr>
            <p:spPr>
              <a:xfrm>
                <a:off x="1592921" y="2590964"/>
                <a:ext cx="253428" cy="358196"/>
              </a:xfrm>
              <a:prstGeom prst="flowChartDocumen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511319" y="4327974"/>
                <a:ext cx="202137" cy="20213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Magnetic Disk 28"/>
              <p:cNvSpPr/>
              <p:nvPr/>
            </p:nvSpPr>
            <p:spPr>
              <a:xfrm>
                <a:off x="3213104" y="4166774"/>
                <a:ext cx="412217" cy="446619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0" name="Elbow Connector 29"/>
              <p:cNvCxnSpPr>
                <a:endCxn id="53" idx="2"/>
              </p:cNvCxnSpPr>
              <p:nvPr/>
            </p:nvCxnSpPr>
            <p:spPr>
              <a:xfrm rot="16200000" flipV="1">
                <a:off x="3227319" y="3989055"/>
                <a:ext cx="383790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lternate Process 32"/>
              <p:cNvSpPr/>
              <p:nvPr/>
            </p:nvSpPr>
            <p:spPr>
              <a:xfrm>
                <a:off x="4041613" y="5274934"/>
                <a:ext cx="412217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00" dirty="0" smtClean="0"/>
                  <a:t>UC</a:t>
                </a:r>
                <a:endParaRPr lang="sv-SE" sz="1000" dirty="0"/>
              </a:p>
            </p:txBody>
          </p:sp>
          <p:cxnSp>
            <p:nvCxnSpPr>
              <p:cNvPr id="34" name="Elbow Connector 33"/>
              <p:cNvCxnSpPr/>
              <p:nvPr/>
            </p:nvCxnSpPr>
            <p:spPr>
              <a:xfrm rot="16200000" flipV="1">
                <a:off x="3500919" y="4528130"/>
                <a:ext cx="1493606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5794763" y="4334008"/>
                <a:ext cx="202137" cy="20213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Alternate Process 45"/>
              <p:cNvSpPr/>
              <p:nvPr/>
            </p:nvSpPr>
            <p:spPr>
              <a:xfrm>
                <a:off x="7372148" y="2572686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8" name="Alternate Process 47"/>
              <p:cNvSpPr/>
              <p:nvPr/>
            </p:nvSpPr>
            <p:spPr>
              <a:xfrm>
                <a:off x="7365060" y="1766766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49" name="Elbow Connector 48"/>
              <p:cNvCxnSpPr>
                <a:stCxn id="46" idx="0"/>
                <a:endCxn id="48" idx="2"/>
              </p:cNvCxnSpPr>
              <p:nvPr/>
            </p:nvCxnSpPr>
            <p:spPr>
              <a:xfrm rot="16200000" flipV="1">
                <a:off x="7325595" y="2338761"/>
                <a:ext cx="460762" cy="708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>
                <a:off x="7739803" y="1939345"/>
                <a:ext cx="641271" cy="148501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06"/>
              <a:stretch/>
            </p:blipFill>
            <p:spPr>
              <a:xfrm>
                <a:off x="8119769" y="1760501"/>
                <a:ext cx="482938" cy="455264"/>
              </a:xfrm>
              <a:prstGeom prst="rect">
                <a:avLst/>
              </a:prstGeom>
            </p:spPr>
          </p:pic>
          <p:sp>
            <p:nvSpPr>
              <p:cNvPr id="53" name="Alternate Process 52"/>
              <p:cNvSpPr/>
              <p:nvPr/>
            </p:nvSpPr>
            <p:spPr>
              <a:xfrm>
                <a:off x="9069493" y="3438513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55" name="Alternate Process 54"/>
              <p:cNvSpPr/>
              <p:nvPr/>
            </p:nvSpPr>
            <p:spPr>
              <a:xfrm>
                <a:off x="9062758" y="1769656"/>
                <a:ext cx="374743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56" name="Elbow Connector 55"/>
              <p:cNvCxnSpPr/>
              <p:nvPr/>
            </p:nvCxnSpPr>
            <p:spPr>
              <a:xfrm rot="16200000" flipV="1">
                <a:off x="8598736" y="2766208"/>
                <a:ext cx="1309524" cy="673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Magnetic Disk 56"/>
              <p:cNvSpPr/>
              <p:nvPr/>
            </p:nvSpPr>
            <p:spPr>
              <a:xfrm>
                <a:off x="9030144" y="4171545"/>
                <a:ext cx="453440" cy="446619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58" name="Elbow Connector 57"/>
              <p:cNvCxnSpPr/>
              <p:nvPr/>
            </p:nvCxnSpPr>
            <p:spPr>
              <a:xfrm rot="5400000">
                <a:off x="9055840" y="3970520"/>
                <a:ext cx="402050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9014234" y="2485349"/>
                <a:ext cx="528407" cy="322373"/>
                <a:chOff x="10069975" y="2790889"/>
                <a:chExt cx="556079" cy="33925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0069975" y="2790889"/>
                  <a:ext cx="474562" cy="26482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000" dirty="0" smtClean="0"/>
                    <a:t>100</a:t>
                  </a:r>
                  <a:endParaRPr lang="sv-SE" sz="10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0151492" y="2865318"/>
                  <a:ext cx="474562" cy="26482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000" dirty="0" smtClean="0"/>
                    <a:t>1000</a:t>
                  </a:r>
                  <a:endParaRPr lang="sv-SE" sz="1000" dirty="0"/>
                </a:p>
              </p:txBody>
            </p:sp>
          </p:grpSp>
          <p:sp>
            <p:nvSpPr>
              <p:cNvPr id="60" name="Alternate Process 59"/>
              <p:cNvSpPr/>
              <p:nvPr/>
            </p:nvSpPr>
            <p:spPr>
              <a:xfrm>
                <a:off x="9932356" y="5280139"/>
                <a:ext cx="412217" cy="345158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000" dirty="0"/>
              </a:p>
            </p:txBody>
          </p:sp>
          <p:cxnSp>
            <p:nvCxnSpPr>
              <p:cNvPr id="61" name="Elbow Connector 60"/>
              <p:cNvCxnSpPr/>
              <p:nvPr/>
            </p:nvCxnSpPr>
            <p:spPr>
              <a:xfrm>
                <a:off x="9483584" y="4394855"/>
                <a:ext cx="654881" cy="8852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3232191" y="3419392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67" name="Curved Right Arrow 66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Curved Right Arrow 67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Oval 65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2" name="Straight Arrow Connector 81"/>
              <p:cNvCxnSpPr>
                <a:stCxn id="19" idx="2"/>
                <a:endCxn id="85" idx="0"/>
              </p:cNvCxnSpPr>
              <p:nvPr/>
            </p:nvCxnSpPr>
            <p:spPr>
              <a:xfrm>
                <a:off x="1713601" y="2108556"/>
                <a:ext cx="12286" cy="1318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1528322" y="3427416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86" name="Curved Right Arrow 85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Curved Right Arrow 86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5" name="Oval 84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89" name="Straight Arrow Connector 88"/>
              <p:cNvCxnSpPr>
                <a:stCxn id="85" idx="6"/>
                <a:endCxn id="97" idx="2"/>
              </p:cNvCxnSpPr>
              <p:nvPr/>
            </p:nvCxnSpPr>
            <p:spPr>
              <a:xfrm>
                <a:off x="1923452" y="3624981"/>
                <a:ext cx="489376" cy="6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/>
              <p:cNvGrpSpPr/>
              <p:nvPr/>
            </p:nvGrpSpPr>
            <p:grpSpPr>
              <a:xfrm>
                <a:off x="2412828" y="3428090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98" name="Curved Right Arrow 97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Curved Right Arrow 98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7" name="Oval 96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01" name="Straight Arrow Connector 100"/>
              <p:cNvCxnSpPr>
                <a:stCxn id="97" idx="4"/>
                <a:endCxn id="27" idx="0"/>
              </p:cNvCxnSpPr>
              <p:nvPr/>
            </p:nvCxnSpPr>
            <p:spPr>
              <a:xfrm>
                <a:off x="2610393" y="3823220"/>
                <a:ext cx="1995" cy="50475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7" idx="6"/>
                <a:endCxn id="66" idx="2"/>
              </p:cNvCxnSpPr>
              <p:nvPr/>
            </p:nvCxnSpPr>
            <p:spPr>
              <a:xfrm flipV="1">
                <a:off x="2807958" y="3616957"/>
                <a:ext cx="424233" cy="869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080120" y="3416615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10" name="Curved Right Arrow 109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Curved Right Arrow 110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9" name="Oval 108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12" name="Straight Arrow Connector 111"/>
              <p:cNvCxnSpPr>
                <a:stCxn id="66" idx="6"/>
                <a:endCxn id="109" idx="2"/>
              </p:cNvCxnSpPr>
              <p:nvPr/>
            </p:nvCxnSpPr>
            <p:spPr>
              <a:xfrm flipV="1">
                <a:off x="3627321" y="3614180"/>
                <a:ext cx="452799" cy="27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4873911" y="3416615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18" name="Curved Right Arrow 117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Curved Right Arrow 118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7" name="Oval 116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20" name="Straight Arrow Connector 119"/>
              <p:cNvCxnSpPr>
                <a:stCxn id="109" idx="6"/>
                <a:endCxn id="117" idx="2"/>
              </p:cNvCxnSpPr>
              <p:nvPr/>
            </p:nvCxnSpPr>
            <p:spPr>
              <a:xfrm>
                <a:off x="4475250" y="3614180"/>
                <a:ext cx="39866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/>
            </p:nvGrpSpPr>
            <p:grpSpPr>
              <a:xfrm>
                <a:off x="5697605" y="3417796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26" name="Curved Right Arrow 125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Curved Right Arrow 126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Oval 124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28" name="Straight Arrow Connector 127"/>
              <p:cNvCxnSpPr>
                <a:stCxn id="117" idx="6"/>
                <a:endCxn id="125" idx="2"/>
              </p:cNvCxnSpPr>
              <p:nvPr/>
            </p:nvCxnSpPr>
            <p:spPr>
              <a:xfrm>
                <a:off x="5269041" y="3614180"/>
                <a:ext cx="428564" cy="118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5705616" y="2590964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34" name="Curved Right Arrow 133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Curved Right Arrow 134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3" name="Oval 132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36" name="Straight Arrow Connector 135"/>
              <p:cNvCxnSpPr>
                <a:stCxn id="117" idx="7"/>
                <a:endCxn id="133" idx="2"/>
              </p:cNvCxnSpPr>
              <p:nvPr/>
            </p:nvCxnSpPr>
            <p:spPr>
              <a:xfrm flipV="1">
                <a:off x="5211176" y="2788529"/>
                <a:ext cx="494440" cy="68595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5" idx="0"/>
                <a:endCxn id="133" idx="4"/>
              </p:cNvCxnSpPr>
              <p:nvPr/>
            </p:nvCxnSpPr>
            <p:spPr>
              <a:xfrm flipV="1">
                <a:off x="5895170" y="2986094"/>
                <a:ext cx="8011" cy="4317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7366054" y="3419721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45" name="Curved Right Arrow 144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Curved Right Arrow 145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4" name="Oval 143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8207577" y="3418158"/>
                <a:ext cx="395130" cy="395130"/>
                <a:chOff x="1643062" y="2440608"/>
                <a:chExt cx="816941" cy="816941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1730120" y="2539010"/>
                  <a:ext cx="641606" cy="618528"/>
                  <a:chOff x="8115300" y="3729769"/>
                  <a:chExt cx="1320615" cy="1047971"/>
                </a:xfrm>
              </p:grpSpPr>
              <p:sp>
                <p:nvSpPr>
                  <p:cNvPr id="150" name="Curved Right Arrow 149"/>
                  <p:cNvSpPr/>
                  <p:nvPr/>
                </p:nvSpPr>
                <p:spPr>
                  <a:xfrm>
                    <a:off x="8115300" y="3746500"/>
                    <a:ext cx="624840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Curved Right Arrow 150"/>
                  <p:cNvSpPr/>
                  <p:nvPr/>
                </p:nvSpPr>
                <p:spPr>
                  <a:xfrm rot="10800000">
                    <a:off x="8766541" y="3729769"/>
                    <a:ext cx="669374" cy="1031240"/>
                  </a:xfrm>
                  <a:prstGeom prst="curvedRightArrow">
                    <a:avLst>
                      <a:gd name="adj1" fmla="val 47050"/>
                      <a:gd name="adj2" fmla="val 47050"/>
                      <a:gd name="adj3" fmla="val 29390"/>
                    </a:avLst>
                  </a:prstGeom>
                  <a:solidFill>
                    <a:schemeClr val="accent1">
                      <a:alpha val="33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9" name="Oval 148"/>
                <p:cNvSpPr/>
                <p:nvPr/>
              </p:nvSpPr>
              <p:spPr>
                <a:xfrm>
                  <a:off x="1643062" y="2440608"/>
                  <a:ext cx="816941" cy="8169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52" name="Straight Arrow Connector 151"/>
              <p:cNvCxnSpPr>
                <a:stCxn id="133" idx="6"/>
                <a:endCxn id="144" idx="2"/>
              </p:cNvCxnSpPr>
              <p:nvPr/>
            </p:nvCxnSpPr>
            <p:spPr>
              <a:xfrm>
                <a:off x="6100746" y="2788529"/>
                <a:ext cx="1265308" cy="82875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25" idx="6"/>
                <a:endCxn id="144" idx="2"/>
              </p:cNvCxnSpPr>
              <p:nvPr/>
            </p:nvCxnSpPr>
            <p:spPr>
              <a:xfrm>
                <a:off x="6092735" y="3615361"/>
                <a:ext cx="1273319" cy="19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125" idx="4"/>
                <a:endCxn id="39" idx="0"/>
              </p:cNvCxnSpPr>
              <p:nvPr/>
            </p:nvCxnSpPr>
            <p:spPr>
              <a:xfrm>
                <a:off x="5895170" y="3812926"/>
                <a:ext cx="662" cy="5210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4" idx="0"/>
                <a:endCxn id="46" idx="2"/>
              </p:cNvCxnSpPr>
              <p:nvPr/>
            </p:nvCxnSpPr>
            <p:spPr>
              <a:xfrm flipH="1" flipV="1">
                <a:off x="7559520" y="2917844"/>
                <a:ext cx="4099" cy="5018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144" idx="6"/>
                <a:endCxn id="149" idx="2"/>
              </p:cNvCxnSpPr>
              <p:nvPr/>
            </p:nvCxnSpPr>
            <p:spPr>
              <a:xfrm flipV="1">
                <a:off x="7761184" y="3615723"/>
                <a:ext cx="446393" cy="156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149" idx="6"/>
                <a:endCxn id="53" idx="1"/>
              </p:cNvCxnSpPr>
              <p:nvPr/>
            </p:nvCxnSpPr>
            <p:spPr>
              <a:xfrm flipV="1">
                <a:off x="8602707" y="3611092"/>
                <a:ext cx="466786" cy="463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064956" y="1647209"/>
            <a:ext cx="1065396" cy="87028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solidFill>
                  <a:schemeClr val="accent1"/>
                </a:solidFill>
              </a:rPr>
              <a:t>APP</a:t>
            </a:r>
            <a:endParaRPr lang="sv-SE" sz="2000" dirty="0">
              <a:solidFill>
                <a:schemeClr val="accent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02419" y="1647208"/>
            <a:ext cx="1065396" cy="87028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solidFill>
                  <a:schemeClr val="accent1"/>
                </a:solidFill>
              </a:rPr>
              <a:t>APP</a:t>
            </a:r>
            <a:endParaRPr lang="sv-SE" sz="2000" dirty="0">
              <a:solidFill>
                <a:schemeClr val="accent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28821" y="1647208"/>
            <a:ext cx="1065396" cy="87028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solidFill>
                  <a:schemeClr val="accent1"/>
                </a:solidFill>
              </a:rPr>
              <a:t>APP</a:t>
            </a:r>
            <a:endParaRPr lang="sv-SE" sz="2000" dirty="0">
              <a:solidFill>
                <a:schemeClr val="accent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655223" y="1647208"/>
            <a:ext cx="1065396" cy="87028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solidFill>
                  <a:schemeClr val="accent1"/>
                </a:solidFill>
              </a:rPr>
              <a:t>APP</a:t>
            </a:r>
            <a:endParaRPr lang="sv-SE" sz="20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97654" y="2517498"/>
            <a:ext cx="3279776" cy="2149782"/>
            <a:chOff x="2597654" y="2517498"/>
            <a:chExt cx="3279776" cy="2149782"/>
          </a:xfrm>
        </p:grpSpPr>
        <p:cxnSp>
          <p:nvCxnSpPr>
            <p:cNvPr id="106" name="Straight Arrow Connector 105"/>
            <p:cNvCxnSpPr>
              <a:stCxn id="100" idx="0"/>
              <a:endCxn id="137" idx="2"/>
            </p:cNvCxnSpPr>
            <p:nvPr/>
          </p:nvCxnSpPr>
          <p:spPr>
            <a:xfrm flipH="1" flipV="1">
              <a:off x="2597654" y="2517498"/>
              <a:ext cx="3279776" cy="2149782"/>
            </a:xfrm>
            <a:prstGeom prst="straightConnector1">
              <a:avLst/>
            </a:prstGeom>
            <a:ln w="412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3130352" y="3092600"/>
              <a:ext cx="1518806" cy="6692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Approved</a:t>
              </a:r>
              <a:r>
                <a:rPr lang="sv-SE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</a:p>
            <a:p>
              <a:pPr algn="ctr"/>
              <a:r>
                <a:rPr lang="sv-SE" sz="1400" dirty="0" err="1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Loan</a:t>
              </a:r>
              <a:r>
                <a:rPr lang="sv-SE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sv-SE" sz="1400" dirty="0" err="1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application</a:t>
              </a:r>
              <a:endParaRPr lang="sv-SE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54253" y="2517497"/>
            <a:ext cx="1606679" cy="2149783"/>
            <a:chOff x="5054253" y="2517497"/>
            <a:chExt cx="1606679" cy="2149783"/>
          </a:xfrm>
        </p:grpSpPr>
        <p:cxnSp>
          <p:nvCxnSpPr>
            <p:cNvPr id="114" name="Straight Arrow Connector 113"/>
            <p:cNvCxnSpPr>
              <a:stCxn id="100" idx="0"/>
              <a:endCxn id="104" idx="2"/>
            </p:cNvCxnSpPr>
            <p:nvPr/>
          </p:nvCxnSpPr>
          <p:spPr>
            <a:xfrm flipV="1">
              <a:off x="5877430" y="2517497"/>
              <a:ext cx="484089" cy="2149783"/>
            </a:xfrm>
            <a:prstGeom prst="straightConnector1">
              <a:avLst/>
            </a:prstGeom>
            <a:ln w="412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054253" y="3093693"/>
              <a:ext cx="1606679" cy="6692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Creditcheck taken</a:t>
              </a:r>
              <a:endParaRPr lang="sv-SE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1717178" y="2836878"/>
            <a:ext cx="9288682" cy="1459652"/>
          </a:xfrm>
          <a:prstGeom prst="rect">
            <a:avLst/>
          </a:prstGeom>
          <a:solidFill>
            <a:schemeClr val="accent1">
              <a:alpha val="45000"/>
            </a:schemeClr>
          </a:solidFill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600" b="1" dirty="0" smtClean="0">
                <a:solidFill>
                  <a:schemeClr val="tx1"/>
                </a:solidFill>
              </a:rPr>
              <a:t>Streaming data </a:t>
            </a:r>
            <a:r>
              <a:rPr lang="sv-SE" sz="3600" b="1" dirty="0" err="1" smtClean="0">
                <a:solidFill>
                  <a:schemeClr val="tx1"/>
                </a:solidFill>
              </a:rPr>
              <a:t>platform</a:t>
            </a:r>
            <a:endParaRPr lang="sv-SE" sz="3600" b="1" dirty="0">
              <a:solidFill>
                <a:schemeClr val="tx1"/>
              </a:solidFill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17" y="3066867"/>
            <a:ext cx="3521532" cy="10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2018-03-09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smtClean="0"/>
              <a:t>TLG konferens Affärsplan 2017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err="1" smtClean="0">
                <a:solidFill>
                  <a:schemeClr val="bg1"/>
                </a:solidFill>
              </a:rPr>
              <a:t>www.ffcg.se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6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Aspects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Financial</a:t>
            </a:r>
            <a:r>
              <a:rPr lang="sv-SE" dirty="0" smtClean="0"/>
              <a:t> </a:t>
            </a:r>
            <a:r>
              <a:rPr lang="sv-SE" dirty="0" err="1" smtClean="0"/>
              <a:t>regulations</a:t>
            </a:r>
            <a:endParaRPr lang="sv-SE" dirty="0" smtClean="0"/>
          </a:p>
          <a:p>
            <a:r>
              <a:rPr lang="sv-SE" dirty="0" smtClean="0"/>
              <a:t>Anti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 (AML)</a:t>
            </a:r>
          </a:p>
          <a:p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customer</a:t>
            </a:r>
            <a:r>
              <a:rPr lang="sv-SE" dirty="0" smtClean="0"/>
              <a:t> (KYC)</a:t>
            </a:r>
          </a:p>
          <a:p>
            <a:r>
              <a:rPr lang="sv-SE" dirty="0" smtClean="0"/>
              <a:t>Data </a:t>
            </a:r>
            <a:r>
              <a:rPr lang="sv-SE" dirty="0" err="1" smtClean="0"/>
              <a:t>protection</a:t>
            </a:r>
            <a:r>
              <a:rPr lang="sv-SE" dirty="0" smtClean="0"/>
              <a:t> (GDPR)</a:t>
            </a:r>
          </a:p>
          <a:p>
            <a:r>
              <a:rPr lang="sv-SE" dirty="0" err="1" smtClean="0"/>
              <a:t>Payment</a:t>
            </a:r>
            <a:r>
              <a:rPr lang="sv-SE" dirty="0" smtClean="0"/>
              <a:t> service </a:t>
            </a:r>
            <a:r>
              <a:rPr lang="sv-SE" dirty="0" err="1" smtClean="0"/>
              <a:t>directive</a:t>
            </a:r>
            <a:r>
              <a:rPr lang="sv-SE" dirty="0" smtClean="0"/>
              <a:t> (PSD2)</a:t>
            </a:r>
          </a:p>
          <a:p>
            <a:r>
              <a:rPr lang="sv-SE" dirty="0" err="1" smtClean="0"/>
              <a:t>Economic</a:t>
            </a:r>
            <a:r>
              <a:rPr lang="sv-SE" dirty="0" smtClean="0"/>
              <a:t> </a:t>
            </a:r>
            <a:r>
              <a:rPr lang="sv-SE" dirty="0" err="1" smtClean="0"/>
              <a:t>losses</a:t>
            </a:r>
            <a:endParaRPr lang="sv-SE" dirty="0" smtClean="0"/>
          </a:p>
          <a:p>
            <a:r>
              <a:rPr lang="sv-SE" dirty="0" err="1" smtClean="0"/>
              <a:t>Etc</a:t>
            </a:r>
            <a:r>
              <a:rPr lang="is-IS" dirty="0" smtClean="0"/>
              <a:t>…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918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Alternate Process 5"/>
          <p:cNvSpPr/>
          <p:nvPr/>
        </p:nvSpPr>
        <p:spPr>
          <a:xfrm>
            <a:off x="1465848" y="3483981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Decision 6"/>
          <p:cNvSpPr/>
          <p:nvPr/>
        </p:nvSpPr>
        <p:spPr>
          <a:xfrm>
            <a:off x="2373565" y="3483981"/>
            <a:ext cx="457200" cy="36395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Elbow Connector 13"/>
          <p:cNvCxnSpPr>
            <a:stCxn id="6" idx="3"/>
            <a:endCxn id="7" idx="1"/>
          </p:cNvCxnSpPr>
          <p:nvPr/>
        </p:nvCxnSpPr>
        <p:spPr>
          <a:xfrm>
            <a:off x="1860216" y="3665598"/>
            <a:ext cx="513349" cy="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5300" y="2273300"/>
            <a:ext cx="11137900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9750" y="5207000"/>
            <a:ext cx="11137900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1810" y="171881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Customer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" y="339588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Us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495299" y="542112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3rd party </a:t>
            </a:r>
            <a:endParaRPr lang="sv-SE" dirty="0"/>
          </a:p>
        </p:txBody>
      </p:sp>
      <p:sp>
        <p:nvSpPr>
          <p:cNvPr id="22" name="Alternate Process 21"/>
          <p:cNvSpPr/>
          <p:nvPr/>
        </p:nvSpPr>
        <p:spPr>
          <a:xfrm>
            <a:off x="1465848" y="1721864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24" name="Elbow Connector 23"/>
          <p:cNvCxnSpPr>
            <a:stCxn id="22" idx="2"/>
            <a:endCxn id="6" idx="0"/>
          </p:cNvCxnSpPr>
          <p:nvPr/>
        </p:nvCxnSpPr>
        <p:spPr>
          <a:xfrm rot="5400000">
            <a:off x="963591" y="2784539"/>
            <a:ext cx="139888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cument 31"/>
          <p:cNvSpPr/>
          <p:nvPr/>
        </p:nvSpPr>
        <p:spPr>
          <a:xfrm>
            <a:off x="1536033" y="2592769"/>
            <a:ext cx="266700" cy="376955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lternate Process 34"/>
          <p:cNvSpPr/>
          <p:nvPr/>
        </p:nvSpPr>
        <p:spPr>
          <a:xfrm>
            <a:off x="3260782" y="3483981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36" name="Elbow Connector 35"/>
          <p:cNvCxnSpPr>
            <a:stCxn id="7" idx="3"/>
            <a:endCxn id="35" idx="1"/>
          </p:cNvCxnSpPr>
          <p:nvPr/>
        </p:nvCxnSpPr>
        <p:spPr>
          <a:xfrm flipV="1">
            <a:off x="2830765" y="3665598"/>
            <a:ext cx="430017" cy="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2"/>
            <a:endCxn id="45" idx="0"/>
          </p:cNvCxnSpPr>
          <p:nvPr/>
        </p:nvCxnSpPr>
        <p:spPr>
          <a:xfrm rot="16200000" flipH="1">
            <a:off x="2319122" y="4130978"/>
            <a:ext cx="572811" cy="6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502527" y="4420746"/>
            <a:ext cx="212723" cy="2127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Magnetic Disk 57"/>
          <p:cNvSpPr/>
          <p:nvPr/>
        </p:nvSpPr>
        <p:spPr>
          <a:xfrm>
            <a:off x="3241064" y="4251104"/>
            <a:ext cx="433805" cy="47000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9" name="Elbow Connector 58"/>
          <p:cNvCxnSpPr>
            <a:stCxn id="58" idx="1"/>
            <a:endCxn id="35" idx="2"/>
          </p:cNvCxnSpPr>
          <p:nvPr/>
        </p:nvCxnSpPr>
        <p:spPr>
          <a:xfrm rot="16200000" flipV="1">
            <a:off x="3256023" y="4049159"/>
            <a:ext cx="4038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lternate Process 67"/>
          <p:cNvSpPr/>
          <p:nvPr/>
        </p:nvSpPr>
        <p:spPr>
          <a:xfrm>
            <a:off x="4132679" y="3482238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69" name="Elbow Connector 68"/>
          <p:cNvCxnSpPr>
            <a:stCxn id="35" idx="3"/>
            <a:endCxn id="68" idx="1"/>
          </p:cNvCxnSpPr>
          <p:nvPr/>
        </p:nvCxnSpPr>
        <p:spPr>
          <a:xfrm flipV="1">
            <a:off x="3655150" y="3663855"/>
            <a:ext cx="477529" cy="1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lternate Process 71"/>
          <p:cNvSpPr/>
          <p:nvPr/>
        </p:nvSpPr>
        <p:spPr>
          <a:xfrm>
            <a:off x="4112961" y="5417298"/>
            <a:ext cx="433805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UC</a:t>
            </a:r>
            <a:endParaRPr lang="sv-SE" sz="1000" dirty="0"/>
          </a:p>
        </p:txBody>
      </p:sp>
      <p:cxnSp>
        <p:nvCxnSpPr>
          <p:cNvPr id="73" name="Elbow Connector 72"/>
          <p:cNvCxnSpPr>
            <a:stCxn id="72" idx="0"/>
            <a:endCxn id="68" idx="2"/>
          </p:cNvCxnSpPr>
          <p:nvPr/>
        </p:nvCxnSpPr>
        <p:spPr>
          <a:xfrm rot="16200000" flipV="1">
            <a:off x="3543951" y="4631384"/>
            <a:ext cx="15718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lternate Process 76"/>
          <p:cNvSpPr/>
          <p:nvPr/>
        </p:nvSpPr>
        <p:spPr>
          <a:xfrm>
            <a:off x="5006688" y="3478986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78" name="Elbow Connector 77"/>
          <p:cNvCxnSpPr>
            <a:stCxn id="68" idx="3"/>
            <a:endCxn id="77" idx="1"/>
          </p:cNvCxnSpPr>
          <p:nvPr/>
        </p:nvCxnSpPr>
        <p:spPr>
          <a:xfrm flipV="1">
            <a:off x="4527047" y="3660603"/>
            <a:ext cx="479641" cy="3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ecision 80"/>
          <p:cNvSpPr/>
          <p:nvPr/>
        </p:nvSpPr>
        <p:spPr>
          <a:xfrm>
            <a:off x="5828961" y="3476883"/>
            <a:ext cx="457200" cy="363954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5774518" y="4137328"/>
            <a:ext cx="572811" cy="6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957923" y="4427096"/>
            <a:ext cx="212723" cy="2127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4" name="Elbow Connector 83"/>
          <p:cNvCxnSpPr>
            <a:stCxn id="77" idx="3"/>
            <a:endCxn id="81" idx="1"/>
          </p:cNvCxnSpPr>
          <p:nvPr/>
        </p:nvCxnSpPr>
        <p:spPr>
          <a:xfrm flipV="1">
            <a:off x="5401056" y="3658860"/>
            <a:ext cx="427905" cy="1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957888" y="2753640"/>
            <a:ext cx="212723" cy="2127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8" name="Elbow Connector 87"/>
          <p:cNvCxnSpPr>
            <a:stCxn id="81" idx="0"/>
            <a:endCxn id="87" idx="4"/>
          </p:cNvCxnSpPr>
          <p:nvPr/>
        </p:nvCxnSpPr>
        <p:spPr>
          <a:xfrm rot="5400000" flipH="1" flipV="1">
            <a:off x="5805645" y="3218279"/>
            <a:ext cx="510520" cy="6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lternate Process 90"/>
          <p:cNvSpPr/>
          <p:nvPr/>
        </p:nvSpPr>
        <p:spPr>
          <a:xfrm>
            <a:off x="6752594" y="3477602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92" name="Elbow Connector 91"/>
          <p:cNvCxnSpPr>
            <a:stCxn id="81" idx="3"/>
            <a:endCxn id="91" idx="1"/>
          </p:cNvCxnSpPr>
          <p:nvPr/>
        </p:nvCxnSpPr>
        <p:spPr>
          <a:xfrm>
            <a:off x="6286161" y="3658860"/>
            <a:ext cx="466433" cy="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7" idx="6"/>
            <a:endCxn id="91" idx="0"/>
          </p:cNvCxnSpPr>
          <p:nvPr/>
        </p:nvCxnSpPr>
        <p:spPr>
          <a:xfrm>
            <a:off x="6170611" y="2860002"/>
            <a:ext cx="779167" cy="617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lternate Process 97"/>
          <p:cNvSpPr/>
          <p:nvPr/>
        </p:nvSpPr>
        <p:spPr>
          <a:xfrm>
            <a:off x="7617544" y="3476893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99" name="Elbow Connector 98"/>
          <p:cNvCxnSpPr>
            <a:stCxn id="91" idx="3"/>
            <a:endCxn id="98" idx="1"/>
          </p:cNvCxnSpPr>
          <p:nvPr/>
        </p:nvCxnSpPr>
        <p:spPr>
          <a:xfrm flipV="1">
            <a:off x="7146962" y="3658510"/>
            <a:ext cx="470582" cy="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lternate Process 101"/>
          <p:cNvSpPr/>
          <p:nvPr/>
        </p:nvSpPr>
        <p:spPr>
          <a:xfrm>
            <a:off x="7610456" y="1725408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03" name="Elbow Connector 102"/>
          <p:cNvCxnSpPr>
            <a:stCxn id="98" idx="0"/>
            <a:endCxn id="102" idx="2"/>
          </p:cNvCxnSpPr>
          <p:nvPr/>
        </p:nvCxnSpPr>
        <p:spPr>
          <a:xfrm rot="16200000" flipV="1">
            <a:off x="7117059" y="2779224"/>
            <a:ext cx="1388251" cy="7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lternate Process 105"/>
          <p:cNvSpPr/>
          <p:nvPr/>
        </p:nvSpPr>
        <p:spPr>
          <a:xfrm>
            <a:off x="8482494" y="3469805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10" name="Elbow Connector 109"/>
          <p:cNvCxnSpPr>
            <a:stCxn id="102" idx="3"/>
            <a:endCxn id="106" idx="0"/>
          </p:cNvCxnSpPr>
          <p:nvPr/>
        </p:nvCxnSpPr>
        <p:spPr>
          <a:xfrm>
            <a:off x="8004824" y="1907025"/>
            <a:ext cx="674854" cy="1562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6"/>
          <a:stretch/>
        </p:blipFill>
        <p:spPr>
          <a:xfrm>
            <a:off x="8404688" y="1718815"/>
            <a:ext cx="508229" cy="479106"/>
          </a:xfrm>
          <a:prstGeom prst="rect">
            <a:avLst/>
          </a:prstGeom>
        </p:spPr>
      </p:pic>
      <p:sp>
        <p:nvSpPr>
          <p:cNvPr id="114" name="Alternate Process 113"/>
          <p:cNvSpPr/>
          <p:nvPr/>
        </p:nvSpPr>
        <p:spPr>
          <a:xfrm>
            <a:off x="9404149" y="3469786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15" name="Elbow Connector 114"/>
          <p:cNvCxnSpPr>
            <a:stCxn id="106" idx="3"/>
            <a:endCxn id="114" idx="1"/>
          </p:cNvCxnSpPr>
          <p:nvPr/>
        </p:nvCxnSpPr>
        <p:spPr>
          <a:xfrm flipV="1">
            <a:off x="8876862" y="3651403"/>
            <a:ext cx="527287" cy="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lternate Process 117"/>
          <p:cNvSpPr/>
          <p:nvPr/>
        </p:nvSpPr>
        <p:spPr>
          <a:xfrm>
            <a:off x="9397061" y="1728449"/>
            <a:ext cx="394368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19" name="Elbow Connector 118"/>
          <p:cNvCxnSpPr>
            <a:stCxn id="114" idx="0"/>
            <a:endCxn id="118" idx="2"/>
          </p:cNvCxnSpPr>
          <p:nvPr/>
        </p:nvCxnSpPr>
        <p:spPr>
          <a:xfrm rot="16200000" flipV="1">
            <a:off x="8908738" y="2777191"/>
            <a:ext cx="1378103" cy="7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Magnetic Disk 121"/>
          <p:cNvSpPr/>
          <p:nvPr/>
        </p:nvSpPr>
        <p:spPr>
          <a:xfrm>
            <a:off x="9362739" y="4256125"/>
            <a:ext cx="477186" cy="47000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3" name="Elbow Connector 122"/>
          <p:cNvCxnSpPr>
            <a:stCxn id="114" idx="2"/>
            <a:endCxn id="122" idx="1"/>
          </p:cNvCxnSpPr>
          <p:nvPr/>
        </p:nvCxnSpPr>
        <p:spPr>
          <a:xfrm rot="5400000">
            <a:off x="9389781" y="4044572"/>
            <a:ext cx="4231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9345996" y="2481623"/>
            <a:ext cx="556079" cy="339256"/>
            <a:chOff x="10069975" y="2790889"/>
            <a:chExt cx="556079" cy="339256"/>
          </a:xfrm>
        </p:grpSpPr>
        <p:sp>
          <p:nvSpPr>
            <p:cNvPr id="127" name="Rectangle 126"/>
            <p:cNvSpPr/>
            <p:nvPr/>
          </p:nvSpPr>
          <p:spPr>
            <a:xfrm>
              <a:off x="10069975" y="2790889"/>
              <a:ext cx="474562" cy="2648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100</a:t>
              </a:r>
              <a:endParaRPr lang="sv-SE" sz="10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151492" y="2865318"/>
              <a:ext cx="474562" cy="2648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1000</a:t>
              </a:r>
              <a:endParaRPr lang="sv-SE" sz="1000" dirty="0"/>
            </a:p>
          </p:txBody>
        </p:sp>
      </p:grpSp>
      <p:sp>
        <p:nvSpPr>
          <p:cNvPr id="130" name="Alternate Process 129"/>
          <p:cNvSpPr/>
          <p:nvPr/>
        </p:nvSpPr>
        <p:spPr>
          <a:xfrm>
            <a:off x="10312199" y="5422775"/>
            <a:ext cx="433805" cy="36323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000" dirty="0"/>
          </a:p>
        </p:txBody>
      </p:sp>
      <p:cxnSp>
        <p:nvCxnSpPr>
          <p:cNvPr id="131" name="Elbow Connector 130"/>
          <p:cNvCxnSpPr>
            <a:stCxn id="122" idx="4"/>
            <a:endCxn id="130" idx="0"/>
          </p:cNvCxnSpPr>
          <p:nvPr/>
        </p:nvCxnSpPr>
        <p:spPr>
          <a:xfrm>
            <a:off x="9839925" y="4491129"/>
            <a:ext cx="689177" cy="931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Baseline</a:t>
            </a:r>
            <a:r>
              <a:rPr lang="sv-SE" dirty="0" smtClean="0"/>
              <a:t> implementation </a:t>
            </a:r>
            <a:r>
              <a:rPr lang="sv-SE" dirty="0" err="1" smtClean="0"/>
              <a:t>view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3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latshållare för bild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solidFill>
            <a:schemeClr val="accent4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01. AML and </a:t>
            </a:r>
            <a:r>
              <a:rPr lang="sv-SE" sz="1800" dirty="0" err="1" smtClean="0">
                <a:solidFill>
                  <a:schemeClr val="bg1"/>
                </a:solidFill>
              </a:rPr>
              <a:t>Fraud</a:t>
            </a:r>
            <a:r>
              <a:rPr lang="sv-SE" sz="1800" dirty="0" smtClean="0">
                <a:solidFill>
                  <a:schemeClr val="bg1"/>
                </a:solidFill>
              </a:rPr>
              <a:t> </a:t>
            </a:r>
            <a:r>
              <a:rPr lang="sv-SE" sz="1800" dirty="0" err="1" smtClean="0">
                <a:solidFill>
                  <a:schemeClr val="bg1"/>
                </a:solidFill>
              </a:rPr>
              <a:t>Detection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 smtClean="0">
                <a:solidFill>
                  <a:schemeClr val="bg1"/>
                </a:solidFill>
              </a:rPr>
              <a:t>02. </a:t>
            </a:r>
            <a:r>
              <a:rPr lang="sv-SE" sz="2000" b="1" dirty="0" err="1" smtClean="0">
                <a:solidFill>
                  <a:schemeClr val="bg1"/>
                </a:solidFill>
              </a:rPr>
              <a:t>Traditional</a:t>
            </a:r>
            <a:r>
              <a:rPr lang="sv-SE" sz="2000" b="1" dirty="0" smtClean="0">
                <a:solidFill>
                  <a:schemeClr val="bg1"/>
                </a:solidFill>
              </a:rPr>
              <a:t> Implementation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03</a:t>
            </a:r>
            <a:r>
              <a:rPr lang="sv-SE" sz="1800" dirty="0">
                <a:solidFill>
                  <a:schemeClr val="bg1"/>
                </a:solidFill>
              </a:rPr>
              <a:t>. Kafka </a:t>
            </a:r>
            <a:r>
              <a:rPr lang="sv-SE" sz="1800" dirty="0" err="1">
                <a:solidFill>
                  <a:schemeClr val="bg1"/>
                </a:solidFill>
              </a:rPr>
              <a:t>quick</a:t>
            </a:r>
            <a:r>
              <a:rPr lang="sv-SE" sz="1800" dirty="0">
                <a:solidFill>
                  <a:schemeClr val="bg1"/>
                </a:solidFill>
              </a:rPr>
              <a:t> </a:t>
            </a:r>
            <a:r>
              <a:rPr lang="sv-SE" sz="1800" dirty="0" err="1">
                <a:solidFill>
                  <a:schemeClr val="bg1"/>
                </a:solidFill>
              </a:rPr>
              <a:t>walkthough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04</a:t>
            </a:r>
            <a:r>
              <a:rPr lang="sv-SE" sz="1800" dirty="0">
                <a:solidFill>
                  <a:schemeClr val="bg1"/>
                </a:solidFill>
              </a:rPr>
              <a:t>. </a:t>
            </a:r>
            <a:r>
              <a:rPr lang="sv-SE" sz="1800" dirty="0" err="1">
                <a:solidFill>
                  <a:schemeClr val="bg1"/>
                </a:solidFill>
              </a:rPr>
              <a:t>Utilize</a:t>
            </a:r>
            <a:r>
              <a:rPr lang="sv-SE" sz="1800" dirty="0">
                <a:solidFill>
                  <a:schemeClr val="bg1"/>
                </a:solidFill>
              </a:rPr>
              <a:t> </a:t>
            </a:r>
            <a:r>
              <a:rPr lang="sv-SE" sz="1800" dirty="0" err="1">
                <a:solidFill>
                  <a:schemeClr val="bg1"/>
                </a:solidFill>
              </a:rPr>
              <a:t>kafka</a:t>
            </a:r>
            <a:r>
              <a:rPr lang="sv-SE" sz="1800" dirty="0">
                <a:solidFill>
                  <a:schemeClr val="bg1"/>
                </a:solidFill>
              </a:rPr>
              <a:t> for AML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05</a:t>
            </a:r>
            <a:r>
              <a:rPr lang="sv-SE" sz="1800" dirty="0">
                <a:solidFill>
                  <a:schemeClr val="bg1"/>
                </a:solidFill>
              </a:rPr>
              <a:t>. The streaming data </a:t>
            </a:r>
            <a:r>
              <a:rPr lang="sv-SE" sz="1800" dirty="0" err="1">
                <a:solidFill>
                  <a:schemeClr val="bg1"/>
                </a:solidFill>
              </a:rPr>
              <a:t>platform</a:t>
            </a:r>
            <a:endParaRPr lang="sv-SE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1800" dirty="0" smtClean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53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Loan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process system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54051" y="2495771"/>
            <a:ext cx="4821456" cy="1320388"/>
          </a:xfrm>
          <a:prstGeom prst="rect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1005950" y="2639233"/>
            <a:ext cx="2928937" cy="1033463"/>
            <a:chOff x="1465848" y="1718815"/>
            <a:chExt cx="9280156" cy="4067194"/>
          </a:xfrm>
        </p:grpSpPr>
        <p:sp>
          <p:nvSpPr>
            <p:cNvPr id="9" name="Alternate Process 8"/>
            <p:cNvSpPr/>
            <p:nvPr/>
          </p:nvSpPr>
          <p:spPr>
            <a:xfrm>
              <a:off x="1465848" y="3483981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0" name="Decision 9"/>
            <p:cNvSpPr/>
            <p:nvPr/>
          </p:nvSpPr>
          <p:spPr>
            <a:xfrm>
              <a:off x="2373565" y="3483981"/>
              <a:ext cx="457200" cy="36395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" name="Elbow Connector 10"/>
            <p:cNvCxnSpPr>
              <a:stCxn id="14" idx="3"/>
              <a:endCxn id="15" idx="1"/>
            </p:cNvCxnSpPr>
            <p:nvPr/>
          </p:nvCxnSpPr>
          <p:spPr>
            <a:xfrm>
              <a:off x="1860216" y="3665598"/>
              <a:ext cx="513349" cy="3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lternate Process 11"/>
            <p:cNvSpPr/>
            <p:nvPr/>
          </p:nvSpPr>
          <p:spPr>
            <a:xfrm>
              <a:off x="1465848" y="1721864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3" name="Elbow Connector 12"/>
            <p:cNvCxnSpPr>
              <a:stCxn id="30" idx="2"/>
              <a:endCxn id="14" idx="0"/>
            </p:cNvCxnSpPr>
            <p:nvPr/>
          </p:nvCxnSpPr>
          <p:spPr>
            <a:xfrm rot="5400000">
              <a:off x="963591" y="2784539"/>
              <a:ext cx="1398883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ocument 13"/>
            <p:cNvSpPr/>
            <p:nvPr/>
          </p:nvSpPr>
          <p:spPr>
            <a:xfrm>
              <a:off x="1536033" y="2592769"/>
              <a:ext cx="266700" cy="376955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Alternate Process 14"/>
            <p:cNvSpPr/>
            <p:nvPr/>
          </p:nvSpPr>
          <p:spPr>
            <a:xfrm>
              <a:off x="3260782" y="3483981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6" name="Elbow Connector 15"/>
            <p:cNvCxnSpPr>
              <a:stCxn id="15" idx="3"/>
              <a:endCxn id="43" idx="1"/>
            </p:cNvCxnSpPr>
            <p:nvPr/>
          </p:nvCxnSpPr>
          <p:spPr>
            <a:xfrm flipV="1">
              <a:off x="2830765" y="3665598"/>
              <a:ext cx="430017" cy="3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5" idx="2"/>
              <a:endCxn id="53" idx="0"/>
            </p:cNvCxnSpPr>
            <p:nvPr/>
          </p:nvCxnSpPr>
          <p:spPr>
            <a:xfrm rot="16200000" flipH="1">
              <a:off x="2319122" y="4130978"/>
              <a:ext cx="572811" cy="67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502527" y="4420746"/>
              <a:ext cx="212723" cy="212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Magnetic Disk 18"/>
            <p:cNvSpPr/>
            <p:nvPr/>
          </p:nvSpPr>
          <p:spPr>
            <a:xfrm>
              <a:off x="3241064" y="4251104"/>
              <a:ext cx="433805" cy="47000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Elbow Connector 19"/>
            <p:cNvCxnSpPr>
              <a:endCxn id="43" idx="2"/>
            </p:cNvCxnSpPr>
            <p:nvPr/>
          </p:nvCxnSpPr>
          <p:spPr>
            <a:xfrm rot="16200000" flipV="1">
              <a:off x="3256023" y="4049159"/>
              <a:ext cx="403889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lternate Process 20"/>
            <p:cNvSpPr/>
            <p:nvPr/>
          </p:nvSpPr>
          <p:spPr>
            <a:xfrm>
              <a:off x="4132679" y="3482238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22" name="Elbow Connector 21"/>
            <p:cNvCxnSpPr>
              <a:stCxn id="43" idx="3"/>
            </p:cNvCxnSpPr>
            <p:nvPr/>
          </p:nvCxnSpPr>
          <p:spPr>
            <a:xfrm flipV="1">
              <a:off x="3655150" y="3663855"/>
              <a:ext cx="477529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lternate Process 22"/>
            <p:cNvSpPr/>
            <p:nvPr/>
          </p:nvSpPr>
          <p:spPr>
            <a:xfrm>
              <a:off x="4112961" y="5417298"/>
              <a:ext cx="433805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/>
                <a:t>UC</a:t>
              </a:r>
              <a:endParaRPr lang="sv-SE" sz="1000" dirty="0"/>
            </a:p>
          </p:txBody>
        </p:sp>
        <p:cxnSp>
          <p:nvCxnSpPr>
            <p:cNvPr id="24" name="Elbow Connector 23"/>
            <p:cNvCxnSpPr/>
            <p:nvPr/>
          </p:nvCxnSpPr>
          <p:spPr>
            <a:xfrm rot="16200000" flipV="1">
              <a:off x="3543951" y="4631384"/>
              <a:ext cx="157182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lternate Process 24"/>
            <p:cNvSpPr/>
            <p:nvPr/>
          </p:nvSpPr>
          <p:spPr>
            <a:xfrm>
              <a:off x="5006688" y="3478986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26" name="Elbow Connector 25"/>
            <p:cNvCxnSpPr/>
            <p:nvPr/>
          </p:nvCxnSpPr>
          <p:spPr>
            <a:xfrm flipV="1">
              <a:off x="4527047" y="3660603"/>
              <a:ext cx="479641" cy="32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ecision 26"/>
            <p:cNvSpPr/>
            <p:nvPr/>
          </p:nvSpPr>
          <p:spPr>
            <a:xfrm>
              <a:off x="5828961" y="3476883"/>
              <a:ext cx="457200" cy="36395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Elbow Connector 27"/>
            <p:cNvCxnSpPr/>
            <p:nvPr/>
          </p:nvCxnSpPr>
          <p:spPr>
            <a:xfrm rot="16200000" flipH="1">
              <a:off x="5774518" y="4137328"/>
              <a:ext cx="572811" cy="67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957923" y="4427096"/>
              <a:ext cx="212723" cy="212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0" name="Elbow Connector 29"/>
            <p:cNvCxnSpPr/>
            <p:nvPr/>
          </p:nvCxnSpPr>
          <p:spPr>
            <a:xfrm flipV="1">
              <a:off x="5401056" y="3658860"/>
              <a:ext cx="427905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957888" y="2753640"/>
              <a:ext cx="212723" cy="212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2" name="Elbow Connector 31"/>
            <p:cNvCxnSpPr/>
            <p:nvPr/>
          </p:nvCxnSpPr>
          <p:spPr>
            <a:xfrm rot="5400000" flipH="1" flipV="1">
              <a:off x="5805645" y="3218279"/>
              <a:ext cx="510520" cy="66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lternate Process 32"/>
            <p:cNvSpPr/>
            <p:nvPr/>
          </p:nvSpPr>
          <p:spPr>
            <a:xfrm>
              <a:off x="6752594" y="3477602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4" name="Elbow Connector 33"/>
            <p:cNvCxnSpPr/>
            <p:nvPr/>
          </p:nvCxnSpPr>
          <p:spPr>
            <a:xfrm>
              <a:off x="6286161" y="3658860"/>
              <a:ext cx="466433" cy="3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>
              <a:off x="6170611" y="2860002"/>
              <a:ext cx="779167" cy="617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lternate Process 35"/>
            <p:cNvSpPr/>
            <p:nvPr/>
          </p:nvSpPr>
          <p:spPr>
            <a:xfrm>
              <a:off x="7617544" y="3476893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7" name="Elbow Connector 36"/>
            <p:cNvCxnSpPr/>
            <p:nvPr/>
          </p:nvCxnSpPr>
          <p:spPr>
            <a:xfrm flipV="1">
              <a:off x="7146962" y="3658510"/>
              <a:ext cx="470582" cy="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lternate Process 37"/>
            <p:cNvSpPr/>
            <p:nvPr/>
          </p:nvSpPr>
          <p:spPr>
            <a:xfrm>
              <a:off x="7610456" y="1725408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 rot="16200000" flipV="1">
              <a:off x="7117059" y="2779224"/>
              <a:ext cx="1388251" cy="70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lternate Process 39"/>
            <p:cNvSpPr/>
            <p:nvPr/>
          </p:nvSpPr>
          <p:spPr>
            <a:xfrm>
              <a:off x="8482494" y="3469805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41" name="Elbow Connector 40"/>
            <p:cNvCxnSpPr/>
            <p:nvPr/>
          </p:nvCxnSpPr>
          <p:spPr>
            <a:xfrm>
              <a:off x="8004824" y="1907025"/>
              <a:ext cx="674854" cy="15627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06"/>
            <a:stretch/>
          </p:blipFill>
          <p:spPr>
            <a:xfrm>
              <a:off x="8404688" y="1718815"/>
              <a:ext cx="508229" cy="479106"/>
            </a:xfrm>
            <a:prstGeom prst="rect">
              <a:avLst/>
            </a:prstGeom>
          </p:spPr>
        </p:pic>
        <p:sp>
          <p:nvSpPr>
            <p:cNvPr id="43" name="Alternate Process 42"/>
            <p:cNvSpPr/>
            <p:nvPr/>
          </p:nvSpPr>
          <p:spPr>
            <a:xfrm>
              <a:off x="9404149" y="3469786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44" name="Elbow Connector 43"/>
            <p:cNvCxnSpPr/>
            <p:nvPr/>
          </p:nvCxnSpPr>
          <p:spPr>
            <a:xfrm flipV="1">
              <a:off x="8876862" y="3651403"/>
              <a:ext cx="527287" cy="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lternate Process 44"/>
            <p:cNvSpPr/>
            <p:nvPr/>
          </p:nvSpPr>
          <p:spPr>
            <a:xfrm>
              <a:off x="9397061" y="1728449"/>
              <a:ext cx="394368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46" name="Elbow Connector 45"/>
            <p:cNvCxnSpPr/>
            <p:nvPr/>
          </p:nvCxnSpPr>
          <p:spPr>
            <a:xfrm rot="16200000" flipV="1">
              <a:off x="8908738" y="2777191"/>
              <a:ext cx="1378103" cy="70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Magnetic Disk 46"/>
            <p:cNvSpPr/>
            <p:nvPr/>
          </p:nvSpPr>
          <p:spPr>
            <a:xfrm>
              <a:off x="9362739" y="4256125"/>
              <a:ext cx="477186" cy="47000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8" name="Elbow Connector 47"/>
            <p:cNvCxnSpPr/>
            <p:nvPr/>
          </p:nvCxnSpPr>
          <p:spPr>
            <a:xfrm rot="5400000">
              <a:off x="9389781" y="4044572"/>
              <a:ext cx="423105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9345996" y="2481623"/>
              <a:ext cx="556079" cy="339256"/>
              <a:chOff x="10069975" y="2790889"/>
              <a:chExt cx="556079" cy="33925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0069975" y="2790889"/>
                <a:ext cx="474562" cy="26482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00" dirty="0" smtClean="0"/>
                  <a:t>100</a:t>
                </a:r>
                <a:endParaRPr lang="sv-SE" sz="10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151492" y="2865318"/>
                <a:ext cx="474562" cy="26482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00" dirty="0" smtClean="0"/>
                  <a:t>1000</a:t>
                </a:r>
                <a:endParaRPr lang="sv-SE" sz="1000" dirty="0"/>
              </a:p>
            </p:txBody>
          </p:sp>
        </p:grpSp>
        <p:sp>
          <p:nvSpPr>
            <p:cNvPr id="50" name="Alternate Process 49"/>
            <p:cNvSpPr/>
            <p:nvPr/>
          </p:nvSpPr>
          <p:spPr>
            <a:xfrm>
              <a:off x="10312199" y="5422775"/>
              <a:ext cx="433805" cy="36323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000" dirty="0"/>
            </a:p>
          </p:txBody>
        </p:sp>
        <p:cxnSp>
          <p:nvCxnSpPr>
            <p:cNvPr id="51" name="Elbow Connector 50"/>
            <p:cNvCxnSpPr/>
            <p:nvPr/>
          </p:nvCxnSpPr>
          <p:spPr>
            <a:xfrm>
              <a:off x="9839925" y="4491129"/>
              <a:ext cx="689177" cy="9316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654051" y="3928869"/>
            <a:ext cx="2395462" cy="884039"/>
          </a:xfrm>
          <a:prstGeom prst="rect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Domain model</a:t>
            </a:r>
            <a:endParaRPr lang="sv-S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63814" y="3928869"/>
            <a:ext cx="2311693" cy="877280"/>
          </a:xfrm>
          <a:prstGeom prst="rect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Data proxies</a:t>
            </a:r>
            <a:endParaRPr lang="sv-S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3751" y="1617694"/>
            <a:ext cx="4811756" cy="767538"/>
          </a:xfrm>
          <a:prstGeom prst="rect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Service </a:t>
            </a:r>
            <a:r>
              <a:rPr lang="sv-SE" dirty="0" err="1" smtClean="0">
                <a:solidFill>
                  <a:schemeClr val="bg2">
                    <a:lumMod val="50000"/>
                  </a:schemeClr>
                </a:solidFill>
              </a:rPr>
              <a:t>layer</a:t>
            </a:r>
            <a:endParaRPr lang="sv-SE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461300" y="2707517"/>
            <a:ext cx="810793" cy="896895"/>
            <a:chOff x="6647688" y="3075030"/>
            <a:chExt cx="1033272" cy="1143000"/>
          </a:xfrm>
        </p:grpSpPr>
        <p:sp>
          <p:nvSpPr>
            <p:cNvPr id="58" name="Vertical Scroll 57"/>
            <p:cNvSpPr/>
            <p:nvPr/>
          </p:nvSpPr>
          <p:spPr>
            <a:xfrm>
              <a:off x="6647688" y="3075030"/>
              <a:ext cx="1033272" cy="1143000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2512" y="3477140"/>
              <a:ext cx="733796" cy="35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err="1" smtClean="0">
                  <a:solidFill>
                    <a:schemeClr val="bg2">
                      <a:lumMod val="50000"/>
                    </a:schemeClr>
                  </a:solidFill>
                </a:rPr>
                <a:t>Rules</a:t>
              </a:r>
              <a:endParaRPr lang="sv-SE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9750" y="1473010"/>
            <a:ext cx="6000713" cy="5273226"/>
            <a:chOff x="539750" y="1473010"/>
            <a:chExt cx="6000713" cy="5273226"/>
          </a:xfrm>
        </p:grpSpPr>
        <p:sp>
          <p:nvSpPr>
            <p:cNvPr id="6" name="Rectangle 5"/>
            <p:cNvSpPr/>
            <p:nvPr/>
          </p:nvSpPr>
          <p:spPr>
            <a:xfrm>
              <a:off x="539750" y="1473010"/>
              <a:ext cx="5057775" cy="347186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Can 61"/>
            <p:cNvSpPr/>
            <p:nvPr/>
          </p:nvSpPr>
          <p:spPr>
            <a:xfrm>
              <a:off x="5186511" y="5722430"/>
              <a:ext cx="1353952" cy="10238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Ansökan</a:t>
              </a:r>
            </a:p>
            <a:p>
              <a:pPr algn="ctr"/>
              <a:r>
                <a:rPr lang="sv-SE" dirty="0" smtClean="0"/>
                <a:t>DB</a:t>
              </a:r>
              <a:endParaRPr lang="sv-SE" dirty="0"/>
            </a:p>
          </p:txBody>
        </p:sp>
        <p:cxnSp>
          <p:nvCxnSpPr>
            <p:cNvPr id="64" name="Elbow Connector 63"/>
            <p:cNvCxnSpPr>
              <a:stCxn id="6" idx="2"/>
              <a:endCxn id="62" idx="1"/>
            </p:cNvCxnSpPr>
            <p:nvPr/>
          </p:nvCxnSpPr>
          <p:spPr>
            <a:xfrm rot="16200000" flipH="1">
              <a:off x="4077283" y="3936226"/>
              <a:ext cx="777558" cy="2794849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63487" y="1473010"/>
            <a:ext cx="5407946" cy="4249421"/>
            <a:chOff x="5863487" y="1473010"/>
            <a:chExt cx="5407946" cy="4249421"/>
          </a:xfrm>
        </p:grpSpPr>
        <p:grpSp>
          <p:nvGrpSpPr>
            <p:cNvPr id="68" name="Group 67"/>
            <p:cNvGrpSpPr/>
            <p:nvPr/>
          </p:nvGrpSpPr>
          <p:grpSpPr>
            <a:xfrm>
              <a:off x="6213658" y="1473010"/>
              <a:ext cx="5057775" cy="3471862"/>
              <a:chOff x="539750" y="1473010"/>
              <a:chExt cx="5057775" cy="347186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39750" y="1473010"/>
                <a:ext cx="5057775" cy="347186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54051" y="2495771"/>
                <a:ext cx="4821456" cy="132038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1005950" y="2639233"/>
                <a:ext cx="2928937" cy="1033463"/>
                <a:chOff x="1465848" y="1718815"/>
                <a:chExt cx="9280156" cy="4067194"/>
              </a:xfrm>
            </p:grpSpPr>
            <p:sp>
              <p:nvSpPr>
                <p:cNvPr id="78" name="Alternate Process 77"/>
                <p:cNvSpPr/>
                <p:nvPr/>
              </p:nvSpPr>
              <p:spPr>
                <a:xfrm>
                  <a:off x="1465848" y="3483981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79" name="Decision 78"/>
                <p:cNvSpPr/>
                <p:nvPr/>
              </p:nvSpPr>
              <p:spPr>
                <a:xfrm>
                  <a:off x="2373565" y="3483981"/>
                  <a:ext cx="457200" cy="363954"/>
                </a:xfrm>
                <a:prstGeom prst="flowChartDecisi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80" name="Elbow Connector 79"/>
                <p:cNvCxnSpPr>
                  <a:stCxn id="80" idx="3"/>
                  <a:endCxn id="81" idx="1"/>
                </p:cNvCxnSpPr>
                <p:nvPr/>
              </p:nvCxnSpPr>
              <p:spPr>
                <a:xfrm>
                  <a:off x="1860216" y="3665598"/>
                  <a:ext cx="513349" cy="36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Alternate Process 80"/>
                <p:cNvSpPr/>
                <p:nvPr/>
              </p:nvSpPr>
              <p:spPr>
                <a:xfrm>
                  <a:off x="1465848" y="1721864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82" name="Elbow Connector 81"/>
                <p:cNvCxnSpPr>
                  <a:stCxn id="96" idx="2"/>
                  <a:endCxn id="80" idx="0"/>
                </p:cNvCxnSpPr>
                <p:nvPr/>
              </p:nvCxnSpPr>
              <p:spPr>
                <a:xfrm rot="5400000">
                  <a:off x="963591" y="2784539"/>
                  <a:ext cx="1398883" cy="1270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Document 82"/>
                <p:cNvSpPr/>
                <p:nvPr/>
              </p:nvSpPr>
              <p:spPr>
                <a:xfrm>
                  <a:off x="1536033" y="2592769"/>
                  <a:ext cx="266700" cy="376955"/>
                </a:xfrm>
                <a:prstGeom prst="flowChartDocumen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4" name="Alternate Process 83"/>
                <p:cNvSpPr/>
                <p:nvPr/>
              </p:nvSpPr>
              <p:spPr>
                <a:xfrm>
                  <a:off x="3260782" y="3483981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85" name="Elbow Connector 84"/>
                <p:cNvCxnSpPr>
                  <a:stCxn id="81" idx="3"/>
                  <a:endCxn id="109" idx="1"/>
                </p:cNvCxnSpPr>
                <p:nvPr/>
              </p:nvCxnSpPr>
              <p:spPr>
                <a:xfrm flipV="1">
                  <a:off x="2830765" y="3665598"/>
                  <a:ext cx="430017" cy="36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Elbow Connector 85"/>
                <p:cNvCxnSpPr>
                  <a:stCxn id="81" idx="2"/>
                  <a:endCxn id="119" idx="0"/>
                </p:cNvCxnSpPr>
                <p:nvPr/>
              </p:nvCxnSpPr>
              <p:spPr>
                <a:xfrm rot="16200000" flipH="1">
                  <a:off x="2319122" y="4130978"/>
                  <a:ext cx="572811" cy="672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/>
                <p:cNvSpPr/>
                <p:nvPr/>
              </p:nvSpPr>
              <p:spPr>
                <a:xfrm>
                  <a:off x="2502527" y="4420746"/>
                  <a:ext cx="212723" cy="212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8" name="Magnetic Disk 87"/>
                <p:cNvSpPr/>
                <p:nvPr/>
              </p:nvSpPr>
              <p:spPr>
                <a:xfrm>
                  <a:off x="3241064" y="4251104"/>
                  <a:ext cx="433805" cy="470008"/>
                </a:xfrm>
                <a:prstGeom prst="flowChartMagneticDisk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89" name="Elbow Connector 88"/>
                <p:cNvCxnSpPr>
                  <a:endCxn id="109" idx="2"/>
                </p:cNvCxnSpPr>
                <p:nvPr/>
              </p:nvCxnSpPr>
              <p:spPr>
                <a:xfrm rot="16200000" flipV="1">
                  <a:off x="3256023" y="4049159"/>
                  <a:ext cx="403889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Alternate Process 89"/>
                <p:cNvSpPr/>
                <p:nvPr/>
              </p:nvSpPr>
              <p:spPr>
                <a:xfrm>
                  <a:off x="4132679" y="3482238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91" name="Elbow Connector 90"/>
                <p:cNvCxnSpPr>
                  <a:stCxn id="109" idx="3"/>
                </p:cNvCxnSpPr>
                <p:nvPr/>
              </p:nvCxnSpPr>
              <p:spPr>
                <a:xfrm flipV="1">
                  <a:off x="3655150" y="3663855"/>
                  <a:ext cx="477529" cy="174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Alternate Process 91"/>
                <p:cNvSpPr/>
                <p:nvPr/>
              </p:nvSpPr>
              <p:spPr>
                <a:xfrm>
                  <a:off x="4112961" y="5417298"/>
                  <a:ext cx="433805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000" dirty="0" smtClean="0"/>
                    <a:t>UC</a:t>
                  </a:r>
                  <a:endParaRPr lang="sv-SE" sz="1000" dirty="0"/>
                </a:p>
              </p:txBody>
            </p:sp>
            <p:cxnSp>
              <p:nvCxnSpPr>
                <p:cNvPr id="93" name="Elbow Connector 92"/>
                <p:cNvCxnSpPr/>
                <p:nvPr/>
              </p:nvCxnSpPr>
              <p:spPr>
                <a:xfrm rot="16200000" flipV="1">
                  <a:off x="3543951" y="4631384"/>
                  <a:ext cx="1571826" cy="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Alternate Process 93"/>
                <p:cNvSpPr/>
                <p:nvPr/>
              </p:nvSpPr>
              <p:spPr>
                <a:xfrm>
                  <a:off x="5006688" y="3478986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95" name="Elbow Connector 94"/>
                <p:cNvCxnSpPr/>
                <p:nvPr/>
              </p:nvCxnSpPr>
              <p:spPr>
                <a:xfrm flipV="1">
                  <a:off x="4527047" y="3660603"/>
                  <a:ext cx="479641" cy="325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Decision 95"/>
                <p:cNvSpPr/>
                <p:nvPr/>
              </p:nvSpPr>
              <p:spPr>
                <a:xfrm>
                  <a:off x="5828961" y="3476883"/>
                  <a:ext cx="457200" cy="363954"/>
                </a:xfrm>
                <a:prstGeom prst="flowChartDecisi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97" name="Elbow Connector 96"/>
                <p:cNvCxnSpPr/>
                <p:nvPr/>
              </p:nvCxnSpPr>
              <p:spPr>
                <a:xfrm rot="16200000" flipH="1">
                  <a:off x="5774518" y="4137328"/>
                  <a:ext cx="572811" cy="672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5957923" y="4427096"/>
                  <a:ext cx="212723" cy="212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99" name="Elbow Connector 98"/>
                <p:cNvCxnSpPr/>
                <p:nvPr/>
              </p:nvCxnSpPr>
              <p:spPr>
                <a:xfrm flipV="1">
                  <a:off x="5401056" y="3658860"/>
                  <a:ext cx="427905" cy="174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5957888" y="2753640"/>
                  <a:ext cx="212723" cy="212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01" name="Elbow Connector 100"/>
                <p:cNvCxnSpPr/>
                <p:nvPr/>
              </p:nvCxnSpPr>
              <p:spPr>
                <a:xfrm rot="5400000" flipH="1" flipV="1">
                  <a:off x="5805645" y="3218279"/>
                  <a:ext cx="510520" cy="668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Alternate Process 101"/>
                <p:cNvSpPr/>
                <p:nvPr/>
              </p:nvSpPr>
              <p:spPr>
                <a:xfrm>
                  <a:off x="6752594" y="3477602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03" name="Elbow Connector 102"/>
                <p:cNvCxnSpPr/>
                <p:nvPr/>
              </p:nvCxnSpPr>
              <p:spPr>
                <a:xfrm>
                  <a:off x="6286161" y="3658860"/>
                  <a:ext cx="466433" cy="35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Elbow Connector 103"/>
                <p:cNvCxnSpPr/>
                <p:nvPr/>
              </p:nvCxnSpPr>
              <p:spPr>
                <a:xfrm>
                  <a:off x="6170611" y="2860002"/>
                  <a:ext cx="779167" cy="61760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Alternate Process 104"/>
                <p:cNvSpPr/>
                <p:nvPr/>
              </p:nvSpPr>
              <p:spPr>
                <a:xfrm>
                  <a:off x="7617544" y="3476893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06" name="Elbow Connector 105"/>
                <p:cNvCxnSpPr/>
                <p:nvPr/>
              </p:nvCxnSpPr>
              <p:spPr>
                <a:xfrm flipV="1">
                  <a:off x="7146962" y="3658510"/>
                  <a:ext cx="470582" cy="70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Alternate Process 106"/>
                <p:cNvSpPr/>
                <p:nvPr/>
              </p:nvSpPr>
              <p:spPr>
                <a:xfrm>
                  <a:off x="7610456" y="1725408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08" name="Elbow Connector 107"/>
                <p:cNvCxnSpPr/>
                <p:nvPr/>
              </p:nvCxnSpPr>
              <p:spPr>
                <a:xfrm rot="16200000" flipV="1">
                  <a:off x="7117059" y="2779224"/>
                  <a:ext cx="1388251" cy="708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Alternate Process 108"/>
                <p:cNvSpPr/>
                <p:nvPr/>
              </p:nvSpPr>
              <p:spPr>
                <a:xfrm>
                  <a:off x="8482494" y="3469805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10" name="Elbow Connector 109"/>
                <p:cNvCxnSpPr/>
                <p:nvPr/>
              </p:nvCxnSpPr>
              <p:spPr>
                <a:xfrm>
                  <a:off x="8004824" y="1907025"/>
                  <a:ext cx="674854" cy="156278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06"/>
                <a:stretch/>
              </p:blipFill>
              <p:spPr>
                <a:xfrm>
                  <a:off x="8404688" y="1718815"/>
                  <a:ext cx="508229" cy="479106"/>
                </a:xfrm>
                <a:prstGeom prst="rect">
                  <a:avLst/>
                </a:prstGeom>
              </p:spPr>
            </p:pic>
            <p:sp>
              <p:nvSpPr>
                <p:cNvPr id="112" name="Alternate Process 111"/>
                <p:cNvSpPr/>
                <p:nvPr/>
              </p:nvSpPr>
              <p:spPr>
                <a:xfrm>
                  <a:off x="9404149" y="3469786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13" name="Elbow Connector 112"/>
                <p:cNvCxnSpPr/>
                <p:nvPr/>
              </p:nvCxnSpPr>
              <p:spPr>
                <a:xfrm flipV="1">
                  <a:off x="8876862" y="3651403"/>
                  <a:ext cx="527287" cy="1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Alternate Process 113"/>
                <p:cNvSpPr/>
                <p:nvPr/>
              </p:nvSpPr>
              <p:spPr>
                <a:xfrm>
                  <a:off x="9397061" y="1728449"/>
                  <a:ext cx="394368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15" name="Elbow Connector 114"/>
                <p:cNvCxnSpPr/>
                <p:nvPr/>
              </p:nvCxnSpPr>
              <p:spPr>
                <a:xfrm rot="16200000" flipV="1">
                  <a:off x="8908738" y="2777191"/>
                  <a:ext cx="1378103" cy="7088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Magnetic Disk 115"/>
                <p:cNvSpPr/>
                <p:nvPr/>
              </p:nvSpPr>
              <p:spPr>
                <a:xfrm>
                  <a:off x="9362739" y="4256125"/>
                  <a:ext cx="477186" cy="470008"/>
                </a:xfrm>
                <a:prstGeom prst="flowChartMagneticDisk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17" name="Elbow Connector 116"/>
                <p:cNvCxnSpPr/>
                <p:nvPr/>
              </p:nvCxnSpPr>
              <p:spPr>
                <a:xfrm rot="5400000">
                  <a:off x="9389781" y="4044572"/>
                  <a:ext cx="423105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Group 117"/>
                <p:cNvGrpSpPr/>
                <p:nvPr/>
              </p:nvGrpSpPr>
              <p:grpSpPr>
                <a:xfrm>
                  <a:off x="9345996" y="2481623"/>
                  <a:ext cx="556079" cy="339256"/>
                  <a:chOff x="10069975" y="2790889"/>
                  <a:chExt cx="556079" cy="339256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10069975" y="2790889"/>
                    <a:ext cx="474562" cy="264827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v-SE" sz="1000" dirty="0" smtClean="0"/>
                      <a:t>100</a:t>
                    </a:r>
                    <a:endParaRPr lang="sv-SE" sz="1000" dirty="0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10151492" y="2865318"/>
                    <a:ext cx="474562" cy="264827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v-SE" sz="1000" dirty="0" smtClean="0"/>
                      <a:t>1000</a:t>
                    </a:r>
                    <a:endParaRPr lang="sv-SE" sz="1000" dirty="0"/>
                  </a:p>
                </p:txBody>
              </p:sp>
            </p:grpSp>
            <p:sp>
              <p:nvSpPr>
                <p:cNvPr id="119" name="Alternate Process 118"/>
                <p:cNvSpPr/>
                <p:nvPr/>
              </p:nvSpPr>
              <p:spPr>
                <a:xfrm>
                  <a:off x="10312199" y="5422775"/>
                  <a:ext cx="433805" cy="363234"/>
                </a:xfrm>
                <a:prstGeom prst="flowChartAlternateProcess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000" dirty="0"/>
                </a:p>
              </p:txBody>
            </p:sp>
            <p:cxnSp>
              <p:nvCxnSpPr>
                <p:cNvPr id="120" name="Elbow Connector 119"/>
                <p:cNvCxnSpPr/>
                <p:nvPr/>
              </p:nvCxnSpPr>
              <p:spPr>
                <a:xfrm>
                  <a:off x="9839925" y="4491129"/>
                  <a:ext cx="689177" cy="93164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71"/>
              <p:cNvSpPr/>
              <p:nvPr/>
            </p:nvSpPr>
            <p:spPr>
              <a:xfrm>
                <a:off x="654051" y="3928869"/>
                <a:ext cx="2395462" cy="884039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bg2">
                        <a:lumMod val="50000"/>
                      </a:schemeClr>
                    </a:solidFill>
                  </a:rPr>
                  <a:t>Domain model</a:t>
                </a:r>
                <a:endParaRPr lang="sv-SE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163814" y="3928869"/>
                <a:ext cx="2311693" cy="877280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bg2">
                        <a:lumMod val="50000"/>
                      </a:schemeClr>
                    </a:solidFill>
                  </a:rPr>
                  <a:t>Data proxies</a:t>
                </a:r>
                <a:endParaRPr lang="sv-SE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63751" y="1617694"/>
                <a:ext cx="4811756" cy="76753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>
                    <a:solidFill>
                      <a:schemeClr val="bg2">
                        <a:lumMod val="50000"/>
                      </a:schemeClr>
                    </a:solidFill>
                  </a:rPr>
                  <a:t>Service </a:t>
                </a:r>
                <a:r>
                  <a:rPr lang="sv-SE" dirty="0" err="1" smtClean="0">
                    <a:solidFill>
                      <a:schemeClr val="bg2">
                        <a:lumMod val="50000"/>
                      </a:schemeClr>
                    </a:solidFill>
                  </a:rPr>
                  <a:t>layer</a:t>
                </a:r>
                <a:endParaRPr lang="sv-SE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4461300" y="2707517"/>
                <a:ext cx="810793" cy="896895"/>
                <a:chOff x="6647688" y="3075030"/>
                <a:chExt cx="1033272" cy="1143000"/>
              </a:xfrm>
            </p:grpSpPr>
            <p:sp>
              <p:nvSpPr>
                <p:cNvPr id="76" name="Vertical Scroll 75"/>
                <p:cNvSpPr/>
                <p:nvPr/>
              </p:nvSpPr>
              <p:spPr>
                <a:xfrm>
                  <a:off x="6647688" y="3075030"/>
                  <a:ext cx="1033272" cy="1143000"/>
                </a:xfrm>
                <a:prstGeom prst="verticalScroll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762512" y="3477140"/>
                  <a:ext cx="733796" cy="353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sv-SE" sz="1200" dirty="0" err="1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Rules</a:t>
                  </a:r>
                  <a:endParaRPr lang="sv-SE" sz="1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24" name="Elbow Connector 123"/>
            <p:cNvCxnSpPr>
              <a:stCxn id="69" idx="2"/>
              <a:endCxn id="62" idx="1"/>
            </p:cNvCxnSpPr>
            <p:nvPr/>
          </p:nvCxnSpPr>
          <p:spPr>
            <a:xfrm rot="5400000">
              <a:off x="6914238" y="3894122"/>
              <a:ext cx="777558" cy="2879059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82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evolvement</a:t>
            </a:r>
            <a:r>
              <a:rPr lang="mr-IN" dirty="0" smtClean="0"/>
              <a:t>…</a:t>
            </a:r>
            <a:r>
              <a:rPr lang="sv-SE" dirty="0" smtClean="0"/>
              <a:t> </a:t>
            </a:r>
            <a:endParaRPr lang="sv-SE" dirty="0"/>
          </a:p>
        </p:txBody>
      </p:sp>
      <p:grpSp>
        <p:nvGrpSpPr>
          <p:cNvPr id="67" name="Group 66"/>
          <p:cNvGrpSpPr/>
          <p:nvPr/>
        </p:nvGrpSpPr>
        <p:grpSpPr>
          <a:xfrm>
            <a:off x="2241550" y="1473010"/>
            <a:ext cx="5057775" cy="3471862"/>
            <a:chOff x="539750" y="1473010"/>
            <a:chExt cx="5057775" cy="3471862"/>
          </a:xfrm>
        </p:grpSpPr>
        <p:sp>
          <p:nvSpPr>
            <p:cNvPr id="6" name="Rectangle 5"/>
            <p:cNvSpPr/>
            <p:nvPr/>
          </p:nvSpPr>
          <p:spPr>
            <a:xfrm>
              <a:off x="539750" y="1473010"/>
              <a:ext cx="5057775" cy="347186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051" y="2495771"/>
              <a:ext cx="4821456" cy="1320388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05950" y="2639233"/>
              <a:ext cx="2928937" cy="1033463"/>
              <a:chOff x="1465848" y="1718815"/>
              <a:chExt cx="9280156" cy="4067194"/>
            </a:xfrm>
          </p:grpSpPr>
          <p:sp>
            <p:nvSpPr>
              <p:cNvPr id="9" name="Alternate Process 8"/>
              <p:cNvSpPr/>
              <p:nvPr/>
            </p:nvSpPr>
            <p:spPr>
              <a:xfrm>
                <a:off x="1465848" y="3483981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" name="Decision 9"/>
              <p:cNvSpPr/>
              <p:nvPr/>
            </p:nvSpPr>
            <p:spPr>
              <a:xfrm>
                <a:off x="2373565" y="3483981"/>
                <a:ext cx="457200" cy="363954"/>
              </a:xfrm>
              <a:prstGeom prst="flowChartDecision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" name="Elbow Connector 10"/>
              <p:cNvCxnSpPr>
                <a:stCxn id="14" idx="3"/>
                <a:endCxn id="15" idx="1"/>
              </p:cNvCxnSpPr>
              <p:nvPr/>
            </p:nvCxnSpPr>
            <p:spPr>
              <a:xfrm>
                <a:off x="1860216" y="3665598"/>
                <a:ext cx="513349" cy="36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lternate Process 11"/>
              <p:cNvSpPr/>
              <p:nvPr/>
            </p:nvSpPr>
            <p:spPr>
              <a:xfrm>
                <a:off x="1465848" y="1721864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3" name="Elbow Connector 12"/>
              <p:cNvCxnSpPr>
                <a:stCxn id="30" idx="2"/>
                <a:endCxn id="14" idx="0"/>
              </p:cNvCxnSpPr>
              <p:nvPr/>
            </p:nvCxnSpPr>
            <p:spPr>
              <a:xfrm rot="5400000">
                <a:off x="963591" y="2784539"/>
                <a:ext cx="1398883" cy="1270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Document 13"/>
              <p:cNvSpPr/>
              <p:nvPr/>
            </p:nvSpPr>
            <p:spPr>
              <a:xfrm>
                <a:off x="1536033" y="2592769"/>
                <a:ext cx="266700" cy="376955"/>
              </a:xfrm>
              <a:prstGeom prst="flowChartDocumen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Alternate Process 14"/>
              <p:cNvSpPr/>
              <p:nvPr/>
            </p:nvSpPr>
            <p:spPr>
              <a:xfrm>
                <a:off x="3260782" y="3483981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6" name="Elbow Connector 15"/>
              <p:cNvCxnSpPr>
                <a:stCxn id="15" idx="3"/>
                <a:endCxn id="43" idx="1"/>
              </p:cNvCxnSpPr>
              <p:nvPr/>
            </p:nvCxnSpPr>
            <p:spPr>
              <a:xfrm flipV="1">
                <a:off x="2830765" y="3665598"/>
                <a:ext cx="430017" cy="36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>
                <a:stCxn id="15" idx="2"/>
                <a:endCxn id="53" idx="0"/>
              </p:cNvCxnSpPr>
              <p:nvPr/>
            </p:nvCxnSpPr>
            <p:spPr>
              <a:xfrm rot="16200000" flipH="1">
                <a:off x="2319122" y="4130978"/>
                <a:ext cx="572811" cy="672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2502527" y="4420746"/>
                <a:ext cx="212723" cy="212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Magnetic Disk 18"/>
              <p:cNvSpPr/>
              <p:nvPr/>
            </p:nvSpPr>
            <p:spPr>
              <a:xfrm>
                <a:off x="3241064" y="4251104"/>
                <a:ext cx="433805" cy="470008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20" name="Elbow Connector 19"/>
              <p:cNvCxnSpPr>
                <a:endCxn id="43" idx="2"/>
              </p:cNvCxnSpPr>
              <p:nvPr/>
            </p:nvCxnSpPr>
            <p:spPr>
              <a:xfrm rot="16200000" flipV="1">
                <a:off x="3256023" y="4049159"/>
                <a:ext cx="403889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lternate Process 20"/>
              <p:cNvSpPr/>
              <p:nvPr/>
            </p:nvSpPr>
            <p:spPr>
              <a:xfrm>
                <a:off x="4132679" y="3482238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22" name="Elbow Connector 21"/>
              <p:cNvCxnSpPr>
                <a:stCxn id="43" idx="3"/>
              </p:cNvCxnSpPr>
              <p:nvPr/>
            </p:nvCxnSpPr>
            <p:spPr>
              <a:xfrm flipV="1">
                <a:off x="3655150" y="3663855"/>
                <a:ext cx="477529" cy="174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Alternate Process 22"/>
              <p:cNvSpPr/>
              <p:nvPr/>
            </p:nvSpPr>
            <p:spPr>
              <a:xfrm>
                <a:off x="4112961" y="5417298"/>
                <a:ext cx="433805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00" dirty="0" smtClean="0"/>
                  <a:t>UC</a:t>
                </a:r>
                <a:endParaRPr lang="sv-SE" sz="1000" dirty="0"/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16200000" flipV="1">
                <a:off x="3543951" y="4631384"/>
                <a:ext cx="1571826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lternate Process 24"/>
              <p:cNvSpPr/>
              <p:nvPr/>
            </p:nvSpPr>
            <p:spPr>
              <a:xfrm>
                <a:off x="5006688" y="3478986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26" name="Elbow Connector 25"/>
              <p:cNvCxnSpPr/>
              <p:nvPr/>
            </p:nvCxnSpPr>
            <p:spPr>
              <a:xfrm flipV="1">
                <a:off x="4527047" y="3660603"/>
                <a:ext cx="479641" cy="325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Decision 26"/>
              <p:cNvSpPr/>
              <p:nvPr/>
            </p:nvSpPr>
            <p:spPr>
              <a:xfrm>
                <a:off x="5828961" y="3476883"/>
                <a:ext cx="457200" cy="363954"/>
              </a:xfrm>
              <a:prstGeom prst="flowChartDecision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28" name="Elbow Connector 27"/>
              <p:cNvCxnSpPr/>
              <p:nvPr/>
            </p:nvCxnSpPr>
            <p:spPr>
              <a:xfrm rot="16200000" flipH="1">
                <a:off x="5774518" y="4137328"/>
                <a:ext cx="572811" cy="672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957923" y="4427096"/>
                <a:ext cx="212723" cy="212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0" name="Elbow Connector 29"/>
              <p:cNvCxnSpPr/>
              <p:nvPr/>
            </p:nvCxnSpPr>
            <p:spPr>
              <a:xfrm flipV="1">
                <a:off x="5401056" y="3658860"/>
                <a:ext cx="427905" cy="174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5957888" y="2753640"/>
                <a:ext cx="212723" cy="212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2" name="Elbow Connector 31"/>
              <p:cNvCxnSpPr/>
              <p:nvPr/>
            </p:nvCxnSpPr>
            <p:spPr>
              <a:xfrm rot="5400000" flipH="1" flipV="1">
                <a:off x="5805645" y="3218279"/>
                <a:ext cx="510520" cy="668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lternate Process 32"/>
              <p:cNvSpPr/>
              <p:nvPr/>
            </p:nvSpPr>
            <p:spPr>
              <a:xfrm>
                <a:off x="6752594" y="3477602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34" name="Elbow Connector 33"/>
              <p:cNvCxnSpPr/>
              <p:nvPr/>
            </p:nvCxnSpPr>
            <p:spPr>
              <a:xfrm>
                <a:off x="6286161" y="3658860"/>
                <a:ext cx="466433" cy="35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/>
              <p:nvPr/>
            </p:nvCxnSpPr>
            <p:spPr>
              <a:xfrm>
                <a:off x="6170611" y="2860002"/>
                <a:ext cx="779167" cy="6176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Alternate Process 35"/>
              <p:cNvSpPr/>
              <p:nvPr/>
            </p:nvSpPr>
            <p:spPr>
              <a:xfrm>
                <a:off x="7617544" y="3476893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37" name="Elbow Connector 36"/>
              <p:cNvCxnSpPr/>
              <p:nvPr/>
            </p:nvCxnSpPr>
            <p:spPr>
              <a:xfrm flipV="1">
                <a:off x="7146962" y="3658510"/>
                <a:ext cx="470582" cy="7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lternate Process 37"/>
              <p:cNvSpPr/>
              <p:nvPr/>
            </p:nvSpPr>
            <p:spPr>
              <a:xfrm>
                <a:off x="7610456" y="1725408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39" name="Elbow Connector 38"/>
              <p:cNvCxnSpPr/>
              <p:nvPr/>
            </p:nvCxnSpPr>
            <p:spPr>
              <a:xfrm rot="16200000" flipV="1">
                <a:off x="7117059" y="2779224"/>
                <a:ext cx="1388251" cy="708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Alternate Process 39"/>
              <p:cNvSpPr/>
              <p:nvPr/>
            </p:nvSpPr>
            <p:spPr>
              <a:xfrm>
                <a:off x="8482494" y="3469805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41" name="Elbow Connector 40"/>
              <p:cNvCxnSpPr/>
              <p:nvPr/>
            </p:nvCxnSpPr>
            <p:spPr>
              <a:xfrm>
                <a:off x="8004824" y="1907025"/>
                <a:ext cx="674854" cy="156278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06"/>
              <a:stretch/>
            </p:blipFill>
            <p:spPr>
              <a:xfrm>
                <a:off x="8404688" y="1718815"/>
                <a:ext cx="508229" cy="479106"/>
              </a:xfrm>
              <a:prstGeom prst="rect">
                <a:avLst/>
              </a:prstGeom>
            </p:spPr>
          </p:pic>
          <p:sp>
            <p:nvSpPr>
              <p:cNvPr id="43" name="Alternate Process 42"/>
              <p:cNvSpPr/>
              <p:nvPr/>
            </p:nvSpPr>
            <p:spPr>
              <a:xfrm>
                <a:off x="9404149" y="3469786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44" name="Elbow Connector 43"/>
              <p:cNvCxnSpPr/>
              <p:nvPr/>
            </p:nvCxnSpPr>
            <p:spPr>
              <a:xfrm flipV="1">
                <a:off x="8876862" y="3651403"/>
                <a:ext cx="527287" cy="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lternate Process 44"/>
              <p:cNvSpPr/>
              <p:nvPr/>
            </p:nvSpPr>
            <p:spPr>
              <a:xfrm>
                <a:off x="9397061" y="1728449"/>
                <a:ext cx="394368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46" name="Elbow Connector 45"/>
              <p:cNvCxnSpPr/>
              <p:nvPr/>
            </p:nvCxnSpPr>
            <p:spPr>
              <a:xfrm rot="16200000" flipV="1">
                <a:off x="8908738" y="2777191"/>
                <a:ext cx="1378103" cy="708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Magnetic Disk 46"/>
              <p:cNvSpPr/>
              <p:nvPr/>
            </p:nvSpPr>
            <p:spPr>
              <a:xfrm>
                <a:off x="9362739" y="4256125"/>
                <a:ext cx="477186" cy="470008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8" name="Elbow Connector 47"/>
              <p:cNvCxnSpPr/>
              <p:nvPr/>
            </p:nvCxnSpPr>
            <p:spPr>
              <a:xfrm rot="5400000">
                <a:off x="9389781" y="4044572"/>
                <a:ext cx="423105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9345996" y="2481623"/>
                <a:ext cx="556079" cy="339256"/>
                <a:chOff x="10069975" y="2790889"/>
                <a:chExt cx="556079" cy="339256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0069975" y="2790889"/>
                  <a:ext cx="474562" cy="26482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000" dirty="0" smtClean="0"/>
                    <a:t>100</a:t>
                  </a:r>
                  <a:endParaRPr lang="sv-SE" sz="1000" dirty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0151492" y="2865318"/>
                  <a:ext cx="474562" cy="26482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000" dirty="0" smtClean="0"/>
                    <a:t>1000</a:t>
                  </a:r>
                  <a:endParaRPr lang="sv-SE" sz="1000" dirty="0"/>
                </a:p>
              </p:txBody>
            </p:sp>
          </p:grpSp>
          <p:sp>
            <p:nvSpPr>
              <p:cNvPr id="50" name="Alternate Process 49"/>
              <p:cNvSpPr/>
              <p:nvPr/>
            </p:nvSpPr>
            <p:spPr>
              <a:xfrm>
                <a:off x="10312199" y="5422775"/>
                <a:ext cx="433805" cy="363234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000" dirty="0"/>
              </a:p>
            </p:txBody>
          </p:sp>
          <p:cxnSp>
            <p:nvCxnSpPr>
              <p:cNvPr id="51" name="Elbow Connector 50"/>
              <p:cNvCxnSpPr/>
              <p:nvPr/>
            </p:nvCxnSpPr>
            <p:spPr>
              <a:xfrm>
                <a:off x="9839925" y="4491129"/>
                <a:ext cx="689177" cy="9316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>
              <a:off x="654051" y="3928869"/>
              <a:ext cx="2395462" cy="884039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>
                  <a:solidFill>
                    <a:schemeClr val="bg2">
                      <a:lumMod val="50000"/>
                    </a:schemeClr>
                  </a:solidFill>
                </a:rPr>
                <a:t>Domainmodel</a:t>
              </a:r>
              <a:endParaRPr lang="sv-SE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63814" y="3928869"/>
              <a:ext cx="2311693" cy="877280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2">
                      <a:lumMod val="50000"/>
                    </a:schemeClr>
                  </a:solidFill>
                </a:rPr>
                <a:t>Data-</a:t>
              </a:r>
              <a:r>
                <a:rPr lang="sv-SE" dirty="0" err="1" smtClean="0">
                  <a:solidFill>
                    <a:schemeClr val="bg2">
                      <a:lumMod val="50000"/>
                    </a:schemeClr>
                  </a:solidFill>
                </a:rPr>
                <a:t>proxys</a:t>
              </a:r>
              <a:endParaRPr lang="sv-SE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3751" y="1617694"/>
              <a:ext cx="4811756" cy="767538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>
                  <a:solidFill>
                    <a:schemeClr val="bg2">
                      <a:lumMod val="50000"/>
                    </a:schemeClr>
                  </a:solidFill>
                </a:rPr>
                <a:t>Servicelayer</a:t>
              </a:r>
              <a:endParaRPr lang="sv-SE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61300" y="2707517"/>
              <a:ext cx="810793" cy="896895"/>
              <a:chOff x="6647688" y="3075030"/>
              <a:chExt cx="1033272" cy="1143000"/>
            </a:xfrm>
          </p:grpSpPr>
          <p:sp>
            <p:nvSpPr>
              <p:cNvPr id="58" name="Vertical Scroll 57"/>
              <p:cNvSpPr/>
              <p:nvPr/>
            </p:nvSpPr>
            <p:spPr>
              <a:xfrm>
                <a:off x="6647688" y="3075030"/>
                <a:ext cx="1033272" cy="1143000"/>
              </a:xfrm>
              <a:prstGeom prst="verticalScroll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762512" y="3477140"/>
                <a:ext cx="733796" cy="353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200" dirty="0" err="1" smtClean="0">
                    <a:solidFill>
                      <a:schemeClr val="bg2">
                        <a:lumMod val="50000"/>
                      </a:schemeClr>
                    </a:solidFill>
                  </a:rPr>
                  <a:t>Rules</a:t>
                </a:r>
                <a:endParaRPr lang="sv-SE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62" name="Can 61"/>
          <p:cNvSpPr/>
          <p:nvPr/>
        </p:nvSpPr>
        <p:spPr>
          <a:xfrm>
            <a:off x="4094311" y="5722430"/>
            <a:ext cx="1353952" cy="10238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Ansökan</a:t>
            </a:r>
          </a:p>
          <a:p>
            <a:pPr algn="ctr"/>
            <a:r>
              <a:rPr lang="sv-SE" dirty="0" smtClean="0"/>
              <a:t>DB</a:t>
            </a:r>
            <a:endParaRPr lang="sv-SE" dirty="0"/>
          </a:p>
        </p:txBody>
      </p:sp>
      <p:cxnSp>
        <p:nvCxnSpPr>
          <p:cNvPr id="64" name="Elbow Connector 63"/>
          <p:cNvCxnSpPr>
            <a:stCxn id="6" idx="2"/>
            <a:endCxn id="62" idx="1"/>
          </p:cNvCxnSpPr>
          <p:nvPr/>
        </p:nvCxnSpPr>
        <p:spPr>
          <a:xfrm rot="16200000" flipH="1">
            <a:off x="4382083" y="5333226"/>
            <a:ext cx="777558" cy="849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299325" y="1472682"/>
            <a:ext cx="2357363" cy="1703765"/>
            <a:chOff x="7299325" y="1472682"/>
            <a:chExt cx="2357363" cy="1703765"/>
          </a:xfrm>
        </p:grpSpPr>
        <p:sp>
          <p:nvSpPr>
            <p:cNvPr id="123" name="Rectangle 122"/>
            <p:cNvSpPr/>
            <p:nvPr/>
          </p:nvSpPr>
          <p:spPr>
            <a:xfrm>
              <a:off x="7299325" y="1472682"/>
              <a:ext cx="2357363" cy="17037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421342" y="1617693"/>
              <a:ext cx="2116357" cy="1405353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2">
                      <a:lumMod val="50000"/>
                    </a:schemeClr>
                  </a:solidFill>
                </a:rPr>
                <a:t>Data </a:t>
              </a:r>
              <a:r>
                <a:rPr lang="sv-SE" dirty="0" err="1" smtClean="0">
                  <a:solidFill>
                    <a:schemeClr val="bg2">
                      <a:lumMod val="50000"/>
                    </a:schemeClr>
                  </a:solidFill>
                </a:rPr>
                <a:t>cleanup</a:t>
              </a:r>
              <a:endParaRPr lang="sv-SE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sv-SE" dirty="0" smtClean="0">
                  <a:solidFill>
                    <a:schemeClr val="bg2">
                      <a:lumMod val="50000"/>
                    </a:schemeClr>
                  </a:solidFill>
                </a:rPr>
                <a:t>(GDPR)</a:t>
              </a:r>
              <a:endParaRPr lang="sv-SE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299325" y="3155964"/>
            <a:ext cx="2357363" cy="1788907"/>
            <a:chOff x="7299325" y="1472682"/>
            <a:chExt cx="2357363" cy="1703765"/>
          </a:xfrm>
        </p:grpSpPr>
        <p:sp>
          <p:nvSpPr>
            <p:cNvPr id="129" name="Rectangle 128"/>
            <p:cNvSpPr/>
            <p:nvPr/>
          </p:nvSpPr>
          <p:spPr>
            <a:xfrm>
              <a:off x="7299325" y="1472682"/>
              <a:ext cx="2357363" cy="17037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421342" y="1617693"/>
              <a:ext cx="2116357" cy="1405353"/>
            </a:xfrm>
            <a:prstGeom prst="rect">
              <a:avLst/>
            </a:prstGeom>
            <a:noFill/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2">
                      <a:lumMod val="50000"/>
                    </a:schemeClr>
                  </a:solidFill>
                </a:rPr>
                <a:t>AML/KYC risk </a:t>
              </a:r>
              <a:r>
                <a:rPr lang="sv-SE" dirty="0" err="1" smtClean="0">
                  <a:solidFill>
                    <a:schemeClr val="bg2">
                      <a:lumMod val="50000"/>
                    </a:schemeClr>
                  </a:solidFill>
                </a:rPr>
                <a:t>module</a:t>
              </a:r>
              <a:endParaRPr lang="sv-SE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3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Uppgradering</a:t>
            </a:r>
            <a:endParaRPr lang="sv-SE" dirty="0"/>
          </a:p>
        </p:txBody>
      </p:sp>
      <p:sp>
        <p:nvSpPr>
          <p:cNvPr id="4" name="Right Arrow 3"/>
          <p:cNvSpPr/>
          <p:nvPr/>
        </p:nvSpPr>
        <p:spPr>
          <a:xfrm>
            <a:off x="5854545" y="3012041"/>
            <a:ext cx="355600" cy="436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5" name="Bildobjekt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" y="1473010"/>
            <a:ext cx="4938423" cy="3471861"/>
          </a:xfrm>
          <a:prstGeom prst="rect">
            <a:avLst/>
          </a:prstGeom>
        </p:spPr>
      </p:pic>
      <p:pic>
        <p:nvPicPr>
          <p:cNvPr id="337" name="Bildobjekt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075" y="1494270"/>
            <a:ext cx="4938423" cy="3471861"/>
          </a:xfrm>
          <a:prstGeom prst="rect">
            <a:avLst/>
          </a:prstGeom>
        </p:spPr>
      </p:pic>
      <p:sp>
        <p:nvSpPr>
          <p:cNvPr id="338" name="Rectangle 130"/>
          <p:cNvSpPr/>
          <p:nvPr/>
        </p:nvSpPr>
        <p:spPr>
          <a:xfrm>
            <a:off x="6881723" y="1494270"/>
            <a:ext cx="5057775" cy="3471862"/>
          </a:xfrm>
          <a:prstGeom prst="rect">
            <a:avLst/>
          </a:prstGeom>
          <a:solidFill>
            <a:schemeClr val="bg1">
              <a:alpha val="48000"/>
            </a:schemeClr>
          </a:solidFill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800" dirty="0" smtClean="0">
                <a:solidFill>
                  <a:schemeClr val="accent1"/>
                </a:solidFill>
              </a:rPr>
              <a:t>v2</a:t>
            </a:r>
            <a:endParaRPr lang="sv-SE" sz="8800" dirty="0">
              <a:solidFill>
                <a:schemeClr val="accent1"/>
              </a:solidFill>
            </a:endParaRPr>
          </a:p>
        </p:txBody>
      </p:sp>
      <p:sp>
        <p:nvSpPr>
          <p:cNvPr id="340" name="Rectangle 130"/>
          <p:cNvSpPr/>
          <p:nvPr/>
        </p:nvSpPr>
        <p:spPr>
          <a:xfrm>
            <a:off x="307987" y="1473009"/>
            <a:ext cx="5057775" cy="3471862"/>
          </a:xfrm>
          <a:prstGeom prst="rect">
            <a:avLst/>
          </a:prstGeom>
          <a:solidFill>
            <a:schemeClr val="bg1">
              <a:alpha val="48000"/>
            </a:schemeClr>
          </a:solidFill>
          <a:ln w="38100">
            <a:solidFill>
              <a:schemeClr val="accent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800" dirty="0" smtClean="0">
                <a:solidFill>
                  <a:schemeClr val="accent1"/>
                </a:solidFill>
              </a:rPr>
              <a:t>v1</a:t>
            </a:r>
            <a:endParaRPr lang="sv-SE" sz="8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3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solidFill>
            <a:schemeClr val="accent1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>
                <a:solidFill>
                  <a:schemeClr val="bg1"/>
                </a:solidFill>
              </a:rPr>
              <a:t>01. AML and </a:t>
            </a:r>
            <a:r>
              <a:rPr lang="sv-SE" sz="1800" dirty="0" err="1">
                <a:solidFill>
                  <a:schemeClr val="bg1"/>
                </a:solidFill>
              </a:rPr>
              <a:t>Fraud</a:t>
            </a:r>
            <a:r>
              <a:rPr lang="sv-SE" sz="1800" dirty="0">
                <a:solidFill>
                  <a:schemeClr val="bg1"/>
                </a:solidFill>
              </a:rPr>
              <a:t> </a:t>
            </a:r>
            <a:r>
              <a:rPr lang="sv-SE" sz="1800" dirty="0" err="1">
                <a:solidFill>
                  <a:schemeClr val="bg1"/>
                </a:solidFill>
              </a:rPr>
              <a:t>Detection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02. </a:t>
            </a:r>
            <a:r>
              <a:rPr lang="sv-SE" sz="1800" dirty="0" err="1">
                <a:solidFill>
                  <a:schemeClr val="bg1"/>
                </a:solidFill>
              </a:rPr>
              <a:t>Traditional</a:t>
            </a:r>
            <a:r>
              <a:rPr lang="sv-SE" sz="1800" dirty="0">
                <a:solidFill>
                  <a:schemeClr val="bg1"/>
                </a:solidFill>
              </a:rPr>
              <a:t> implementation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2000" b="1" dirty="0" smtClean="0">
                <a:solidFill>
                  <a:schemeClr val="bg1"/>
                </a:solidFill>
              </a:rPr>
              <a:t>03. Kafka </a:t>
            </a:r>
            <a:r>
              <a:rPr lang="sv-SE" sz="2000" b="1" dirty="0" err="1" smtClean="0">
                <a:solidFill>
                  <a:schemeClr val="bg1"/>
                </a:solidFill>
              </a:rPr>
              <a:t>quick</a:t>
            </a:r>
            <a:r>
              <a:rPr lang="sv-SE" sz="2000" b="1" dirty="0" smtClean="0">
                <a:solidFill>
                  <a:schemeClr val="bg1"/>
                </a:solidFill>
              </a:rPr>
              <a:t> </a:t>
            </a:r>
            <a:r>
              <a:rPr lang="sv-SE" sz="2000" b="1" dirty="0" err="1" smtClean="0">
                <a:solidFill>
                  <a:schemeClr val="bg1"/>
                </a:solidFill>
              </a:rPr>
              <a:t>walkthrough</a:t>
            </a:r>
            <a:endParaRPr lang="sv-SE" sz="2000" b="1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04. </a:t>
            </a:r>
            <a:r>
              <a:rPr lang="sv-SE" sz="1800" dirty="0" err="1">
                <a:solidFill>
                  <a:schemeClr val="bg1"/>
                </a:solidFill>
              </a:rPr>
              <a:t>Utilize</a:t>
            </a:r>
            <a:r>
              <a:rPr lang="sv-SE" sz="1800" dirty="0">
                <a:solidFill>
                  <a:schemeClr val="bg1"/>
                </a:solidFill>
              </a:rPr>
              <a:t> </a:t>
            </a:r>
            <a:r>
              <a:rPr lang="sv-SE" sz="1800" dirty="0" err="1">
                <a:solidFill>
                  <a:schemeClr val="bg1"/>
                </a:solidFill>
              </a:rPr>
              <a:t>kafka</a:t>
            </a:r>
            <a:r>
              <a:rPr lang="sv-SE" sz="1800" dirty="0">
                <a:solidFill>
                  <a:schemeClr val="bg1"/>
                </a:solidFill>
              </a:rPr>
              <a:t> for </a:t>
            </a:r>
            <a:r>
              <a:rPr lang="sv-SE" sz="1800" dirty="0" smtClean="0">
                <a:solidFill>
                  <a:schemeClr val="bg1"/>
                </a:solidFill>
              </a:rPr>
              <a:t>AML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sz="1800" dirty="0" smtClean="0">
                <a:solidFill>
                  <a:schemeClr val="bg1"/>
                </a:solidFill>
              </a:rPr>
              <a:t>05. </a:t>
            </a:r>
            <a:r>
              <a:rPr lang="sv-SE" sz="1800" dirty="0">
                <a:solidFill>
                  <a:schemeClr val="bg1"/>
                </a:solidFill>
              </a:rPr>
              <a:t>The streaming data </a:t>
            </a:r>
            <a:r>
              <a:rPr lang="sv-SE" sz="1800" dirty="0" err="1">
                <a:solidFill>
                  <a:schemeClr val="bg1"/>
                </a:solidFill>
              </a:rPr>
              <a:t>platform</a:t>
            </a:r>
            <a:endParaRPr lang="sv-SE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1800" dirty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</p:txBody>
      </p:sp>
      <p:pic>
        <p:nvPicPr>
          <p:cNvPr id="7" name="Platshållare för bild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55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16114</TotalTime>
  <Words>1709</Words>
  <Application>Microsoft Macintosh PowerPoint</Application>
  <PresentationFormat>Bredbild</PresentationFormat>
  <Paragraphs>332</Paragraphs>
  <Slides>24</Slides>
  <Notes>23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24</vt:i4>
      </vt:variant>
    </vt:vector>
  </HeadingPairs>
  <TitlesOfParts>
    <vt:vector size="34" baseType="lpstr">
      <vt:lpstr>Arial</vt:lpstr>
      <vt:lpstr>Arial</vt:lpstr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Office-tema</vt:lpstr>
      <vt:lpstr>AML and fraud detection in banking, based on event-driven microservices</vt:lpstr>
      <vt:lpstr>PowerPoint-presentation</vt:lpstr>
      <vt:lpstr>Aspects </vt:lpstr>
      <vt:lpstr>Baseline implementation view</vt:lpstr>
      <vt:lpstr>PowerPoint-presentation</vt:lpstr>
      <vt:lpstr>Loan application process system</vt:lpstr>
      <vt:lpstr>Application evolvement… </vt:lpstr>
      <vt:lpstr>Uppgradering</vt:lpstr>
      <vt:lpstr>PowerPoint-presentation</vt:lpstr>
      <vt:lpstr>Apache Kafka - 2012</vt:lpstr>
      <vt:lpstr>The log</vt:lpstr>
      <vt:lpstr>Apache Kafka - 2018</vt:lpstr>
      <vt:lpstr>Processor topology</vt:lpstr>
      <vt:lpstr>PowerPoint-presentation</vt:lpstr>
      <vt:lpstr>Application management system – on Kafka</vt:lpstr>
      <vt:lpstr>Asynchronism and persistence…</vt:lpstr>
      <vt:lpstr>Processing and business rules</vt:lpstr>
      <vt:lpstr>Utilize Kafka as a datasource </vt:lpstr>
      <vt:lpstr>Aggregation and data reusability</vt:lpstr>
      <vt:lpstr>Releasing and upgrading…</vt:lpstr>
      <vt:lpstr>Microservices…</vt:lpstr>
      <vt:lpstr>PowerPoint-presentation</vt:lpstr>
      <vt:lpstr>One part in a larger picture</vt:lpstr>
      <vt:lpstr>PowerPoint-presentation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Andreas Lundsten</cp:lastModifiedBy>
  <cp:revision>50</cp:revision>
  <cp:lastPrinted>2016-09-21T12:21:07Z</cp:lastPrinted>
  <dcterms:created xsi:type="dcterms:W3CDTF">2017-10-07T05:59:53Z</dcterms:created>
  <dcterms:modified xsi:type="dcterms:W3CDTF">2018-03-14T12:40:46Z</dcterms:modified>
  <cp:category/>
</cp:coreProperties>
</file>