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7"/>
  </p:notesMasterIdLst>
  <p:sldIdLst>
    <p:sldId id="263" r:id="rId2"/>
    <p:sldId id="335" r:id="rId3"/>
    <p:sldId id="344" r:id="rId4"/>
    <p:sldId id="345" r:id="rId5"/>
    <p:sldId id="346" r:id="rId6"/>
    <p:sldId id="347" r:id="rId7"/>
    <p:sldId id="339" r:id="rId8"/>
    <p:sldId id="348" r:id="rId9"/>
    <p:sldId id="342" r:id="rId10"/>
    <p:sldId id="349" r:id="rId11"/>
    <p:sldId id="336" r:id="rId12"/>
    <p:sldId id="350" r:id="rId13"/>
    <p:sldId id="351" r:id="rId14"/>
    <p:sldId id="340" r:id="rId15"/>
    <p:sldId id="357" r:id="rId16"/>
    <p:sldId id="352" r:id="rId17"/>
    <p:sldId id="341" r:id="rId18"/>
    <p:sldId id="343" r:id="rId19"/>
    <p:sldId id="356" r:id="rId20"/>
    <p:sldId id="359" r:id="rId21"/>
    <p:sldId id="358" r:id="rId22"/>
    <p:sldId id="353" r:id="rId23"/>
    <p:sldId id="355" r:id="rId24"/>
    <p:sldId id="354" r:id="rId25"/>
    <p:sldId id="36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C1CD"/>
    <a:srgbClr val="FFB200"/>
    <a:srgbClr val="CCE2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16"/>
    <p:restoredTop sz="80652"/>
  </p:normalViewPr>
  <p:slideViewPr>
    <p:cSldViewPr snapToGrid="0" snapToObjects="1" showGuides="1">
      <p:cViewPr>
        <p:scale>
          <a:sx n="100" d="100"/>
          <a:sy n="100" d="100"/>
        </p:scale>
        <p:origin x="488" y="1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76ABD-C746-5F4A-ABB8-FF5F9E1789F6}" type="datetimeFigureOut">
              <a:rPr lang="en-US" smtClean="0"/>
              <a:t>3/31/18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1F925-BFA2-264B-AE5B-B0906316BC34}" type="slidenum">
              <a:rPr lang="en-US" smtClean="0"/>
              <a:t>‹Nr.›</a:t>
            </a:fld>
            <a:endParaRPr lang="en-US"/>
          </a:p>
        </p:txBody>
      </p:sp>
    </p:spTree>
    <p:extLst>
      <p:ext uri="{BB962C8B-B14F-4D97-AF65-F5344CB8AC3E}">
        <p14:creationId xmlns:p14="http://schemas.microsoft.com/office/powerpoint/2010/main" val="107278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Presentation</a:t>
            </a:r>
            <a:r>
              <a:rPr lang="sv-SE" baseline="0" dirty="0" smtClean="0"/>
              <a:t> </a:t>
            </a:r>
            <a:r>
              <a:rPr lang="sv-SE" baseline="0" dirty="0" err="1" smtClean="0"/>
              <a:t>of</a:t>
            </a:r>
            <a:r>
              <a:rPr lang="sv-SE" baseline="0" dirty="0" smtClean="0"/>
              <a:t> </a:t>
            </a:r>
            <a:r>
              <a:rPr lang="sv-SE" baseline="0" dirty="0" err="1" smtClean="0"/>
              <a:t>us</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a:t>
            </a:fld>
            <a:endParaRPr lang="en-US"/>
          </a:p>
        </p:txBody>
      </p:sp>
    </p:spTree>
    <p:extLst>
      <p:ext uri="{BB962C8B-B14F-4D97-AF65-F5344CB8AC3E}">
        <p14:creationId xmlns:p14="http://schemas.microsoft.com/office/powerpoint/2010/main" val="2092667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Of</a:t>
            </a:r>
            <a:r>
              <a:rPr lang="sv-SE" dirty="0" smtClean="0"/>
              <a:t> </a:t>
            </a:r>
            <a:r>
              <a:rPr lang="sv-SE" dirty="0" err="1" smtClean="0"/>
              <a:t>course</a:t>
            </a:r>
            <a:r>
              <a:rPr lang="sv-SE" baseline="0" dirty="0" smtClean="0"/>
              <a:t> - </a:t>
            </a:r>
            <a:r>
              <a:rPr lang="sv-SE" dirty="0" err="1" smtClean="0"/>
              <a:t>we</a:t>
            </a:r>
            <a:r>
              <a:rPr lang="sv-SE" dirty="0" smtClean="0"/>
              <a:t> </a:t>
            </a:r>
            <a:r>
              <a:rPr lang="sv-SE" dirty="0" err="1" smtClean="0"/>
              <a:t>had</a:t>
            </a:r>
            <a:r>
              <a:rPr lang="sv-SE" baseline="0" dirty="0" smtClean="0"/>
              <a:t> </a:t>
            </a:r>
            <a:r>
              <a:rPr lang="sv-SE" baseline="0" dirty="0" err="1" smtClean="0"/>
              <a:t>our</a:t>
            </a:r>
            <a:r>
              <a:rPr lang="sv-SE" baseline="0" dirty="0" smtClean="0"/>
              <a:t> </a:t>
            </a:r>
            <a:r>
              <a:rPr lang="sv-SE" baseline="0" dirty="0" err="1" smtClean="0"/>
              <a:t>architecture</a:t>
            </a:r>
            <a:r>
              <a:rPr lang="sv-SE" baseline="0" dirty="0" smtClean="0"/>
              <a:t> as a </a:t>
            </a:r>
            <a:r>
              <a:rPr lang="sv-SE" baseline="0" dirty="0" err="1" smtClean="0"/>
              <a:t>starting</a:t>
            </a:r>
            <a:r>
              <a:rPr lang="sv-SE" baseline="0" dirty="0" smtClean="0"/>
              <a:t> </a:t>
            </a:r>
            <a:r>
              <a:rPr lang="sv-SE" baseline="0" dirty="0" err="1" smtClean="0"/>
              <a:t>point</a:t>
            </a:r>
            <a:endParaRPr lang="sv-SE" baseline="0" dirty="0" smtClean="0"/>
          </a:p>
          <a:p>
            <a:pPr marL="171450" indent="-171450">
              <a:buFont typeface="Arial" charset="0"/>
              <a:buChar char="•"/>
            </a:pPr>
            <a:r>
              <a:rPr lang="sv-SE" baseline="0" dirty="0" smtClean="0"/>
              <a:t>CLICK - </a:t>
            </a:r>
            <a:r>
              <a:rPr lang="sv-SE" baseline="0" dirty="0" err="1" smtClean="0"/>
              <a:t>But</a:t>
            </a:r>
            <a:r>
              <a:rPr lang="sv-SE" baseline="0" dirty="0" smtClean="0"/>
              <a:t> </a:t>
            </a:r>
            <a:r>
              <a:rPr lang="sv-SE" baseline="0" dirty="0" err="1" smtClean="0"/>
              <a:t>dynamically</a:t>
            </a:r>
            <a:r>
              <a:rPr lang="sv-SE" baseline="0" dirty="0" smtClean="0"/>
              <a:t> – it </a:t>
            </a:r>
            <a:r>
              <a:rPr lang="sv-SE" baseline="0" dirty="0" err="1" smtClean="0"/>
              <a:t>was</a:t>
            </a:r>
            <a:r>
              <a:rPr lang="sv-SE" baseline="0" dirty="0" smtClean="0"/>
              <a:t> </a:t>
            </a:r>
            <a:r>
              <a:rPr lang="sv-SE" baseline="0" dirty="0" err="1" smtClean="0"/>
              <a:t>organized</a:t>
            </a:r>
            <a:r>
              <a:rPr lang="sv-SE" baseline="0" dirty="0" smtClean="0"/>
              <a:t> </a:t>
            </a:r>
            <a:r>
              <a:rPr lang="sv-SE" baseline="0" dirty="0" err="1" smtClean="0"/>
              <a:t>into</a:t>
            </a:r>
            <a:r>
              <a:rPr lang="sv-SE" baseline="0" dirty="0" smtClean="0"/>
              <a:t> ”silos” or </a:t>
            </a:r>
            <a:r>
              <a:rPr lang="sv-SE" baseline="0" dirty="0" err="1" smtClean="0"/>
              <a:t>isolated</a:t>
            </a:r>
            <a:r>
              <a:rPr lang="sv-SE" baseline="0" dirty="0" smtClean="0"/>
              <a:t> </a:t>
            </a:r>
            <a:r>
              <a:rPr lang="sv-SE" baseline="0" dirty="0" err="1" smtClean="0"/>
              <a:t>flows</a:t>
            </a:r>
            <a:endParaRPr lang="sv-SE" baseline="0" dirty="0" smtClean="0"/>
          </a:p>
          <a:p>
            <a:pPr marL="628650" lvl="1" indent="-171450">
              <a:buFont typeface="Arial" charset="0"/>
              <a:buChar char="•"/>
            </a:pPr>
            <a:r>
              <a:rPr lang="sv-SE" baseline="0" dirty="0" err="1" smtClean="0"/>
              <a:t>Describe</a:t>
            </a:r>
            <a:r>
              <a:rPr lang="sv-SE" baseline="0" dirty="0" smtClean="0"/>
              <a:t> </a:t>
            </a:r>
            <a:r>
              <a:rPr lang="sv-SE" baseline="0" dirty="0" err="1" smtClean="0"/>
              <a:t>each</a:t>
            </a:r>
            <a:r>
              <a:rPr lang="is-IS" baseline="0" dirty="0" smtClean="0"/>
              <a:t>…</a:t>
            </a:r>
            <a:endParaRPr lang="sv-SE" baseline="0" dirty="0" smtClean="0"/>
          </a:p>
          <a:p>
            <a:pPr marL="171450" indent="-171450">
              <a:buFont typeface="Arial" charset="0"/>
              <a:buChar char="•"/>
            </a:pPr>
            <a:r>
              <a:rPr lang="sv-SE" baseline="0" dirty="0" smtClean="0"/>
              <a:t>Communication </a:t>
            </a:r>
            <a:r>
              <a:rPr lang="sv-SE" baseline="0" dirty="0" err="1" smtClean="0"/>
              <a:t>between</a:t>
            </a:r>
            <a:r>
              <a:rPr lang="sv-SE" baseline="0" dirty="0" smtClean="0"/>
              <a:t> </a:t>
            </a:r>
            <a:r>
              <a:rPr lang="sv-SE" baseline="0" dirty="0" err="1" smtClean="0"/>
              <a:t>these</a:t>
            </a:r>
            <a:r>
              <a:rPr lang="sv-SE" baseline="0" dirty="0" smtClean="0"/>
              <a:t> </a:t>
            </a:r>
            <a:r>
              <a:rPr lang="sv-SE" baseline="0" dirty="0" err="1" smtClean="0"/>
              <a:t>was</a:t>
            </a:r>
            <a:r>
              <a:rPr lang="sv-SE" baseline="0" dirty="0" smtClean="0"/>
              <a:t> </a:t>
            </a:r>
            <a:r>
              <a:rPr lang="sv-SE" baseline="0" dirty="0" err="1" smtClean="0"/>
              <a:t>often</a:t>
            </a:r>
            <a:r>
              <a:rPr lang="sv-SE" baseline="0" dirty="0" smtClean="0"/>
              <a:t> </a:t>
            </a:r>
            <a:r>
              <a:rPr lang="sv-SE" baseline="0" dirty="0" err="1" smtClean="0"/>
              <a:t>based</a:t>
            </a:r>
            <a:r>
              <a:rPr lang="sv-SE" baseline="0" dirty="0" smtClean="0"/>
              <a:t> on </a:t>
            </a:r>
            <a:r>
              <a:rPr lang="sv-SE" baseline="0" dirty="0" err="1" smtClean="0"/>
              <a:t>daily</a:t>
            </a:r>
            <a:r>
              <a:rPr lang="sv-SE" baseline="0" dirty="0" smtClean="0"/>
              <a:t> </a:t>
            </a:r>
            <a:r>
              <a:rPr lang="sv-SE" baseline="0" dirty="0" err="1" smtClean="0"/>
              <a:t>file</a:t>
            </a:r>
            <a:r>
              <a:rPr lang="sv-SE" baseline="0" dirty="0" smtClean="0"/>
              <a:t> </a:t>
            </a:r>
            <a:r>
              <a:rPr lang="sv-SE" baseline="0" dirty="0" err="1" smtClean="0"/>
              <a:t>batches</a:t>
            </a:r>
            <a:r>
              <a:rPr lang="sv-SE" baseline="0" dirty="0" smtClean="0"/>
              <a:t>. </a:t>
            </a:r>
          </a:p>
          <a:p>
            <a:pPr marL="171450" lvl="0" indent="-171450">
              <a:buFont typeface="Arial" charset="0"/>
              <a:buChar char="•"/>
            </a:pPr>
            <a:r>
              <a:rPr lang="sv-SE" baseline="0" dirty="0" smtClean="0"/>
              <a:t>To make a </a:t>
            </a:r>
            <a:r>
              <a:rPr lang="sv-SE" baseline="0" dirty="0" err="1" smtClean="0"/>
              <a:t>great</a:t>
            </a:r>
            <a:r>
              <a:rPr lang="sv-SE" baseline="0" dirty="0" smtClean="0"/>
              <a:t> AML-solution, </a:t>
            </a:r>
            <a:r>
              <a:rPr lang="sv-SE" baseline="0" dirty="0" err="1" smtClean="0"/>
              <a:t>we</a:t>
            </a:r>
            <a:r>
              <a:rPr lang="sv-SE" baseline="0" dirty="0" smtClean="0"/>
              <a:t> </a:t>
            </a:r>
            <a:r>
              <a:rPr lang="sv-SE" baseline="0" dirty="0" err="1" smtClean="0"/>
              <a:t>needed</a:t>
            </a:r>
            <a:r>
              <a:rPr lang="sv-SE" baseline="0" dirty="0" smtClean="0"/>
              <a:t> to </a:t>
            </a:r>
            <a:r>
              <a:rPr lang="sv-SE" baseline="0" dirty="0" err="1" smtClean="0"/>
              <a:t>integrate</a:t>
            </a:r>
            <a:r>
              <a:rPr lang="sv-SE" baseline="0" dirty="0" smtClean="0"/>
              <a:t> </a:t>
            </a:r>
            <a:r>
              <a:rPr lang="sv-SE" baseline="0" dirty="0" err="1" smtClean="0"/>
              <a:t>these</a:t>
            </a:r>
            <a:r>
              <a:rPr lang="sv-SE" baseline="0" dirty="0" smtClean="0"/>
              <a:t> </a:t>
            </a:r>
            <a:r>
              <a:rPr lang="sv-SE" baseline="0" dirty="0" err="1" smtClean="0"/>
              <a:t>flows</a:t>
            </a:r>
            <a:r>
              <a:rPr lang="sv-SE" baseline="0" dirty="0" smtClean="0"/>
              <a:t> </a:t>
            </a:r>
            <a:r>
              <a:rPr lang="sv-SE" baseline="0" dirty="0" err="1" smtClean="0"/>
              <a:t>much</a:t>
            </a:r>
            <a:r>
              <a:rPr lang="sv-SE" baseline="0" dirty="0" smtClean="0"/>
              <a:t> </a:t>
            </a:r>
            <a:r>
              <a:rPr lang="sv-SE" baseline="0" dirty="0" err="1" smtClean="0"/>
              <a:t>closer</a:t>
            </a:r>
            <a:r>
              <a:rPr lang="sv-SE" baseline="0" dirty="0" smtClean="0"/>
              <a:t> to </a:t>
            </a:r>
            <a:r>
              <a:rPr lang="sv-SE" baseline="0" dirty="0" err="1" smtClean="0"/>
              <a:t>each</a:t>
            </a:r>
            <a:r>
              <a:rPr lang="sv-SE" baseline="0" dirty="0" smtClean="0"/>
              <a:t> </a:t>
            </a:r>
            <a:r>
              <a:rPr lang="sv-SE" baseline="0" dirty="0" err="1" smtClean="0"/>
              <a:t>other</a:t>
            </a:r>
            <a:endParaRPr lang="sv-SE" baseline="0" dirty="0" smtClean="0"/>
          </a:p>
          <a:p>
            <a:pPr marL="171450" lvl="0" indent="-171450">
              <a:buFont typeface="Arial" charset="0"/>
              <a:buChar char="•"/>
            </a:pPr>
            <a:r>
              <a:rPr lang="sv-SE" baseline="0" dirty="0" smtClean="0"/>
              <a:t>CLICK - </a:t>
            </a:r>
            <a:r>
              <a:rPr lang="sv-SE" baseline="0" dirty="0" err="1" smtClean="0"/>
              <a:t>Luckily</a:t>
            </a:r>
            <a:r>
              <a:rPr lang="sv-SE" baseline="0" dirty="0" smtClean="0"/>
              <a:t> – </a:t>
            </a:r>
            <a:r>
              <a:rPr lang="sv-SE" baseline="0" dirty="0" err="1" smtClean="0"/>
              <a:t>there</a:t>
            </a:r>
            <a:r>
              <a:rPr lang="sv-SE" baseline="0" dirty="0" smtClean="0"/>
              <a:t> </a:t>
            </a:r>
            <a:r>
              <a:rPr lang="sv-SE" baseline="0" dirty="0" err="1" smtClean="0"/>
              <a:t>was</a:t>
            </a:r>
            <a:r>
              <a:rPr lang="sv-SE" baseline="0" dirty="0" smtClean="0"/>
              <a:t> </a:t>
            </a:r>
            <a:r>
              <a:rPr lang="sv-SE" baseline="0" dirty="0" err="1" smtClean="0"/>
              <a:t>hope</a:t>
            </a:r>
            <a:r>
              <a:rPr lang="sv-SE" baseline="0" dirty="0" smtClean="0"/>
              <a:t>! </a:t>
            </a:r>
            <a:r>
              <a:rPr lang="sv-SE" baseline="0" dirty="0" err="1" smtClean="0"/>
              <a:t>One</a:t>
            </a:r>
            <a:r>
              <a:rPr lang="sv-SE" baseline="0" dirty="0" smtClean="0"/>
              <a:t> </a:t>
            </a:r>
            <a:r>
              <a:rPr lang="sv-SE" baseline="0" dirty="0" err="1" smtClean="0"/>
              <a:t>of</a:t>
            </a:r>
            <a:r>
              <a:rPr lang="sv-SE" baseline="0" dirty="0" smtClean="0"/>
              <a:t> </a:t>
            </a:r>
            <a:r>
              <a:rPr lang="sv-SE" baseline="0" dirty="0" err="1" smtClean="0"/>
              <a:t>these</a:t>
            </a:r>
            <a:r>
              <a:rPr lang="sv-SE" baseline="0" dirty="0" smtClean="0"/>
              <a:t> </a:t>
            </a:r>
            <a:r>
              <a:rPr lang="sv-SE" baseline="0" dirty="0" err="1" smtClean="0"/>
              <a:t>apps</a:t>
            </a:r>
            <a:r>
              <a:rPr lang="sv-SE" baseline="0" dirty="0" smtClean="0"/>
              <a:t> (</a:t>
            </a:r>
            <a:r>
              <a:rPr lang="sv-SE" baseline="0" dirty="0" err="1" smtClean="0"/>
              <a:t>couple</a:t>
            </a:r>
            <a:r>
              <a:rPr lang="sv-SE" baseline="0" dirty="0" smtClean="0"/>
              <a:t> </a:t>
            </a:r>
            <a:r>
              <a:rPr lang="sv-SE" baseline="0" dirty="0" err="1" smtClean="0"/>
              <a:t>of</a:t>
            </a:r>
            <a:r>
              <a:rPr lang="sv-SE" baseline="0" dirty="0" smtClean="0"/>
              <a:t> </a:t>
            </a:r>
            <a:r>
              <a:rPr lang="sv-SE" baseline="0" dirty="0" err="1" smtClean="0"/>
              <a:t>years</a:t>
            </a:r>
            <a:r>
              <a:rPr lang="sv-SE" baseline="0" dirty="0" smtClean="0"/>
              <a:t> old) </a:t>
            </a:r>
            <a:r>
              <a:rPr lang="sv-SE" baseline="0" dirty="0" err="1" smtClean="0"/>
              <a:t>was</a:t>
            </a:r>
            <a:r>
              <a:rPr lang="sv-SE" baseline="0" dirty="0" smtClean="0"/>
              <a:t> </a:t>
            </a:r>
            <a:r>
              <a:rPr lang="sv-SE" baseline="0" dirty="0" err="1" smtClean="0"/>
              <a:t>built</a:t>
            </a:r>
            <a:r>
              <a:rPr lang="sv-SE" baseline="0" dirty="0" smtClean="0"/>
              <a:t> </a:t>
            </a:r>
            <a:r>
              <a:rPr lang="sv-SE" baseline="0" dirty="0" err="1" smtClean="0"/>
              <a:t>with</a:t>
            </a:r>
            <a:r>
              <a:rPr lang="sv-SE" baseline="0" dirty="0" smtClean="0"/>
              <a:t> a event-</a:t>
            </a:r>
            <a:r>
              <a:rPr lang="sv-SE" baseline="0" dirty="0" err="1" smtClean="0"/>
              <a:t>centric</a:t>
            </a:r>
            <a:r>
              <a:rPr lang="sv-SE" baseline="0" dirty="0" smtClean="0"/>
              <a:t> design</a:t>
            </a:r>
          </a:p>
          <a:p>
            <a:pPr marL="628650" lvl="1" indent="-171450">
              <a:buFont typeface="Arial" charset="0"/>
              <a:buChar char="•"/>
            </a:pPr>
            <a:r>
              <a:rPr lang="sv-SE" baseline="0" dirty="0" err="1" smtClean="0"/>
              <a:t>Pretty</a:t>
            </a:r>
            <a:r>
              <a:rPr lang="sv-SE" baseline="0" dirty="0" smtClean="0"/>
              <a:t> central </a:t>
            </a:r>
            <a:r>
              <a:rPr lang="sv-SE" baseline="0" dirty="0" err="1" smtClean="0"/>
              <a:t>application</a:t>
            </a:r>
            <a:r>
              <a:rPr lang="sv-SE" baseline="0" dirty="0" smtClean="0"/>
              <a:t> handling </a:t>
            </a:r>
            <a:r>
              <a:rPr lang="sv-SE" baseline="0" dirty="0" err="1" smtClean="0"/>
              <a:t>customer</a:t>
            </a:r>
            <a:r>
              <a:rPr lang="sv-SE" baseline="0" dirty="0" smtClean="0"/>
              <a:t> data. </a:t>
            </a:r>
            <a:r>
              <a:rPr lang="sv-SE" baseline="0" dirty="0" err="1" smtClean="0"/>
              <a:t>Each</a:t>
            </a:r>
            <a:r>
              <a:rPr lang="sv-SE" baseline="0" dirty="0" smtClean="0"/>
              <a:t> </a:t>
            </a:r>
            <a:r>
              <a:rPr lang="sv-SE" baseline="0" dirty="0" err="1" smtClean="0"/>
              <a:t>state</a:t>
            </a:r>
            <a:r>
              <a:rPr lang="sv-SE" baseline="0" dirty="0" smtClean="0"/>
              <a:t> </a:t>
            </a:r>
            <a:r>
              <a:rPr lang="sv-SE" baseline="0" dirty="0" err="1" smtClean="0"/>
              <a:t>change</a:t>
            </a:r>
            <a:r>
              <a:rPr lang="sv-SE" baseline="0" dirty="0" smtClean="0"/>
              <a:t> -&gt; event</a:t>
            </a:r>
          </a:p>
          <a:p>
            <a:pPr marL="171450" lvl="0" indent="-171450">
              <a:buFont typeface="Arial" charset="0"/>
              <a:buChar char="•"/>
            </a:pPr>
            <a:r>
              <a:rPr lang="sv-SE" baseline="0" dirty="0" smtClean="0"/>
              <a:t>CLICK – </a:t>
            </a:r>
            <a:r>
              <a:rPr lang="sv-SE" baseline="0" dirty="0" err="1" smtClean="0"/>
              <a:t>We</a:t>
            </a:r>
            <a:r>
              <a:rPr lang="sv-SE" baseline="0" dirty="0" smtClean="0"/>
              <a:t> </a:t>
            </a:r>
            <a:r>
              <a:rPr lang="sv-SE" baseline="0" dirty="0" err="1" smtClean="0"/>
              <a:t>saw</a:t>
            </a:r>
            <a:r>
              <a:rPr lang="sv-SE" baseline="0" dirty="0" smtClean="0"/>
              <a:t> the </a:t>
            </a:r>
            <a:r>
              <a:rPr lang="sv-SE" baseline="0" dirty="0" err="1" smtClean="0"/>
              <a:t>possibility</a:t>
            </a:r>
            <a:r>
              <a:rPr lang="sv-SE" baseline="0" dirty="0" smtClean="0"/>
              <a:t> to </a:t>
            </a:r>
            <a:r>
              <a:rPr lang="sv-SE" baseline="0" dirty="0" err="1" smtClean="0"/>
              <a:t>publish</a:t>
            </a:r>
            <a:r>
              <a:rPr lang="sv-SE" baseline="0" dirty="0" smtClean="0"/>
              <a:t> </a:t>
            </a:r>
            <a:r>
              <a:rPr lang="sv-SE" baseline="0" dirty="0" err="1" smtClean="0"/>
              <a:t>these</a:t>
            </a:r>
            <a:r>
              <a:rPr lang="sv-SE" baseline="0" dirty="0" smtClean="0"/>
              <a:t> events to Kafka</a:t>
            </a:r>
          </a:p>
          <a:p>
            <a:pPr marL="628650" lvl="1" indent="-171450">
              <a:buFont typeface="Arial" charset="0"/>
              <a:buChar char="•"/>
            </a:pPr>
            <a:r>
              <a:rPr lang="sv-SE" baseline="0" dirty="0" smtClean="0"/>
              <a:t>The </a:t>
            </a:r>
            <a:r>
              <a:rPr lang="sv-SE" baseline="0" dirty="0" err="1" smtClean="0"/>
              <a:t>dawn</a:t>
            </a:r>
            <a:r>
              <a:rPr lang="sv-SE" baseline="0" dirty="0" smtClean="0"/>
              <a:t> </a:t>
            </a:r>
            <a:r>
              <a:rPr lang="sv-SE" baseline="0" dirty="0" err="1" smtClean="0"/>
              <a:t>of</a:t>
            </a:r>
            <a:r>
              <a:rPr lang="sv-SE" baseline="0" dirty="0" smtClean="0"/>
              <a:t> a 4th generation </a:t>
            </a:r>
            <a:r>
              <a:rPr lang="sv-SE" baseline="0" dirty="0" err="1" smtClean="0"/>
              <a:t>of</a:t>
            </a:r>
            <a:r>
              <a:rPr lang="sv-SE" baseline="0" dirty="0" smtClean="0"/>
              <a:t> the </a:t>
            </a:r>
            <a:r>
              <a:rPr lang="sv-SE" baseline="0" dirty="0" err="1" smtClean="0"/>
              <a:t>architecture</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10</a:t>
            </a:fld>
            <a:endParaRPr lang="en-US"/>
          </a:p>
        </p:txBody>
      </p:sp>
    </p:spTree>
    <p:extLst>
      <p:ext uri="{BB962C8B-B14F-4D97-AF65-F5344CB8AC3E}">
        <p14:creationId xmlns:p14="http://schemas.microsoft.com/office/powerpoint/2010/main" val="1049177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11</a:t>
            </a:fld>
            <a:endParaRPr lang="en-US"/>
          </a:p>
        </p:txBody>
      </p:sp>
    </p:spTree>
    <p:extLst>
      <p:ext uri="{BB962C8B-B14F-4D97-AF65-F5344CB8AC3E}">
        <p14:creationId xmlns:p14="http://schemas.microsoft.com/office/powerpoint/2010/main" val="1633926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How</a:t>
            </a:r>
            <a:r>
              <a:rPr lang="sv-SE" dirty="0" smtClean="0"/>
              <a:t> </a:t>
            </a:r>
            <a:r>
              <a:rPr lang="sv-SE" dirty="0" err="1" smtClean="0"/>
              <a:t>did</a:t>
            </a:r>
            <a:r>
              <a:rPr lang="sv-SE" dirty="0" smtClean="0"/>
              <a:t> </a:t>
            </a:r>
            <a:r>
              <a:rPr lang="sv-SE" dirty="0" err="1" smtClean="0"/>
              <a:t>we</a:t>
            </a:r>
            <a:r>
              <a:rPr lang="sv-SE" dirty="0" smtClean="0"/>
              <a:t> go forward </a:t>
            </a:r>
            <a:r>
              <a:rPr lang="sv-SE" dirty="0" err="1" smtClean="0"/>
              <a:t>with</a:t>
            </a:r>
            <a:r>
              <a:rPr lang="sv-SE" dirty="0" smtClean="0"/>
              <a:t> </a:t>
            </a:r>
            <a:r>
              <a:rPr lang="sv-SE" dirty="0" err="1" smtClean="0"/>
              <a:t>this</a:t>
            </a:r>
            <a:r>
              <a:rPr lang="sv-SE" dirty="0" smtClean="0"/>
              <a:t> </a:t>
            </a:r>
            <a:r>
              <a:rPr lang="sv-SE" dirty="0" err="1" smtClean="0"/>
              <a:t>idea</a:t>
            </a:r>
            <a:r>
              <a:rPr lang="sv-SE" dirty="0" smtClean="0"/>
              <a:t>?</a:t>
            </a:r>
          </a:p>
          <a:p>
            <a:pPr marL="171450" indent="-171450">
              <a:buFont typeface="Arial" charset="0"/>
              <a:buChar char="•"/>
            </a:pPr>
            <a:r>
              <a:rPr lang="sv-SE" dirty="0" err="1" smtClean="0"/>
              <a:t>Did</a:t>
            </a:r>
            <a:r>
              <a:rPr lang="sv-SE" baseline="0" dirty="0" smtClean="0"/>
              <a:t> </a:t>
            </a:r>
            <a:r>
              <a:rPr lang="sv-SE" baseline="0" dirty="0" err="1" smtClean="0"/>
              <a:t>we</a:t>
            </a:r>
            <a:r>
              <a:rPr lang="sv-SE" baseline="0" dirty="0" smtClean="0"/>
              <a:t> </a:t>
            </a:r>
            <a:r>
              <a:rPr lang="sv-SE" baseline="0" dirty="0" err="1" smtClean="0"/>
              <a:t>introduce</a:t>
            </a:r>
            <a:r>
              <a:rPr lang="sv-SE" baseline="0" dirty="0" smtClean="0"/>
              <a:t> it as a </a:t>
            </a:r>
            <a:r>
              <a:rPr lang="sv-SE" baseline="0" dirty="0" err="1" smtClean="0"/>
              <a:t>radical</a:t>
            </a:r>
            <a:r>
              <a:rPr lang="sv-SE" baseline="0" dirty="0" smtClean="0"/>
              <a:t> </a:t>
            </a:r>
            <a:r>
              <a:rPr lang="sv-SE" baseline="0" dirty="0" err="1" smtClean="0"/>
              <a:t>change</a:t>
            </a:r>
            <a:r>
              <a:rPr lang="sv-SE" baseline="0" dirty="0" smtClean="0"/>
              <a:t> in the </a:t>
            </a:r>
            <a:r>
              <a:rPr lang="sv-SE" baseline="0" dirty="0" err="1" smtClean="0"/>
              <a:t>architecture</a:t>
            </a:r>
            <a:r>
              <a:rPr lang="sv-SE" baseline="0" dirty="0" smtClean="0"/>
              <a:t>?</a:t>
            </a:r>
          </a:p>
          <a:p>
            <a:pPr marL="171450" indent="-171450">
              <a:buFont typeface="Arial" charset="0"/>
              <a:buChar char="•"/>
            </a:pPr>
            <a:r>
              <a:rPr lang="sv-SE" baseline="0" dirty="0" smtClean="0"/>
              <a:t>CLICK – </a:t>
            </a:r>
            <a:r>
              <a:rPr lang="sv-SE" baseline="0" dirty="0" err="1" smtClean="0"/>
              <a:t>of</a:t>
            </a:r>
            <a:r>
              <a:rPr lang="sv-SE" baseline="0" dirty="0" smtClean="0"/>
              <a:t> </a:t>
            </a:r>
            <a:r>
              <a:rPr lang="sv-SE" baseline="0" dirty="0" err="1" smtClean="0"/>
              <a:t>course</a:t>
            </a:r>
            <a:r>
              <a:rPr lang="sv-SE" baseline="0" dirty="0" smtClean="0"/>
              <a:t> not, </a:t>
            </a:r>
            <a:r>
              <a:rPr lang="sv-SE" baseline="0" dirty="0" err="1" smtClean="0"/>
              <a:t>we</a:t>
            </a:r>
            <a:r>
              <a:rPr lang="sv-SE" baseline="0" dirty="0" smtClean="0"/>
              <a:t> </a:t>
            </a:r>
            <a:r>
              <a:rPr lang="sv-SE" baseline="0" dirty="0" err="1" smtClean="0"/>
              <a:t>had</a:t>
            </a:r>
            <a:r>
              <a:rPr lang="sv-SE" baseline="0" dirty="0" smtClean="0"/>
              <a:t> to start </a:t>
            </a:r>
            <a:r>
              <a:rPr lang="sv-SE" baseline="0" dirty="0" err="1" smtClean="0"/>
              <a:t>of</a:t>
            </a:r>
            <a:r>
              <a:rPr lang="sv-SE" baseline="0" dirty="0" smtClean="0"/>
              <a:t> small to </a:t>
            </a:r>
            <a:r>
              <a:rPr lang="sv-SE" baseline="0" dirty="0" err="1" smtClean="0"/>
              <a:t>keep</a:t>
            </a:r>
            <a:r>
              <a:rPr lang="sv-SE" baseline="0" dirty="0" smtClean="0"/>
              <a:t> the initial risks </a:t>
            </a:r>
            <a:r>
              <a:rPr lang="sv-SE" baseline="0" dirty="0" err="1" smtClean="0"/>
              <a:t>low</a:t>
            </a:r>
            <a:endParaRPr lang="sv-SE" baseline="0" dirty="0" smtClean="0"/>
          </a:p>
          <a:p>
            <a:pPr marL="628650" lvl="1" indent="-171450">
              <a:buFont typeface="Arial" charset="0"/>
              <a:buChar char="•"/>
            </a:pP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12</a:t>
            </a:fld>
            <a:endParaRPr lang="en-US"/>
          </a:p>
        </p:txBody>
      </p:sp>
    </p:spTree>
    <p:extLst>
      <p:ext uri="{BB962C8B-B14F-4D97-AF65-F5344CB8AC3E}">
        <p14:creationId xmlns:p14="http://schemas.microsoft.com/office/powerpoint/2010/main" val="1108014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err="1" smtClean="0"/>
              <a:t>We</a:t>
            </a:r>
            <a:r>
              <a:rPr lang="sv-SE" dirty="0" smtClean="0"/>
              <a:t> in the </a:t>
            </a:r>
            <a:r>
              <a:rPr lang="sv-SE" dirty="0" err="1" smtClean="0"/>
              <a:t>dev</a:t>
            </a:r>
            <a:r>
              <a:rPr lang="sv-SE" dirty="0" smtClean="0"/>
              <a:t> team </a:t>
            </a:r>
            <a:r>
              <a:rPr lang="sv-SE" dirty="0" err="1" smtClean="0"/>
              <a:t>saw</a:t>
            </a:r>
            <a:r>
              <a:rPr lang="sv-SE" dirty="0" smtClean="0"/>
              <a:t> the potential </a:t>
            </a:r>
            <a:r>
              <a:rPr lang="sv-SE" dirty="0" err="1" smtClean="0"/>
              <a:t>of</a:t>
            </a:r>
            <a:r>
              <a:rPr lang="sv-SE" dirty="0" smtClean="0"/>
              <a:t> Kafka as a part </a:t>
            </a:r>
            <a:r>
              <a:rPr lang="sv-SE" dirty="0" err="1" smtClean="0"/>
              <a:t>of</a:t>
            </a:r>
            <a:r>
              <a:rPr lang="sv-SE" dirty="0" smtClean="0"/>
              <a:t> re-</a:t>
            </a:r>
            <a:r>
              <a:rPr lang="sv-SE" dirty="0" err="1" smtClean="0"/>
              <a:t>thinking</a:t>
            </a:r>
            <a:r>
              <a:rPr lang="sv-SE" dirty="0" smtClean="0"/>
              <a:t> the </a:t>
            </a:r>
            <a:r>
              <a:rPr lang="sv-SE" dirty="0" err="1" smtClean="0"/>
              <a:t>way</a:t>
            </a:r>
            <a:r>
              <a:rPr lang="sv-SE" dirty="0" smtClean="0"/>
              <a:t> </a:t>
            </a:r>
            <a:r>
              <a:rPr lang="sv-SE" dirty="0" err="1" smtClean="0"/>
              <a:t>we</a:t>
            </a:r>
            <a:r>
              <a:rPr lang="sv-SE" dirty="0" smtClean="0"/>
              <a:t> </a:t>
            </a:r>
            <a:r>
              <a:rPr lang="sv-SE" dirty="0" err="1" smtClean="0"/>
              <a:t>treat</a:t>
            </a:r>
            <a:r>
              <a:rPr lang="sv-SE" dirty="0" smtClean="0"/>
              <a:t> data</a:t>
            </a:r>
            <a:r>
              <a:rPr lang="sv-SE" baseline="0" dirty="0" smtClean="0"/>
              <a:t> and services (as Ben </a:t>
            </a:r>
            <a:r>
              <a:rPr lang="sv-SE" baseline="0" dirty="0" err="1" smtClean="0"/>
              <a:t>Stopford</a:t>
            </a:r>
            <a:r>
              <a:rPr lang="sv-SE" baseline="0" dirty="0" smtClean="0"/>
              <a:t> </a:t>
            </a:r>
            <a:r>
              <a:rPr lang="sv-SE" baseline="0" dirty="0" err="1" smtClean="0"/>
              <a:t>put</a:t>
            </a:r>
            <a:r>
              <a:rPr lang="sv-SE" baseline="0" dirty="0" smtClean="0"/>
              <a:t> it)</a:t>
            </a:r>
          </a:p>
          <a:p>
            <a:pPr marL="171450" indent="-171450">
              <a:buFont typeface="Arial" charset="0"/>
              <a:buChar char="•"/>
            </a:pPr>
            <a:r>
              <a:rPr lang="sv-SE" baseline="0" dirty="0" err="1" smtClean="0"/>
              <a:t>But</a:t>
            </a:r>
            <a:r>
              <a:rPr lang="sv-SE" baseline="0" dirty="0" smtClean="0"/>
              <a:t> </a:t>
            </a:r>
            <a:r>
              <a:rPr lang="sv-SE" baseline="0" dirty="0" err="1" smtClean="0"/>
              <a:t>we</a:t>
            </a:r>
            <a:r>
              <a:rPr lang="sv-SE" baseline="0" dirty="0" smtClean="0"/>
              <a:t> </a:t>
            </a:r>
            <a:r>
              <a:rPr lang="sv-SE" baseline="0" dirty="0" err="1" smtClean="0"/>
              <a:t>wanted</a:t>
            </a:r>
            <a:r>
              <a:rPr lang="sv-SE" baseline="0" dirty="0" smtClean="0"/>
              <a:t> to </a:t>
            </a:r>
            <a:r>
              <a:rPr lang="sv-SE" baseline="0" dirty="0" err="1" smtClean="0"/>
              <a:t>stay</a:t>
            </a:r>
            <a:r>
              <a:rPr lang="sv-SE" baseline="0" dirty="0" smtClean="0"/>
              <a:t> ”under the radar” </a:t>
            </a:r>
            <a:r>
              <a:rPr lang="sv-SE" baseline="0" dirty="0" err="1" smtClean="0"/>
              <a:t>initially</a:t>
            </a:r>
            <a:r>
              <a:rPr lang="sv-SE" baseline="0" dirty="0" smtClean="0"/>
              <a:t> by </a:t>
            </a:r>
            <a:r>
              <a:rPr lang="sv-SE" baseline="0" dirty="0" err="1" smtClean="0"/>
              <a:t>starting</a:t>
            </a:r>
            <a:r>
              <a:rPr lang="sv-SE" baseline="0" dirty="0" smtClean="0"/>
              <a:t> small  - a </a:t>
            </a:r>
            <a:r>
              <a:rPr lang="sv-SE" baseline="0" dirty="0" err="1" smtClean="0"/>
              <a:t>way</a:t>
            </a:r>
            <a:r>
              <a:rPr lang="sv-SE" baseline="0" dirty="0" smtClean="0"/>
              <a:t> to </a:t>
            </a:r>
            <a:r>
              <a:rPr lang="sv-SE" baseline="0" dirty="0" err="1" smtClean="0"/>
              <a:t>integrate</a:t>
            </a:r>
            <a:r>
              <a:rPr lang="sv-SE" baseline="0" dirty="0" smtClean="0"/>
              <a:t> services</a:t>
            </a:r>
          </a:p>
          <a:p>
            <a:pPr marL="628650" lvl="1" indent="-171450">
              <a:buFont typeface="Arial" charset="0"/>
              <a:buChar char="•"/>
            </a:pPr>
            <a:r>
              <a:rPr lang="sv-SE" baseline="0" dirty="0" smtClean="0"/>
              <a:t>Over </a:t>
            </a:r>
            <a:r>
              <a:rPr lang="sv-SE" baseline="0" dirty="0" err="1" smtClean="0"/>
              <a:t>time</a:t>
            </a:r>
            <a:r>
              <a:rPr lang="sv-SE" baseline="0" dirty="0" smtClean="0"/>
              <a:t> </a:t>
            </a:r>
            <a:r>
              <a:rPr lang="sv-SE" baseline="0" dirty="0" err="1" smtClean="0"/>
              <a:t>let</a:t>
            </a:r>
            <a:r>
              <a:rPr lang="sv-SE" baseline="0" dirty="0" smtClean="0"/>
              <a:t> the </a:t>
            </a:r>
            <a:r>
              <a:rPr lang="sv-SE" baseline="0" dirty="0" err="1" smtClean="0"/>
              <a:t>technology</a:t>
            </a:r>
            <a:r>
              <a:rPr lang="sv-SE" baseline="0" dirty="0" smtClean="0"/>
              <a:t> and </a:t>
            </a:r>
            <a:r>
              <a:rPr lang="sv-SE" baseline="0" dirty="0" err="1" smtClean="0"/>
              <a:t>mindset</a:t>
            </a:r>
            <a:r>
              <a:rPr lang="sv-SE" baseline="0" dirty="0" smtClean="0"/>
              <a:t> </a:t>
            </a:r>
            <a:r>
              <a:rPr lang="sv-SE" baseline="0" dirty="0" err="1" smtClean="0"/>
              <a:t>have</a:t>
            </a:r>
            <a:r>
              <a:rPr lang="sv-SE" baseline="0" dirty="0" smtClean="0"/>
              <a:t> a </a:t>
            </a:r>
            <a:r>
              <a:rPr lang="sv-SE" baseline="0" dirty="0" err="1" smtClean="0"/>
              <a:t>larger</a:t>
            </a:r>
            <a:r>
              <a:rPr lang="sv-SE" baseline="0" dirty="0" smtClean="0"/>
              <a:t> </a:t>
            </a:r>
            <a:r>
              <a:rPr lang="sv-SE" baseline="0" dirty="0" err="1" smtClean="0"/>
              <a:t>impact</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13</a:t>
            </a:fld>
            <a:endParaRPr lang="en-US"/>
          </a:p>
        </p:txBody>
      </p:sp>
    </p:spTree>
    <p:extLst>
      <p:ext uri="{BB962C8B-B14F-4D97-AF65-F5344CB8AC3E}">
        <p14:creationId xmlns:p14="http://schemas.microsoft.com/office/powerpoint/2010/main" val="1210237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14</a:t>
            </a:fld>
            <a:endParaRPr lang="en-US"/>
          </a:p>
        </p:txBody>
      </p:sp>
    </p:spTree>
    <p:extLst>
      <p:ext uri="{BB962C8B-B14F-4D97-AF65-F5344CB8AC3E}">
        <p14:creationId xmlns:p14="http://schemas.microsoft.com/office/powerpoint/2010/main" val="1700319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15</a:t>
            </a:fld>
            <a:endParaRPr lang="en-US"/>
          </a:p>
        </p:txBody>
      </p:sp>
    </p:spTree>
    <p:extLst>
      <p:ext uri="{BB962C8B-B14F-4D97-AF65-F5344CB8AC3E}">
        <p14:creationId xmlns:p14="http://schemas.microsoft.com/office/powerpoint/2010/main" val="512613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As </a:t>
            </a:r>
            <a:r>
              <a:rPr lang="sv-SE" dirty="0" err="1" smtClean="0"/>
              <a:t>we</a:t>
            </a:r>
            <a:r>
              <a:rPr lang="sv-SE" dirty="0" smtClean="0"/>
              <a:t> </a:t>
            </a:r>
            <a:r>
              <a:rPr lang="sv-SE" dirty="0" err="1" smtClean="0"/>
              <a:t>started</a:t>
            </a:r>
            <a:r>
              <a:rPr lang="sv-SE" dirty="0" smtClean="0"/>
              <a:t> to talk </a:t>
            </a:r>
            <a:r>
              <a:rPr lang="sv-SE" dirty="0" err="1" smtClean="0"/>
              <a:t>about</a:t>
            </a:r>
            <a:r>
              <a:rPr lang="sv-SE" dirty="0" smtClean="0"/>
              <a:t> information </a:t>
            </a:r>
            <a:r>
              <a:rPr lang="sv-SE" dirty="0" err="1" smtClean="0"/>
              <a:t>being</a:t>
            </a:r>
            <a:r>
              <a:rPr lang="sv-SE" dirty="0" smtClean="0"/>
              <a:t> present in</a:t>
            </a:r>
            <a:r>
              <a:rPr lang="sv-SE" baseline="0" dirty="0" smtClean="0"/>
              <a:t> the form </a:t>
            </a:r>
            <a:r>
              <a:rPr lang="sv-SE" baseline="0" dirty="0" err="1" smtClean="0"/>
              <a:t>of</a:t>
            </a:r>
            <a:r>
              <a:rPr lang="sv-SE" baseline="0" dirty="0" smtClean="0"/>
              <a:t> events on Kafka, </a:t>
            </a:r>
            <a:r>
              <a:rPr lang="sv-SE" baseline="0" dirty="0" err="1" smtClean="0"/>
              <a:t>instead</a:t>
            </a:r>
            <a:r>
              <a:rPr lang="sv-SE" baseline="0" dirty="0" smtClean="0"/>
              <a:t> </a:t>
            </a:r>
            <a:r>
              <a:rPr lang="sv-SE" baseline="0" dirty="0" err="1" smtClean="0"/>
              <a:t>of</a:t>
            </a:r>
            <a:r>
              <a:rPr lang="sv-SE" baseline="0" dirty="0" smtClean="0"/>
              <a:t> </a:t>
            </a:r>
            <a:r>
              <a:rPr lang="sv-SE" baseline="0" dirty="0" err="1" smtClean="0"/>
              <a:t>being</a:t>
            </a:r>
            <a:r>
              <a:rPr lang="sv-SE" baseline="0" dirty="0" smtClean="0"/>
              <a:t> </a:t>
            </a:r>
            <a:r>
              <a:rPr lang="sv-SE" baseline="0" dirty="0" err="1" smtClean="0"/>
              <a:t>stored</a:t>
            </a:r>
            <a:r>
              <a:rPr lang="sv-SE" baseline="0" dirty="0" smtClean="0"/>
              <a:t> in </a:t>
            </a:r>
            <a:r>
              <a:rPr lang="sv-SE" baseline="0" dirty="0" err="1" smtClean="0"/>
              <a:t>databases</a:t>
            </a:r>
            <a:r>
              <a:rPr lang="sv-SE" baseline="0" dirty="0" smtClean="0"/>
              <a:t> </a:t>
            </a:r>
            <a:r>
              <a:rPr lang="sv-SE" baseline="0" dirty="0" err="1" smtClean="0"/>
              <a:t>behind</a:t>
            </a:r>
            <a:r>
              <a:rPr lang="sv-SE" baseline="0" dirty="0" smtClean="0"/>
              <a:t> CRUD APIs, </a:t>
            </a:r>
            <a:r>
              <a:rPr lang="sv-SE" baseline="0" dirty="0" err="1" smtClean="0"/>
              <a:t>we</a:t>
            </a:r>
            <a:r>
              <a:rPr lang="sv-SE" baseline="0" dirty="0" smtClean="0"/>
              <a:t> </a:t>
            </a:r>
            <a:r>
              <a:rPr lang="sv-SE" baseline="0" dirty="0" err="1" smtClean="0"/>
              <a:t>saw</a:t>
            </a:r>
            <a:r>
              <a:rPr lang="sv-SE" baseline="0" dirty="0" smtClean="0"/>
              <a:t> a </a:t>
            </a:r>
            <a:r>
              <a:rPr lang="sv-SE" baseline="0" dirty="0" err="1" smtClean="0"/>
              <a:t>shift</a:t>
            </a:r>
            <a:r>
              <a:rPr lang="sv-SE" baseline="0" dirty="0" smtClean="0"/>
              <a:t> in the </a:t>
            </a:r>
            <a:r>
              <a:rPr lang="sv-SE" baseline="0" dirty="0" err="1" smtClean="0"/>
              <a:t>way</a:t>
            </a:r>
            <a:r>
              <a:rPr lang="sv-SE" baseline="0" dirty="0" smtClean="0"/>
              <a:t> </a:t>
            </a:r>
            <a:r>
              <a:rPr lang="sv-SE" baseline="0" dirty="0" err="1" smtClean="0"/>
              <a:t>we</a:t>
            </a:r>
            <a:r>
              <a:rPr lang="sv-SE" baseline="0" dirty="0" smtClean="0"/>
              <a:t> </a:t>
            </a:r>
            <a:r>
              <a:rPr lang="sv-SE" baseline="0" dirty="0" err="1" smtClean="0"/>
              <a:t>could</a:t>
            </a:r>
            <a:r>
              <a:rPr lang="sv-SE" baseline="0" dirty="0" smtClean="0"/>
              <a:t> </a:t>
            </a:r>
            <a:r>
              <a:rPr lang="sv-SE" baseline="0" dirty="0" err="1" smtClean="0"/>
              <a:t>communicate</a:t>
            </a:r>
            <a:r>
              <a:rPr lang="sv-SE" baseline="0" dirty="0" smtClean="0"/>
              <a:t> </a:t>
            </a:r>
            <a:r>
              <a:rPr lang="sv-SE" baseline="0" dirty="0" err="1" smtClean="0"/>
              <a:t>with</a:t>
            </a:r>
            <a:r>
              <a:rPr lang="sv-SE" baseline="0" dirty="0" smtClean="0"/>
              <a:t> the business </a:t>
            </a:r>
            <a:r>
              <a:rPr lang="sv-SE" baseline="0" dirty="0" err="1" smtClean="0"/>
              <a:t>side</a:t>
            </a:r>
            <a:r>
              <a:rPr lang="sv-SE" baseline="0" dirty="0" smtClean="0"/>
              <a:t>. </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16</a:t>
            </a:fld>
            <a:endParaRPr lang="en-US"/>
          </a:p>
        </p:txBody>
      </p:sp>
    </p:spTree>
    <p:extLst>
      <p:ext uri="{BB962C8B-B14F-4D97-AF65-F5344CB8AC3E}">
        <p14:creationId xmlns:p14="http://schemas.microsoft.com/office/powerpoint/2010/main" val="1488522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17</a:t>
            </a:fld>
            <a:endParaRPr lang="en-US"/>
          </a:p>
        </p:txBody>
      </p:sp>
    </p:spTree>
    <p:extLst>
      <p:ext uri="{BB962C8B-B14F-4D97-AF65-F5344CB8AC3E}">
        <p14:creationId xmlns:p14="http://schemas.microsoft.com/office/powerpoint/2010/main" val="543961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18</a:t>
            </a:fld>
            <a:endParaRPr lang="en-US"/>
          </a:p>
        </p:txBody>
      </p:sp>
    </p:spTree>
    <p:extLst>
      <p:ext uri="{BB962C8B-B14F-4D97-AF65-F5344CB8AC3E}">
        <p14:creationId xmlns:p14="http://schemas.microsoft.com/office/powerpoint/2010/main" val="716319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SOAP, REST, </a:t>
            </a:r>
            <a:r>
              <a:rPr lang="sv-SE" dirty="0" err="1" smtClean="0"/>
              <a:t>some</a:t>
            </a:r>
            <a:r>
              <a:rPr lang="sv-SE" dirty="0" smtClean="0"/>
              <a:t> AMQ.</a:t>
            </a:r>
          </a:p>
          <a:p>
            <a:pPr marL="171450" indent="-171450">
              <a:buFont typeface="Arial" charset="0"/>
              <a:buChar char="•"/>
            </a:pPr>
            <a:r>
              <a:rPr lang="sv-SE" baseline="0" dirty="0" err="1" smtClean="0"/>
              <a:t>One</a:t>
            </a:r>
            <a:r>
              <a:rPr lang="sv-SE" baseline="0" dirty="0" smtClean="0"/>
              <a:t> </a:t>
            </a:r>
            <a:r>
              <a:rPr lang="sv-SE" baseline="0" dirty="0" err="1" smtClean="0"/>
              <a:t>flow</a:t>
            </a:r>
            <a:r>
              <a:rPr lang="sv-SE" baseline="0" dirty="0" smtClean="0"/>
              <a:t> to </a:t>
            </a:r>
            <a:r>
              <a:rPr lang="sv-SE" baseline="0" dirty="0" err="1" smtClean="0"/>
              <a:t>handle</a:t>
            </a:r>
            <a:r>
              <a:rPr lang="sv-SE" baseline="0" dirty="0" smtClean="0"/>
              <a:t> </a:t>
            </a:r>
            <a:r>
              <a:rPr lang="sv-SE" baseline="0" dirty="0" err="1" smtClean="0"/>
              <a:t>customer</a:t>
            </a:r>
            <a:r>
              <a:rPr lang="sv-SE" baseline="0" dirty="0" smtClean="0"/>
              <a:t> data. </a:t>
            </a:r>
          </a:p>
          <a:p>
            <a:pPr marL="628650" lvl="1" indent="-171450">
              <a:buFont typeface="Arial" charset="0"/>
              <a:buChar char="•"/>
            </a:pPr>
            <a:r>
              <a:rPr lang="sv-SE" baseline="0" dirty="0" smtClean="0"/>
              <a:t>Event-driven CQRS </a:t>
            </a:r>
            <a:r>
              <a:rPr lang="sv-SE" baseline="0" dirty="0" err="1" smtClean="0"/>
              <a:t>architecture</a:t>
            </a:r>
            <a:r>
              <a:rPr lang="sv-SE" baseline="0" dirty="0" smtClean="0"/>
              <a:t>. </a:t>
            </a:r>
            <a:r>
              <a:rPr lang="sv-SE" baseline="0" dirty="0" err="1" smtClean="0"/>
              <a:t>Implemented</a:t>
            </a:r>
            <a:r>
              <a:rPr lang="sv-SE" baseline="0" dirty="0" smtClean="0"/>
              <a:t> on spring-</a:t>
            </a:r>
            <a:r>
              <a:rPr lang="sv-SE" baseline="0" dirty="0" err="1" smtClean="0"/>
              <a:t>boot</a:t>
            </a:r>
            <a:r>
              <a:rPr lang="sv-SE" baseline="0" dirty="0" smtClean="0"/>
              <a:t> and </a:t>
            </a:r>
            <a:r>
              <a:rPr lang="sv-SE" baseline="0" dirty="0" err="1" smtClean="0"/>
              <a:t>mongoDB</a:t>
            </a:r>
            <a:r>
              <a:rPr lang="sv-SE" baseline="0" dirty="0" smtClean="0"/>
              <a:t>. AMQ for event handling and Mongo for </a:t>
            </a:r>
            <a:r>
              <a:rPr lang="sv-SE" baseline="0" dirty="0" err="1" smtClean="0"/>
              <a:t>persisting</a:t>
            </a:r>
            <a:r>
              <a:rPr lang="sv-SE" baseline="0" dirty="0" smtClean="0"/>
              <a:t>. </a:t>
            </a:r>
          </a:p>
          <a:p>
            <a:pPr marL="628650" lvl="1" indent="-171450">
              <a:buFont typeface="Arial" charset="0"/>
              <a:buChar char="•"/>
            </a:pPr>
            <a:r>
              <a:rPr lang="sv-SE" baseline="0" dirty="0" err="1" smtClean="0"/>
              <a:t>Unaware</a:t>
            </a:r>
            <a:r>
              <a:rPr lang="sv-SE" baseline="0" dirty="0" smtClean="0"/>
              <a:t> </a:t>
            </a:r>
            <a:r>
              <a:rPr lang="sv-SE" baseline="0" dirty="0" err="1" smtClean="0"/>
              <a:t>of</a:t>
            </a:r>
            <a:r>
              <a:rPr lang="sv-SE" baseline="0" dirty="0" smtClean="0"/>
              <a:t> Kafka at </a:t>
            </a:r>
            <a:r>
              <a:rPr lang="sv-SE" baseline="0" dirty="0" err="1" smtClean="0"/>
              <a:t>this</a:t>
            </a:r>
            <a:r>
              <a:rPr lang="sv-SE" baseline="0" dirty="0" smtClean="0"/>
              <a:t> </a:t>
            </a:r>
            <a:r>
              <a:rPr lang="sv-SE" baseline="0" dirty="0" err="1" smtClean="0"/>
              <a:t>stage</a:t>
            </a:r>
            <a:r>
              <a:rPr lang="sv-SE" baseline="0" dirty="0" smtClean="0"/>
              <a:t>.</a:t>
            </a:r>
          </a:p>
          <a:p>
            <a:pPr marL="628650" lvl="1" indent="-171450">
              <a:buFont typeface="Arial" charset="0"/>
              <a:buChar char="•"/>
            </a:pPr>
            <a:r>
              <a:rPr lang="sv-SE" baseline="0" dirty="0" err="1" smtClean="0"/>
              <a:t>Separated</a:t>
            </a:r>
            <a:r>
              <a:rPr lang="sv-SE" baseline="0" dirty="0" smtClean="0"/>
              <a:t> from risk process. </a:t>
            </a:r>
            <a:r>
              <a:rPr lang="sv-SE" baseline="0" dirty="0" err="1" smtClean="0"/>
              <a:t>Decoupled</a:t>
            </a:r>
            <a:r>
              <a:rPr lang="sv-SE" baseline="0" dirty="0" smtClean="0"/>
              <a:t> the </a:t>
            </a:r>
            <a:r>
              <a:rPr lang="sv-SE" baseline="0" dirty="0" err="1" smtClean="0"/>
              <a:t>way</a:t>
            </a:r>
            <a:r>
              <a:rPr lang="sv-SE" baseline="0" dirty="0" smtClean="0"/>
              <a:t> </a:t>
            </a:r>
            <a:r>
              <a:rPr lang="sv-SE" baseline="0" dirty="0" err="1" smtClean="0"/>
              <a:t>we</a:t>
            </a:r>
            <a:r>
              <a:rPr lang="sv-SE" baseline="0" dirty="0" smtClean="0"/>
              <a:t> </a:t>
            </a:r>
            <a:r>
              <a:rPr lang="sv-SE" baseline="0" dirty="0" err="1" smtClean="0"/>
              <a:t>want</a:t>
            </a:r>
            <a:r>
              <a:rPr lang="sv-SE" baseline="0" dirty="0" smtClean="0"/>
              <a:t> it.</a:t>
            </a:r>
          </a:p>
          <a:p>
            <a:pPr marL="171450" indent="-171450">
              <a:buFont typeface="Arial" charset="0"/>
              <a:buChar char="•"/>
            </a:pPr>
            <a:r>
              <a:rPr lang="sv-SE" baseline="0" dirty="0" smtClean="0"/>
              <a:t>Transaktionsanalys, </a:t>
            </a:r>
            <a:r>
              <a:rPr lang="sv-SE" baseline="0" dirty="0" err="1" smtClean="0"/>
              <a:t>batch-job</a:t>
            </a:r>
            <a:r>
              <a:rPr lang="sv-SE" baseline="0" dirty="0" smtClean="0"/>
              <a:t> </a:t>
            </a:r>
            <a:r>
              <a:rPr lang="sv-SE" baseline="0" dirty="0" err="1" smtClean="0"/>
              <a:t>based</a:t>
            </a:r>
            <a:r>
              <a:rPr lang="sv-SE" baseline="0" dirty="0" smtClean="0"/>
              <a:t>. </a:t>
            </a:r>
          </a:p>
        </p:txBody>
      </p:sp>
      <p:sp>
        <p:nvSpPr>
          <p:cNvPr id="4" name="Slide Number Placeholder 3"/>
          <p:cNvSpPr>
            <a:spLocks noGrp="1"/>
          </p:cNvSpPr>
          <p:nvPr>
            <p:ph type="sldNum" sz="quarter" idx="10"/>
          </p:nvPr>
        </p:nvSpPr>
        <p:spPr/>
        <p:txBody>
          <a:bodyPr/>
          <a:lstStyle/>
          <a:p>
            <a:fld id="{F3D1F925-BFA2-264B-AE5B-B0906316BC34}" type="slidenum">
              <a:rPr lang="en-US" smtClean="0"/>
              <a:t>19</a:t>
            </a:fld>
            <a:endParaRPr lang="en-US"/>
          </a:p>
        </p:txBody>
      </p:sp>
    </p:spTree>
    <p:extLst>
      <p:ext uri="{BB962C8B-B14F-4D97-AF65-F5344CB8AC3E}">
        <p14:creationId xmlns:p14="http://schemas.microsoft.com/office/powerpoint/2010/main" val="1176382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baseline="0" dirty="0" err="1" smtClean="0"/>
              <a:t>We</a:t>
            </a:r>
            <a:r>
              <a:rPr lang="sv-SE" baseline="0" dirty="0" smtClean="0"/>
              <a:t> </a:t>
            </a:r>
            <a:r>
              <a:rPr lang="sv-SE" baseline="0" dirty="0" err="1" smtClean="0"/>
              <a:t>both</a:t>
            </a:r>
            <a:r>
              <a:rPr lang="sv-SE" baseline="0" dirty="0" smtClean="0"/>
              <a:t> </a:t>
            </a:r>
            <a:r>
              <a:rPr lang="sv-SE" baseline="0" dirty="0" err="1" smtClean="0"/>
              <a:t>work</a:t>
            </a:r>
            <a:r>
              <a:rPr lang="sv-SE" baseline="0" dirty="0" smtClean="0"/>
              <a:t> as </a:t>
            </a:r>
            <a:r>
              <a:rPr lang="sv-SE" baseline="0" dirty="0" err="1" smtClean="0"/>
              <a:t>consultants</a:t>
            </a:r>
            <a:r>
              <a:rPr lang="sv-SE" baseline="0" dirty="0" smtClean="0"/>
              <a:t> at a </a:t>
            </a:r>
            <a:r>
              <a:rPr lang="sv-SE" baseline="0" dirty="0" err="1" smtClean="0"/>
              <a:t>consumer</a:t>
            </a:r>
            <a:r>
              <a:rPr lang="sv-SE" baseline="0" dirty="0" smtClean="0"/>
              <a:t> bank in Sweden. </a:t>
            </a:r>
          </a:p>
          <a:p>
            <a:pPr marL="171450" indent="-171450">
              <a:buFont typeface="Arial" charset="0"/>
              <a:buChar char="•"/>
            </a:pPr>
            <a:r>
              <a:rPr lang="sv-SE" baseline="0" dirty="0" smtClean="0"/>
              <a:t>If </a:t>
            </a:r>
            <a:r>
              <a:rPr lang="sv-SE" baseline="0" dirty="0" err="1" smtClean="0"/>
              <a:t>we</a:t>
            </a:r>
            <a:r>
              <a:rPr lang="sv-SE" baseline="0" dirty="0" smtClean="0"/>
              <a:t> </a:t>
            </a:r>
            <a:r>
              <a:rPr lang="sv-SE" baseline="0" dirty="0" err="1" smtClean="0"/>
              <a:t>picture</a:t>
            </a:r>
            <a:r>
              <a:rPr lang="sv-SE" baseline="0" dirty="0" smtClean="0"/>
              <a:t> </a:t>
            </a:r>
            <a:r>
              <a:rPr lang="sv-SE" baseline="0" dirty="0" err="1" smtClean="0"/>
              <a:t>google</a:t>
            </a:r>
            <a:r>
              <a:rPr lang="sv-SE" baseline="0" dirty="0" smtClean="0"/>
              <a:t> the </a:t>
            </a:r>
            <a:r>
              <a:rPr lang="sv-SE" baseline="0" dirty="0" err="1" smtClean="0"/>
              <a:t>word</a:t>
            </a:r>
            <a:r>
              <a:rPr lang="sv-SE" baseline="0" dirty="0" smtClean="0"/>
              <a:t> ”Bank”, </a:t>
            </a:r>
            <a:r>
              <a:rPr lang="sv-SE" baseline="0" dirty="0" err="1" smtClean="0"/>
              <a:t>we</a:t>
            </a:r>
            <a:r>
              <a:rPr lang="sv-SE" baseline="0" dirty="0" smtClean="0"/>
              <a:t> get </a:t>
            </a:r>
            <a:r>
              <a:rPr lang="sv-SE" baseline="0" dirty="0" err="1" smtClean="0"/>
              <a:t>pictures</a:t>
            </a:r>
            <a:r>
              <a:rPr lang="sv-SE" baseline="0" dirty="0" smtClean="0"/>
              <a:t> </a:t>
            </a:r>
            <a:r>
              <a:rPr lang="sv-SE" baseline="0" dirty="0" err="1" smtClean="0"/>
              <a:t>similar</a:t>
            </a:r>
            <a:r>
              <a:rPr lang="sv-SE" baseline="0" dirty="0" smtClean="0"/>
              <a:t> to </a:t>
            </a:r>
            <a:r>
              <a:rPr lang="sv-SE" baseline="0" dirty="0" err="1" smtClean="0"/>
              <a:t>this</a:t>
            </a:r>
            <a:r>
              <a:rPr lang="sv-SE" baseline="0" dirty="0" smtClean="0"/>
              <a:t> (CLICK)</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If </a:t>
            </a:r>
            <a:r>
              <a:rPr lang="sv-SE" baseline="0" dirty="0" err="1" smtClean="0"/>
              <a:t>we</a:t>
            </a:r>
            <a:r>
              <a:rPr lang="sv-SE" baseline="0" dirty="0" smtClean="0"/>
              <a:t> </a:t>
            </a:r>
            <a:r>
              <a:rPr lang="sv-SE" baseline="0" dirty="0" err="1" smtClean="0"/>
              <a:t>picture</a:t>
            </a:r>
            <a:r>
              <a:rPr lang="sv-SE" baseline="0" dirty="0" smtClean="0"/>
              <a:t> </a:t>
            </a:r>
            <a:r>
              <a:rPr lang="sv-SE" baseline="0" dirty="0" err="1" smtClean="0"/>
              <a:t>google</a:t>
            </a:r>
            <a:r>
              <a:rPr lang="sv-SE" baseline="0" dirty="0" smtClean="0"/>
              <a:t> the </a:t>
            </a:r>
            <a:r>
              <a:rPr lang="sv-SE" baseline="0" dirty="0" err="1" smtClean="0"/>
              <a:t>word</a:t>
            </a:r>
            <a:r>
              <a:rPr lang="sv-SE" baseline="0" dirty="0" smtClean="0"/>
              <a:t> ”</a:t>
            </a:r>
            <a:r>
              <a:rPr lang="sv-SE" baseline="0" dirty="0" err="1" smtClean="0"/>
              <a:t>Monolith</a:t>
            </a:r>
            <a:r>
              <a:rPr lang="sv-SE" baseline="0" dirty="0" smtClean="0"/>
              <a:t>”, </a:t>
            </a:r>
            <a:r>
              <a:rPr lang="sv-SE" baseline="0" dirty="0" err="1" smtClean="0"/>
              <a:t>we</a:t>
            </a:r>
            <a:r>
              <a:rPr lang="sv-SE" baseline="0" dirty="0" smtClean="0"/>
              <a:t> get </a:t>
            </a:r>
            <a:r>
              <a:rPr lang="sv-SE" baseline="0" dirty="0" err="1" smtClean="0"/>
              <a:t>pictures</a:t>
            </a:r>
            <a:r>
              <a:rPr lang="sv-SE" baseline="0" dirty="0" smtClean="0"/>
              <a:t> </a:t>
            </a:r>
            <a:r>
              <a:rPr lang="sv-SE" baseline="0" dirty="0" err="1" smtClean="0"/>
              <a:t>similar</a:t>
            </a:r>
            <a:r>
              <a:rPr lang="sv-SE" baseline="0" dirty="0" smtClean="0"/>
              <a:t> to </a:t>
            </a:r>
            <a:r>
              <a:rPr lang="sv-SE" baseline="0" dirty="0" err="1" smtClean="0"/>
              <a:t>this</a:t>
            </a:r>
            <a:r>
              <a:rPr lang="sv-SE" baseline="0" dirty="0" smtClean="0"/>
              <a:t> (CLICK)</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err="1" smtClean="0"/>
              <a:t>Can</a:t>
            </a:r>
            <a:r>
              <a:rPr lang="sv-SE" baseline="0" dirty="0" smtClean="0"/>
              <a:t> </a:t>
            </a:r>
            <a:r>
              <a:rPr lang="sv-SE" baseline="0" dirty="0" err="1" smtClean="0"/>
              <a:t>you</a:t>
            </a:r>
            <a:r>
              <a:rPr lang="sv-SE" baseline="0" dirty="0" smtClean="0"/>
              <a:t> </a:t>
            </a:r>
            <a:r>
              <a:rPr lang="sv-SE" baseline="0" dirty="0" err="1" smtClean="0"/>
              <a:t>see</a:t>
            </a:r>
            <a:r>
              <a:rPr lang="sv-SE" baseline="0" dirty="0" smtClean="0"/>
              <a:t> the </a:t>
            </a:r>
            <a:r>
              <a:rPr lang="sv-SE" baseline="0" dirty="0" err="1" smtClean="0"/>
              <a:t>similarities</a:t>
            </a:r>
            <a:r>
              <a:rPr lang="sv-SE" baseline="0" dirty="0" smtClean="0"/>
              <a:t>? Big ”</a:t>
            </a:r>
            <a:r>
              <a:rPr lang="sv-SE" baseline="0" dirty="0" err="1" smtClean="0"/>
              <a:t>pillars</a:t>
            </a:r>
            <a:r>
              <a:rPr lang="sv-SE" baseline="0" dirty="0" smtClean="0"/>
              <a:t>” </a:t>
            </a:r>
            <a:r>
              <a:rPr lang="sv-SE" baseline="0" dirty="0" err="1" smtClean="0"/>
              <a:t>of</a:t>
            </a:r>
            <a:r>
              <a:rPr lang="sv-SE" baseline="0" dirty="0" smtClean="0"/>
              <a:t> </a:t>
            </a:r>
            <a:r>
              <a:rPr lang="sv-SE" baseline="0" dirty="0" err="1" smtClean="0"/>
              <a:t>some</a:t>
            </a:r>
            <a:r>
              <a:rPr lang="sv-SE" baseline="0" dirty="0" smtClean="0"/>
              <a:t> </a:t>
            </a:r>
            <a:r>
              <a:rPr lang="sv-SE" baseline="0" dirty="0" err="1" smtClean="0"/>
              <a:t>content</a:t>
            </a:r>
            <a:r>
              <a:rPr lang="is-IS" baseline="0" dirty="0" smtClean="0"/>
              <a:t>…</a:t>
            </a:r>
            <a:endParaRPr lang="sv-SE"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sv-SE" baseline="0" dirty="0" smtClean="0"/>
              <a:t>Is </a:t>
            </a:r>
            <a:r>
              <a:rPr lang="sv-SE" baseline="0" dirty="0" err="1" smtClean="0"/>
              <a:t>this</a:t>
            </a:r>
            <a:r>
              <a:rPr lang="sv-SE" baseline="0" dirty="0" smtClean="0"/>
              <a:t> </a:t>
            </a:r>
            <a:r>
              <a:rPr lang="sv-SE" baseline="0" dirty="0" err="1" smtClean="0"/>
              <a:t>also</a:t>
            </a:r>
            <a:r>
              <a:rPr lang="sv-SE" baseline="0" dirty="0" smtClean="0"/>
              <a:t> </a:t>
            </a:r>
            <a:r>
              <a:rPr lang="sv-SE" baseline="0" dirty="0" err="1" smtClean="0"/>
              <a:t>something</a:t>
            </a:r>
            <a:r>
              <a:rPr lang="sv-SE" baseline="0" dirty="0" smtClean="0"/>
              <a:t> </a:t>
            </a:r>
            <a:r>
              <a:rPr lang="sv-SE" baseline="0" dirty="0" err="1" smtClean="0"/>
              <a:t>visible</a:t>
            </a:r>
            <a:r>
              <a:rPr lang="sv-SE" baseline="0" dirty="0" smtClean="0"/>
              <a:t> in the IT </a:t>
            </a:r>
            <a:r>
              <a:rPr lang="sv-SE" baseline="0" dirty="0" err="1" smtClean="0"/>
              <a:t>architechture</a:t>
            </a:r>
            <a:r>
              <a:rPr lang="sv-SE" baseline="0" dirty="0" smtClean="0"/>
              <a:t> – </a:t>
            </a:r>
            <a:r>
              <a:rPr lang="sv-SE" baseline="0" dirty="0" err="1" smtClean="0"/>
              <a:t>unfortunately</a:t>
            </a:r>
            <a:r>
              <a:rPr lang="sv-SE" baseline="0" dirty="0" smtClean="0"/>
              <a:t> </a:t>
            </a:r>
            <a:r>
              <a:rPr lang="sv-SE" baseline="0" dirty="0" err="1" smtClean="0"/>
              <a:t>yes</a:t>
            </a:r>
            <a:r>
              <a:rPr lang="is-IS" baseline="0" dirty="0" smtClean="0"/>
              <a:t>…</a:t>
            </a:r>
            <a:endParaRPr lang="sv-SE" baseline="0" dirty="0" smtClean="0"/>
          </a:p>
          <a:p>
            <a:pPr marL="171450"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2</a:t>
            </a:fld>
            <a:endParaRPr lang="en-US"/>
          </a:p>
        </p:txBody>
      </p:sp>
    </p:spTree>
    <p:extLst>
      <p:ext uri="{BB962C8B-B14F-4D97-AF65-F5344CB8AC3E}">
        <p14:creationId xmlns:p14="http://schemas.microsoft.com/office/powerpoint/2010/main" val="1106049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err="1" smtClean="0"/>
              <a:t>Transaction</a:t>
            </a:r>
            <a:r>
              <a:rPr lang="sv-SE" dirty="0" smtClean="0"/>
              <a:t> process.</a:t>
            </a:r>
          </a:p>
        </p:txBody>
      </p:sp>
      <p:sp>
        <p:nvSpPr>
          <p:cNvPr id="4" name="Slide Number Placeholder 3"/>
          <p:cNvSpPr>
            <a:spLocks noGrp="1"/>
          </p:cNvSpPr>
          <p:nvPr>
            <p:ph type="sldNum" sz="quarter" idx="10"/>
          </p:nvPr>
        </p:nvSpPr>
        <p:spPr/>
        <p:txBody>
          <a:bodyPr/>
          <a:lstStyle/>
          <a:p>
            <a:fld id="{F3D1F925-BFA2-264B-AE5B-B0906316BC34}" type="slidenum">
              <a:rPr lang="en-US" smtClean="0"/>
              <a:t>20</a:t>
            </a:fld>
            <a:endParaRPr lang="en-US"/>
          </a:p>
        </p:txBody>
      </p:sp>
    </p:spTree>
    <p:extLst>
      <p:ext uri="{BB962C8B-B14F-4D97-AF65-F5344CB8AC3E}">
        <p14:creationId xmlns:p14="http://schemas.microsoft.com/office/powerpoint/2010/main" val="747407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Problems:</a:t>
            </a:r>
          </a:p>
          <a:p>
            <a:pPr marL="628650" lvl="1" indent="-171450">
              <a:buFont typeface="Arial" charset="0"/>
              <a:buChar char="•"/>
            </a:pPr>
            <a:r>
              <a:rPr lang="sv-SE" dirty="0" err="1" smtClean="0"/>
              <a:t>Either</a:t>
            </a:r>
            <a:r>
              <a:rPr lang="sv-SE" dirty="0" smtClean="0"/>
              <a:t> </a:t>
            </a:r>
            <a:r>
              <a:rPr lang="sv-SE" dirty="0" err="1" smtClean="0"/>
              <a:t>though</a:t>
            </a:r>
            <a:r>
              <a:rPr lang="sv-SE" dirty="0" smtClean="0"/>
              <a:t> the bank </a:t>
            </a:r>
            <a:r>
              <a:rPr lang="sv-SE" dirty="0" err="1" smtClean="0"/>
              <a:t>only</a:t>
            </a:r>
            <a:r>
              <a:rPr lang="sv-SE" dirty="0" smtClean="0"/>
              <a:t> has Swedish</a:t>
            </a:r>
            <a:r>
              <a:rPr lang="sv-SE" baseline="0" dirty="0" smtClean="0"/>
              <a:t> </a:t>
            </a:r>
            <a:r>
              <a:rPr lang="sv-SE" baseline="0" dirty="0" err="1" smtClean="0"/>
              <a:t>customers</a:t>
            </a:r>
            <a:r>
              <a:rPr lang="sv-SE" baseline="0" dirty="0" smtClean="0"/>
              <a:t>, </a:t>
            </a:r>
            <a:r>
              <a:rPr lang="sv-SE" baseline="0" dirty="0" err="1" smtClean="0"/>
              <a:t>transactions</a:t>
            </a:r>
            <a:r>
              <a:rPr lang="sv-SE" baseline="0" dirty="0" smtClean="0"/>
              <a:t> </a:t>
            </a:r>
            <a:r>
              <a:rPr lang="sv-SE" baseline="0" dirty="0" err="1" smtClean="0"/>
              <a:t>are</a:t>
            </a:r>
            <a:r>
              <a:rPr lang="sv-SE" baseline="0" dirty="0" smtClean="0"/>
              <a:t> global. </a:t>
            </a:r>
          </a:p>
          <a:p>
            <a:pPr marL="628650" lvl="1" indent="-171450">
              <a:buFont typeface="Arial" charset="0"/>
              <a:buChar char="•"/>
            </a:pPr>
            <a:r>
              <a:rPr lang="sv-SE" baseline="0" dirty="0" smtClean="0"/>
              <a:t>Hard to test </a:t>
            </a:r>
            <a:r>
              <a:rPr lang="sv-SE" baseline="0" dirty="0" err="1" smtClean="0"/>
              <a:t>payment</a:t>
            </a:r>
            <a:r>
              <a:rPr lang="sv-SE" baseline="0" dirty="0" smtClean="0"/>
              <a:t> terminals in Brazil.</a:t>
            </a:r>
          </a:p>
          <a:p>
            <a:pPr marL="628650" lvl="1" indent="-171450">
              <a:buFont typeface="Arial" charset="0"/>
              <a:buChar char="•"/>
            </a:pPr>
            <a:endParaRPr lang="sv-SE" baseline="0" dirty="0" smtClean="0"/>
          </a:p>
          <a:p>
            <a:pPr marL="171450" lvl="0" indent="-171450">
              <a:buFont typeface="Arial" charset="0"/>
              <a:buChar char="•"/>
            </a:pPr>
            <a:r>
              <a:rPr lang="sv-SE" baseline="0" dirty="0" err="1" smtClean="0"/>
              <a:t>Evolvment</a:t>
            </a:r>
            <a:r>
              <a:rPr lang="sv-SE" baseline="0" dirty="0" smtClean="0"/>
              <a:t>:</a:t>
            </a:r>
          </a:p>
          <a:p>
            <a:pPr marL="628650" lvl="1" indent="-171450">
              <a:buFont typeface="Arial" charset="0"/>
              <a:buChar char="•"/>
            </a:pPr>
            <a:r>
              <a:rPr lang="sv-SE" baseline="0" dirty="0" err="1" smtClean="0"/>
              <a:t>Slow</a:t>
            </a:r>
            <a:endParaRPr lang="sv-SE" baseline="0" dirty="0" smtClean="0"/>
          </a:p>
          <a:p>
            <a:pPr marL="1085850" lvl="2" indent="-171450">
              <a:buFont typeface="Arial" charset="0"/>
              <a:buChar char="•"/>
            </a:pPr>
            <a:r>
              <a:rPr lang="sv-SE" baseline="0" dirty="0" smtClean="0"/>
              <a:t>Implementation </a:t>
            </a:r>
            <a:r>
              <a:rPr lang="sv-SE" baseline="0" dirty="0" err="1" smtClean="0"/>
              <a:t>needs</a:t>
            </a:r>
            <a:r>
              <a:rPr lang="sv-SE" baseline="0" dirty="0" smtClean="0"/>
              <a:t> dual </a:t>
            </a:r>
            <a:r>
              <a:rPr lang="sv-SE" baseline="0" dirty="0" err="1" smtClean="0"/>
              <a:t>point</a:t>
            </a:r>
            <a:r>
              <a:rPr lang="sv-SE" baseline="0" dirty="0" smtClean="0"/>
              <a:t> </a:t>
            </a:r>
            <a:r>
              <a:rPr lang="sv-SE" baseline="0" dirty="0" err="1" smtClean="0"/>
              <a:t>of</a:t>
            </a:r>
            <a:r>
              <a:rPr lang="sv-SE" baseline="0" dirty="0" smtClean="0"/>
              <a:t> </a:t>
            </a:r>
            <a:r>
              <a:rPr lang="sv-SE" baseline="0" dirty="0" err="1" smtClean="0"/>
              <a:t>work</a:t>
            </a:r>
            <a:r>
              <a:rPr lang="sv-SE" baseline="0" dirty="0" smtClean="0"/>
              <a:t>.</a:t>
            </a:r>
            <a:endParaRPr lang="sv-SE"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21</a:t>
            </a:fld>
            <a:endParaRPr lang="en-US"/>
          </a:p>
        </p:txBody>
      </p:sp>
    </p:spTree>
    <p:extLst>
      <p:ext uri="{BB962C8B-B14F-4D97-AF65-F5344CB8AC3E}">
        <p14:creationId xmlns:p14="http://schemas.microsoft.com/office/powerpoint/2010/main" val="125824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charset="0"/>
              <a:buChar char="•"/>
            </a:pPr>
            <a:r>
              <a:rPr lang="sv-SE" baseline="0" dirty="0" smtClean="0"/>
              <a:t>Not </a:t>
            </a:r>
            <a:r>
              <a:rPr lang="sv-SE" baseline="0" dirty="0" err="1" smtClean="0"/>
              <a:t>connected</a:t>
            </a:r>
            <a:endParaRPr lang="sv-SE" baseline="0" dirty="0" smtClean="0"/>
          </a:p>
          <a:p>
            <a:pPr marL="171450" lvl="0" indent="-171450">
              <a:buFont typeface="Arial" charset="0"/>
              <a:buChar char="•"/>
            </a:pPr>
            <a:r>
              <a:rPr lang="sv-SE" baseline="0" dirty="0" err="1" smtClean="0"/>
              <a:t>Strictly</a:t>
            </a:r>
            <a:r>
              <a:rPr lang="sv-SE" baseline="0" dirty="0" smtClean="0"/>
              <a:t> ”</a:t>
            </a:r>
            <a:r>
              <a:rPr lang="sv-SE" baseline="0" dirty="0" err="1" smtClean="0"/>
              <a:t>hardcoded</a:t>
            </a:r>
            <a:r>
              <a:rPr lang="sv-SE" baseline="0" dirty="0" smtClean="0"/>
              <a:t>” </a:t>
            </a:r>
            <a:r>
              <a:rPr lang="sv-SE" baseline="0" dirty="0" err="1" smtClean="0"/>
              <a:t>rules</a:t>
            </a:r>
            <a:r>
              <a:rPr lang="sv-SE" baseline="0" dirty="0" smtClean="0"/>
              <a:t>, </a:t>
            </a:r>
            <a:r>
              <a:rPr lang="sv-SE" baseline="0" dirty="0" err="1" smtClean="0"/>
              <a:t>only</a:t>
            </a:r>
            <a:r>
              <a:rPr lang="sv-SE" baseline="0" dirty="0" smtClean="0"/>
              <a:t> </a:t>
            </a:r>
            <a:r>
              <a:rPr lang="sv-SE" baseline="0" dirty="0" err="1" smtClean="0"/>
              <a:t>based</a:t>
            </a:r>
            <a:r>
              <a:rPr lang="sv-SE" baseline="0" dirty="0" smtClean="0"/>
              <a:t> on data from the </a:t>
            </a:r>
            <a:r>
              <a:rPr lang="sv-SE" baseline="0" dirty="0" err="1" smtClean="0"/>
              <a:t>transaction</a:t>
            </a:r>
            <a:r>
              <a:rPr lang="sv-SE" baseline="0" dirty="0" smtClean="0"/>
              <a:t> </a:t>
            </a:r>
            <a:r>
              <a:rPr lang="sv-SE" baseline="0" dirty="0" err="1" smtClean="0"/>
              <a:t>itself</a:t>
            </a:r>
            <a:r>
              <a:rPr lang="sv-SE" baseline="0" dirty="0" smtClean="0"/>
              <a:t>.</a:t>
            </a:r>
          </a:p>
          <a:p>
            <a:pPr marL="628650" lvl="1" indent="-171450">
              <a:buFont typeface="Arial" charset="0"/>
              <a:buChar char="•"/>
            </a:pPr>
            <a:r>
              <a:rPr lang="sv-SE" baseline="0" dirty="0" smtClean="0"/>
              <a:t>SOAP/JMS/TCP kommunikation</a:t>
            </a:r>
          </a:p>
          <a:p>
            <a:pPr marL="628650" lvl="1" indent="-171450">
              <a:buFont typeface="Arial" charset="0"/>
              <a:buChar char="•"/>
            </a:pPr>
            <a:r>
              <a:rPr lang="sv-SE" baseline="0" dirty="0" err="1" smtClean="0"/>
              <a:t>Customer</a:t>
            </a:r>
            <a:r>
              <a:rPr lang="sv-SE" baseline="0" dirty="0" smtClean="0"/>
              <a:t> information:</a:t>
            </a:r>
          </a:p>
          <a:p>
            <a:pPr marL="1085850" lvl="2" indent="-171450">
              <a:buFont typeface="Arial" charset="0"/>
              <a:buChar char="•"/>
            </a:pPr>
            <a:r>
              <a:rPr lang="sv-SE" baseline="0" dirty="0" smtClean="0"/>
              <a:t>CQRS</a:t>
            </a:r>
          </a:p>
          <a:p>
            <a:pPr marL="1085850" lvl="2" indent="-171450">
              <a:buFont typeface="Arial" charset="0"/>
              <a:buChar char="•"/>
            </a:pPr>
            <a:r>
              <a:rPr lang="sv-SE" baseline="0" dirty="0" smtClean="0"/>
              <a:t>Event </a:t>
            </a:r>
            <a:r>
              <a:rPr lang="sv-SE" baseline="0" dirty="0" err="1" smtClean="0"/>
              <a:t>architecture</a:t>
            </a:r>
            <a:r>
              <a:rPr lang="sv-SE" baseline="0" dirty="0" smtClean="0"/>
              <a:t> </a:t>
            </a:r>
            <a:r>
              <a:rPr lang="sv-SE" baseline="0" dirty="0" err="1" smtClean="0"/>
              <a:t>already</a:t>
            </a:r>
            <a:r>
              <a:rPr lang="sv-SE" baseline="0" dirty="0" smtClean="0"/>
              <a:t> </a:t>
            </a:r>
            <a:r>
              <a:rPr lang="sv-SE" baseline="0" dirty="0" err="1" smtClean="0"/>
              <a:t>implemented</a:t>
            </a:r>
            <a:endParaRPr lang="sv-SE" baseline="0" dirty="0" smtClean="0"/>
          </a:p>
          <a:p>
            <a:pPr marL="1085850" lvl="2" indent="-171450">
              <a:buFont typeface="Arial" charset="0"/>
              <a:buChar char="•"/>
            </a:pPr>
            <a:r>
              <a:rPr lang="sv-SE" baseline="0" dirty="0" err="1" smtClean="0"/>
              <a:t>MongoDB</a:t>
            </a:r>
            <a:endParaRPr lang="sv-SE" baseline="0" dirty="0" smtClean="0"/>
          </a:p>
          <a:p>
            <a:pPr marL="628650" lvl="1" indent="-171450">
              <a:buFont typeface="Arial" charset="0"/>
              <a:buChar char="•"/>
            </a:pPr>
            <a:r>
              <a:rPr lang="sv-SE" baseline="0" dirty="0" err="1" smtClean="0"/>
              <a:t>Transaction</a:t>
            </a:r>
            <a:r>
              <a:rPr lang="sv-SE" baseline="0" dirty="0" smtClean="0"/>
              <a:t> </a:t>
            </a:r>
            <a:r>
              <a:rPr lang="sv-SE" baseline="0" dirty="0" err="1" smtClean="0"/>
              <a:t>history</a:t>
            </a:r>
            <a:r>
              <a:rPr lang="sv-SE" baseline="0" dirty="0" smtClean="0"/>
              <a:t>:</a:t>
            </a:r>
          </a:p>
          <a:p>
            <a:pPr marL="1085850" lvl="2" indent="-171450">
              <a:buFont typeface="Arial" charset="0"/>
              <a:buChar char="•"/>
            </a:pPr>
            <a:r>
              <a:rPr lang="sv-SE" baseline="0" dirty="0" smtClean="0"/>
              <a:t>SQL </a:t>
            </a:r>
          </a:p>
          <a:p>
            <a:pPr marL="1085850" lvl="2" indent="-171450">
              <a:buFont typeface="Arial" charset="0"/>
              <a:buChar char="•"/>
            </a:pPr>
            <a:r>
              <a:rPr lang="sv-SE" baseline="0" dirty="0" smtClean="0"/>
              <a:t>Gammal skit säger vi</a:t>
            </a:r>
          </a:p>
          <a:p>
            <a:pPr marL="1085850" lvl="2" indent="-171450">
              <a:buFont typeface="Arial" charset="0"/>
              <a:buChar char="•"/>
            </a:pPr>
            <a:r>
              <a:rPr lang="sv-SE" baseline="0" dirty="0" err="1" smtClean="0"/>
              <a:t>Batchbaserad</a:t>
            </a:r>
            <a:r>
              <a:rPr lang="sv-SE" baseline="0" dirty="0" smtClean="0"/>
              <a:t> arkitektur</a:t>
            </a:r>
          </a:p>
          <a:p>
            <a:pPr marL="1085850" lvl="2" indent="-171450">
              <a:buFont typeface="Arial" charset="0"/>
              <a:buChar char="•"/>
            </a:pPr>
            <a:endParaRPr lang="sv-SE" baseline="0" dirty="0" smtClean="0"/>
          </a:p>
          <a:p>
            <a:pPr marL="628650" lvl="1" indent="-171450">
              <a:buFont typeface="Arial" charset="0"/>
              <a:buChar char="•"/>
            </a:pPr>
            <a:endParaRPr lang="sv-SE" baseline="0" dirty="0" smtClean="0"/>
          </a:p>
          <a:p>
            <a:pPr marL="1085850" lvl="2" indent="-171450">
              <a:buFont typeface="Arial" charset="0"/>
              <a:buChar char="•"/>
            </a:pPr>
            <a:endParaRPr lang="sv-SE" baseline="0" dirty="0" smtClean="0"/>
          </a:p>
          <a:p>
            <a:pPr marL="628650" lvl="1"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22</a:t>
            </a:fld>
            <a:endParaRPr lang="en-US"/>
          </a:p>
        </p:txBody>
      </p:sp>
    </p:spTree>
    <p:extLst>
      <p:ext uri="{BB962C8B-B14F-4D97-AF65-F5344CB8AC3E}">
        <p14:creationId xmlns:p14="http://schemas.microsoft.com/office/powerpoint/2010/main" val="640764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charset="0"/>
              <a:buChar char="•"/>
            </a:pPr>
            <a:r>
              <a:rPr lang="sv-SE" baseline="0" dirty="0" smtClean="0"/>
              <a:t>Solution:</a:t>
            </a:r>
          </a:p>
          <a:p>
            <a:pPr marL="628650" lvl="1" indent="-171450">
              <a:buFont typeface="Arial" charset="0"/>
              <a:buChar char="•"/>
            </a:pPr>
            <a:r>
              <a:rPr lang="sv-SE" baseline="0" dirty="0" smtClean="0"/>
              <a:t>Gives </a:t>
            </a:r>
            <a:r>
              <a:rPr lang="sv-SE" baseline="0" dirty="0" err="1" smtClean="0"/>
              <a:t>possibility</a:t>
            </a:r>
            <a:r>
              <a:rPr lang="sv-SE" baseline="0" dirty="0" smtClean="0"/>
              <a:t> to </a:t>
            </a:r>
            <a:r>
              <a:rPr lang="sv-SE" baseline="0" dirty="0" err="1" smtClean="0"/>
              <a:t>complex</a:t>
            </a:r>
            <a:r>
              <a:rPr lang="sv-SE" baseline="0" dirty="0" smtClean="0"/>
              <a:t> </a:t>
            </a:r>
            <a:r>
              <a:rPr lang="sv-SE" baseline="0" dirty="0" err="1" smtClean="0"/>
              <a:t>rules</a:t>
            </a:r>
            <a:r>
              <a:rPr lang="sv-SE" baseline="0" dirty="0" smtClean="0"/>
              <a:t> </a:t>
            </a:r>
            <a:r>
              <a:rPr lang="sv-SE" baseline="0" dirty="0" err="1" smtClean="0"/>
              <a:t>based</a:t>
            </a:r>
            <a:r>
              <a:rPr lang="sv-SE" baseline="0" dirty="0" smtClean="0"/>
              <a:t> on </a:t>
            </a:r>
            <a:r>
              <a:rPr lang="sv-SE" baseline="0" dirty="0" err="1" smtClean="0"/>
              <a:t>several</a:t>
            </a:r>
            <a:r>
              <a:rPr lang="sv-SE" baseline="0" dirty="0" smtClean="0"/>
              <a:t> </a:t>
            </a:r>
            <a:r>
              <a:rPr lang="sv-SE" baseline="0" dirty="0" err="1" smtClean="0"/>
              <a:t>datasources</a:t>
            </a:r>
            <a:r>
              <a:rPr lang="sv-SE" baseline="0" dirty="0" smtClean="0"/>
              <a:t>.</a:t>
            </a:r>
          </a:p>
          <a:p>
            <a:pPr marL="628650" lvl="1" indent="-171450">
              <a:buFont typeface="Arial" charset="0"/>
              <a:buChar char="•"/>
            </a:pPr>
            <a:r>
              <a:rPr lang="sv-SE" baseline="0" dirty="0" smtClean="0"/>
              <a:t>Real-</a:t>
            </a:r>
            <a:r>
              <a:rPr lang="sv-SE" baseline="0" dirty="0" err="1" smtClean="0"/>
              <a:t>time</a:t>
            </a:r>
            <a:r>
              <a:rPr lang="sv-SE" baseline="0" dirty="0" smtClean="0"/>
              <a:t> </a:t>
            </a:r>
            <a:r>
              <a:rPr lang="sv-SE" baseline="0" dirty="0" err="1" smtClean="0"/>
              <a:t>machine</a:t>
            </a:r>
            <a:r>
              <a:rPr lang="sv-SE" baseline="0" dirty="0" smtClean="0"/>
              <a:t> </a:t>
            </a:r>
            <a:r>
              <a:rPr lang="sv-SE" baseline="0" dirty="0" err="1" smtClean="0"/>
              <a:t>learning</a:t>
            </a:r>
            <a:r>
              <a:rPr lang="sv-SE" baseline="0" dirty="0" smtClean="0"/>
              <a:t> -&gt; </a:t>
            </a:r>
            <a:r>
              <a:rPr lang="sv-SE" baseline="0" dirty="0" err="1" smtClean="0"/>
              <a:t>Possibility</a:t>
            </a:r>
            <a:r>
              <a:rPr lang="sv-SE" baseline="0" dirty="0" smtClean="0"/>
              <a:t> to </a:t>
            </a:r>
            <a:r>
              <a:rPr lang="sv-SE" baseline="0" dirty="0" err="1" smtClean="0"/>
              <a:t>find</a:t>
            </a:r>
            <a:r>
              <a:rPr lang="sv-SE" baseline="0" dirty="0" smtClean="0"/>
              <a:t> </a:t>
            </a:r>
            <a:r>
              <a:rPr lang="sv-SE" baseline="0" dirty="0" err="1" smtClean="0"/>
              <a:t>anomalies</a:t>
            </a:r>
            <a:r>
              <a:rPr lang="sv-SE" baseline="0" dirty="0" smtClean="0"/>
              <a:t> in real </a:t>
            </a:r>
            <a:r>
              <a:rPr lang="sv-SE" baseline="0" dirty="0" err="1" smtClean="0"/>
              <a:t>time</a:t>
            </a:r>
            <a:r>
              <a:rPr lang="sv-SE" baseline="0" dirty="0" smtClean="0"/>
              <a:t>. </a:t>
            </a:r>
          </a:p>
          <a:p>
            <a:pPr marL="628650" lvl="1" indent="-171450">
              <a:buFont typeface="Arial" charset="0"/>
              <a:buChar char="•"/>
            </a:pPr>
            <a:endParaRPr lang="sv-SE" baseline="0" dirty="0" smtClean="0"/>
          </a:p>
          <a:p>
            <a:pPr marL="628650" lvl="1" indent="-171450">
              <a:buFont typeface="Arial" charset="0"/>
              <a:buChar char="•"/>
            </a:pPr>
            <a:r>
              <a:rPr lang="sv-SE" baseline="0" dirty="0" err="1" smtClean="0"/>
              <a:t>CustomerInformation</a:t>
            </a:r>
            <a:r>
              <a:rPr lang="sv-SE" baseline="0" dirty="0" smtClean="0"/>
              <a:t> </a:t>
            </a:r>
            <a:r>
              <a:rPr lang="sv-SE" baseline="0" dirty="0" err="1" smtClean="0"/>
              <a:t>app</a:t>
            </a:r>
            <a:endParaRPr lang="sv-SE" baseline="0" dirty="0" smtClean="0"/>
          </a:p>
          <a:p>
            <a:pPr marL="1085850" lvl="2" indent="-171450">
              <a:buFont typeface="Arial" charset="0"/>
              <a:buChar char="•"/>
            </a:pPr>
            <a:r>
              <a:rPr lang="sv-SE" baseline="0" dirty="0" smtClean="0"/>
              <a:t>Small </a:t>
            </a:r>
            <a:r>
              <a:rPr lang="sv-SE" baseline="0" dirty="0" err="1" smtClean="0"/>
              <a:t>change</a:t>
            </a:r>
            <a:r>
              <a:rPr lang="sv-SE" baseline="0" dirty="0" smtClean="0"/>
              <a:t>. </a:t>
            </a:r>
          </a:p>
          <a:p>
            <a:pPr marL="1085850" lvl="2" indent="-171450">
              <a:buFont typeface="Arial" charset="0"/>
              <a:buChar char="•"/>
            </a:pPr>
            <a:r>
              <a:rPr lang="sv-SE" baseline="0" dirty="0" smtClean="0"/>
              <a:t>Publishing events on Kafka </a:t>
            </a:r>
            <a:r>
              <a:rPr lang="sv-SE" baseline="0" dirty="0" err="1" smtClean="0"/>
              <a:t>topic</a:t>
            </a:r>
            <a:r>
              <a:rPr lang="sv-SE" baseline="0" dirty="0" smtClean="0"/>
              <a:t> </a:t>
            </a:r>
          </a:p>
          <a:p>
            <a:pPr marL="1085850" lvl="2" indent="-171450">
              <a:buFont typeface="Arial" charset="0"/>
              <a:buChar char="•"/>
            </a:pPr>
            <a:r>
              <a:rPr lang="sv-SE" baseline="0" dirty="0" smtClean="0"/>
              <a:t>Still </a:t>
            </a:r>
            <a:r>
              <a:rPr lang="sv-SE" baseline="0" dirty="0" err="1" smtClean="0"/>
              <a:t>keepeing</a:t>
            </a:r>
            <a:r>
              <a:rPr lang="sv-SE" baseline="0" dirty="0" smtClean="0"/>
              <a:t> </a:t>
            </a:r>
            <a:r>
              <a:rPr lang="sv-SE" baseline="0" dirty="0" err="1" smtClean="0"/>
              <a:t>seperation</a:t>
            </a:r>
            <a:r>
              <a:rPr lang="sv-SE" baseline="0" dirty="0" smtClean="0"/>
              <a:t> </a:t>
            </a:r>
            <a:r>
              <a:rPr lang="sv-SE" baseline="0" dirty="0" err="1" smtClean="0"/>
              <a:t>of</a:t>
            </a:r>
            <a:r>
              <a:rPr lang="sv-SE" baseline="0" dirty="0" smtClean="0"/>
              <a:t> </a:t>
            </a:r>
            <a:r>
              <a:rPr lang="sv-SE" baseline="0" dirty="0" err="1" smtClean="0"/>
              <a:t>concernes</a:t>
            </a:r>
            <a:endParaRPr lang="sv-SE" baseline="0" dirty="0" smtClean="0"/>
          </a:p>
          <a:p>
            <a:pPr marL="628650" lvl="1" indent="-171450">
              <a:buFont typeface="Arial" charset="0"/>
              <a:buChar char="•"/>
            </a:pPr>
            <a:r>
              <a:rPr lang="sv-SE" baseline="0" dirty="0" err="1" smtClean="0"/>
              <a:t>Customer</a:t>
            </a:r>
            <a:r>
              <a:rPr lang="sv-SE" baseline="0" dirty="0" smtClean="0"/>
              <a:t> </a:t>
            </a:r>
            <a:r>
              <a:rPr lang="sv-SE" baseline="0" dirty="0" err="1" smtClean="0"/>
              <a:t>state</a:t>
            </a:r>
            <a:r>
              <a:rPr lang="sv-SE" baseline="0" dirty="0" smtClean="0"/>
              <a:t> store:</a:t>
            </a:r>
          </a:p>
          <a:p>
            <a:pPr marL="1085850" lvl="2" indent="-171450">
              <a:buFont typeface="Arial" charset="0"/>
              <a:buChar char="•"/>
            </a:pPr>
            <a:r>
              <a:rPr lang="sv-SE" baseline="0" dirty="0" err="1" smtClean="0"/>
              <a:t>Constructs</a:t>
            </a:r>
            <a:r>
              <a:rPr lang="sv-SE" baseline="0" dirty="0" smtClean="0"/>
              <a:t> </a:t>
            </a:r>
            <a:r>
              <a:rPr lang="sv-SE" baseline="0" dirty="0" err="1" smtClean="0"/>
              <a:t>customer</a:t>
            </a:r>
            <a:r>
              <a:rPr lang="sv-SE" baseline="0" dirty="0" smtClean="0"/>
              <a:t> </a:t>
            </a:r>
            <a:r>
              <a:rPr lang="sv-SE" baseline="0" dirty="0" err="1" smtClean="0"/>
              <a:t>state</a:t>
            </a:r>
            <a:r>
              <a:rPr lang="sv-SE" baseline="0" dirty="0" smtClean="0"/>
              <a:t> </a:t>
            </a:r>
            <a:r>
              <a:rPr lang="sv-SE" baseline="0" dirty="0" err="1" smtClean="0"/>
              <a:t>strictly</a:t>
            </a:r>
            <a:r>
              <a:rPr lang="sv-SE" baseline="0" dirty="0" smtClean="0"/>
              <a:t> </a:t>
            </a:r>
            <a:r>
              <a:rPr lang="sv-SE" baseline="0" dirty="0" err="1" smtClean="0"/>
              <a:t>based</a:t>
            </a:r>
            <a:r>
              <a:rPr lang="sv-SE" baseline="0" dirty="0" smtClean="0"/>
              <a:t> on </a:t>
            </a:r>
            <a:r>
              <a:rPr lang="sv-SE" baseline="0" dirty="0" err="1" smtClean="0"/>
              <a:t>customer</a:t>
            </a:r>
            <a:r>
              <a:rPr lang="sv-SE" baseline="0" dirty="0" smtClean="0"/>
              <a:t> events.</a:t>
            </a:r>
          </a:p>
          <a:p>
            <a:pPr marL="1085850" lvl="2" indent="-171450">
              <a:buFont typeface="Arial" charset="0"/>
              <a:buChar char="•"/>
            </a:pPr>
            <a:r>
              <a:rPr lang="sv-SE" baseline="0" dirty="0" err="1" smtClean="0"/>
              <a:t>Also</a:t>
            </a:r>
            <a:r>
              <a:rPr lang="sv-SE" baseline="0" dirty="0" smtClean="0"/>
              <a:t> input from </a:t>
            </a:r>
            <a:r>
              <a:rPr lang="sv-SE" baseline="0" dirty="0" err="1" smtClean="0"/>
              <a:t>historic</a:t>
            </a:r>
            <a:r>
              <a:rPr lang="sv-SE" baseline="0" dirty="0" smtClean="0"/>
              <a:t> </a:t>
            </a:r>
            <a:r>
              <a:rPr lang="sv-SE" baseline="0" dirty="0" err="1" smtClean="0"/>
              <a:t>transaction</a:t>
            </a:r>
            <a:r>
              <a:rPr lang="sv-SE" baseline="0" dirty="0" smtClean="0"/>
              <a:t> decision </a:t>
            </a:r>
            <a:r>
              <a:rPr lang="sv-SE" baseline="0" dirty="0" err="1" smtClean="0"/>
              <a:t>results</a:t>
            </a:r>
            <a:endParaRPr lang="sv-SE" baseline="0" dirty="0" smtClean="0"/>
          </a:p>
          <a:p>
            <a:pPr marL="628650" lvl="1" indent="-171450">
              <a:buFont typeface="Arial" charset="0"/>
              <a:buChar char="•"/>
            </a:pPr>
            <a:r>
              <a:rPr lang="sv-SE" baseline="0" dirty="0" err="1" smtClean="0"/>
              <a:t>Transaction</a:t>
            </a:r>
            <a:r>
              <a:rPr lang="sv-SE" baseline="0" dirty="0" smtClean="0"/>
              <a:t> </a:t>
            </a:r>
            <a:r>
              <a:rPr lang="sv-SE" baseline="0" dirty="0" err="1" smtClean="0"/>
              <a:t>state</a:t>
            </a:r>
            <a:r>
              <a:rPr lang="sv-SE" baseline="0" dirty="0" smtClean="0"/>
              <a:t> store</a:t>
            </a:r>
          </a:p>
          <a:p>
            <a:pPr marL="1085850" lvl="2" indent="-171450">
              <a:buFont typeface="Arial" charset="0"/>
              <a:buChar char="•"/>
            </a:pPr>
            <a:r>
              <a:rPr lang="sv-SE" baseline="0" dirty="0" err="1" smtClean="0"/>
              <a:t>Holds</a:t>
            </a:r>
            <a:r>
              <a:rPr lang="sv-SE" baseline="0" dirty="0" smtClean="0"/>
              <a:t> </a:t>
            </a:r>
            <a:r>
              <a:rPr lang="sv-SE" baseline="0" dirty="0" err="1" smtClean="0"/>
              <a:t>transaction</a:t>
            </a:r>
            <a:r>
              <a:rPr lang="sv-SE" baseline="0" dirty="0" smtClean="0"/>
              <a:t> </a:t>
            </a:r>
            <a:r>
              <a:rPr lang="sv-SE" baseline="0" dirty="0" err="1" smtClean="0"/>
              <a:t>history</a:t>
            </a:r>
            <a:endParaRPr lang="sv-SE" baseline="0" dirty="0" smtClean="0"/>
          </a:p>
          <a:p>
            <a:pPr marL="1085850" lvl="2" indent="-171450">
              <a:buFont typeface="Arial" charset="0"/>
              <a:buChar char="•"/>
            </a:pPr>
            <a:endParaRPr lang="sv-SE" baseline="0" dirty="0" smtClean="0"/>
          </a:p>
          <a:p>
            <a:pPr marL="171450" lvl="0" indent="-171450">
              <a:buFont typeface="Arial" charset="0"/>
              <a:buChar char="•"/>
            </a:pPr>
            <a:r>
              <a:rPr lang="sv-SE" baseline="0" dirty="0" smtClean="0"/>
              <a:t>Möjlighet för andra applikationer att konsumera utgående &amp; inkommande events i realtid. Ex CRM, </a:t>
            </a:r>
            <a:r>
              <a:rPr lang="sv-SE" baseline="0" dirty="0" err="1" smtClean="0"/>
              <a:t>pushnotiser</a:t>
            </a:r>
            <a:r>
              <a:rPr lang="sv-SE" baseline="0" dirty="0" smtClean="0"/>
              <a:t> till användare etc. </a:t>
            </a:r>
          </a:p>
          <a:p>
            <a:pPr marL="171450" lvl="0" indent="-171450">
              <a:buFont typeface="Arial" charset="0"/>
              <a:buChar char="•"/>
            </a:pPr>
            <a:endParaRPr lang="sv-SE" baseline="0" dirty="0" smtClean="0"/>
          </a:p>
          <a:p>
            <a:pPr marL="171450" lvl="0" indent="-171450">
              <a:buFont typeface="Arial" charset="0"/>
              <a:buChar char="•"/>
            </a:pPr>
            <a:r>
              <a:rPr lang="sv-SE" baseline="0" dirty="0" smtClean="0"/>
              <a:t>Replikering</a:t>
            </a:r>
          </a:p>
          <a:p>
            <a:pPr marL="171450" lvl="0" indent="-171450">
              <a:buFont typeface="Arial" charset="0"/>
              <a:buChar char="•"/>
            </a:pPr>
            <a:endParaRPr lang="sv-SE" baseline="0" dirty="0" smtClean="0"/>
          </a:p>
          <a:p>
            <a:pPr marL="171450" lvl="0" indent="-171450">
              <a:buFont typeface="Arial" charset="0"/>
              <a:buChar char="•"/>
            </a:pPr>
            <a:r>
              <a:rPr lang="sv-SE" baseline="0" dirty="0" smtClean="0"/>
              <a:t>Fokus på plattformen, inte applikationsgränser.</a:t>
            </a:r>
          </a:p>
          <a:p>
            <a:pPr marL="171450" lvl="0" indent="-171450">
              <a:buFont typeface="Arial" charset="0"/>
              <a:buChar char="•"/>
            </a:pPr>
            <a:endParaRPr lang="sv-SE" baseline="0" dirty="0" smtClean="0"/>
          </a:p>
          <a:p>
            <a:pPr marL="171450" lvl="0" indent="-171450">
              <a:buFont typeface="Arial" charset="0"/>
              <a:buChar char="•"/>
            </a:pPr>
            <a:r>
              <a:rPr lang="sv-SE" baseline="0" dirty="0" smtClean="0"/>
              <a:t>Framtida </a:t>
            </a:r>
            <a:r>
              <a:rPr lang="sv-SE" baseline="0" dirty="0" err="1" smtClean="0"/>
              <a:t>use-cases</a:t>
            </a:r>
            <a:r>
              <a:rPr lang="sv-SE" baseline="0" dirty="0" smtClean="0"/>
              <a:t>, klura påt. </a:t>
            </a:r>
          </a:p>
          <a:p>
            <a:pPr marL="1085850" lvl="2" indent="-171450">
              <a:buFont typeface="Arial" charset="0"/>
              <a:buChar char="•"/>
            </a:pP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24</a:t>
            </a:fld>
            <a:endParaRPr lang="en-US"/>
          </a:p>
        </p:txBody>
      </p:sp>
    </p:spTree>
    <p:extLst>
      <p:ext uri="{BB962C8B-B14F-4D97-AF65-F5344CB8AC3E}">
        <p14:creationId xmlns:p14="http://schemas.microsoft.com/office/powerpoint/2010/main" val="1094137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Bild på vilka informationsmängder vi nu har lagt i Kafka</a:t>
            </a:r>
          </a:p>
          <a:p>
            <a:pPr lvl="1"/>
            <a:r>
              <a:rPr lang="sv-SE" dirty="0" smtClean="0"/>
              <a:t>KYC frågor</a:t>
            </a:r>
          </a:p>
          <a:p>
            <a:pPr lvl="1"/>
            <a:r>
              <a:rPr lang="sv-SE" dirty="0" smtClean="0"/>
              <a:t>KYC svar</a:t>
            </a:r>
          </a:p>
          <a:p>
            <a:pPr lvl="1"/>
            <a:r>
              <a:rPr lang="sv-SE" dirty="0" smtClean="0"/>
              <a:t>Kundinformation</a:t>
            </a:r>
          </a:p>
          <a:p>
            <a:pPr lvl="1"/>
            <a:r>
              <a:rPr lang="sv-SE" dirty="0" smtClean="0"/>
              <a:t>Risk-score</a:t>
            </a:r>
          </a:p>
          <a:p>
            <a:pPr lvl="1"/>
            <a:r>
              <a:rPr lang="sv-SE" dirty="0" smtClean="0"/>
              <a:t>Transaktioner</a:t>
            </a:r>
          </a:p>
          <a:p>
            <a:r>
              <a:rPr lang="sv-SE" dirty="0" smtClean="0"/>
              <a:t>Tankar kring framtida informationsmängder som vi vill lägga</a:t>
            </a:r>
          </a:p>
          <a:p>
            <a:pPr lvl="1"/>
            <a:r>
              <a:rPr lang="sv-SE" dirty="0" smtClean="0"/>
              <a:t>Återanvändbarhet för framtida behov</a:t>
            </a:r>
          </a:p>
          <a:p>
            <a:pPr lvl="1"/>
            <a:r>
              <a:rPr lang="sv-SE" dirty="0" smtClean="0"/>
              <a:t>Hitta på framtida </a:t>
            </a:r>
            <a:r>
              <a:rPr lang="sv-SE" dirty="0" err="1" smtClean="0"/>
              <a:t>use</a:t>
            </a:r>
            <a:r>
              <a:rPr lang="sv-SE" dirty="0" smtClean="0"/>
              <a:t> </a:t>
            </a:r>
            <a:r>
              <a:rPr lang="sv-SE" dirty="0" err="1" smtClean="0"/>
              <a:t>case</a:t>
            </a:r>
            <a:r>
              <a:rPr lang="sv-SE" dirty="0" smtClean="0"/>
              <a:t>?</a:t>
            </a:r>
            <a:endParaRPr lang="sv-SE" baseline="0" dirty="0" smtClean="0"/>
          </a:p>
        </p:txBody>
      </p:sp>
      <p:sp>
        <p:nvSpPr>
          <p:cNvPr id="4" name="Slide Number Placeholder 3"/>
          <p:cNvSpPr>
            <a:spLocks noGrp="1"/>
          </p:cNvSpPr>
          <p:nvPr>
            <p:ph type="sldNum" sz="quarter" idx="10"/>
          </p:nvPr>
        </p:nvSpPr>
        <p:spPr/>
        <p:txBody>
          <a:bodyPr/>
          <a:lstStyle/>
          <a:p>
            <a:fld id="{F3D1F925-BFA2-264B-AE5B-B0906316BC34}" type="slidenum">
              <a:rPr lang="en-US" smtClean="0"/>
              <a:t>25</a:t>
            </a:fld>
            <a:endParaRPr lang="en-US"/>
          </a:p>
        </p:txBody>
      </p:sp>
    </p:spTree>
    <p:extLst>
      <p:ext uri="{BB962C8B-B14F-4D97-AF65-F5344CB8AC3E}">
        <p14:creationId xmlns:p14="http://schemas.microsoft.com/office/powerpoint/2010/main" val="536764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err="1" smtClean="0"/>
              <a:t>We</a:t>
            </a:r>
            <a:r>
              <a:rPr lang="sv-SE" dirty="0" smtClean="0"/>
              <a:t> </a:t>
            </a:r>
            <a:r>
              <a:rPr lang="sv-SE" dirty="0" err="1" smtClean="0"/>
              <a:t>have</a:t>
            </a:r>
            <a:r>
              <a:rPr lang="sv-SE" dirty="0" smtClean="0"/>
              <a:t> a </a:t>
            </a:r>
            <a:r>
              <a:rPr lang="sv-SE" dirty="0" err="1" smtClean="0"/>
              <a:t>lot</a:t>
            </a:r>
            <a:r>
              <a:rPr lang="sv-SE" dirty="0" smtClean="0"/>
              <a:t> </a:t>
            </a:r>
            <a:r>
              <a:rPr lang="sv-SE" dirty="0" err="1" smtClean="0"/>
              <a:t>of</a:t>
            </a:r>
            <a:r>
              <a:rPr lang="sv-SE" dirty="0" smtClean="0"/>
              <a:t> </a:t>
            </a:r>
            <a:r>
              <a:rPr lang="sv-SE" dirty="0" err="1" smtClean="0"/>
              <a:t>regulatory</a:t>
            </a:r>
            <a:r>
              <a:rPr lang="sv-SE" dirty="0" smtClean="0"/>
              <a:t> </a:t>
            </a:r>
            <a:r>
              <a:rPr lang="sv-SE" dirty="0" err="1" smtClean="0"/>
              <a:t>requirements</a:t>
            </a:r>
            <a:r>
              <a:rPr lang="sv-SE" dirty="0" smtClean="0"/>
              <a:t> </a:t>
            </a:r>
            <a:r>
              <a:rPr lang="sv-SE" dirty="0" err="1" smtClean="0"/>
              <a:t>that</a:t>
            </a:r>
            <a:r>
              <a:rPr lang="sv-SE" dirty="0" smtClean="0"/>
              <a:t> </a:t>
            </a:r>
            <a:r>
              <a:rPr lang="sv-SE" dirty="0" err="1" smtClean="0"/>
              <a:t>we</a:t>
            </a:r>
            <a:r>
              <a:rPr lang="sv-SE" dirty="0" smtClean="0"/>
              <a:t> </a:t>
            </a:r>
            <a:r>
              <a:rPr lang="sv-SE" dirty="0" err="1" smtClean="0"/>
              <a:t>need</a:t>
            </a:r>
            <a:r>
              <a:rPr lang="sv-SE" dirty="0" smtClean="0"/>
              <a:t> to </a:t>
            </a:r>
            <a:r>
              <a:rPr lang="sv-SE" dirty="0" err="1" smtClean="0"/>
              <a:t>fullfill</a:t>
            </a:r>
            <a:r>
              <a:rPr lang="sv-SE" dirty="0" smtClean="0"/>
              <a:t>,</a:t>
            </a:r>
            <a:r>
              <a:rPr lang="sv-SE" baseline="0" dirty="0" smtClean="0"/>
              <a:t> to </a:t>
            </a:r>
            <a:r>
              <a:rPr lang="sv-SE" baseline="0" dirty="0" err="1" smtClean="0"/>
              <a:t>continue</a:t>
            </a:r>
            <a:r>
              <a:rPr lang="sv-SE" baseline="0" dirty="0" smtClean="0"/>
              <a:t> </a:t>
            </a:r>
            <a:r>
              <a:rPr lang="sv-SE" baseline="0" dirty="0" err="1" smtClean="0"/>
              <a:t>operate</a:t>
            </a:r>
            <a:r>
              <a:rPr lang="sv-SE" baseline="0" dirty="0" smtClean="0"/>
              <a:t> as a bank. </a:t>
            </a:r>
          </a:p>
          <a:p>
            <a:pPr marL="628650" lvl="1" indent="-171450">
              <a:buFont typeface="Arial" charset="0"/>
              <a:buChar char="•"/>
            </a:pPr>
            <a:r>
              <a:rPr lang="sv-SE" baseline="0" dirty="0" err="1" smtClean="0"/>
              <a:t>Some</a:t>
            </a:r>
            <a:r>
              <a:rPr lang="sv-SE" baseline="0" dirty="0" smtClean="0"/>
              <a:t> </a:t>
            </a:r>
            <a:r>
              <a:rPr lang="sv-SE" baseline="0" dirty="0" err="1" smtClean="0"/>
              <a:t>examples</a:t>
            </a:r>
            <a:endParaRPr lang="sv-SE" baseline="0" dirty="0" smtClean="0"/>
          </a:p>
          <a:p>
            <a:pPr marL="171450" indent="-171450">
              <a:buFont typeface="Arial" charset="0"/>
              <a:buChar char="•"/>
            </a:pPr>
            <a:r>
              <a:rPr lang="sv-SE" baseline="0" dirty="0" err="1" smtClean="0"/>
              <a:t>Can</a:t>
            </a:r>
            <a:r>
              <a:rPr lang="sv-SE" baseline="0" dirty="0" smtClean="0"/>
              <a:t> be </a:t>
            </a:r>
            <a:r>
              <a:rPr lang="sv-SE" baseline="0" dirty="0" err="1" smtClean="0"/>
              <a:t>challanging</a:t>
            </a:r>
            <a:r>
              <a:rPr lang="sv-SE" baseline="0" dirty="0" smtClean="0"/>
              <a:t> </a:t>
            </a:r>
            <a:r>
              <a:rPr lang="sv-SE" baseline="0" dirty="0" err="1" smtClean="0"/>
              <a:t>when</a:t>
            </a:r>
            <a:r>
              <a:rPr lang="sv-SE" baseline="0" dirty="0" smtClean="0"/>
              <a:t> the IT is not </a:t>
            </a:r>
            <a:r>
              <a:rPr lang="sv-SE" baseline="0" dirty="0" err="1" smtClean="0"/>
              <a:t>enough</a:t>
            </a:r>
            <a:r>
              <a:rPr lang="sv-SE" baseline="0" dirty="0" smtClean="0"/>
              <a:t> </a:t>
            </a:r>
            <a:r>
              <a:rPr lang="sv-SE" baseline="0" dirty="0" err="1" smtClean="0"/>
              <a:t>agile</a:t>
            </a:r>
            <a:endParaRPr lang="sv-SE" baseline="0" dirty="0" smtClean="0"/>
          </a:p>
          <a:p>
            <a:pPr marL="628650" lvl="1" indent="-171450">
              <a:buFont typeface="Arial" charset="0"/>
              <a:buChar char="•"/>
            </a:pPr>
            <a:r>
              <a:rPr lang="sv-SE" baseline="0" dirty="0" err="1" smtClean="0"/>
              <a:t>Affects</a:t>
            </a:r>
            <a:r>
              <a:rPr lang="sv-SE" baseline="0" dirty="0" smtClean="0"/>
              <a:t> </a:t>
            </a:r>
            <a:r>
              <a:rPr lang="sv-SE" baseline="0" dirty="0" err="1" smtClean="0"/>
              <a:t>many</a:t>
            </a:r>
            <a:r>
              <a:rPr lang="sv-SE" baseline="0" dirty="0" smtClean="0"/>
              <a:t> </a:t>
            </a:r>
            <a:r>
              <a:rPr lang="sv-SE" baseline="0" dirty="0" err="1" smtClean="0"/>
              <a:t>of</a:t>
            </a:r>
            <a:r>
              <a:rPr lang="sv-SE" baseline="0" dirty="0" smtClean="0"/>
              <a:t> </a:t>
            </a:r>
            <a:r>
              <a:rPr lang="sv-SE" baseline="0" dirty="0" err="1" smtClean="0"/>
              <a:t>our</a:t>
            </a:r>
            <a:r>
              <a:rPr lang="sv-SE" baseline="0" dirty="0" smtClean="0"/>
              <a:t> </a:t>
            </a:r>
            <a:r>
              <a:rPr lang="sv-SE" baseline="0" dirty="0" err="1" smtClean="0"/>
              <a:t>core</a:t>
            </a:r>
            <a:r>
              <a:rPr lang="sv-SE" baseline="0" dirty="0" smtClean="0"/>
              <a:t> systems </a:t>
            </a:r>
          </a:p>
          <a:p>
            <a:pPr marL="171450" lvl="0" indent="-171450">
              <a:buFont typeface="Arial" charset="0"/>
              <a:buChar char="•"/>
            </a:pPr>
            <a:r>
              <a:rPr lang="sv-SE" baseline="0" dirty="0" smtClean="0"/>
              <a:t>So, </a:t>
            </a:r>
            <a:r>
              <a:rPr lang="sv-SE" baseline="0" dirty="0" err="1" smtClean="0"/>
              <a:t>how</a:t>
            </a:r>
            <a:r>
              <a:rPr lang="sv-SE" baseline="0" dirty="0" smtClean="0"/>
              <a:t> do </a:t>
            </a:r>
            <a:r>
              <a:rPr lang="sv-SE" baseline="0" dirty="0" err="1" smtClean="0"/>
              <a:t>our</a:t>
            </a:r>
            <a:r>
              <a:rPr lang="sv-SE" baseline="0" dirty="0" smtClean="0"/>
              <a:t> </a:t>
            </a:r>
            <a:r>
              <a:rPr lang="sv-SE" baseline="0" dirty="0" err="1" smtClean="0"/>
              <a:t>architecture</a:t>
            </a:r>
            <a:r>
              <a:rPr lang="sv-SE" baseline="0" dirty="0" smtClean="0"/>
              <a:t> look? If </a:t>
            </a:r>
            <a:r>
              <a:rPr lang="sv-SE" baseline="0" dirty="0" err="1" smtClean="0"/>
              <a:t>we</a:t>
            </a:r>
            <a:r>
              <a:rPr lang="sv-SE" baseline="0" dirty="0" smtClean="0"/>
              <a:t> go back </a:t>
            </a:r>
            <a:r>
              <a:rPr lang="sv-SE" baseline="0" dirty="0" err="1" smtClean="0"/>
              <a:t>some</a:t>
            </a:r>
            <a:r>
              <a:rPr lang="sv-SE" baseline="0" dirty="0" smtClean="0"/>
              <a:t> </a:t>
            </a:r>
            <a:r>
              <a:rPr lang="sv-SE" baseline="0" dirty="0" err="1" smtClean="0"/>
              <a:t>decades</a:t>
            </a:r>
            <a:r>
              <a:rPr lang="sv-SE" baseline="0" dirty="0" smtClean="0"/>
              <a:t> and look </a:t>
            </a:r>
            <a:r>
              <a:rPr lang="sv-SE" baseline="0" dirty="0" err="1" smtClean="0"/>
              <a:t>into</a:t>
            </a:r>
            <a:r>
              <a:rPr lang="sv-SE" baseline="0" dirty="0" smtClean="0"/>
              <a:t> the bank</a:t>
            </a:r>
            <a:r>
              <a:rPr lang="is-IS" baseline="0" dirty="0" smtClean="0"/>
              <a:t>… Let’s see how it has evolved!</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3</a:t>
            </a:fld>
            <a:endParaRPr lang="en-US"/>
          </a:p>
        </p:txBody>
      </p:sp>
    </p:spTree>
    <p:extLst>
      <p:ext uri="{BB962C8B-B14F-4D97-AF65-F5344CB8AC3E}">
        <p14:creationId xmlns:p14="http://schemas.microsoft.com/office/powerpoint/2010/main" val="115547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endParaRPr lang="sv-SE" dirty="0" smtClean="0"/>
          </a:p>
          <a:p>
            <a:pPr marL="171450" indent="-171450">
              <a:buFont typeface="Arial" charset="0"/>
              <a:buChar char="•"/>
            </a:pPr>
            <a:r>
              <a:rPr lang="sv-SE" dirty="0" smtClean="0"/>
              <a:t>A</a:t>
            </a:r>
            <a:r>
              <a:rPr lang="sv-SE" baseline="0" dirty="0" smtClean="0"/>
              <a:t> </a:t>
            </a:r>
            <a:r>
              <a:rPr lang="sv-SE" baseline="0" dirty="0" err="1" smtClean="0"/>
              <a:t>couple</a:t>
            </a:r>
            <a:r>
              <a:rPr lang="sv-SE" baseline="0" dirty="0" smtClean="0"/>
              <a:t> </a:t>
            </a:r>
            <a:r>
              <a:rPr lang="sv-SE" baseline="0" dirty="0" err="1" smtClean="0"/>
              <a:t>of</a:t>
            </a:r>
            <a:r>
              <a:rPr lang="sv-SE" baseline="0" dirty="0" smtClean="0"/>
              <a:t> </a:t>
            </a:r>
            <a:r>
              <a:rPr lang="sv-SE" baseline="0" dirty="0" err="1" smtClean="0"/>
              <a:t>monoliths</a:t>
            </a:r>
            <a:endParaRPr lang="sv-SE" baseline="0" dirty="0" smtClean="0"/>
          </a:p>
          <a:p>
            <a:pPr marL="171450" indent="-171450">
              <a:buFont typeface="Arial" charset="0"/>
              <a:buChar char="•"/>
            </a:pPr>
            <a:r>
              <a:rPr lang="sv-SE" baseline="0" dirty="0" err="1" smtClean="0"/>
              <a:t>Comm</a:t>
            </a:r>
            <a:r>
              <a:rPr lang="sv-SE" baseline="0" dirty="0" smtClean="0"/>
              <a:t> </a:t>
            </a:r>
            <a:r>
              <a:rPr lang="sv-SE" baseline="0" dirty="0" err="1" smtClean="0"/>
              <a:t>patterns</a:t>
            </a:r>
            <a:r>
              <a:rPr lang="sv-SE" baseline="0" dirty="0" smtClean="0"/>
              <a:t>: TCP, </a:t>
            </a:r>
            <a:r>
              <a:rPr lang="sv-SE" baseline="0" dirty="0" err="1" smtClean="0"/>
              <a:t>File</a:t>
            </a:r>
            <a:r>
              <a:rPr lang="sv-SE" baseline="0" dirty="0" smtClean="0"/>
              <a:t> </a:t>
            </a:r>
            <a:r>
              <a:rPr lang="sv-SE" baseline="0" dirty="0" err="1" smtClean="0"/>
              <a:t>batches</a:t>
            </a:r>
            <a:r>
              <a:rPr lang="sv-SE" baseline="0" dirty="0" smtClean="0"/>
              <a:t>, MQ..</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4</a:t>
            </a:fld>
            <a:endParaRPr lang="en-US"/>
          </a:p>
        </p:txBody>
      </p:sp>
    </p:spTree>
    <p:extLst>
      <p:ext uri="{BB962C8B-B14F-4D97-AF65-F5344CB8AC3E}">
        <p14:creationId xmlns:p14="http://schemas.microsoft.com/office/powerpoint/2010/main" val="185286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err="1" smtClean="0"/>
              <a:t>Introduction</a:t>
            </a:r>
            <a:r>
              <a:rPr lang="sv-SE" dirty="0" smtClean="0"/>
              <a:t> </a:t>
            </a:r>
            <a:r>
              <a:rPr lang="sv-SE" dirty="0" err="1" smtClean="0"/>
              <a:t>of</a:t>
            </a:r>
            <a:r>
              <a:rPr lang="sv-SE" dirty="0" smtClean="0"/>
              <a:t> integration bus</a:t>
            </a:r>
            <a:r>
              <a:rPr lang="sv-SE" baseline="0" dirty="0" smtClean="0"/>
              <a:t>/ESB</a:t>
            </a:r>
          </a:p>
          <a:p>
            <a:pPr marL="628650" lvl="1" indent="-171450">
              <a:buFont typeface="Arial" charset="0"/>
              <a:buChar char="•"/>
            </a:pPr>
            <a:r>
              <a:rPr lang="sv-SE" baseline="0" dirty="0" err="1" smtClean="0"/>
              <a:t>Fronted</a:t>
            </a:r>
            <a:r>
              <a:rPr lang="sv-SE" baseline="0" dirty="0" smtClean="0"/>
              <a:t> the </a:t>
            </a:r>
            <a:r>
              <a:rPr lang="sv-SE" baseline="0" dirty="0" err="1" smtClean="0"/>
              <a:t>legacy</a:t>
            </a:r>
            <a:r>
              <a:rPr lang="sv-SE" baseline="0" dirty="0" smtClean="0"/>
              <a:t> systems and </a:t>
            </a:r>
            <a:r>
              <a:rPr lang="sv-SE" baseline="0" dirty="0" err="1" smtClean="0"/>
              <a:t>enabling</a:t>
            </a:r>
            <a:r>
              <a:rPr lang="sv-SE" baseline="0" dirty="0" smtClean="0"/>
              <a:t> new </a:t>
            </a:r>
            <a:r>
              <a:rPr lang="sv-SE" baseline="0" dirty="0" err="1" smtClean="0"/>
              <a:t>clients</a:t>
            </a:r>
            <a:r>
              <a:rPr lang="sv-SE" baseline="0" dirty="0" smtClean="0"/>
              <a:t>, web </a:t>
            </a:r>
            <a:r>
              <a:rPr lang="sv-SE" baseline="0" dirty="0" err="1" smtClean="0"/>
              <a:t>apps</a:t>
            </a:r>
            <a:r>
              <a:rPr lang="sv-SE" baseline="0" dirty="0" smtClean="0"/>
              <a:t> etc. </a:t>
            </a:r>
          </a:p>
          <a:p>
            <a:pPr marL="171450" indent="-171450">
              <a:buFont typeface="Arial" charset="0"/>
              <a:buChar char="•"/>
            </a:pPr>
            <a:r>
              <a:rPr lang="sv-SE" baseline="0" dirty="0" err="1" smtClean="0"/>
              <a:t>Comm</a:t>
            </a:r>
            <a:r>
              <a:rPr lang="sv-SE" baseline="0" dirty="0" smtClean="0"/>
              <a:t> </a:t>
            </a:r>
            <a:r>
              <a:rPr lang="sv-SE" baseline="0" dirty="0" err="1" smtClean="0"/>
              <a:t>patterns</a:t>
            </a:r>
            <a:r>
              <a:rPr lang="sv-SE" baseline="0" dirty="0" smtClean="0"/>
              <a:t>, WS and SOAP</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5</a:t>
            </a:fld>
            <a:endParaRPr lang="en-US"/>
          </a:p>
        </p:txBody>
      </p:sp>
    </p:spTree>
    <p:extLst>
      <p:ext uri="{BB962C8B-B14F-4D97-AF65-F5344CB8AC3E}">
        <p14:creationId xmlns:p14="http://schemas.microsoft.com/office/powerpoint/2010/main" val="798524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Microservices </a:t>
            </a:r>
            <a:r>
              <a:rPr lang="sv-SE" dirty="0" err="1" smtClean="0"/>
              <a:t>pattern</a:t>
            </a:r>
            <a:endParaRPr lang="sv-SE" dirty="0" smtClean="0"/>
          </a:p>
          <a:p>
            <a:pPr marL="628650" lvl="1" indent="-171450">
              <a:buFont typeface="Arial" charset="0"/>
              <a:buChar char="•"/>
            </a:pPr>
            <a:r>
              <a:rPr lang="sv-SE" dirty="0" err="1" smtClean="0"/>
              <a:t>Decoupling</a:t>
            </a:r>
            <a:r>
              <a:rPr lang="sv-SE" baseline="0" dirty="0" smtClean="0"/>
              <a:t> </a:t>
            </a:r>
            <a:r>
              <a:rPr lang="sv-SE" baseline="0" dirty="0" err="1" smtClean="0"/>
              <a:t>responsibilities</a:t>
            </a:r>
            <a:r>
              <a:rPr lang="sv-SE" baseline="0" dirty="0" smtClean="0"/>
              <a:t> on a system </a:t>
            </a:r>
            <a:r>
              <a:rPr lang="sv-SE" baseline="0" dirty="0" err="1" smtClean="0"/>
              <a:t>level</a:t>
            </a:r>
            <a:endParaRPr lang="sv-SE" baseline="0" dirty="0" smtClean="0"/>
          </a:p>
          <a:p>
            <a:pPr marL="628650" lvl="1" indent="-171450">
              <a:buFont typeface="Arial" charset="0"/>
              <a:buChar char="•"/>
            </a:pPr>
            <a:r>
              <a:rPr lang="sv-SE" baseline="0" dirty="0" err="1" smtClean="0"/>
              <a:t>Enabling</a:t>
            </a:r>
            <a:r>
              <a:rPr lang="sv-SE" baseline="0" dirty="0" smtClean="0"/>
              <a:t> faster </a:t>
            </a:r>
            <a:r>
              <a:rPr lang="sv-SE" baseline="0" dirty="0" err="1" smtClean="0"/>
              <a:t>changes</a:t>
            </a:r>
            <a:r>
              <a:rPr lang="sv-SE" baseline="0" dirty="0" smtClean="0"/>
              <a:t> and </a:t>
            </a:r>
            <a:r>
              <a:rPr lang="sv-SE" baseline="0" dirty="0" err="1" smtClean="0"/>
              <a:t>time</a:t>
            </a:r>
            <a:r>
              <a:rPr lang="sv-SE" baseline="0" dirty="0" smtClean="0"/>
              <a:t> to market</a:t>
            </a:r>
          </a:p>
          <a:p>
            <a:pPr marL="171450" lvl="0" indent="-171450">
              <a:buFont typeface="Arial" charset="0"/>
              <a:buChar char="•"/>
            </a:pPr>
            <a:r>
              <a:rPr lang="sv-SE" baseline="0" dirty="0" err="1" smtClean="0"/>
              <a:t>However</a:t>
            </a:r>
            <a:r>
              <a:rPr lang="sv-SE" baseline="0" dirty="0" smtClean="0"/>
              <a:t>, </a:t>
            </a:r>
            <a:r>
              <a:rPr lang="sv-SE" baseline="0" dirty="0" err="1" smtClean="0"/>
              <a:t>since</a:t>
            </a:r>
            <a:r>
              <a:rPr lang="sv-SE" baseline="0" dirty="0" smtClean="0"/>
              <a:t> </a:t>
            </a:r>
            <a:r>
              <a:rPr lang="sv-SE" baseline="0" dirty="0" err="1" smtClean="0"/>
              <a:t>replacing</a:t>
            </a:r>
            <a:r>
              <a:rPr lang="sv-SE" baseline="0" dirty="0" smtClean="0"/>
              <a:t> old </a:t>
            </a:r>
            <a:r>
              <a:rPr lang="sv-SE" baseline="0" dirty="0" err="1" smtClean="0"/>
              <a:t>legacy</a:t>
            </a:r>
            <a:r>
              <a:rPr lang="sv-SE" baseline="0" dirty="0" smtClean="0"/>
              <a:t> system </a:t>
            </a:r>
            <a:r>
              <a:rPr lang="sv-SE" baseline="0" dirty="0" err="1" smtClean="0"/>
              <a:t>can</a:t>
            </a:r>
            <a:r>
              <a:rPr lang="sv-SE" baseline="0" dirty="0" smtClean="0"/>
              <a:t> be </a:t>
            </a:r>
            <a:r>
              <a:rPr lang="sv-SE" baseline="0" dirty="0" err="1" smtClean="0"/>
              <a:t>expensive</a:t>
            </a:r>
            <a:r>
              <a:rPr lang="sv-SE" baseline="0" dirty="0" smtClean="0"/>
              <a:t> and hard, </a:t>
            </a:r>
            <a:r>
              <a:rPr lang="sv-SE" baseline="0" dirty="0" err="1" smtClean="0"/>
              <a:t>we</a:t>
            </a:r>
            <a:r>
              <a:rPr lang="sv-SE" baseline="0" dirty="0" smtClean="0"/>
              <a:t> still live </a:t>
            </a:r>
            <a:r>
              <a:rPr lang="sv-SE" baseline="0" dirty="0" err="1" smtClean="0"/>
              <a:t>with</a:t>
            </a:r>
            <a:r>
              <a:rPr lang="sv-SE" baseline="0" dirty="0" smtClean="0"/>
              <a:t> </a:t>
            </a:r>
            <a:r>
              <a:rPr lang="sv-SE" baseline="0" dirty="0" err="1" smtClean="0"/>
              <a:t>them</a:t>
            </a:r>
            <a:r>
              <a:rPr lang="sv-SE" baseline="0" dirty="0" smtClean="0"/>
              <a:t>. </a:t>
            </a:r>
            <a:r>
              <a:rPr lang="sv-SE" baseline="0" dirty="0" err="1" smtClean="0"/>
              <a:t>Sometimes</a:t>
            </a:r>
            <a:r>
              <a:rPr lang="sv-SE" baseline="0" dirty="0" smtClean="0"/>
              <a:t> </a:t>
            </a:r>
            <a:r>
              <a:rPr lang="sv-SE" baseline="0" dirty="0" err="1" smtClean="0"/>
              <a:t>we</a:t>
            </a:r>
            <a:r>
              <a:rPr lang="sv-SE" baseline="0" dirty="0" smtClean="0"/>
              <a:t> </a:t>
            </a:r>
            <a:r>
              <a:rPr lang="sv-SE" baseline="0" dirty="0" err="1" smtClean="0"/>
              <a:t>can</a:t>
            </a:r>
            <a:r>
              <a:rPr lang="sv-SE" baseline="0" dirty="0" smtClean="0"/>
              <a:t> be fast/</a:t>
            </a:r>
            <a:r>
              <a:rPr lang="sv-SE" baseline="0" dirty="0" err="1" smtClean="0"/>
              <a:t>agile</a:t>
            </a:r>
            <a:r>
              <a:rPr lang="sv-SE" baseline="0" dirty="0" smtClean="0"/>
              <a:t>, </a:t>
            </a:r>
            <a:r>
              <a:rPr lang="sv-SE" baseline="0" dirty="0" err="1" smtClean="0"/>
              <a:t>sometimes</a:t>
            </a:r>
            <a:r>
              <a:rPr lang="sv-SE" baseline="0" dirty="0" smtClean="0"/>
              <a:t> not</a:t>
            </a:r>
            <a:r>
              <a:rPr lang="is-IS" baseline="0" dirty="0" smtClean="0"/>
              <a:t>…</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6</a:t>
            </a:fld>
            <a:endParaRPr lang="en-US"/>
          </a:p>
        </p:txBody>
      </p:sp>
    </p:spTree>
    <p:extLst>
      <p:ext uri="{BB962C8B-B14F-4D97-AF65-F5344CB8AC3E}">
        <p14:creationId xmlns:p14="http://schemas.microsoft.com/office/powerpoint/2010/main" val="2099510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7</a:t>
            </a:fld>
            <a:endParaRPr lang="en-US"/>
          </a:p>
        </p:txBody>
      </p:sp>
    </p:spTree>
    <p:extLst>
      <p:ext uri="{BB962C8B-B14F-4D97-AF65-F5344CB8AC3E}">
        <p14:creationId xmlns:p14="http://schemas.microsoft.com/office/powerpoint/2010/main" val="681406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Our</a:t>
            </a:r>
            <a:r>
              <a:rPr lang="sv-SE" dirty="0" smtClean="0"/>
              <a:t> </a:t>
            </a:r>
            <a:r>
              <a:rPr lang="sv-SE" dirty="0" err="1" smtClean="0"/>
              <a:t>goal</a:t>
            </a:r>
            <a:r>
              <a:rPr lang="sv-SE" dirty="0" smtClean="0"/>
              <a:t>: AML – 4 </a:t>
            </a:r>
            <a:r>
              <a:rPr lang="sv-SE" dirty="0" err="1" smtClean="0"/>
              <a:t>basic</a:t>
            </a:r>
            <a:r>
              <a:rPr lang="sv-SE" baseline="0" dirty="0" smtClean="0"/>
              <a:t> </a:t>
            </a:r>
            <a:r>
              <a:rPr lang="sv-SE" baseline="0" dirty="0" err="1" smtClean="0"/>
              <a:t>requrements</a:t>
            </a:r>
            <a:endParaRPr lang="sv-SE" baseline="0" dirty="0" smtClean="0"/>
          </a:p>
          <a:p>
            <a:pPr marL="171450" indent="-171450">
              <a:buFont typeface="Arial" charset="0"/>
              <a:buChar char="•"/>
            </a:pPr>
            <a:r>
              <a:rPr lang="sv-SE" baseline="0" dirty="0" err="1" smtClean="0"/>
              <a:t>Verifying</a:t>
            </a:r>
            <a:r>
              <a:rPr lang="sv-SE" baseline="0" dirty="0" smtClean="0"/>
              <a:t> </a:t>
            </a:r>
            <a:r>
              <a:rPr lang="sv-SE" baseline="0" dirty="0" err="1" smtClean="0"/>
              <a:t>customers</a:t>
            </a:r>
            <a:r>
              <a:rPr lang="sv-SE" baseline="0" dirty="0" smtClean="0"/>
              <a:t> </a:t>
            </a:r>
            <a:r>
              <a:rPr lang="sv-SE" baseline="0" dirty="0" err="1" smtClean="0"/>
              <a:t>identity</a:t>
            </a:r>
            <a:r>
              <a:rPr lang="sv-SE" baseline="0" dirty="0" smtClean="0"/>
              <a:t> – </a:t>
            </a:r>
            <a:r>
              <a:rPr lang="sv-SE" baseline="0" dirty="0" err="1" smtClean="0"/>
              <a:t>authentication</a:t>
            </a:r>
            <a:r>
              <a:rPr lang="sv-SE" baseline="0" dirty="0" smtClean="0"/>
              <a:t>: </a:t>
            </a:r>
            <a:r>
              <a:rPr lang="sv-SE" baseline="0" dirty="0" err="1" smtClean="0"/>
              <a:t>need</a:t>
            </a:r>
            <a:r>
              <a:rPr lang="sv-SE" baseline="0" dirty="0" smtClean="0"/>
              <a:t> to </a:t>
            </a:r>
            <a:r>
              <a:rPr lang="sv-SE" baseline="0" dirty="0" err="1" smtClean="0"/>
              <a:t>know</a:t>
            </a:r>
            <a:r>
              <a:rPr lang="sv-SE" baseline="0" dirty="0" smtClean="0"/>
              <a:t> </a:t>
            </a:r>
            <a:r>
              <a:rPr lang="sv-SE" baseline="0" dirty="0" err="1" smtClean="0"/>
              <a:t>we’re</a:t>
            </a:r>
            <a:r>
              <a:rPr lang="sv-SE" baseline="0" dirty="0" smtClean="0"/>
              <a:t> </a:t>
            </a:r>
            <a:r>
              <a:rPr lang="sv-SE" baseline="0" dirty="0" err="1" smtClean="0"/>
              <a:t>dealing</a:t>
            </a:r>
            <a:r>
              <a:rPr lang="sv-SE" baseline="0" dirty="0" smtClean="0"/>
              <a:t> </a:t>
            </a:r>
            <a:r>
              <a:rPr lang="sv-SE" baseline="0" dirty="0" err="1" smtClean="0"/>
              <a:t>with</a:t>
            </a:r>
            <a:r>
              <a:rPr lang="sv-SE" baseline="0" dirty="0" smtClean="0"/>
              <a:t> the </a:t>
            </a:r>
            <a:r>
              <a:rPr lang="sv-SE" baseline="0" dirty="0" err="1" smtClean="0"/>
              <a:t>correct</a:t>
            </a:r>
            <a:r>
              <a:rPr lang="sv-SE" baseline="0" dirty="0" smtClean="0"/>
              <a:t> person</a:t>
            </a:r>
          </a:p>
          <a:p>
            <a:pPr marL="171450" indent="-171450">
              <a:buFont typeface="Arial" charset="0"/>
              <a:buChar char="•"/>
            </a:pPr>
            <a:r>
              <a:rPr lang="sv-SE" baseline="0" dirty="0" smtClean="0"/>
              <a:t>Screening – </a:t>
            </a:r>
            <a:r>
              <a:rPr lang="sv-SE" baseline="0" dirty="0" err="1" smtClean="0"/>
              <a:t>need</a:t>
            </a:r>
            <a:r>
              <a:rPr lang="sv-SE" baseline="0" dirty="0" smtClean="0"/>
              <a:t> to look </a:t>
            </a:r>
            <a:r>
              <a:rPr lang="sv-SE" baseline="0" dirty="0" err="1" smtClean="0"/>
              <a:t>up</a:t>
            </a:r>
            <a:r>
              <a:rPr lang="sv-SE" baseline="0" dirty="0" smtClean="0"/>
              <a:t> the </a:t>
            </a:r>
            <a:r>
              <a:rPr lang="sv-SE" baseline="0" dirty="0" err="1" smtClean="0"/>
              <a:t>customer</a:t>
            </a:r>
            <a:r>
              <a:rPr lang="sv-SE" baseline="0" dirty="0" smtClean="0"/>
              <a:t> in PEP and </a:t>
            </a:r>
            <a:r>
              <a:rPr lang="sv-SE" baseline="0" dirty="0" err="1" smtClean="0"/>
              <a:t>sanction</a:t>
            </a:r>
            <a:r>
              <a:rPr lang="sv-SE" baseline="0" dirty="0" smtClean="0"/>
              <a:t> lists. PEP </a:t>
            </a:r>
            <a:r>
              <a:rPr lang="sv-SE" baseline="0" dirty="0" err="1" smtClean="0"/>
              <a:t>stands</a:t>
            </a:r>
            <a:r>
              <a:rPr lang="sv-SE" baseline="0" dirty="0" smtClean="0"/>
              <a:t> for </a:t>
            </a:r>
            <a:r>
              <a:rPr lang="sv-SE" baseline="0" dirty="0" err="1" smtClean="0"/>
              <a:t>Politically</a:t>
            </a:r>
            <a:r>
              <a:rPr lang="sv-SE" baseline="0" dirty="0" smtClean="0"/>
              <a:t> </a:t>
            </a:r>
            <a:r>
              <a:rPr lang="sv-SE" baseline="0" dirty="0" err="1" smtClean="0"/>
              <a:t>Exposed</a:t>
            </a:r>
            <a:r>
              <a:rPr lang="sv-SE" baseline="0" dirty="0" smtClean="0"/>
              <a:t> Persons.</a:t>
            </a:r>
          </a:p>
          <a:p>
            <a:pPr marL="171450" indent="-171450">
              <a:buFont typeface="Arial" charset="0"/>
              <a:buChar char="•"/>
            </a:pPr>
            <a:r>
              <a:rPr lang="sv-SE" baseline="0" dirty="0" smtClean="0"/>
              <a:t>Risk </a:t>
            </a:r>
            <a:r>
              <a:rPr lang="sv-SE" baseline="0" dirty="0" err="1" smtClean="0"/>
              <a:t>evaluation</a:t>
            </a:r>
            <a:r>
              <a:rPr lang="sv-SE" baseline="0" dirty="0" smtClean="0"/>
              <a:t> – </a:t>
            </a:r>
            <a:r>
              <a:rPr lang="sv-SE" baseline="0" dirty="0" err="1" smtClean="0"/>
              <a:t>need</a:t>
            </a:r>
            <a:r>
              <a:rPr lang="sv-SE" baseline="0" dirty="0" smtClean="0"/>
              <a:t> to </a:t>
            </a:r>
            <a:r>
              <a:rPr lang="sv-SE" baseline="0" dirty="0" err="1" smtClean="0"/>
              <a:t>calculate</a:t>
            </a:r>
            <a:r>
              <a:rPr lang="sv-SE" baseline="0" dirty="0" smtClean="0"/>
              <a:t> a risk </a:t>
            </a:r>
            <a:r>
              <a:rPr lang="sv-SE" baseline="0" dirty="0" err="1" smtClean="0"/>
              <a:t>value</a:t>
            </a:r>
            <a:r>
              <a:rPr lang="sv-SE" baseline="0" dirty="0" smtClean="0"/>
              <a:t> for </a:t>
            </a:r>
            <a:r>
              <a:rPr lang="sv-SE" baseline="0" dirty="0" err="1" smtClean="0"/>
              <a:t>each</a:t>
            </a:r>
            <a:r>
              <a:rPr lang="sv-SE" baseline="0" dirty="0" smtClean="0"/>
              <a:t> </a:t>
            </a:r>
            <a:r>
              <a:rPr lang="sv-SE" baseline="0" dirty="0" err="1" smtClean="0"/>
              <a:t>customer</a:t>
            </a:r>
            <a:r>
              <a:rPr lang="sv-SE" baseline="0" dirty="0" smtClean="0"/>
              <a:t>. Not a </a:t>
            </a:r>
            <a:r>
              <a:rPr lang="sv-SE" baseline="0" dirty="0" err="1" smtClean="0"/>
              <a:t>credit</a:t>
            </a:r>
            <a:r>
              <a:rPr lang="sv-SE" baseline="0" dirty="0" smtClean="0"/>
              <a:t> risk, </a:t>
            </a:r>
            <a:r>
              <a:rPr lang="sv-SE" baseline="0" dirty="0" err="1" smtClean="0"/>
              <a:t>but</a:t>
            </a:r>
            <a:r>
              <a:rPr lang="sv-SE" baseline="0" dirty="0" smtClean="0"/>
              <a:t> risk for </a:t>
            </a:r>
            <a:r>
              <a:rPr lang="sv-SE" baseline="0" dirty="0" err="1" smtClean="0"/>
              <a:t>commiting</a:t>
            </a:r>
            <a:r>
              <a:rPr lang="sv-SE" baseline="0" dirty="0" smtClean="0"/>
              <a:t> </a:t>
            </a:r>
            <a:r>
              <a:rPr lang="sv-SE" dirty="0" err="1" smtClean="0"/>
              <a:t>money</a:t>
            </a:r>
            <a:r>
              <a:rPr lang="sv-SE" dirty="0" smtClean="0"/>
              <a:t> </a:t>
            </a:r>
            <a:r>
              <a:rPr lang="sv-SE" dirty="0" err="1" smtClean="0"/>
              <a:t>laundering</a:t>
            </a:r>
            <a:r>
              <a:rPr lang="sv-SE" dirty="0" smtClean="0"/>
              <a:t>, terrorist </a:t>
            </a:r>
            <a:r>
              <a:rPr lang="sv-SE" dirty="0" err="1" smtClean="0"/>
              <a:t>finance</a:t>
            </a:r>
            <a:r>
              <a:rPr lang="sv-SE" dirty="0" smtClean="0"/>
              <a:t>, or </a:t>
            </a:r>
            <a:r>
              <a:rPr lang="sv-SE" dirty="0" err="1" smtClean="0"/>
              <a:t>identity</a:t>
            </a:r>
            <a:r>
              <a:rPr lang="sv-SE" dirty="0" smtClean="0"/>
              <a:t> </a:t>
            </a:r>
            <a:r>
              <a:rPr lang="sv-SE" dirty="0" err="1" smtClean="0"/>
              <a:t>theft</a:t>
            </a:r>
            <a:endParaRPr lang="sv-SE" dirty="0" smtClean="0"/>
          </a:p>
          <a:p>
            <a:pPr marL="628650" lvl="1" indent="-171450">
              <a:buFont typeface="Arial" charset="0"/>
              <a:buChar char="•"/>
            </a:pPr>
            <a:r>
              <a:rPr lang="sv-SE" dirty="0" err="1" smtClean="0"/>
              <a:t>Often</a:t>
            </a:r>
            <a:r>
              <a:rPr lang="sv-SE" dirty="0" smtClean="0"/>
              <a:t> KYC </a:t>
            </a:r>
            <a:r>
              <a:rPr lang="sv-SE" dirty="0" err="1" smtClean="0"/>
              <a:t>questions</a:t>
            </a:r>
            <a:r>
              <a:rPr lang="sv-SE" dirty="0" smtClean="0"/>
              <a:t> is</a:t>
            </a:r>
            <a:r>
              <a:rPr lang="sv-SE" baseline="0" dirty="0" smtClean="0"/>
              <a:t> a source for </a:t>
            </a:r>
            <a:r>
              <a:rPr lang="sv-SE" baseline="0" dirty="0" err="1" smtClean="0"/>
              <a:t>this</a:t>
            </a:r>
            <a:r>
              <a:rPr lang="sv-SE" baseline="0" dirty="0" smtClean="0"/>
              <a:t>, like ”</a:t>
            </a:r>
            <a:r>
              <a:rPr lang="sv-SE" baseline="0" dirty="0" err="1" smtClean="0"/>
              <a:t>What’s</a:t>
            </a:r>
            <a:r>
              <a:rPr lang="sv-SE" baseline="0" dirty="0" smtClean="0"/>
              <a:t> the </a:t>
            </a:r>
            <a:r>
              <a:rPr lang="sv-SE" baseline="0" dirty="0" err="1" smtClean="0"/>
              <a:t>purpose</a:t>
            </a:r>
            <a:r>
              <a:rPr lang="sv-SE" baseline="0" dirty="0" smtClean="0"/>
              <a:t> </a:t>
            </a:r>
            <a:r>
              <a:rPr lang="sv-SE" baseline="0" dirty="0" err="1" smtClean="0"/>
              <a:t>of</a:t>
            </a:r>
            <a:r>
              <a:rPr lang="sv-SE" baseline="0" dirty="0" smtClean="0"/>
              <a:t> </a:t>
            </a:r>
            <a:r>
              <a:rPr lang="sv-SE" baseline="0" dirty="0" err="1" smtClean="0"/>
              <a:t>this</a:t>
            </a:r>
            <a:r>
              <a:rPr lang="sv-SE" baseline="0" dirty="0" smtClean="0"/>
              <a:t> </a:t>
            </a:r>
            <a:r>
              <a:rPr lang="sv-SE" baseline="0" dirty="0" err="1" smtClean="0"/>
              <a:t>loan</a:t>
            </a:r>
            <a:r>
              <a:rPr lang="sv-SE" baseline="0" dirty="0" smtClean="0"/>
              <a:t>?”</a:t>
            </a:r>
            <a:endParaRPr lang="sv-SE" dirty="0" smtClean="0"/>
          </a:p>
          <a:p>
            <a:pPr marL="171450" indent="-171450">
              <a:buFont typeface="Arial" charset="0"/>
              <a:buChar char="•"/>
            </a:pPr>
            <a:r>
              <a:rPr lang="sv-SE" dirty="0" err="1" smtClean="0"/>
              <a:t>This</a:t>
            </a:r>
            <a:r>
              <a:rPr lang="sv-SE" dirty="0" smtClean="0"/>
              <a:t> risk is</a:t>
            </a:r>
            <a:r>
              <a:rPr lang="sv-SE" baseline="0" dirty="0" smtClean="0"/>
              <a:t> </a:t>
            </a:r>
            <a:r>
              <a:rPr lang="sv-SE" baseline="0" dirty="0" err="1" smtClean="0"/>
              <a:t>base</a:t>
            </a:r>
            <a:r>
              <a:rPr lang="sv-SE" baseline="0" dirty="0" smtClean="0"/>
              <a:t> for </a:t>
            </a:r>
            <a:r>
              <a:rPr lang="sv-SE" baseline="0" dirty="0" err="1" smtClean="0"/>
              <a:t>transaction</a:t>
            </a:r>
            <a:r>
              <a:rPr lang="sv-SE" baseline="0" dirty="0" smtClean="0"/>
              <a:t> </a:t>
            </a:r>
            <a:r>
              <a:rPr lang="sv-SE" baseline="0" dirty="0" err="1" smtClean="0"/>
              <a:t>monitoring</a:t>
            </a:r>
            <a:r>
              <a:rPr lang="sv-SE" baseline="0" dirty="0" smtClean="0"/>
              <a:t> – </a:t>
            </a:r>
            <a:r>
              <a:rPr lang="sv-SE" baseline="0" dirty="0" err="1" smtClean="0"/>
              <a:t>making</a:t>
            </a:r>
            <a:r>
              <a:rPr lang="sv-SE" baseline="0" dirty="0" smtClean="0"/>
              <a:t> sure the </a:t>
            </a:r>
            <a:r>
              <a:rPr lang="sv-SE" baseline="0" dirty="0" err="1" smtClean="0"/>
              <a:t>transaction</a:t>
            </a:r>
            <a:r>
              <a:rPr lang="sv-SE" baseline="0" dirty="0" smtClean="0"/>
              <a:t> </a:t>
            </a:r>
            <a:r>
              <a:rPr lang="sv-SE" baseline="0" dirty="0" err="1" smtClean="0"/>
              <a:t>patterns</a:t>
            </a:r>
            <a:r>
              <a:rPr lang="sv-SE" baseline="0" dirty="0" smtClean="0"/>
              <a:t> </a:t>
            </a:r>
            <a:r>
              <a:rPr lang="sv-SE" baseline="0" dirty="0" err="1" smtClean="0"/>
              <a:t>matches</a:t>
            </a:r>
            <a:r>
              <a:rPr lang="sv-SE" baseline="0" dirty="0" smtClean="0"/>
              <a:t> </a:t>
            </a:r>
            <a:r>
              <a:rPr lang="sv-SE" baseline="0" dirty="0" err="1" smtClean="0"/>
              <a:t>what</a:t>
            </a:r>
            <a:r>
              <a:rPr lang="sv-SE" baseline="0" dirty="0" smtClean="0"/>
              <a:t> </a:t>
            </a:r>
            <a:r>
              <a:rPr lang="sv-SE" baseline="0" dirty="0" err="1" smtClean="0"/>
              <a:t>can</a:t>
            </a:r>
            <a:r>
              <a:rPr lang="sv-SE" baseline="0" dirty="0" smtClean="0"/>
              <a:t> be </a:t>
            </a:r>
            <a:r>
              <a:rPr lang="sv-SE" baseline="0" dirty="0" err="1" smtClean="0"/>
              <a:t>expected</a:t>
            </a:r>
            <a:r>
              <a:rPr lang="sv-SE" baseline="0" dirty="0" smtClean="0"/>
              <a:t>. </a:t>
            </a:r>
          </a:p>
          <a:p>
            <a:pPr marL="171450" indent="-171450">
              <a:buFont typeface="Arial" charset="0"/>
              <a:buChar char="•"/>
            </a:pPr>
            <a:r>
              <a:rPr lang="sv-SE" baseline="0" dirty="0" smtClean="0"/>
              <a:t>So, </a:t>
            </a:r>
            <a:r>
              <a:rPr lang="sv-SE" baseline="0" dirty="0" err="1" smtClean="0"/>
              <a:t>how</a:t>
            </a:r>
            <a:r>
              <a:rPr lang="sv-SE" baseline="0" dirty="0" smtClean="0"/>
              <a:t> </a:t>
            </a:r>
            <a:r>
              <a:rPr lang="sv-SE" baseline="0" dirty="0" err="1" smtClean="0"/>
              <a:t>did</a:t>
            </a:r>
            <a:r>
              <a:rPr lang="sv-SE" baseline="0" dirty="0" smtClean="0"/>
              <a:t> </a:t>
            </a:r>
            <a:r>
              <a:rPr lang="sv-SE" baseline="0" dirty="0" err="1" smtClean="0"/>
              <a:t>we</a:t>
            </a:r>
            <a:r>
              <a:rPr lang="sv-SE" baseline="0" dirty="0" smtClean="0"/>
              <a:t> </a:t>
            </a:r>
            <a:r>
              <a:rPr lang="sv-SE" baseline="0" dirty="0" err="1" smtClean="0"/>
              <a:t>map</a:t>
            </a:r>
            <a:r>
              <a:rPr lang="sv-SE" baseline="0" dirty="0" smtClean="0"/>
              <a:t> </a:t>
            </a:r>
            <a:r>
              <a:rPr lang="sv-SE" baseline="0" dirty="0" err="1" smtClean="0"/>
              <a:t>these</a:t>
            </a:r>
            <a:r>
              <a:rPr lang="sv-SE" baseline="0" dirty="0" smtClean="0"/>
              <a:t> </a:t>
            </a:r>
            <a:r>
              <a:rPr lang="sv-SE" baseline="0" dirty="0" err="1" smtClean="0"/>
              <a:t>requirements</a:t>
            </a:r>
            <a:r>
              <a:rPr lang="sv-SE" baseline="0" dirty="0" smtClean="0"/>
              <a:t> to a IT solution?</a:t>
            </a:r>
            <a:endParaRPr lang="sv-SE" dirty="0"/>
          </a:p>
        </p:txBody>
      </p:sp>
      <p:sp>
        <p:nvSpPr>
          <p:cNvPr id="4" name="Slide Number Placeholder 3"/>
          <p:cNvSpPr>
            <a:spLocks noGrp="1"/>
          </p:cNvSpPr>
          <p:nvPr>
            <p:ph type="sldNum" sz="quarter" idx="10"/>
          </p:nvPr>
        </p:nvSpPr>
        <p:spPr/>
        <p:txBody>
          <a:bodyPr/>
          <a:lstStyle/>
          <a:p>
            <a:fld id="{F3D1F925-BFA2-264B-AE5B-B0906316BC34}" type="slidenum">
              <a:rPr lang="en-US" smtClean="0"/>
              <a:t>8</a:t>
            </a:fld>
            <a:endParaRPr lang="en-US"/>
          </a:p>
        </p:txBody>
      </p:sp>
    </p:spTree>
    <p:extLst>
      <p:ext uri="{BB962C8B-B14F-4D97-AF65-F5344CB8AC3E}">
        <p14:creationId xmlns:p14="http://schemas.microsoft.com/office/powerpoint/2010/main" val="302495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sv-SE" dirty="0" smtClean="0"/>
              <a:t>Finns en hel</a:t>
            </a:r>
            <a:r>
              <a:rPr lang="sv-SE" baseline="0" dirty="0" smtClean="0"/>
              <a:t> del regelverk att ta hänsyn till </a:t>
            </a:r>
          </a:p>
          <a:p>
            <a:pPr marL="171450" indent="-171450">
              <a:buFont typeface="Arial" charset="0"/>
              <a:buChar char="•"/>
            </a:pPr>
            <a:r>
              <a:rPr lang="sv-SE" baseline="0" dirty="0" smtClean="0"/>
              <a:t>Men kanske mer intressant just för detta är tekniska mönster </a:t>
            </a:r>
          </a:p>
        </p:txBody>
      </p:sp>
      <p:sp>
        <p:nvSpPr>
          <p:cNvPr id="4" name="Slide Number Placeholder 3"/>
          <p:cNvSpPr>
            <a:spLocks noGrp="1"/>
          </p:cNvSpPr>
          <p:nvPr>
            <p:ph type="sldNum" sz="quarter" idx="10"/>
          </p:nvPr>
        </p:nvSpPr>
        <p:spPr/>
        <p:txBody>
          <a:bodyPr/>
          <a:lstStyle/>
          <a:p>
            <a:fld id="{F3D1F925-BFA2-264B-AE5B-B0906316BC34}" type="slidenum">
              <a:rPr lang="en-US" smtClean="0"/>
              <a:t>9</a:t>
            </a:fld>
            <a:endParaRPr lang="en-US"/>
          </a:p>
        </p:txBody>
      </p:sp>
    </p:spTree>
    <p:extLst>
      <p:ext uri="{BB962C8B-B14F-4D97-AF65-F5344CB8AC3E}">
        <p14:creationId xmlns:p14="http://schemas.microsoft.com/office/powerpoint/2010/main" val="100103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 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774000" y="774000"/>
            <a:ext cx="10666800" cy="3479976"/>
          </a:xfrm>
        </p:spPr>
        <p:txBody>
          <a:bodyPr anchor="b">
            <a:normAutofit/>
          </a:bodyPr>
          <a:lstStyle>
            <a:lvl1pPr algn="ctr">
              <a:defRPr sz="4800" baseline="0">
                <a:solidFill>
                  <a:schemeClr val="bg1"/>
                </a:solidFill>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774000" y="4253976"/>
            <a:ext cx="10666800" cy="1346724"/>
          </a:xfrm>
        </p:spPr>
        <p:txBody>
          <a:bodyPr/>
          <a:lstStyle>
            <a:lvl1pPr marL="0" indent="0" algn="ctr">
              <a:buNone/>
              <a:defRPr sz="2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Version</a:t>
            </a:r>
          </a:p>
          <a:p>
            <a:r>
              <a:rPr lang="en-US" dirty="0" smtClean="0"/>
              <a:t>Place and Date</a:t>
            </a:r>
            <a:endParaRPr lang="en-US" dirty="0"/>
          </a:p>
        </p:txBody>
      </p:sp>
      <p:pic>
        <p:nvPicPr>
          <p:cNvPr id="5" name="Bildobjekt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35728" y="5797813"/>
            <a:ext cx="2511555" cy="841819"/>
          </a:xfrm>
          <a:prstGeom prst="rect">
            <a:avLst/>
          </a:prstGeom>
        </p:spPr>
      </p:pic>
    </p:spTree>
    <p:extLst>
      <p:ext uri="{BB962C8B-B14F-4D97-AF65-F5344CB8AC3E}">
        <p14:creationId xmlns:p14="http://schemas.microsoft.com/office/powerpoint/2010/main" val="19863415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0100" y="1736246"/>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4" name="Content Placeholder 3"/>
          <p:cNvSpPr>
            <a:spLocks noGrp="1"/>
          </p:cNvSpPr>
          <p:nvPr>
            <p:ph sz="half" idx="2" hasCustomPrompt="1"/>
          </p:nvPr>
        </p:nvSpPr>
        <p:spPr>
          <a:xfrm>
            <a:off x="800100" y="2743200"/>
            <a:ext cx="5157787" cy="3446463"/>
          </a:xfrm>
        </p:spPr>
        <p:txBody>
          <a:bodyPr/>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6242050" y="1736246"/>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6" name="Content Placeholder 5"/>
          <p:cNvSpPr>
            <a:spLocks noGrp="1"/>
          </p:cNvSpPr>
          <p:nvPr>
            <p:ph sz="quarter" idx="4" hasCustomPrompt="1"/>
          </p:nvPr>
        </p:nvSpPr>
        <p:spPr>
          <a:xfrm>
            <a:off x="6242050" y="2743200"/>
            <a:ext cx="5183188" cy="3446463"/>
          </a:xfrm>
        </p:spPr>
        <p:txBody>
          <a:bodyPr/>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8"/>
          <p:cNvSpPr>
            <a:spLocks noGrp="1"/>
          </p:cNvSpPr>
          <p:nvPr>
            <p:ph type="sldNum" sz="quarter" idx="12"/>
          </p:nvPr>
        </p:nvSpPr>
        <p:spPr/>
        <p:txBody>
          <a:bodyPr/>
          <a:lstStyle/>
          <a:p>
            <a:fld id="{6332AF82-E98F-8C47-B5BC-EDAF4B2AF6A5}" type="slidenum">
              <a:rPr lang="en-US" smtClean="0"/>
              <a:t>‹Nr.›</a:t>
            </a:fld>
            <a:endParaRPr lang="en-US"/>
          </a:p>
        </p:txBody>
      </p:sp>
      <p:sp>
        <p:nvSpPr>
          <p:cNvPr id="8"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513984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 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332AF82-E98F-8C47-B5BC-EDAF4B2AF6A5}" type="slidenum">
              <a:rPr lang="en-US" smtClean="0"/>
              <a:t>‹Nr.›</a:t>
            </a:fld>
            <a:endParaRPr lang="en-US"/>
          </a:p>
        </p:txBody>
      </p:sp>
      <p:sp>
        <p:nvSpPr>
          <p:cNvPr id="6"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1365254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2. 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332AF82-E98F-8C47-B5BC-EDAF4B2AF6A5}" type="slidenum">
              <a:rPr lang="en-US" smtClean="0"/>
              <a:t>‹Nr.›</a:t>
            </a:fld>
            <a:endParaRPr lang="en-US"/>
          </a:p>
        </p:txBody>
      </p:sp>
    </p:spTree>
    <p:extLst>
      <p:ext uri="{BB962C8B-B14F-4D97-AF65-F5344CB8AC3E}">
        <p14:creationId xmlns:p14="http://schemas.microsoft.com/office/powerpoint/2010/main" val="2125130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13.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vl1pPr>
          </a:lstStyle>
          <a:p>
            <a:r>
              <a:rPr lang="en-US" dirty="0" smtClean="0"/>
              <a:t>Click to edit Master title</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hasCustomPrompt="1"/>
          </p:nvPr>
        </p:nvSpPr>
        <p:spPr>
          <a:xfrm>
            <a:off x="839788" y="2228850"/>
            <a:ext cx="3932237" cy="36401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a:t>
            </a:r>
          </a:p>
        </p:txBody>
      </p:sp>
      <p:sp>
        <p:nvSpPr>
          <p:cNvPr id="7" name="Slide Number Placeholder 6"/>
          <p:cNvSpPr>
            <a:spLocks noGrp="1"/>
          </p:cNvSpPr>
          <p:nvPr>
            <p:ph type="sldNum" sz="quarter" idx="12"/>
          </p:nvPr>
        </p:nvSpPr>
        <p:spPr/>
        <p:txBody>
          <a:bodyPr/>
          <a:lstStyle/>
          <a:p>
            <a:fld id="{6332AF82-E98F-8C47-B5BC-EDAF4B2AF6A5}" type="slidenum">
              <a:rPr lang="en-US" smtClean="0"/>
              <a:t>‹Nr.›</a:t>
            </a:fld>
            <a:endParaRPr lang="en-US"/>
          </a:p>
        </p:txBody>
      </p:sp>
    </p:spTree>
    <p:extLst>
      <p:ext uri="{BB962C8B-B14F-4D97-AF65-F5344CB8AC3E}">
        <p14:creationId xmlns:p14="http://schemas.microsoft.com/office/powerpoint/2010/main" val="123624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14. 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vl1pPr>
          </a:lstStyle>
          <a:p>
            <a:r>
              <a:rPr lang="en-US" dirty="0" smtClean="0"/>
              <a:t>Click to edit Master title</a:t>
            </a:r>
            <a:endParaRPr lang="en-US" dirty="0"/>
          </a:p>
        </p:txBody>
      </p:sp>
      <p:sp>
        <p:nvSpPr>
          <p:cNvPr id="3" name="Picture Placeholder 2"/>
          <p:cNvSpPr>
            <a:spLocks noGrp="1"/>
          </p:cNvSpPr>
          <p:nvPr>
            <p:ph type="pic" idx="1" hasCustomPrompt="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Picture</a:t>
            </a:r>
            <a:endParaRPr lang="en-US" dirty="0"/>
          </a:p>
        </p:txBody>
      </p:sp>
      <p:sp>
        <p:nvSpPr>
          <p:cNvPr id="4" name="Text Placeholder 3"/>
          <p:cNvSpPr>
            <a:spLocks noGrp="1"/>
          </p:cNvSpPr>
          <p:nvPr>
            <p:ph type="body" sz="half" idx="2" hasCustomPrompt="1"/>
          </p:nvPr>
        </p:nvSpPr>
        <p:spPr>
          <a:xfrm>
            <a:off x="839788" y="2185988"/>
            <a:ext cx="3932237" cy="3683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a:t>
            </a:r>
          </a:p>
        </p:txBody>
      </p:sp>
      <p:sp>
        <p:nvSpPr>
          <p:cNvPr id="7" name="Slide Number Placeholder 6"/>
          <p:cNvSpPr>
            <a:spLocks noGrp="1"/>
          </p:cNvSpPr>
          <p:nvPr>
            <p:ph type="sldNum" sz="quarter" idx="12"/>
          </p:nvPr>
        </p:nvSpPr>
        <p:spPr/>
        <p:txBody>
          <a:bodyPr/>
          <a:lstStyle/>
          <a:p>
            <a:fld id="{6332AF82-E98F-8C47-B5BC-EDAF4B2AF6A5}" type="slidenum">
              <a:rPr lang="en-US" smtClean="0"/>
              <a:t>‹Nr.›</a:t>
            </a:fld>
            <a:endParaRPr lang="en-US"/>
          </a:p>
        </p:txBody>
      </p:sp>
    </p:spTree>
    <p:extLst>
      <p:ext uri="{BB962C8B-B14F-4D97-AF65-F5344CB8AC3E}">
        <p14:creationId xmlns:p14="http://schemas.microsoft.com/office/powerpoint/2010/main" val="1138301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 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a:off x="774700" y="1728788"/>
            <a:ext cx="10668000" cy="4049713"/>
          </a:xfrm>
        </p:spPr>
        <p:txBody>
          <a:bodyPr vert="eaVert"/>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6332AF82-E98F-8C47-B5BC-EDAF4B2AF6A5}" type="slidenum">
              <a:rPr lang="en-US" smtClean="0"/>
              <a:t>‹Nr.›</a:t>
            </a:fld>
            <a:endParaRPr lang="en-US"/>
          </a:p>
        </p:txBody>
      </p:sp>
      <p:sp>
        <p:nvSpPr>
          <p:cNvPr id="7"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1651083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6. 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0" y="365125"/>
            <a:ext cx="2628900" cy="5811838"/>
          </a:xfrm>
        </p:spPr>
        <p:txBody>
          <a:bodyPr vert="eaVert"/>
          <a:lstStyle/>
          <a:p>
            <a:r>
              <a:rPr lang="en-US" dirty="0" smtClean="0"/>
              <a:t>Click to edit Master title</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6332AF82-E98F-8C47-B5BC-EDAF4B2AF6A5}" type="slidenum">
              <a:rPr lang="en-US" smtClean="0"/>
              <a:t>‹Nr.›</a:t>
            </a:fld>
            <a:endParaRPr lang="en-US"/>
          </a:p>
        </p:txBody>
      </p:sp>
    </p:spTree>
    <p:extLst>
      <p:ext uri="{BB962C8B-B14F-4D97-AF65-F5344CB8AC3E}">
        <p14:creationId xmlns:p14="http://schemas.microsoft.com/office/powerpoint/2010/main" val="213088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 Mai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74700" y="1585914"/>
            <a:ext cx="10668000" cy="4192588"/>
          </a:xfrm>
        </p:spPr>
        <p:txBody>
          <a:bodyPr/>
          <a:lstStyle>
            <a:lvl1pPr>
              <a:lnSpc>
                <a:spcPct val="150000"/>
              </a:lnSpc>
              <a:defRPr/>
            </a:lvl1pPr>
            <a:lvl2pPr marL="685800" indent="-228600">
              <a:lnSpc>
                <a:spcPct val="150000"/>
              </a:lnSpc>
              <a:buFont typeface="LucidaGrande" charset="0"/>
              <a:buChar char="-"/>
              <a:defRPr baseline="0"/>
            </a:lvl2pPr>
            <a:lvl3pPr>
              <a:lnSpc>
                <a:spcPct val="150000"/>
              </a:lnSpc>
              <a:defRPr sz="1200"/>
            </a:lvl3pPr>
            <a:lvl4pPr>
              <a:lnSpc>
                <a:spcPct val="150000"/>
              </a:lnSpc>
              <a:defRPr sz="1200"/>
            </a:lvl4pPr>
            <a:lvl5pPr>
              <a:lnSpc>
                <a:spcPct val="150000"/>
              </a:lnSpc>
              <a:defRPr sz="1200"/>
            </a:lvl5pPr>
            <a:lvl6pPr marL="2286000" indent="0">
              <a:buFontTx/>
              <a:buNone/>
              <a:defRPr sz="1200" baseline="0"/>
            </a:lvl6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altLang="sv-SE" dirty="0" smtClean="0"/>
              <a:t>Fifth level</a:t>
            </a:r>
            <a:endParaRPr lang="en-US" altLang="sv-SE" dirty="0"/>
          </a:p>
        </p:txBody>
      </p:sp>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‹Nr.›</a:t>
            </a:fld>
            <a:endParaRPr lang="en-US"/>
          </a:p>
        </p:txBody>
      </p:sp>
      <p:sp>
        <p:nvSpPr>
          <p:cNvPr id="7"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hapter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‹Nr.›</a:t>
            </a:fld>
            <a:endParaRPr lang="en-US"/>
          </a:p>
        </p:txBody>
      </p:sp>
      <p:sp>
        <p:nvSpPr>
          <p:cNvPr id="11" name="Picture Placeholder 10"/>
          <p:cNvSpPr>
            <a:spLocks noGrp="1"/>
          </p:cNvSpPr>
          <p:nvPr>
            <p:ph type="pic" sz="quarter" idx="13" hasCustomPrompt="1"/>
          </p:nvPr>
        </p:nvSpPr>
        <p:spPr>
          <a:xfrm>
            <a:off x="5293895" y="0"/>
            <a:ext cx="6898105" cy="6858000"/>
          </a:xfrm>
        </p:spPr>
        <p:txBody>
          <a:bodyPr/>
          <a:lstStyle/>
          <a:p>
            <a:r>
              <a:rPr lang="en-US" dirty="0" smtClean="0"/>
              <a:t>Picture</a:t>
            </a:r>
            <a:endParaRPr lang="en-US" dirty="0"/>
          </a:p>
        </p:txBody>
      </p:sp>
      <p:sp>
        <p:nvSpPr>
          <p:cNvPr id="12" name="Text Placeholder 3"/>
          <p:cNvSpPr>
            <a:spLocks noGrp="1"/>
          </p:cNvSpPr>
          <p:nvPr>
            <p:ph type="body" sz="half" idx="2" hasCustomPrompt="1"/>
          </p:nvPr>
        </p:nvSpPr>
        <p:spPr>
          <a:xfrm>
            <a:off x="0" y="0"/>
            <a:ext cx="5293895" cy="685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a:t>
            </a:r>
          </a:p>
        </p:txBody>
      </p:sp>
    </p:spTree>
    <p:extLst>
      <p:ext uri="{BB962C8B-B14F-4D97-AF65-F5344CB8AC3E}">
        <p14:creationId xmlns:p14="http://schemas.microsoft.com/office/powerpoint/2010/main" val="9697820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Picture - full">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0"/>
            <a:ext cx="12192000" cy="6858000"/>
          </a:xfrm>
        </p:spPr>
        <p:txBody>
          <a:bodyPr/>
          <a:lstStyle/>
          <a:p>
            <a:r>
              <a:rPr lang="sv-SE" smtClean="0"/>
              <a:t>Dra bilden till platshållaren eller klicka på ikonen för att lägga till den</a:t>
            </a:r>
            <a:endParaRPr lang="en-US" dirty="0"/>
          </a:p>
        </p:txBody>
      </p:sp>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‹Nr.›</a:t>
            </a:fld>
            <a:endParaRPr lang="en-US"/>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 Title and Content -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4700" y="774000"/>
            <a:ext cx="5321300" cy="571500"/>
          </a:xfrm>
        </p:spPr>
        <p:txBody>
          <a:bodyPr lIns="0" tIns="0" rIns="0" bIns="0"/>
          <a:lstStyle/>
          <a:p>
            <a:r>
              <a:rPr lang="en-US" dirty="0" smtClean="0"/>
              <a:t>Short title</a:t>
            </a:r>
            <a:endParaRPr lang="en-US" dirty="0"/>
          </a:p>
        </p:txBody>
      </p:sp>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‹Nr.›</a:t>
            </a:fld>
            <a:endParaRPr lang="en-US"/>
          </a:p>
        </p:txBody>
      </p:sp>
      <p:sp>
        <p:nvSpPr>
          <p:cNvPr id="9" name="Content Placeholder 2"/>
          <p:cNvSpPr>
            <a:spLocks noGrp="1"/>
          </p:cNvSpPr>
          <p:nvPr>
            <p:ph idx="1" hasCustomPrompt="1"/>
          </p:nvPr>
        </p:nvSpPr>
        <p:spPr>
          <a:xfrm>
            <a:off x="774700" y="1600200"/>
            <a:ext cx="5321300" cy="4178301"/>
          </a:xfrm>
        </p:spPr>
        <p:txBody>
          <a:bodyPr lIns="0" tIns="0" rIns="0" bIns="0"/>
          <a:lstStyle>
            <a:lvl1pPr>
              <a:lnSpc>
                <a:spcPct val="150000"/>
              </a:lnSpc>
              <a:defRPr/>
            </a:lvl1pPr>
            <a:lvl2pPr>
              <a:lnSpc>
                <a:spcPct val="150000"/>
              </a:lnSpc>
              <a:defRPr/>
            </a:lvl2pPr>
            <a:lvl3pPr>
              <a:lnSpc>
                <a:spcPct val="150000"/>
              </a:lnSpc>
              <a:defRPr sz="1200"/>
            </a:lvl3pPr>
            <a:lvl4pPr>
              <a:lnSpc>
                <a:spcPct val="150000"/>
              </a:lnSpc>
              <a:defRPr sz="1200"/>
            </a:lvl4pPr>
            <a:lvl5pPr>
              <a:lnSpc>
                <a:spcPct val="150000"/>
              </a:lnSpc>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10"/>
          <p:cNvSpPr>
            <a:spLocks noGrp="1"/>
          </p:cNvSpPr>
          <p:nvPr>
            <p:ph type="pic" sz="quarter" idx="13" hasCustomPrompt="1"/>
          </p:nvPr>
        </p:nvSpPr>
        <p:spPr>
          <a:xfrm>
            <a:off x="6851650" y="0"/>
            <a:ext cx="5340350" cy="6858000"/>
          </a:xfrm>
        </p:spPr>
        <p:txBody>
          <a:bodyPr/>
          <a:lstStyle/>
          <a:p>
            <a:r>
              <a:rPr lang="en-US" dirty="0" smtClean="0"/>
              <a:t>Picture</a:t>
            </a:r>
            <a:endParaRPr lang="en-US" dirty="0"/>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Title and Tea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74700" y="774000"/>
            <a:ext cx="4565650" cy="571500"/>
          </a:xfrm>
        </p:spPr>
        <p:txBody>
          <a:bodyPr lIns="0" tIns="0" rIns="0" bIns="0"/>
          <a:lstStyle>
            <a:lvl1pPr>
              <a:defRPr>
                <a:solidFill>
                  <a:schemeClr val="bg1"/>
                </a:solidFill>
              </a:defRPr>
            </a:lvl1pPr>
          </a:lstStyle>
          <a:p>
            <a:r>
              <a:rPr lang="en-US" dirty="0" smtClean="0"/>
              <a:t>Short title</a:t>
            </a:r>
            <a:endParaRPr lang="en-US" dirty="0"/>
          </a:p>
        </p:txBody>
      </p:sp>
      <p:sp>
        <p:nvSpPr>
          <p:cNvPr id="6" name="Slide Number Placeholder 5"/>
          <p:cNvSpPr>
            <a:spLocks noGrp="1"/>
          </p:cNvSpPr>
          <p:nvPr>
            <p:ph type="sldNum" sz="quarter" idx="12"/>
          </p:nvPr>
        </p:nvSpPr>
        <p:spPr/>
        <p:txBody>
          <a:bodyPr/>
          <a:lstStyle>
            <a:lvl1pPr>
              <a:defRPr sz="900"/>
            </a:lvl1pPr>
          </a:lstStyle>
          <a:p>
            <a:fld id="{6332AF82-E98F-8C47-B5BC-EDAF4B2AF6A5}" type="slidenum">
              <a:rPr lang="en-US" smtClean="0"/>
              <a:pPr/>
              <a:t>‹Nr.›</a:t>
            </a:fld>
            <a:endParaRPr lang="en-US"/>
          </a:p>
        </p:txBody>
      </p:sp>
      <p:sp>
        <p:nvSpPr>
          <p:cNvPr id="9" name="Content Placeholder 2"/>
          <p:cNvSpPr>
            <a:spLocks noGrp="1"/>
          </p:cNvSpPr>
          <p:nvPr>
            <p:ph idx="1" hasCustomPrompt="1"/>
          </p:nvPr>
        </p:nvSpPr>
        <p:spPr>
          <a:xfrm>
            <a:off x="8038214" y="765176"/>
            <a:ext cx="3387024"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10"/>
          <p:cNvSpPr>
            <a:spLocks noGrp="1"/>
          </p:cNvSpPr>
          <p:nvPr>
            <p:ph type="pic" sz="quarter" idx="13"/>
          </p:nvPr>
        </p:nvSpPr>
        <p:spPr>
          <a:xfrm>
            <a:off x="6095999" y="765175"/>
            <a:ext cx="1771200" cy="1771200"/>
          </a:xfrm>
        </p:spPr>
        <p:txBody>
          <a:bodyPr/>
          <a:lstStyle/>
          <a:p>
            <a:r>
              <a:rPr lang="sv-SE" smtClean="0"/>
              <a:t>Dra bilden till platshållaren eller klicka på ikonen för att lägga till den</a:t>
            </a:r>
            <a:endParaRPr lang="en-US" dirty="0"/>
          </a:p>
        </p:txBody>
      </p:sp>
      <p:sp>
        <p:nvSpPr>
          <p:cNvPr id="8" name="Content Placeholder 2"/>
          <p:cNvSpPr>
            <a:spLocks noGrp="1"/>
          </p:cNvSpPr>
          <p:nvPr>
            <p:ph idx="14" hasCustomPrompt="1"/>
          </p:nvPr>
        </p:nvSpPr>
        <p:spPr>
          <a:xfrm>
            <a:off x="8038214" y="2543400"/>
            <a:ext cx="3387024"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icture Placeholder 10"/>
          <p:cNvSpPr>
            <a:spLocks noGrp="1"/>
          </p:cNvSpPr>
          <p:nvPr>
            <p:ph type="pic" sz="quarter" idx="15"/>
          </p:nvPr>
        </p:nvSpPr>
        <p:spPr>
          <a:xfrm>
            <a:off x="6096000" y="2543400"/>
            <a:ext cx="1771200" cy="1771200"/>
          </a:xfrm>
        </p:spPr>
        <p:txBody>
          <a:bodyPr/>
          <a:lstStyle/>
          <a:p>
            <a:r>
              <a:rPr lang="sv-SE" smtClean="0"/>
              <a:t>Dra bilden till platshållaren eller klicka på ikonen för att lägga till den</a:t>
            </a:r>
            <a:endParaRPr lang="en-US" dirty="0"/>
          </a:p>
        </p:txBody>
      </p:sp>
      <p:sp>
        <p:nvSpPr>
          <p:cNvPr id="12" name="Content Placeholder 2"/>
          <p:cNvSpPr>
            <a:spLocks noGrp="1"/>
          </p:cNvSpPr>
          <p:nvPr>
            <p:ph idx="16" hasCustomPrompt="1"/>
          </p:nvPr>
        </p:nvSpPr>
        <p:spPr>
          <a:xfrm>
            <a:off x="8038214" y="4318000"/>
            <a:ext cx="3387024"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Picture Placeholder 10"/>
          <p:cNvSpPr>
            <a:spLocks noGrp="1"/>
          </p:cNvSpPr>
          <p:nvPr>
            <p:ph type="pic" sz="quarter" idx="17"/>
          </p:nvPr>
        </p:nvSpPr>
        <p:spPr>
          <a:xfrm>
            <a:off x="6095999" y="4317999"/>
            <a:ext cx="1771200" cy="1771200"/>
          </a:xfrm>
        </p:spPr>
        <p:txBody>
          <a:bodyPr/>
          <a:lstStyle/>
          <a:p>
            <a:r>
              <a:rPr lang="sv-SE" smtClean="0"/>
              <a:t>Dra bilden till platshållaren eller klicka på ikonen för att lägga till den</a:t>
            </a:r>
            <a:endParaRPr lang="en-US" dirty="0"/>
          </a:p>
        </p:txBody>
      </p:sp>
      <p:sp>
        <p:nvSpPr>
          <p:cNvPr id="14" name="Content Placeholder 2"/>
          <p:cNvSpPr>
            <a:spLocks noGrp="1"/>
          </p:cNvSpPr>
          <p:nvPr>
            <p:ph idx="18" hasCustomPrompt="1"/>
          </p:nvPr>
        </p:nvSpPr>
        <p:spPr>
          <a:xfrm>
            <a:off x="2708974" y="2543400"/>
            <a:ext cx="3387025"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Picture Placeholder 10"/>
          <p:cNvSpPr>
            <a:spLocks noGrp="1"/>
          </p:cNvSpPr>
          <p:nvPr>
            <p:ph type="pic" sz="quarter" idx="19"/>
          </p:nvPr>
        </p:nvSpPr>
        <p:spPr>
          <a:xfrm>
            <a:off x="766761" y="2543400"/>
            <a:ext cx="1771200" cy="1771200"/>
          </a:xfrm>
        </p:spPr>
        <p:txBody>
          <a:bodyPr/>
          <a:lstStyle/>
          <a:p>
            <a:r>
              <a:rPr lang="sv-SE" smtClean="0"/>
              <a:t>Dra bilden till platshållaren eller klicka på ikonen för att lägga till den</a:t>
            </a:r>
            <a:endParaRPr lang="en-US" dirty="0"/>
          </a:p>
        </p:txBody>
      </p:sp>
      <p:sp>
        <p:nvSpPr>
          <p:cNvPr id="16" name="Content Placeholder 2"/>
          <p:cNvSpPr>
            <a:spLocks noGrp="1"/>
          </p:cNvSpPr>
          <p:nvPr>
            <p:ph idx="20" hasCustomPrompt="1"/>
          </p:nvPr>
        </p:nvSpPr>
        <p:spPr>
          <a:xfrm>
            <a:off x="2708974" y="4318000"/>
            <a:ext cx="3387025" cy="1771200"/>
          </a:xfrm>
          <a:noFill/>
          <a:ln>
            <a:noFill/>
          </a:ln>
        </p:spPr>
        <p:txBody>
          <a:bodyPr lIns="0" tIns="0" rIns="0" bIns="0" anchor="ctr">
            <a:noAutofit/>
          </a:bodyPr>
          <a:lstStyle>
            <a:lvl1pPr marL="0" indent="0">
              <a:lnSpc>
                <a:spcPct val="130000"/>
              </a:lnSpc>
              <a:buNone/>
              <a:defRPr sz="1400">
                <a:ln>
                  <a:noFill/>
                </a:ln>
                <a:solidFill>
                  <a:schemeClr val="bg1"/>
                </a:solidFill>
              </a:defRPr>
            </a:lvl1pPr>
            <a:lvl2pPr marL="457200" indent="0">
              <a:lnSpc>
                <a:spcPct val="130000"/>
              </a:lnSpc>
              <a:buNone/>
              <a:defRPr sz="1400">
                <a:ln>
                  <a:noFill/>
                </a:ln>
                <a:solidFill>
                  <a:schemeClr val="bg1"/>
                </a:solidFill>
              </a:defRPr>
            </a:lvl2pPr>
            <a:lvl3pPr marL="914400" indent="0">
              <a:lnSpc>
                <a:spcPct val="130000"/>
              </a:lnSpc>
              <a:buNone/>
              <a:defRPr sz="1400">
                <a:ln>
                  <a:noFill/>
                </a:ln>
                <a:solidFill>
                  <a:schemeClr val="bg1"/>
                </a:solidFill>
              </a:defRPr>
            </a:lvl3pPr>
            <a:lvl4pPr marL="1371600" indent="0">
              <a:lnSpc>
                <a:spcPct val="130000"/>
              </a:lnSpc>
              <a:buNone/>
              <a:defRPr sz="1400">
                <a:ln>
                  <a:noFill/>
                </a:ln>
                <a:solidFill>
                  <a:schemeClr val="bg1"/>
                </a:solidFill>
              </a:defRPr>
            </a:lvl4pPr>
            <a:lvl5pPr marL="1828800" indent="0">
              <a:lnSpc>
                <a:spcPct val="130000"/>
              </a:lnSpc>
              <a:buNone/>
              <a:defRPr sz="1400">
                <a:ln>
                  <a:noFill/>
                </a:ln>
                <a:solidFill>
                  <a:schemeClr val="bg1"/>
                </a:solidFil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Picture Placeholder 10"/>
          <p:cNvSpPr>
            <a:spLocks noGrp="1"/>
          </p:cNvSpPr>
          <p:nvPr>
            <p:ph type="pic" sz="quarter" idx="21"/>
          </p:nvPr>
        </p:nvSpPr>
        <p:spPr>
          <a:xfrm>
            <a:off x="766760" y="4317999"/>
            <a:ext cx="1771200" cy="1771200"/>
          </a:xfrm>
        </p:spPr>
        <p:txBody>
          <a:bodyPr/>
          <a:lstStyle/>
          <a:p>
            <a:r>
              <a:rPr lang="sv-SE" smtClean="0"/>
              <a:t>Dra bilden till platshållaren eller klicka på ikonen för att lägga till den</a:t>
            </a:r>
            <a:endParaRPr lang="en-US" dirty="0"/>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 Title and Content layout with Kicker">
    <p:spTree>
      <p:nvGrpSpPr>
        <p:cNvPr id="1" name=""/>
        <p:cNvGrpSpPr/>
        <p:nvPr/>
      </p:nvGrpSpPr>
      <p:grpSpPr>
        <a:xfrm>
          <a:off x="0" y="0"/>
          <a:ext cx="0" cy="0"/>
          <a:chOff x="0" y="0"/>
          <a:chExt cx="0" cy="0"/>
        </a:xfrm>
      </p:grpSpPr>
      <p:sp>
        <p:nvSpPr>
          <p:cNvPr id="3" name="Platshållare för bildnummer 2"/>
          <p:cNvSpPr>
            <a:spLocks noGrp="1"/>
          </p:cNvSpPr>
          <p:nvPr>
            <p:ph type="sldNum" sz="quarter" idx="10"/>
          </p:nvPr>
        </p:nvSpPr>
        <p:spPr/>
        <p:txBody>
          <a:bodyPr/>
          <a:lstStyle/>
          <a:p>
            <a:fld id="{6332AF82-E98F-8C47-B5BC-EDAF4B2AF6A5}" type="slidenum">
              <a:rPr lang="en-US" smtClean="0"/>
              <a:pPr/>
              <a:t>‹Nr.›</a:t>
            </a:fld>
            <a:endParaRPr lang="en-US" dirty="0"/>
          </a:p>
        </p:txBody>
      </p:sp>
      <p:sp>
        <p:nvSpPr>
          <p:cNvPr id="4" name="Content Placeholder 2"/>
          <p:cNvSpPr>
            <a:spLocks noGrp="1"/>
          </p:cNvSpPr>
          <p:nvPr>
            <p:ph idx="1" hasCustomPrompt="1"/>
          </p:nvPr>
        </p:nvSpPr>
        <p:spPr>
          <a:xfrm>
            <a:off x="774700" y="1614488"/>
            <a:ext cx="10668000" cy="4164013"/>
          </a:xfrm>
        </p:spPr>
        <p:txBody>
          <a:bodyPr/>
          <a:lstStyle>
            <a:lvl1pPr>
              <a:lnSpc>
                <a:spcPct val="150000"/>
              </a:lnSpc>
              <a:defRPr/>
            </a:lvl1pPr>
            <a:lvl2pPr>
              <a:lnSpc>
                <a:spcPct val="150000"/>
              </a:lnSpc>
              <a:defRPr baseline="0"/>
            </a:lvl2pPr>
            <a:lvl3pPr>
              <a:lnSpc>
                <a:spcPct val="150000"/>
              </a:lnSpc>
              <a:defRPr sz="1200"/>
            </a:lvl3pPr>
            <a:lvl4pPr>
              <a:lnSpc>
                <a:spcPct val="150000"/>
              </a:lnSpc>
              <a:defRPr sz="1200"/>
            </a:lvl4pPr>
            <a:lvl5pPr>
              <a:lnSpc>
                <a:spcPct val="150000"/>
              </a:lnSpc>
              <a:defRPr sz="1200"/>
            </a:lvl5pPr>
            <a:lvl6pPr marL="2286000" indent="0">
              <a:buFontTx/>
              <a:buNone/>
              <a:defRPr sz="1200" baseline="0"/>
            </a:lvl6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altLang="sv-SE" dirty="0" smtClean="0"/>
              <a:t>Fifth level</a:t>
            </a:r>
            <a:endParaRPr lang="en-US" altLang="sv-SE" dirty="0"/>
          </a:p>
        </p:txBody>
      </p:sp>
      <p:sp>
        <p:nvSpPr>
          <p:cNvPr id="5" name="Title Placeholder 1"/>
          <p:cNvSpPr>
            <a:spLocks noGrp="1"/>
          </p:cNvSpPr>
          <p:nvPr>
            <p:ph type="title" hasCustomPrompt="1"/>
          </p:nvPr>
        </p:nvSpPr>
        <p:spPr>
          <a:xfrm>
            <a:off x="766800" y="340659"/>
            <a:ext cx="10668000" cy="997641"/>
          </a:xfrm>
          <a:prstGeom prst="rect">
            <a:avLst/>
          </a:prstGeom>
        </p:spPr>
        <p:txBody>
          <a:bodyPr vert="horz" lIns="0" tIns="0" rIns="0" bIns="0" rtlCol="0" anchor="t" anchorCtr="0">
            <a:normAutofit/>
          </a:bodyPr>
          <a:lstStyle/>
          <a:p>
            <a:r>
              <a:rPr lang="en-US" dirty="0" smtClean="0"/>
              <a:t>Click to edit Master title</a:t>
            </a:r>
            <a:endParaRPr lang="en-US" dirty="0"/>
          </a:p>
        </p:txBody>
      </p:sp>
      <p:sp>
        <p:nvSpPr>
          <p:cNvPr id="6" name="Rektangel 5"/>
          <p:cNvSpPr/>
          <p:nvPr userDrawn="1"/>
        </p:nvSpPr>
        <p:spPr>
          <a:xfrm>
            <a:off x="7494587" y="335076"/>
            <a:ext cx="3930651" cy="14287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sv-SE" dirty="0" smtClean="0"/>
              <a:t>Text</a:t>
            </a:r>
            <a:endParaRPr lang="sv-SE" dirty="0"/>
          </a:p>
        </p:txBody>
      </p:sp>
      <p:sp>
        <p:nvSpPr>
          <p:cNvPr id="7" name="Rektangel 6"/>
          <p:cNvSpPr/>
          <p:nvPr userDrawn="1"/>
        </p:nvSpPr>
        <p:spPr>
          <a:xfrm>
            <a:off x="7494587" y="1848681"/>
            <a:ext cx="3948113" cy="14287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sv-SE" dirty="0" smtClean="0"/>
              <a:t>Text</a:t>
            </a:r>
            <a:endParaRPr lang="sv-SE" dirty="0"/>
          </a:p>
        </p:txBody>
      </p:sp>
      <p:sp>
        <p:nvSpPr>
          <p:cNvPr id="8" name="Rektangel 7"/>
          <p:cNvSpPr/>
          <p:nvPr userDrawn="1"/>
        </p:nvSpPr>
        <p:spPr>
          <a:xfrm>
            <a:off x="7494587" y="3362286"/>
            <a:ext cx="3948113" cy="1428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dirty="0" smtClean="0"/>
              <a:t>Text</a:t>
            </a:r>
            <a:endParaRPr lang="sv-SE" dirty="0"/>
          </a:p>
        </p:txBody>
      </p:sp>
      <p:sp>
        <p:nvSpPr>
          <p:cNvPr id="9" name="Rektangel 8"/>
          <p:cNvSpPr/>
          <p:nvPr userDrawn="1"/>
        </p:nvSpPr>
        <p:spPr>
          <a:xfrm>
            <a:off x="7477125" y="4875891"/>
            <a:ext cx="3948113" cy="14287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dirty="0" smtClean="0"/>
              <a:t>Text</a:t>
            </a:r>
            <a:endParaRPr lang="sv-SE" dirty="0"/>
          </a:p>
        </p:txBody>
      </p:sp>
      <p:cxnSp>
        <p:nvCxnSpPr>
          <p:cNvPr id="11" name="Rak pil 10"/>
          <p:cNvCxnSpPr/>
          <p:nvPr userDrawn="1"/>
        </p:nvCxnSpPr>
        <p:spPr>
          <a:xfrm flipH="1">
            <a:off x="5044281" y="1078026"/>
            <a:ext cx="2128838" cy="0"/>
          </a:xfrm>
          <a:prstGeom prst="straightConnector1">
            <a:avLst/>
          </a:prstGeom>
          <a:ln w="25400">
            <a:tailEnd type="triangle"/>
          </a:ln>
        </p:spPr>
        <p:style>
          <a:lnRef idx="1">
            <a:schemeClr val="accent5"/>
          </a:lnRef>
          <a:fillRef idx="0">
            <a:schemeClr val="accent5"/>
          </a:fillRef>
          <a:effectRef idx="0">
            <a:schemeClr val="accent5"/>
          </a:effectRef>
          <a:fontRef idx="minor">
            <a:schemeClr val="tx1"/>
          </a:fontRef>
        </p:style>
      </p:cxnSp>
      <p:cxnSp>
        <p:nvCxnSpPr>
          <p:cNvPr id="12" name="Rak pil 11"/>
          <p:cNvCxnSpPr/>
          <p:nvPr userDrawn="1"/>
        </p:nvCxnSpPr>
        <p:spPr>
          <a:xfrm flipH="1">
            <a:off x="4981575" y="2458280"/>
            <a:ext cx="2128838" cy="0"/>
          </a:xfrm>
          <a:prstGeom prst="straightConnector1">
            <a:avLst/>
          </a:prstGeom>
          <a:ln w="25400">
            <a:tailEnd type="triangle"/>
          </a:ln>
        </p:spPr>
        <p:style>
          <a:lnRef idx="1">
            <a:schemeClr val="accent3"/>
          </a:lnRef>
          <a:fillRef idx="0">
            <a:schemeClr val="accent3"/>
          </a:fillRef>
          <a:effectRef idx="0">
            <a:schemeClr val="accent3"/>
          </a:effectRef>
          <a:fontRef idx="minor">
            <a:schemeClr val="tx1"/>
          </a:fontRef>
        </p:style>
      </p:cxnSp>
      <p:cxnSp>
        <p:nvCxnSpPr>
          <p:cNvPr id="13" name="Rak pil 12"/>
          <p:cNvCxnSpPr/>
          <p:nvPr userDrawn="1"/>
        </p:nvCxnSpPr>
        <p:spPr>
          <a:xfrm flipH="1">
            <a:off x="4981575" y="4058405"/>
            <a:ext cx="2128838" cy="0"/>
          </a:xfrm>
          <a:prstGeom prst="straightConnector1">
            <a:avLst/>
          </a:prstGeom>
          <a:ln w="25400">
            <a:tailEnd type="triangle"/>
          </a:ln>
        </p:spPr>
        <p:style>
          <a:lnRef idx="1">
            <a:schemeClr val="accent6"/>
          </a:lnRef>
          <a:fillRef idx="0">
            <a:schemeClr val="accent6"/>
          </a:fillRef>
          <a:effectRef idx="0">
            <a:schemeClr val="accent6"/>
          </a:effectRef>
          <a:fontRef idx="minor">
            <a:schemeClr val="tx1"/>
          </a:fontRef>
        </p:style>
      </p:cxnSp>
      <p:cxnSp>
        <p:nvCxnSpPr>
          <p:cNvPr id="14" name="Rak pil 13"/>
          <p:cNvCxnSpPr/>
          <p:nvPr userDrawn="1"/>
        </p:nvCxnSpPr>
        <p:spPr>
          <a:xfrm flipH="1">
            <a:off x="5044281" y="5547404"/>
            <a:ext cx="2128838" cy="0"/>
          </a:xfrm>
          <a:prstGeom prst="straightConnector1">
            <a:avLst/>
          </a:prstGeom>
          <a:ln w="2540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562979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8. 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a:lvl1pPr>
          </a:lstStyle>
          <a:p>
            <a:r>
              <a:rPr lang="en-US" dirty="0" smtClean="0"/>
              <a:t>Click to edit Master title</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a:t>
            </a:r>
          </a:p>
        </p:txBody>
      </p:sp>
      <p:sp>
        <p:nvSpPr>
          <p:cNvPr id="6" name="Slide Number Placeholder 5"/>
          <p:cNvSpPr>
            <a:spLocks noGrp="1"/>
          </p:cNvSpPr>
          <p:nvPr>
            <p:ph type="sldNum" sz="quarter" idx="12"/>
          </p:nvPr>
        </p:nvSpPr>
        <p:spPr/>
        <p:txBody>
          <a:bodyPr/>
          <a:lstStyle/>
          <a:p>
            <a:fld id="{6332AF82-E98F-8C47-B5BC-EDAF4B2AF6A5}" type="slidenum">
              <a:rPr lang="en-US" smtClean="0"/>
              <a:t>‹Nr.›</a:t>
            </a:fld>
            <a:endParaRPr lang="en-US"/>
          </a:p>
        </p:txBody>
      </p:sp>
    </p:spTree>
    <p:extLst>
      <p:ext uri="{BB962C8B-B14F-4D97-AF65-F5344CB8AC3E}">
        <p14:creationId xmlns:p14="http://schemas.microsoft.com/office/powerpoint/2010/main" val="1873937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 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774700" y="1633121"/>
            <a:ext cx="5181600" cy="4351338"/>
          </a:xfrm>
        </p:spPr>
        <p:txBody>
          <a:bodyPr/>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6243638" y="1633121"/>
            <a:ext cx="5181600" cy="4351338"/>
          </a:xfrm>
        </p:spPr>
        <p:txBody>
          <a:bodyPr/>
          <a:lstStyle>
            <a:lvl5pPr>
              <a:defRPr sz="12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6332AF82-E98F-8C47-B5BC-EDAF4B2AF6A5}" type="slidenum">
              <a:rPr lang="en-US" smtClean="0"/>
              <a:t>‹Nr.›</a:t>
            </a:fld>
            <a:endParaRPr lang="en-US"/>
          </a:p>
        </p:txBody>
      </p:sp>
      <p:sp>
        <p:nvSpPr>
          <p:cNvPr id="8" name="Platshållare för rubrik 1"/>
          <p:cNvSpPr>
            <a:spLocks noGrp="1"/>
          </p:cNvSpPr>
          <p:nvPr>
            <p:ph type="title" hasCustomPrompt="1"/>
          </p:nvPr>
        </p:nvSpPr>
        <p:spPr bwMode="auto">
          <a:xfrm>
            <a:off x="539750" y="641351"/>
            <a:ext cx="1088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9" rIns="91438" bIns="45719" numCol="1" anchor="b" anchorCtr="0" compatLnSpc="1">
            <a:prstTxWarp prst="textNoShape">
              <a:avLst/>
            </a:prstTxWarp>
          </a:bodyPr>
          <a:lstStyle>
            <a:lvl1pPr>
              <a:defRPr baseline="0"/>
            </a:lvl1pPr>
          </a:lstStyle>
          <a:p>
            <a:pPr lvl="0"/>
            <a:r>
              <a:rPr lang="en-US" altLang="sv-SE" dirty="0" smtClean="0"/>
              <a:t>Click to </a:t>
            </a:r>
            <a:r>
              <a:rPr lang="en-US" altLang="sv-SE" dirty="0"/>
              <a:t>add title</a:t>
            </a:r>
          </a:p>
        </p:txBody>
      </p:sp>
    </p:spTree>
    <p:extLst>
      <p:ext uri="{BB962C8B-B14F-4D97-AF65-F5344CB8AC3E}">
        <p14:creationId xmlns:p14="http://schemas.microsoft.com/office/powerpoint/2010/main" val="2714207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6800" y="340659"/>
            <a:ext cx="10668000" cy="997641"/>
          </a:xfrm>
          <a:prstGeom prst="rect">
            <a:avLst/>
          </a:prstGeom>
        </p:spPr>
        <p:txBody>
          <a:bodyPr vert="horz" lIns="0" tIns="0" rIns="0" bIns="0" rtlCol="0" anchor="t" anchorCtr="0">
            <a:normAutofit/>
          </a:bodyPr>
          <a:lstStyle/>
          <a:p>
            <a:r>
              <a:rPr lang="sv-SE" smtClean="0"/>
              <a:t>Klicka här för att ändra format</a:t>
            </a:r>
            <a:endParaRPr lang="en-US" dirty="0"/>
          </a:p>
        </p:txBody>
      </p:sp>
      <p:sp>
        <p:nvSpPr>
          <p:cNvPr id="3" name="Text Placeholder 2"/>
          <p:cNvSpPr>
            <a:spLocks noGrp="1"/>
          </p:cNvSpPr>
          <p:nvPr>
            <p:ph type="body" idx="1"/>
          </p:nvPr>
        </p:nvSpPr>
        <p:spPr>
          <a:xfrm>
            <a:off x="774700" y="1614488"/>
            <a:ext cx="10668000" cy="4164013"/>
          </a:xfrm>
          <a:prstGeom prst="rect">
            <a:avLst/>
          </a:prstGeom>
        </p:spPr>
        <p:txBody>
          <a:bodyPr vert="horz" lIns="0" tIns="0" rIns="0" bIns="0" rtlCol="0">
            <a:normAutofit/>
          </a:bodyPr>
          <a:lstStyle/>
          <a:p>
            <a:pPr lvl="0"/>
            <a:r>
              <a:rPr lang="en-US" dirty="0" smtClean="0"/>
              <a:t>Click to edit Master text</a:t>
            </a:r>
          </a:p>
          <a:p>
            <a:pPr lvl="1"/>
            <a:r>
              <a:rPr lang="en-US" dirty="0" smtClean="0"/>
              <a:t>Second level</a:t>
            </a:r>
          </a:p>
          <a:p>
            <a:pPr marL="1374775" marR="0" lvl="3" indent="-227013" algn="l" defTabSz="912813" rtl="0" eaLnBrk="0" fontAlgn="base" latinLnBrk="0" hangingPunct="0">
              <a:lnSpc>
                <a:spcPct val="100000"/>
              </a:lnSpc>
              <a:spcBef>
                <a:spcPts val="388"/>
              </a:spcBef>
              <a:spcAft>
                <a:spcPct val="0"/>
              </a:spcAft>
              <a:buClr>
                <a:srgbClr val="04617B"/>
              </a:buClr>
              <a:buSzTx/>
              <a:buFont typeface="Arial" charset="0"/>
              <a:buChar char="–"/>
              <a:tabLst/>
              <a:defRPr/>
            </a:pPr>
            <a:r>
              <a:rPr kumimoji="0" lang="en-US" altLang="sv-SE" sz="1200" b="0" i="0" u="none" strike="noStrike" kern="1200" cap="none" spc="0" normalizeH="0" baseline="0" noProof="0" dirty="0" smtClean="0">
                <a:ln>
                  <a:noFill/>
                </a:ln>
                <a:solidFill>
                  <a:prstClr val="black"/>
                </a:solidFill>
                <a:effectLst/>
                <a:uLnTx/>
                <a:uFillTx/>
                <a:latin typeface="Arial"/>
                <a:ea typeface=""/>
                <a:cs typeface=""/>
              </a:rPr>
              <a:t>Third level</a:t>
            </a:r>
          </a:p>
          <a:p>
            <a:pPr marL="2057400" marR="0" lvl="4" indent="-231775" algn="l" defTabSz="912813" rtl="0" eaLnBrk="0" fontAlgn="base" latinLnBrk="0" hangingPunct="0">
              <a:lnSpc>
                <a:spcPct val="100000"/>
              </a:lnSpc>
              <a:spcBef>
                <a:spcPts val="388"/>
              </a:spcBef>
              <a:spcAft>
                <a:spcPct val="0"/>
              </a:spcAft>
              <a:buClr>
                <a:srgbClr val="04617B"/>
              </a:buClr>
              <a:buSzTx/>
              <a:buFont typeface="Arial" charset="0"/>
              <a:buChar char="–"/>
              <a:tabLst/>
              <a:defRPr/>
            </a:pPr>
            <a:r>
              <a:rPr kumimoji="0" lang="en-US" altLang="sv-SE" sz="1200" b="0" i="0" u="none" strike="noStrike" kern="1200" cap="none" spc="0" normalizeH="0" baseline="0" noProof="0" dirty="0" smtClean="0">
                <a:ln>
                  <a:noFill/>
                </a:ln>
                <a:solidFill>
                  <a:prstClr val="black"/>
                </a:solidFill>
                <a:effectLst/>
                <a:uLnTx/>
                <a:uFillTx/>
                <a:latin typeface="Arial"/>
                <a:ea typeface=""/>
                <a:cs typeface=""/>
              </a:rPr>
              <a:t>Fourth level</a:t>
            </a:r>
          </a:p>
          <a:p>
            <a:pPr marL="2514600" marR="0" lvl="5" indent="-228600" algn="l" defTabSz="912813" rtl="0" eaLnBrk="0" fontAlgn="base" latinLnBrk="0" hangingPunct="0">
              <a:lnSpc>
                <a:spcPct val="100000"/>
              </a:lnSpc>
              <a:spcBef>
                <a:spcPts val="388"/>
              </a:spcBef>
              <a:spcAft>
                <a:spcPct val="0"/>
              </a:spcAft>
              <a:buClr>
                <a:srgbClr val="04617B"/>
              </a:buClr>
              <a:buSzTx/>
              <a:buFont typeface="Arial" charset="0"/>
              <a:buChar char="–"/>
              <a:tabLst/>
              <a:defRPr/>
            </a:pPr>
            <a:r>
              <a:rPr kumimoji="0" lang="en-US" altLang="sv-SE" sz="1200" b="0" i="0" u="none" strike="noStrike" kern="1200" cap="none" spc="0" normalizeH="0" baseline="0" noProof="0" dirty="0" smtClean="0">
                <a:ln>
                  <a:noFill/>
                </a:ln>
                <a:solidFill>
                  <a:prstClr val="black"/>
                </a:solidFill>
                <a:effectLst/>
                <a:uLnTx/>
                <a:uFillTx/>
                <a:latin typeface="Arial"/>
                <a:ea typeface=""/>
                <a:cs typeface=""/>
              </a:rPr>
              <a:t>Fifth level</a:t>
            </a:r>
            <a:endParaRPr kumimoji="0" lang="en-US" altLang="sv-SE" sz="1200" b="0" i="0" u="none" strike="noStrike" kern="1200" cap="none" spc="0" normalizeH="0" baseline="0" noProof="0" dirty="0">
              <a:ln>
                <a:noFill/>
              </a:ln>
              <a:solidFill>
                <a:prstClr val="black"/>
              </a:solidFill>
              <a:effectLst/>
              <a:uLnTx/>
              <a:uFillTx/>
              <a:latin typeface="Arial"/>
              <a:ea typeface=""/>
              <a:cs typeface=""/>
            </a:endParaRPr>
          </a:p>
        </p:txBody>
      </p:sp>
      <p:sp>
        <p:nvSpPr>
          <p:cNvPr id="6" name="Slide Number Placeholder 5"/>
          <p:cNvSpPr>
            <a:spLocks noGrp="1"/>
          </p:cNvSpPr>
          <p:nvPr>
            <p:ph type="sldNum" sz="quarter" idx="4"/>
          </p:nvPr>
        </p:nvSpPr>
        <p:spPr>
          <a:xfrm>
            <a:off x="11425238" y="6092825"/>
            <a:ext cx="766762" cy="766800"/>
          </a:xfrm>
          <a:prstGeom prst="rect">
            <a:avLst/>
          </a:prstGeom>
        </p:spPr>
        <p:txBody>
          <a:bodyPr vert="horz" lIns="91440" tIns="45720" rIns="91440" bIns="45720" rtlCol="0" anchor="ctr"/>
          <a:lstStyle>
            <a:lvl1pPr algn="ctr">
              <a:defRPr sz="1000" b="1" i="0" baseline="0">
                <a:solidFill>
                  <a:schemeClr val="tx1">
                    <a:tint val="75000"/>
                  </a:schemeClr>
                </a:solidFill>
                <a:latin typeface="arial" charset="0"/>
                <a:ea typeface="Gotham HTF" charset="0"/>
                <a:cs typeface="Gotham HTF" charset="0"/>
              </a:defRPr>
            </a:lvl1pPr>
          </a:lstStyle>
          <a:p>
            <a:fld id="{6332AF82-E98F-8C47-B5BC-EDAF4B2AF6A5}" type="slidenum">
              <a:rPr lang="en-US" smtClean="0"/>
              <a:pPr/>
              <a:t>‹Nr.›</a:t>
            </a:fld>
            <a:endParaRPr lang="en-US" dirty="0"/>
          </a:p>
        </p:txBody>
      </p:sp>
      <p:pic>
        <p:nvPicPr>
          <p:cNvPr id="7" name="Bildobjekt 6"/>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66799" y="6237613"/>
            <a:ext cx="1254505" cy="420483"/>
          </a:xfrm>
          <a:prstGeom prst="rect">
            <a:avLst/>
          </a:prstGeom>
        </p:spPr>
      </p:pic>
    </p:spTree>
    <p:extLst>
      <p:ext uri="{BB962C8B-B14F-4D97-AF65-F5344CB8AC3E}">
        <p14:creationId xmlns:p14="http://schemas.microsoft.com/office/powerpoint/2010/main" val="768418249"/>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3" r:id="rId4"/>
    <p:sldLayoutId id="2147483662" r:id="rId5"/>
    <p:sldLayoutId id="2147483664" r:id="rId6"/>
    <p:sldLayoutId id="2147483666"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600" b="1" i="0" kern="1200" baseline="0">
          <a:solidFill>
            <a:schemeClr val="tx1"/>
          </a:solidFill>
          <a:latin typeface="Arial Bold" charset="0"/>
          <a:ea typeface="Gotham HTF" charset="0"/>
          <a:cs typeface="Gotham HTF" charset="0"/>
        </a:defRPr>
      </a:lvl1pPr>
    </p:titleStyle>
    <p:body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82" userDrawn="1">
          <p15:clr>
            <a:srgbClr val="F26B43"/>
          </p15:clr>
        </p15:guide>
        <p15:guide id="2" pos="483" userDrawn="1">
          <p15:clr>
            <a:srgbClr val="F26B43"/>
          </p15:clr>
        </p15:guide>
        <p15:guide id="3" pos="7197" userDrawn="1">
          <p15:clr>
            <a:srgbClr val="F26B43"/>
          </p15:clr>
        </p15:guide>
        <p15:guide id="4" orient="horz" pos="3838" userDrawn="1">
          <p15:clr>
            <a:srgbClr val="F26B43"/>
          </p15:clr>
        </p15:guide>
        <p15:guide id="5" pos="3840" userDrawn="1">
          <p15:clr>
            <a:srgbClr val="F26B43"/>
          </p15:clr>
        </p15:guide>
        <p15:guide id="6" pos="4316" userDrawn="1">
          <p15:clr>
            <a:srgbClr val="F26B43"/>
          </p15:clr>
        </p15:guide>
        <p15:guide id="7" pos="3364" userDrawn="1">
          <p15:clr>
            <a:srgbClr val="F26B43"/>
          </p15:clr>
        </p15:guide>
        <p15:guide id="8" orient="horz" pos="2160" userDrawn="1">
          <p15:clr>
            <a:srgbClr val="F26B43"/>
          </p15:clr>
        </p15:guide>
        <p15:guide id="9" pos="2887" userDrawn="1">
          <p15:clr>
            <a:srgbClr val="F26B43"/>
          </p15:clr>
        </p15:guide>
        <p15:guide id="10" pos="479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6.png"/><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jpg"/><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8" Type="http://schemas.openxmlformats.org/officeDocument/2006/relationships/image" Target="../media/image9.jpeg"/><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t>Implementing Anti Money Laundering with Kafka</a:t>
            </a:r>
          </a:p>
        </p:txBody>
      </p:sp>
      <p:sp>
        <p:nvSpPr>
          <p:cNvPr id="3" name="Subtitle 2"/>
          <p:cNvSpPr>
            <a:spLocks noGrp="1"/>
          </p:cNvSpPr>
          <p:nvPr>
            <p:ph type="subTitle" idx="1"/>
          </p:nvPr>
        </p:nvSpPr>
        <p:spPr/>
        <p:txBody>
          <a:bodyPr>
            <a:normAutofit fontScale="85000" lnSpcReduction="20000"/>
          </a:bodyPr>
          <a:lstStyle/>
          <a:p>
            <a:endParaRPr lang="en-US" dirty="0" smtClean="0"/>
          </a:p>
          <a:p>
            <a:r>
              <a:rPr lang="en-US" dirty="0" smtClean="0"/>
              <a:t>Andreas </a:t>
            </a:r>
            <a:r>
              <a:rPr lang="en-US" dirty="0" err="1" smtClean="0"/>
              <a:t>Lundsten</a:t>
            </a:r>
            <a:endParaRPr lang="en-US" dirty="0" smtClean="0"/>
          </a:p>
          <a:p>
            <a:r>
              <a:rPr lang="en-US" dirty="0" err="1" smtClean="0"/>
              <a:t>Pär</a:t>
            </a:r>
            <a:r>
              <a:rPr lang="en-US" dirty="0" smtClean="0"/>
              <a:t> Eriksson</a:t>
            </a:r>
            <a:endParaRPr lang="en-US" dirty="0"/>
          </a:p>
        </p:txBody>
      </p:sp>
    </p:spTree>
    <p:extLst>
      <p:ext uri="{BB962C8B-B14F-4D97-AF65-F5344CB8AC3E}">
        <p14:creationId xmlns:p14="http://schemas.microsoft.com/office/powerpoint/2010/main" val="390717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10</a:t>
            </a:fld>
            <a:endParaRPr lang="en-US"/>
          </a:p>
        </p:txBody>
      </p:sp>
      <p:grpSp>
        <p:nvGrpSpPr>
          <p:cNvPr id="15" name="Group 14"/>
          <p:cNvGrpSpPr/>
          <p:nvPr/>
        </p:nvGrpSpPr>
        <p:grpSpPr>
          <a:xfrm>
            <a:off x="2198026" y="2632348"/>
            <a:ext cx="8394445" cy="3197109"/>
            <a:chOff x="3526103" y="3154734"/>
            <a:chExt cx="6118543" cy="2330313"/>
          </a:xfrm>
        </p:grpSpPr>
        <p:sp>
          <p:nvSpPr>
            <p:cNvPr id="5" name="Rectangle 4"/>
            <p:cNvSpPr/>
            <p:nvPr/>
          </p:nvSpPr>
          <p:spPr>
            <a:xfrm>
              <a:off x="3526103" y="4260727"/>
              <a:ext cx="1096622" cy="122432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6" name="Rectangle 5"/>
            <p:cNvSpPr/>
            <p:nvPr/>
          </p:nvSpPr>
          <p:spPr>
            <a:xfrm>
              <a:off x="5387220" y="4260727"/>
              <a:ext cx="1115180" cy="122432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8" name="Rectangle 7"/>
            <p:cNvSpPr/>
            <p:nvPr/>
          </p:nvSpPr>
          <p:spPr>
            <a:xfrm>
              <a:off x="3526103" y="3154734"/>
              <a:ext cx="2976297" cy="527671"/>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9" name="Rectangle 8"/>
            <p:cNvSpPr/>
            <p:nvPr/>
          </p:nvSpPr>
          <p:spPr>
            <a:xfrm>
              <a:off x="7327628" y="3154734"/>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0" name="Rectangle 9"/>
            <p:cNvSpPr/>
            <p:nvPr/>
          </p:nvSpPr>
          <p:spPr>
            <a:xfrm>
              <a:off x="8195923" y="3162671"/>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1" name="Rectangle 10"/>
            <p:cNvSpPr/>
            <p:nvPr/>
          </p:nvSpPr>
          <p:spPr>
            <a:xfrm>
              <a:off x="9038617" y="3158105"/>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2" name="Rectangle 11"/>
            <p:cNvSpPr/>
            <p:nvPr/>
          </p:nvSpPr>
          <p:spPr>
            <a:xfrm>
              <a:off x="9043249" y="4243408"/>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3" name="Rectangle 12"/>
            <p:cNvSpPr/>
            <p:nvPr/>
          </p:nvSpPr>
          <p:spPr>
            <a:xfrm>
              <a:off x="7327628" y="4243408"/>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4" name="Rectangle 13"/>
            <p:cNvSpPr/>
            <p:nvPr/>
          </p:nvSpPr>
          <p:spPr>
            <a:xfrm>
              <a:off x="8195923" y="4243408"/>
              <a:ext cx="601397" cy="545134"/>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grpSp>
      <p:grpSp>
        <p:nvGrpSpPr>
          <p:cNvPr id="22" name="Group 21"/>
          <p:cNvGrpSpPr/>
          <p:nvPr/>
        </p:nvGrpSpPr>
        <p:grpSpPr>
          <a:xfrm>
            <a:off x="1953864" y="1409700"/>
            <a:ext cx="8245094" cy="4229100"/>
            <a:chOff x="1953864" y="1409700"/>
            <a:chExt cx="8245094" cy="4229100"/>
          </a:xfrm>
        </p:grpSpPr>
        <p:cxnSp>
          <p:nvCxnSpPr>
            <p:cNvPr id="17" name="Straight Connector 16"/>
            <p:cNvCxnSpPr/>
            <p:nvPr/>
          </p:nvCxnSpPr>
          <p:spPr>
            <a:xfrm>
              <a:off x="4216400" y="1409700"/>
              <a:ext cx="0" cy="422910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53864" y="1477842"/>
              <a:ext cx="1992853" cy="369332"/>
            </a:xfrm>
            <a:prstGeom prst="rect">
              <a:avLst/>
            </a:prstGeom>
            <a:noFill/>
          </p:spPr>
          <p:txBody>
            <a:bodyPr wrap="none" rtlCol="0">
              <a:spAutoFit/>
            </a:bodyPr>
            <a:lstStyle/>
            <a:p>
              <a:r>
                <a:rPr lang="sv-SE" dirty="0" err="1" smtClean="0"/>
                <a:t>Card</a:t>
              </a:r>
              <a:r>
                <a:rPr lang="sv-SE" dirty="0" smtClean="0"/>
                <a:t> </a:t>
              </a:r>
              <a:r>
                <a:rPr lang="sv-SE" dirty="0" err="1" smtClean="0"/>
                <a:t>transactions</a:t>
              </a:r>
              <a:endParaRPr lang="sv-SE" dirty="0"/>
            </a:p>
          </p:txBody>
        </p:sp>
        <p:sp>
          <p:nvSpPr>
            <p:cNvPr id="19" name="TextBox 18"/>
            <p:cNvSpPr txBox="1"/>
            <p:nvPr/>
          </p:nvSpPr>
          <p:spPr>
            <a:xfrm>
              <a:off x="7808560" y="1477842"/>
              <a:ext cx="2390398" cy="369332"/>
            </a:xfrm>
            <a:prstGeom prst="rect">
              <a:avLst/>
            </a:prstGeom>
            <a:noFill/>
          </p:spPr>
          <p:txBody>
            <a:bodyPr wrap="none" rtlCol="0">
              <a:spAutoFit/>
            </a:bodyPr>
            <a:lstStyle/>
            <a:p>
              <a:r>
                <a:rPr lang="sv-SE" dirty="0" err="1" smtClean="0"/>
                <a:t>Customer</a:t>
              </a:r>
              <a:r>
                <a:rPr lang="sv-SE" dirty="0" smtClean="0"/>
                <a:t> information</a:t>
              </a:r>
              <a:endParaRPr lang="sv-SE" dirty="0"/>
            </a:p>
          </p:txBody>
        </p:sp>
        <p:sp>
          <p:nvSpPr>
            <p:cNvPr id="20" name="TextBox 19"/>
            <p:cNvSpPr txBox="1"/>
            <p:nvPr/>
          </p:nvSpPr>
          <p:spPr>
            <a:xfrm>
              <a:off x="4834671" y="1477842"/>
              <a:ext cx="1261884" cy="369332"/>
            </a:xfrm>
            <a:prstGeom prst="rect">
              <a:avLst/>
            </a:prstGeom>
            <a:noFill/>
          </p:spPr>
          <p:txBody>
            <a:bodyPr wrap="none" rtlCol="0">
              <a:spAutoFit/>
            </a:bodyPr>
            <a:lstStyle/>
            <a:p>
              <a:r>
                <a:rPr lang="sv-SE" smtClean="0"/>
                <a:t>Monitoring</a:t>
              </a:r>
              <a:endParaRPr lang="sv-SE" dirty="0"/>
            </a:p>
          </p:txBody>
        </p:sp>
        <p:cxnSp>
          <p:nvCxnSpPr>
            <p:cNvPr id="21" name="Straight Connector 20"/>
            <p:cNvCxnSpPr/>
            <p:nvPr/>
          </p:nvCxnSpPr>
          <p:spPr>
            <a:xfrm>
              <a:off x="6832600" y="1409700"/>
              <a:ext cx="0" cy="4229100"/>
            </a:xfrm>
            <a:prstGeom prst="line">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1284790" y="1037158"/>
            <a:ext cx="9722734" cy="5055667"/>
            <a:chOff x="1284790" y="1037158"/>
            <a:chExt cx="9722734" cy="5055667"/>
          </a:xfrm>
        </p:grpSpPr>
        <p:sp>
          <p:nvSpPr>
            <p:cNvPr id="31" name="Rectangle 30"/>
            <p:cNvSpPr/>
            <p:nvPr/>
          </p:nvSpPr>
          <p:spPr>
            <a:xfrm>
              <a:off x="1284790" y="1284790"/>
              <a:ext cx="9722734" cy="4808035"/>
            </a:xfrm>
            <a:prstGeom prst="rect">
              <a:avLst/>
            </a:prstGeom>
            <a:solidFill>
              <a:schemeClr val="bg1">
                <a:alpha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0" name="Rectangle 29"/>
            <p:cNvSpPr/>
            <p:nvPr/>
          </p:nvSpPr>
          <p:spPr>
            <a:xfrm>
              <a:off x="1620456" y="3391142"/>
              <a:ext cx="9190298" cy="728565"/>
            </a:xfrm>
            <a:prstGeom prst="rect">
              <a:avLst/>
            </a:prstGeom>
            <a:solidFill>
              <a:schemeClr val="bg1"/>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2" name="TextBox 31"/>
            <p:cNvSpPr txBox="1"/>
            <p:nvPr/>
          </p:nvSpPr>
          <p:spPr>
            <a:xfrm>
              <a:off x="1620456" y="1037158"/>
              <a:ext cx="1016625" cy="400110"/>
            </a:xfrm>
            <a:prstGeom prst="rect">
              <a:avLst/>
            </a:prstGeom>
            <a:noFill/>
          </p:spPr>
          <p:txBody>
            <a:bodyPr wrap="none" rtlCol="0">
              <a:spAutoFit/>
            </a:bodyPr>
            <a:lstStyle/>
            <a:p>
              <a:r>
                <a:rPr lang="sv-SE" sz="2000" b="1" dirty="0"/>
                <a:t>4</a:t>
              </a:r>
              <a:r>
                <a:rPr lang="sv-SE" sz="2000" b="1" baseline="30000" dirty="0" smtClean="0"/>
                <a:t>th</a:t>
              </a:r>
              <a:r>
                <a:rPr lang="sv-SE" sz="2000" b="1" dirty="0" smtClean="0"/>
                <a:t> gen</a:t>
              </a:r>
              <a:endParaRPr lang="sv-SE" sz="2000" b="1" dirty="0"/>
            </a:p>
          </p:txBody>
        </p:sp>
        <p:pic>
          <p:nvPicPr>
            <p:cNvPr id="34" name="Picture 33"/>
            <p:cNvPicPr>
              <a:picLocks noChangeAspect="1"/>
            </p:cNvPicPr>
            <p:nvPr/>
          </p:nvPicPr>
          <p:blipFill rotWithShape="1">
            <a:blip r:embed="rId3">
              <a:extLst>
                <a:ext uri="{28A0092B-C50C-407E-A947-70E740481C1C}">
                  <a14:useLocalDpi xmlns:a14="http://schemas.microsoft.com/office/drawing/2010/main" val="0"/>
                </a:ext>
              </a:extLst>
            </a:blip>
            <a:srcRect t="28583" b="29136"/>
            <a:stretch/>
          </p:blipFill>
          <p:spPr>
            <a:xfrm>
              <a:off x="5015027" y="3464501"/>
              <a:ext cx="1376120" cy="581845"/>
            </a:xfrm>
            <a:prstGeom prst="rect">
              <a:avLst/>
            </a:prstGeom>
          </p:spPr>
        </p:pic>
      </p:grpSp>
      <p:grpSp>
        <p:nvGrpSpPr>
          <p:cNvPr id="29" name="Group 28"/>
          <p:cNvGrpSpPr/>
          <p:nvPr/>
        </p:nvGrpSpPr>
        <p:grpSpPr>
          <a:xfrm>
            <a:off x="6672648" y="2632350"/>
            <a:ext cx="1566044" cy="1254502"/>
            <a:chOff x="6672648" y="2632350"/>
            <a:chExt cx="1566044" cy="1254502"/>
          </a:xfrm>
        </p:grpSpPr>
        <p:sp>
          <p:nvSpPr>
            <p:cNvPr id="23" name="Rectangle 22"/>
            <p:cNvSpPr/>
            <p:nvPr/>
          </p:nvSpPr>
          <p:spPr>
            <a:xfrm>
              <a:off x="7413595" y="2632350"/>
              <a:ext cx="825097" cy="74790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27" name="Bent Arrow 26"/>
            <p:cNvSpPr/>
            <p:nvPr/>
          </p:nvSpPr>
          <p:spPr>
            <a:xfrm rot="10800000">
              <a:off x="7626756" y="3356297"/>
              <a:ext cx="530016" cy="447748"/>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8" name="TextBox 27"/>
            <p:cNvSpPr txBox="1"/>
            <p:nvPr/>
          </p:nvSpPr>
          <p:spPr>
            <a:xfrm>
              <a:off x="6672648" y="3517520"/>
              <a:ext cx="954107" cy="369332"/>
            </a:xfrm>
            <a:prstGeom prst="rect">
              <a:avLst/>
            </a:prstGeom>
            <a:effectLst>
              <a:outerShdw blurRad="50800" dist="76200" dir="8100000" algn="tr"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rtlCol="0">
              <a:spAutoFit/>
            </a:bodyPr>
            <a:lstStyle/>
            <a:p>
              <a:r>
                <a:rPr lang="sv-SE" dirty="0" smtClean="0"/>
                <a:t>Events!</a:t>
              </a:r>
              <a:endParaRPr lang="sv-SE" dirty="0"/>
            </a:p>
          </p:txBody>
        </p:sp>
      </p:grpSp>
    </p:spTree>
    <p:extLst>
      <p:ext uri="{BB962C8B-B14F-4D97-AF65-F5344CB8AC3E}">
        <p14:creationId xmlns:p14="http://schemas.microsoft.com/office/powerpoint/2010/main" val="139647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11</a:t>
            </a:fld>
            <a:endParaRPr lang="en-US"/>
          </a:p>
        </p:txBody>
      </p:sp>
      <p:sp>
        <p:nvSpPr>
          <p:cNvPr id="3" name="Title 2"/>
          <p:cNvSpPr>
            <a:spLocks noGrp="1"/>
          </p:cNvSpPr>
          <p:nvPr>
            <p:ph type="title"/>
          </p:nvPr>
        </p:nvSpPr>
        <p:spPr/>
        <p:txBody>
          <a:bodyPr>
            <a:normAutofit fontScale="90000"/>
          </a:bodyPr>
          <a:lstStyle/>
          <a:p>
            <a:r>
              <a:rPr lang="sv-SE" dirty="0" smtClean="0"/>
              <a:t>Vad som fanns</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Flera flöden för transaktioner</a:t>
            </a:r>
          </a:p>
          <a:p>
            <a:pPr lvl="1"/>
            <a:r>
              <a:rPr lang="sv-SE" dirty="0" smtClean="0"/>
              <a:t>Fokus på teknisk integration</a:t>
            </a:r>
          </a:p>
          <a:p>
            <a:r>
              <a:rPr lang="sv-SE" dirty="0" smtClean="0"/>
              <a:t>Ett flöde för kunddata</a:t>
            </a:r>
          </a:p>
          <a:p>
            <a:pPr lvl="1"/>
            <a:r>
              <a:rPr lang="sv-SE" dirty="0" smtClean="0"/>
              <a:t>Varför byggde vi det så fast vi inte visste att vi skulle använda det?</a:t>
            </a:r>
          </a:p>
          <a:p>
            <a:pPr lvl="1"/>
            <a:r>
              <a:rPr lang="sv-SE" dirty="0" smtClean="0"/>
              <a:t>Separat från riskklassning</a:t>
            </a:r>
          </a:p>
          <a:p>
            <a:r>
              <a:rPr lang="sv-SE" dirty="0" smtClean="0"/>
              <a:t>Ett flöde för transaktionsanalys</a:t>
            </a:r>
          </a:p>
          <a:p>
            <a:pPr lvl="1"/>
            <a:r>
              <a:rPr lang="sv-SE" dirty="0" err="1" smtClean="0"/>
              <a:t>Batchvis</a:t>
            </a:r>
            <a:r>
              <a:rPr lang="sv-SE" dirty="0" smtClean="0"/>
              <a:t> i efterhand</a:t>
            </a:r>
          </a:p>
        </p:txBody>
      </p:sp>
    </p:spTree>
    <p:extLst>
      <p:ext uri="{BB962C8B-B14F-4D97-AF65-F5344CB8AC3E}">
        <p14:creationId xmlns:p14="http://schemas.microsoft.com/office/powerpoint/2010/main" val="5929647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12</a:t>
            </a:fld>
            <a:endParaRPr lang="en-US"/>
          </a:p>
        </p:txBody>
      </p:sp>
      <p:sp>
        <p:nvSpPr>
          <p:cNvPr id="3" name="Title 2"/>
          <p:cNvSpPr>
            <a:spLocks noGrp="1"/>
          </p:cNvSpPr>
          <p:nvPr>
            <p:ph type="title"/>
          </p:nvPr>
        </p:nvSpPr>
        <p:spPr>
          <a:xfrm>
            <a:off x="539750" y="1382131"/>
            <a:ext cx="10885488" cy="579438"/>
          </a:xfrm>
        </p:spPr>
        <p:txBody>
          <a:bodyPr>
            <a:normAutofit fontScale="90000"/>
          </a:bodyPr>
          <a:lstStyle/>
          <a:p>
            <a:pPr algn="ctr"/>
            <a:r>
              <a:rPr lang="sv-SE" i="1" dirty="0" smtClean="0"/>
              <a:t>”All systems </a:t>
            </a:r>
            <a:r>
              <a:rPr lang="sv-SE" i="1" dirty="0" err="1" smtClean="0"/>
              <a:t>should</a:t>
            </a:r>
            <a:r>
              <a:rPr lang="sv-SE" i="1" dirty="0" smtClean="0"/>
              <a:t> </a:t>
            </a:r>
            <a:r>
              <a:rPr lang="sv-SE" i="1" dirty="0" err="1" smtClean="0"/>
              <a:t>communicate</a:t>
            </a:r>
            <a:r>
              <a:rPr lang="sv-SE" i="1" dirty="0" smtClean="0"/>
              <a:t> </a:t>
            </a:r>
            <a:r>
              <a:rPr lang="sv-SE" i="1" dirty="0" err="1" smtClean="0"/>
              <a:t>asynchronously</a:t>
            </a:r>
            <a:r>
              <a:rPr lang="sv-SE" i="1" dirty="0" smtClean="0"/>
              <a:t> over a </a:t>
            </a:r>
            <a:r>
              <a:rPr lang="sv-SE" i="1" dirty="0" err="1" smtClean="0"/>
              <a:t>pretty</a:t>
            </a:r>
            <a:r>
              <a:rPr lang="sv-SE" i="1" dirty="0" smtClean="0"/>
              <a:t> new </a:t>
            </a:r>
            <a:r>
              <a:rPr lang="sv-SE" i="1" dirty="0" err="1" smtClean="0"/>
              <a:t>technology</a:t>
            </a:r>
            <a:r>
              <a:rPr lang="sv-SE" i="1" dirty="0" smtClean="0"/>
              <a:t> </a:t>
            </a:r>
            <a:r>
              <a:rPr lang="sv-SE" i="1" dirty="0" err="1" smtClean="0"/>
              <a:t>called</a:t>
            </a:r>
            <a:r>
              <a:rPr lang="sv-SE" i="1" dirty="0" smtClean="0"/>
              <a:t> Kafka!”</a:t>
            </a:r>
            <a:endParaRPr lang="sv-SE" i="1" dirty="0"/>
          </a:p>
        </p:txBody>
      </p:sp>
      <p:grpSp>
        <p:nvGrpSpPr>
          <p:cNvPr id="12" name="Group 11"/>
          <p:cNvGrpSpPr/>
          <p:nvPr/>
        </p:nvGrpSpPr>
        <p:grpSpPr>
          <a:xfrm>
            <a:off x="429286" y="2612792"/>
            <a:ext cx="11235836" cy="2640647"/>
            <a:chOff x="429286" y="2612792"/>
            <a:chExt cx="11235836" cy="264064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725" y="2612792"/>
              <a:ext cx="2649538" cy="2640647"/>
            </a:xfrm>
            <a:prstGeom prst="rect">
              <a:avLst/>
            </a:prstGeom>
            <a:noFill/>
            <a:ln>
              <a:noFill/>
            </a:ln>
          </p:spPr>
        </p:pic>
        <p:grpSp>
          <p:nvGrpSpPr>
            <p:cNvPr id="11" name="Group 10"/>
            <p:cNvGrpSpPr/>
            <p:nvPr/>
          </p:nvGrpSpPr>
          <p:grpSpPr>
            <a:xfrm>
              <a:off x="429286" y="2612792"/>
              <a:ext cx="11235836" cy="2202378"/>
              <a:chOff x="429286" y="2612792"/>
              <a:chExt cx="11235836" cy="2202378"/>
            </a:xfrm>
          </p:grpSpPr>
          <p:sp>
            <p:nvSpPr>
              <p:cNvPr id="7" name="TextBox 6"/>
              <p:cNvSpPr txBox="1"/>
              <p:nvPr/>
            </p:nvSpPr>
            <p:spPr>
              <a:xfrm>
                <a:off x="7556500" y="2612792"/>
                <a:ext cx="1048685" cy="461665"/>
              </a:xfrm>
              <a:prstGeom prst="rect">
                <a:avLst/>
              </a:prstGeom>
              <a:noFill/>
            </p:spPr>
            <p:txBody>
              <a:bodyPr wrap="none" rtlCol="0">
                <a:spAutoFit/>
              </a:bodyPr>
              <a:lstStyle/>
              <a:p>
                <a:r>
                  <a:rPr lang="sv-SE" sz="2400" b="1" dirty="0" smtClean="0">
                    <a:solidFill>
                      <a:schemeClr val="accent4">
                        <a:lumMod val="75000"/>
                      </a:schemeClr>
                    </a:solidFill>
                  </a:rPr>
                  <a:t>”NO!”</a:t>
                </a:r>
                <a:endParaRPr lang="sv-SE" sz="2400" b="1" dirty="0">
                  <a:solidFill>
                    <a:schemeClr val="accent4">
                      <a:lumMod val="75000"/>
                    </a:schemeClr>
                  </a:solidFill>
                </a:endParaRPr>
              </a:p>
            </p:txBody>
          </p:sp>
          <p:sp>
            <p:nvSpPr>
              <p:cNvPr id="8" name="TextBox 7"/>
              <p:cNvSpPr txBox="1"/>
              <p:nvPr/>
            </p:nvSpPr>
            <p:spPr>
              <a:xfrm>
                <a:off x="7281486" y="3702282"/>
                <a:ext cx="4383636" cy="461665"/>
              </a:xfrm>
              <a:prstGeom prst="rect">
                <a:avLst/>
              </a:prstGeom>
              <a:noFill/>
            </p:spPr>
            <p:txBody>
              <a:bodyPr wrap="none" rtlCol="0">
                <a:spAutoFit/>
              </a:bodyPr>
              <a:lstStyle/>
              <a:p>
                <a:r>
                  <a:rPr lang="sv-SE" sz="2400" b="1" dirty="0" smtClean="0">
                    <a:solidFill>
                      <a:schemeClr val="accent4">
                        <a:lumMod val="75000"/>
                      </a:schemeClr>
                    </a:solidFill>
                  </a:rPr>
                  <a:t>”</a:t>
                </a:r>
                <a:r>
                  <a:rPr lang="sv-SE" sz="2400" b="1" dirty="0" err="1" smtClean="0">
                    <a:solidFill>
                      <a:schemeClr val="accent4">
                        <a:lumMod val="75000"/>
                      </a:schemeClr>
                    </a:solidFill>
                  </a:rPr>
                  <a:t>Transactional</a:t>
                </a:r>
                <a:r>
                  <a:rPr lang="sv-SE" sz="2400" b="1" dirty="0" smtClean="0">
                    <a:solidFill>
                      <a:schemeClr val="accent4">
                        <a:lumMod val="75000"/>
                      </a:schemeClr>
                    </a:solidFill>
                  </a:rPr>
                  <a:t> </a:t>
                </a:r>
                <a:r>
                  <a:rPr lang="sv-SE" sz="2400" b="1" dirty="0" err="1" smtClean="0">
                    <a:solidFill>
                      <a:schemeClr val="accent4">
                        <a:lumMod val="75000"/>
                      </a:schemeClr>
                    </a:solidFill>
                  </a:rPr>
                  <a:t>guarantees</a:t>
                </a:r>
                <a:r>
                  <a:rPr lang="sv-SE" sz="2400" b="1" dirty="0" smtClean="0">
                    <a:solidFill>
                      <a:schemeClr val="accent4">
                        <a:lumMod val="75000"/>
                      </a:schemeClr>
                    </a:solidFill>
                  </a:rPr>
                  <a:t>?”</a:t>
                </a:r>
                <a:endParaRPr lang="sv-SE" sz="2400" b="1" dirty="0">
                  <a:solidFill>
                    <a:schemeClr val="accent4">
                      <a:lumMod val="75000"/>
                    </a:schemeClr>
                  </a:solidFill>
                </a:endParaRPr>
              </a:p>
            </p:txBody>
          </p:sp>
          <p:sp>
            <p:nvSpPr>
              <p:cNvPr id="9" name="TextBox 8"/>
              <p:cNvSpPr txBox="1"/>
              <p:nvPr/>
            </p:nvSpPr>
            <p:spPr>
              <a:xfrm>
                <a:off x="429286" y="4353505"/>
                <a:ext cx="4372607" cy="461665"/>
              </a:xfrm>
              <a:prstGeom prst="rect">
                <a:avLst/>
              </a:prstGeom>
              <a:noFill/>
            </p:spPr>
            <p:txBody>
              <a:bodyPr wrap="none" rtlCol="0">
                <a:spAutoFit/>
              </a:bodyPr>
              <a:lstStyle/>
              <a:p>
                <a:r>
                  <a:rPr lang="sv-SE" sz="2400" b="1" dirty="0" smtClean="0">
                    <a:solidFill>
                      <a:schemeClr val="accent4">
                        <a:lumMod val="75000"/>
                      </a:schemeClr>
                    </a:solidFill>
                  </a:rPr>
                  <a:t>”</a:t>
                </a:r>
                <a:r>
                  <a:rPr lang="sv-SE" sz="2400" b="1" dirty="0" err="1" smtClean="0">
                    <a:solidFill>
                      <a:schemeClr val="accent4">
                        <a:lumMod val="75000"/>
                      </a:schemeClr>
                    </a:solidFill>
                  </a:rPr>
                  <a:t>We</a:t>
                </a:r>
                <a:r>
                  <a:rPr lang="sv-SE" sz="2400" b="1" dirty="0" smtClean="0">
                    <a:solidFill>
                      <a:schemeClr val="accent4">
                        <a:lumMod val="75000"/>
                      </a:schemeClr>
                    </a:solidFill>
                  </a:rPr>
                  <a:t> like the old and proven”</a:t>
                </a:r>
                <a:endParaRPr lang="sv-SE" sz="2400" b="1" dirty="0">
                  <a:solidFill>
                    <a:schemeClr val="accent4">
                      <a:lumMod val="75000"/>
                    </a:schemeClr>
                  </a:solidFill>
                </a:endParaRPr>
              </a:p>
            </p:txBody>
          </p:sp>
          <p:sp>
            <p:nvSpPr>
              <p:cNvPr id="10" name="TextBox 9"/>
              <p:cNvSpPr txBox="1"/>
              <p:nvPr/>
            </p:nvSpPr>
            <p:spPr>
              <a:xfrm>
                <a:off x="1200150" y="3240617"/>
                <a:ext cx="3288080" cy="461665"/>
              </a:xfrm>
              <a:prstGeom prst="rect">
                <a:avLst/>
              </a:prstGeom>
              <a:noFill/>
            </p:spPr>
            <p:txBody>
              <a:bodyPr wrap="none" rtlCol="0">
                <a:spAutoFit/>
              </a:bodyPr>
              <a:lstStyle/>
              <a:p>
                <a:r>
                  <a:rPr lang="sv-SE" sz="2400" b="1" dirty="0" smtClean="0">
                    <a:solidFill>
                      <a:schemeClr val="accent4">
                        <a:lumMod val="75000"/>
                      </a:schemeClr>
                    </a:solidFill>
                  </a:rPr>
                  <a:t>”Sounds </a:t>
                </a:r>
                <a:r>
                  <a:rPr lang="sv-SE" sz="2400" b="1" dirty="0" err="1" smtClean="0">
                    <a:solidFill>
                      <a:schemeClr val="accent4">
                        <a:lumMod val="75000"/>
                      </a:schemeClr>
                    </a:solidFill>
                  </a:rPr>
                  <a:t>expensive</a:t>
                </a:r>
                <a:r>
                  <a:rPr lang="sv-SE" sz="2400" b="1" dirty="0" smtClean="0">
                    <a:solidFill>
                      <a:schemeClr val="accent4">
                        <a:lumMod val="75000"/>
                      </a:schemeClr>
                    </a:solidFill>
                  </a:rPr>
                  <a:t>!”</a:t>
                </a:r>
                <a:endParaRPr lang="sv-SE" sz="2400" b="1" dirty="0">
                  <a:solidFill>
                    <a:schemeClr val="accent4">
                      <a:lumMod val="75000"/>
                    </a:schemeClr>
                  </a:solidFill>
                </a:endParaRPr>
              </a:p>
            </p:txBody>
          </p:sp>
        </p:grpSp>
      </p:grpSp>
    </p:spTree>
    <p:extLst>
      <p:ext uri="{BB962C8B-B14F-4D97-AF65-F5344CB8AC3E}">
        <p14:creationId xmlns:p14="http://schemas.microsoft.com/office/powerpoint/2010/main" val="65316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13</a:t>
            </a:fld>
            <a:endParaRPr lang="en-US"/>
          </a:p>
        </p:txBody>
      </p:sp>
      <p:cxnSp>
        <p:nvCxnSpPr>
          <p:cNvPr id="5" name="Straight Arrow Connector 4"/>
          <p:cNvCxnSpPr/>
          <p:nvPr/>
        </p:nvCxnSpPr>
        <p:spPr>
          <a:xfrm flipV="1">
            <a:off x="2870200" y="1612900"/>
            <a:ext cx="12700" cy="3035300"/>
          </a:xfrm>
          <a:prstGeom prst="straightConnector1">
            <a:avLst/>
          </a:prstGeom>
          <a:ln w="3810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882900" y="4635500"/>
            <a:ext cx="6629400" cy="25400"/>
          </a:xfrm>
          <a:prstGeom prst="straightConnector1">
            <a:avLst/>
          </a:prstGeom>
          <a:ln w="3810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4546" t="27652" r="67045" b="28409"/>
          <a:stretch/>
        </p:blipFill>
        <p:spPr>
          <a:xfrm>
            <a:off x="3035300" y="3911600"/>
            <a:ext cx="410560" cy="635000"/>
          </a:xfrm>
          <a:prstGeom prst="rect">
            <a:avLst/>
          </a:prstGeom>
        </p:spPr>
      </p:pic>
      <p:sp>
        <p:nvSpPr>
          <p:cNvPr id="9" name="TextBox 8"/>
          <p:cNvSpPr txBox="1"/>
          <p:nvPr/>
        </p:nvSpPr>
        <p:spPr>
          <a:xfrm>
            <a:off x="2317750" y="1151235"/>
            <a:ext cx="1176925" cy="461665"/>
          </a:xfrm>
          <a:prstGeom prst="rect">
            <a:avLst/>
          </a:prstGeom>
          <a:noFill/>
        </p:spPr>
        <p:txBody>
          <a:bodyPr wrap="none" rtlCol="0">
            <a:spAutoFit/>
          </a:bodyPr>
          <a:lstStyle/>
          <a:p>
            <a:r>
              <a:rPr lang="sv-SE" sz="2400" b="1" dirty="0" err="1" smtClean="0">
                <a:solidFill>
                  <a:schemeClr val="tx2">
                    <a:lumMod val="50000"/>
                    <a:lumOff val="50000"/>
                  </a:schemeClr>
                </a:solidFill>
              </a:rPr>
              <a:t>Impact</a:t>
            </a:r>
            <a:endParaRPr lang="sv-SE" sz="2400" b="1" dirty="0">
              <a:solidFill>
                <a:schemeClr val="tx2">
                  <a:lumMod val="50000"/>
                  <a:lumOff val="50000"/>
                </a:schemeClr>
              </a:solidFill>
            </a:endParaRPr>
          </a:p>
        </p:txBody>
      </p:sp>
      <p:sp>
        <p:nvSpPr>
          <p:cNvPr id="10" name="TextBox 9"/>
          <p:cNvSpPr txBox="1"/>
          <p:nvPr/>
        </p:nvSpPr>
        <p:spPr>
          <a:xfrm>
            <a:off x="9525000" y="4417367"/>
            <a:ext cx="897297" cy="461665"/>
          </a:xfrm>
          <a:prstGeom prst="rect">
            <a:avLst/>
          </a:prstGeom>
          <a:noFill/>
        </p:spPr>
        <p:txBody>
          <a:bodyPr wrap="none" rtlCol="0">
            <a:spAutoFit/>
          </a:bodyPr>
          <a:lstStyle/>
          <a:p>
            <a:r>
              <a:rPr lang="sv-SE" sz="2400" b="1" dirty="0" err="1" smtClean="0">
                <a:solidFill>
                  <a:schemeClr val="tx2">
                    <a:lumMod val="50000"/>
                    <a:lumOff val="50000"/>
                  </a:schemeClr>
                </a:solidFill>
              </a:rPr>
              <a:t>Time</a:t>
            </a:r>
            <a:endParaRPr lang="sv-SE" sz="2400" b="1" dirty="0">
              <a:solidFill>
                <a:schemeClr val="tx2">
                  <a:lumMod val="50000"/>
                  <a:lumOff val="50000"/>
                </a:schemeClr>
              </a:solidFill>
            </a:endParaRPr>
          </a:p>
        </p:txBody>
      </p:sp>
      <p:cxnSp>
        <p:nvCxnSpPr>
          <p:cNvPr id="11" name="Straight Arrow Connector 10"/>
          <p:cNvCxnSpPr>
            <a:stCxn id="8" idx="3"/>
          </p:cNvCxnSpPr>
          <p:nvPr/>
        </p:nvCxnSpPr>
        <p:spPr>
          <a:xfrm flipV="1">
            <a:off x="3445860" y="2400300"/>
            <a:ext cx="4898040" cy="182880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rotWithShape="1">
          <a:blip r:embed="rId4">
            <a:alphaModFix amt="18000"/>
            <a:extLst>
              <a:ext uri="{28A0092B-C50C-407E-A947-70E740481C1C}">
                <a14:useLocalDpi xmlns:a14="http://schemas.microsoft.com/office/drawing/2010/main" val="0"/>
              </a:ext>
            </a:extLst>
          </a:blip>
          <a:srcRect l="4546" t="27652" r="67045" b="28409"/>
          <a:stretch/>
        </p:blipFill>
        <p:spPr>
          <a:xfrm>
            <a:off x="8335360" y="1311146"/>
            <a:ext cx="1295400" cy="2003554"/>
          </a:xfrm>
          <a:prstGeom prst="rect">
            <a:avLst/>
          </a:prstGeom>
        </p:spPr>
      </p:pic>
      <p:cxnSp>
        <p:nvCxnSpPr>
          <p:cNvPr id="15" name="Straight Arrow Connector 14"/>
          <p:cNvCxnSpPr/>
          <p:nvPr/>
        </p:nvCxnSpPr>
        <p:spPr>
          <a:xfrm flipV="1">
            <a:off x="774700" y="3594100"/>
            <a:ext cx="9931400" cy="62384"/>
          </a:xfrm>
          <a:prstGeom prst="straightConnector1">
            <a:avLst/>
          </a:prstGeom>
          <a:ln w="19050">
            <a:solidFill>
              <a:schemeClr val="tx2"/>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85498" y="3227127"/>
            <a:ext cx="1795684" cy="461665"/>
          </a:xfrm>
          <a:prstGeom prst="rect">
            <a:avLst/>
          </a:prstGeom>
          <a:noFill/>
        </p:spPr>
        <p:txBody>
          <a:bodyPr wrap="none" rtlCol="0">
            <a:spAutoFit/>
          </a:bodyPr>
          <a:lstStyle/>
          <a:p>
            <a:r>
              <a:rPr lang="sv-SE" sz="2400" dirty="0" smtClean="0">
                <a:solidFill>
                  <a:schemeClr val="tx1">
                    <a:lumMod val="65000"/>
                    <a:lumOff val="35000"/>
                  </a:schemeClr>
                </a:solidFill>
              </a:rPr>
              <a:t>”Radar” </a:t>
            </a:r>
            <a:r>
              <a:rPr lang="sv-SE" sz="2400" dirty="0" err="1" smtClean="0">
                <a:solidFill>
                  <a:schemeClr val="tx1">
                    <a:lumMod val="65000"/>
                    <a:lumOff val="35000"/>
                  </a:schemeClr>
                </a:solidFill>
              </a:rPr>
              <a:t>line</a:t>
            </a:r>
            <a:endParaRPr lang="sv-SE" sz="2400" dirty="0">
              <a:solidFill>
                <a:schemeClr val="tx1">
                  <a:lumMod val="65000"/>
                  <a:lumOff val="35000"/>
                </a:schemeClr>
              </a:solidFill>
            </a:endParaRPr>
          </a:p>
        </p:txBody>
      </p:sp>
    </p:spTree>
    <p:extLst>
      <p:ext uri="{BB962C8B-B14F-4D97-AF65-F5344CB8AC3E}">
        <p14:creationId xmlns:p14="http://schemas.microsoft.com/office/powerpoint/2010/main" val="299189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14</a:t>
            </a:fld>
            <a:endParaRPr lang="en-US"/>
          </a:p>
        </p:txBody>
      </p:sp>
      <p:sp>
        <p:nvSpPr>
          <p:cNvPr id="3" name="Title 2"/>
          <p:cNvSpPr>
            <a:spLocks noGrp="1"/>
          </p:cNvSpPr>
          <p:nvPr>
            <p:ph type="title"/>
          </p:nvPr>
        </p:nvSpPr>
        <p:spPr/>
        <p:txBody>
          <a:bodyPr>
            <a:normAutofit fontScale="90000"/>
          </a:bodyPr>
          <a:lstStyle/>
          <a:p>
            <a:r>
              <a:rPr lang="sv-SE" dirty="0" smtClean="0"/>
              <a:t>Införande av Kafka</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Hur tar vi oss från spagetti-kod till ”streaming data </a:t>
            </a:r>
            <a:r>
              <a:rPr lang="sv-SE" dirty="0" err="1" smtClean="0"/>
              <a:t>platform</a:t>
            </a:r>
            <a:r>
              <a:rPr lang="sv-SE" dirty="0" smtClean="0"/>
              <a:t>”</a:t>
            </a:r>
          </a:p>
          <a:p>
            <a:r>
              <a:rPr lang="sv-SE" dirty="0" smtClean="0"/>
              <a:t>Vår erfarenhet är att verksamheten kan vara skeptisk till ny teknik. </a:t>
            </a:r>
          </a:p>
          <a:p>
            <a:r>
              <a:rPr lang="sv-SE" dirty="0" smtClean="0"/>
              <a:t>Kan vara svårt att motivera – Kafka är till stor del en dröm ur teknik-filosofiskt perspektiv</a:t>
            </a:r>
          </a:p>
          <a:p>
            <a:r>
              <a:rPr lang="sv-SE" dirty="0" smtClean="0"/>
              <a:t>Börja smått och riskfritt. Bygg vidare på det. </a:t>
            </a:r>
          </a:p>
          <a:p>
            <a:pPr lvl="1"/>
            <a:r>
              <a:rPr lang="sv-SE" dirty="0" smtClean="0"/>
              <a:t>I vårt fall: ”titta, nu har vi alla kund-info-relaterade händelser tillgängliga överallt”</a:t>
            </a:r>
          </a:p>
          <a:p>
            <a:pPr lvl="1"/>
            <a:r>
              <a:rPr lang="sv-SE" dirty="0" smtClean="0"/>
              <a:t>Hitta tänkbara </a:t>
            </a:r>
            <a:r>
              <a:rPr lang="sv-SE" dirty="0" err="1" smtClean="0"/>
              <a:t>use-case</a:t>
            </a:r>
            <a:r>
              <a:rPr lang="sv-SE" dirty="0" smtClean="0"/>
              <a:t>, för att kittla fantasin på vad som går att göra. </a:t>
            </a:r>
          </a:p>
          <a:p>
            <a:endParaRPr lang="sv-SE" dirty="0" smtClean="0"/>
          </a:p>
        </p:txBody>
      </p:sp>
    </p:spTree>
    <p:extLst>
      <p:ext uri="{BB962C8B-B14F-4D97-AF65-F5344CB8AC3E}">
        <p14:creationId xmlns:p14="http://schemas.microsoft.com/office/powerpoint/2010/main" val="19004715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15</a:t>
            </a:fld>
            <a:endParaRPr lang="en-US"/>
          </a:p>
        </p:txBody>
      </p:sp>
      <p:sp>
        <p:nvSpPr>
          <p:cNvPr id="3" name="Title 2"/>
          <p:cNvSpPr>
            <a:spLocks noGrp="1"/>
          </p:cNvSpPr>
          <p:nvPr>
            <p:ph type="title"/>
          </p:nvPr>
        </p:nvSpPr>
        <p:spPr/>
        <p:txBody>
          <a:bodyPr>
            <a:normAutofit fontScale="90000"/>
          </a:bodyPr>
          <a:lstStyle/>
          <a:p>
            <a:r>
              <a:rPr lang="sv-SE" dirty="0" smtClean="0"/>
              <a:t>Transaktionshantering</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Vissa regler fanns även för real-tidsflödet</a:t>
            </a:r>
          </a:p>
          <a:p>
            <a:pPr lvl="1"/>
            <a:r>
              <a:rPr lang="sv-SE" dirty="0" smtClean="0"/>
              <a:t>Ändrades av utvecklare</a:t>
            </a:r>
          </a:p>
          <a:p>
            <a:pPr lvl="1"/>
            <a:r>
              <a:rPr lang="sv-SE" dirty="0" smtClean="0"/>
              <a:t>Tog tid &gt; flera dagar</a:t>
            </a:r>
          </a:p>
          <a:p>
            <a:pPr lvl="1"/>
            <a:r>
              <a:rPr lang="sv-SE" dirty="0" smtClean="0"/>
              <a:t>Enkel nivå – t.ex. vissa belopp i vissa länder ( </a:t>
            </a:r>
            <a:r>
              <a:rPr lang="sv-SE" dirty="0" err="1" smtClean="0"/>
              <a:t>card-transactions</a:t>
            </a:r>
            <a:r>
              <a:rPr lang="sv-SE" dirty="0" smtClean="0"/>
              <a:t>)</a:t>
            </a:r>
          </a:p>
          <a:p>
            <a:r>
              <a:rPr lang="sv-SE" dirty="0" smtClean="0"/>
              <a:t>KOMMER på </a:t>
            </a:r>
            <a:r>
              <a:rPr lang="sv-SE" dirty="0" err="1" smtClean="0"/>
              <a:t>andreas</a:t>
            </a:r>
            <a:r>
              <a:rPr lang="sv-SE" dirty="0" smtClean="0"/>
              <a:t> del – skippas här</a:t>
            </a:r>
          </a:p>
        </p:txBody>
      </p:sp>
    </p:spTree>
    <p:extLst>
      <p:ext uri="{BB962C8B-B14F-4D97-AF65-F5344CB8AC3E}">
        <p14:creationId xmlns:p14="http://schemas.microsoft.com/office/powerpoint/2010/main" val="245354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16</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5500" y="483883"/>
            <a:ext cx="3213100" cy="2461234"/>
          </a:xfrm>
          <a:prstGeom prst="rect">
            <a:avLst/>
          </a:prstGeom>
        </p:spPr>
      </p:pic>
      <p:sp>
        <p:nvSpPr>
          <p:cNvPr id="6" name="Rounded Rectangle 5"/>
          <p:cNvSpPr/>
          <p:nvPr/>
        </p:nvSpPr>
        <p:spPr>
          <a:xfrm>
            <a:off x="2324100" y="2044700"/>
            <a:ext cx="1435100" cy="685800"/>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smtClean="0"/>
              <a:t>Event</a:t>
            </a:r>
            <a:endParaRPr lang="sv-SE"/>
          </a:p>
        </p:txBody>
      </p:sp>
      <p:sp>
        <p:nvSpPr>
          <p:cNvPr id="7" name="TextBox 6"/>
          <p:cNvSpPr txBox="1"/>
          <p:nvPr/>
        </p:nvSpPr>
        <p:spPr>
          <a:xfrm>
            <a:off x="8176756" y="3175000"/>
            <a:ext cx="1210588" cy="369332"/>
          </a:xfrm>
          <a:prstGeom prst="rect">
            <a:avLst/>
          </a:prstGeom>
          <a:noFill/>
        </p:spPr>
        <p:txBody>
          <a:bodyPr wrap="none" rtlCol="0">
            <a:spAutoFit/>
          </a:bodyPr>
          <a:lstStyle/>
          <a:p>
            <a:r>
              <a:rPr lang="sv-SE" dirty="0" smtClean="0"/>
              <a:t>DB-</a:t>
            </a:r>
            <a:r>
              <a:rPr lang="sv-SE" dirty="0" err="1" smtClean="0"/>
              <a:t>model</a:t>
            </a:r>
            <a:endParaRPr lang="sv-SE" dirty="0"/>
          </a:p>
        </p:txBody>
      </p:sp>
      <p:sp>
        <p:nvSpPr>
          <p:cNvPr id="8" name="TextBox 7"/>
          <p:cNvSpPr txBox="1"/>
          <p:nvPr/>
        </p:nvSpPr>
        <p:spPr>
          <a:xfrm>
            <a:off x="5401911" y="2094925"/>
            <a:ext cx="846707" cy="584775"/>
          </a:xfrm>
          <a:prstGeom prst="rect">
            <a:avLst/>
          </a:prstGeom>
          <a:noFill/>
        </p:spPr>
        <p:txBody>
          <a:bodyPr wrap="none" rtlCol="0">
            <a:spAutoFit/>
          </a:bodyPr>
          <a:lstStyle/>
          <a:p>
            <a:r>
              <a:rPr lang="sv-SE" sz="3200" dirty="0" smtClean="0"/>
              <a:t>VS.</a:t>
            </a:r>
            <a:endParaRPr lang="sv-SE" sz="3200" dirty="0"/>
          </a:p>
        </p:txBody>
      </p:sp>
      <p:sp>
        <p:nvSpPr>
          <p:cNvPr id="10" name="Platshållare för innehåll 2"/>
          <p:cNvSpPr txBox="1">
            <a:spLocks/>
          </p:cNvSpPr>
          <p:nvPr/>
        </p:nvSpPr>
        <p:spPr>
          <a:xfrm>
            <a:off x="774700" y="3073400"/>
            <a:ext cx="4381500" cy="2705102"/>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lang="sv-SE" dirty="0" err="1" smtClean="0"/>
              <a:t>Dsad</a:t>
            </a:r>
            <a:endParaRPr lang="sv-SE" dirty="0" smtClean="0"/>
          </a:p>
          <a:p>
            <a:pPr>
              <a:lnSpc>
                <a:spcPct val="100000"/>
              </a:lnSpc>
            </a:pPr>
            <a:r>
              <a:rPr lang="sv-SE" dirty="0" err="1" smtClean="0"/>
              <a:t>Dasd</a:t>
            </a:r>
            <a:endParaRPr lang="sv-SE" dirty="0" smtClean="0"/>
          </a:p>
          <a:p>
            <a:pPr>
              <a:lnSpc>
                <a:spcPct val="100000"/>
              </a:lnSpc>
            </a:pPr>
            <a:r>
              <a:rPr lang="sv-SE" dirty="0" err="1" smtClean="0"/>
              <a:t>asdsd</a:t>
            </a:r>
            <a:endParaRPr lang="sv-SE" dirty="0" smtClean="0"/>
          </a:p>
        </p:txBody>
      </p:sp>
      <p:sp>
        <p:nvSpPr>
          <p:cNvPr id="11" name="TextBox 10"/>
          <p:cNvSpPr txBox="1"/>
          <p:nvPr/>
        </p:nvSpPr>
        <p:spPr>
          <a:xfrm>
            <a:off x="2146300" y="3911600"/>
            <a:ext cx="184731" cy="369332"/>
          </a:xfrm>
          <a:prstGeom prst="rect">
            <a:avLst/>
          </a:prstGeom>
          <a:noFill/>
        </p:spPr>
        <p:txBody>
          <a:bodyPr wrap="none" rtlCol="0">
            <a:spAutoFit/>
          </a:bodyPr>
          <a:lstStyle/>
          <a:p>
            <a:endParaRPr lang="sv-SE" dirty="0"/>
          </a:p>
        </p:txBody>
      </p:sp>
    </p:spTree>
    <p:extLst>
      <p:ext uri="{BB962C8B-B14F-4D97-AF65-F5344CB8AC3E}">
        <p14:creationId xmlns:p14="http://schemas.microsoft.com/office/powerpoint/2010/main" val="154968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17</a:t>
            </a:fld>
            <a:endParaRPr lang="en-US"/>
          </a:p>
        </p:txBody>
      </p:sp>
      <p:sp>
        <p:nvSpPr>
          <p:cNvPr id="3" name="Title 2"/>
          <p:cNvSpPr>
            <a:spLocks noGrp="1"/>
          </p:cNvSpPr>
          <p:nvPr>
            <p:ph type="title"/>
          </p:nvPr>
        </p:nvSpPr>
        <p:spPr/>
        <p:txBody>
          <a:bodyPr>
            <a:normAutofit fontScale="90000"/>
          </a:bodyPr>
          <a:lstStyle/>
          <a:p>
            <a:r>
              <a:rPr lang="sv-SE" dirty="0" smtClean="0"/>
              <a:t>Införande av Kafka – kommunikation med affären</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”Events” är ofta ett mer affärs-nära objekt än ”Datamodell” och CRUD operationer. Att enas med verksamheten kring begrepp, modeller osv blir ofta enklare med ”events” tillhands då det är ofta det är dessa som är intressanta för affären.  </a:t>
            </a:r>
          </a:p>
          <a:p>
            <a:r>
              <a:rPr lang="sv-SE" dirty="0" smtClean="0"/>
              <a:t>Uttalat mål är att i Kafka lägger vi så långt det är möjligt till innehåll och struktur ska vara ”affärsobjekt” som verksamheten förstår. </a:t>
            </a:r>
          </a:p>
          <a:p>
            <a:r>
              <a:rPr lang="sv-SE" dirty="0" smtClean="0"/>
              <a:t>Ju mer affärsnära vi är, desto större är chansen till återanvändbarhet</a:t>
            </a:r>
          </a:p>
          <a:p>
            <a:endParaRPr lang="sv-SE" dirty="0" smtClean="0"/>
          </a:p>
        </p:txBody>
      </p:sp>
    </p:spTree>
    <p:extLst>
      <p:ext uri="{BB962C8B-B14F-4D97-AF65-F5344CB8AC3E}">
        <p14:creationId xmlns:p14="http://schemas.microsoft.com/office/powerpoint/2010/main" val="11076979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18</a:t>
            </a:fld>
            <a:endParaRPr lang="en-US"/>
          </a:p>
        </p:txBody>
      </p:sp>
      <p:sp>
        <p:nvSpPr>
          <p:cNvPr id="3" name="Title 2"/>
          <p:cNvSpPr>
            <a:spLocks noGrp="1"/>
          </p:cNvSpPr>
          <p:nvPr>
            <p:ph type="title"/>
          </p:nvPr>
        </p:nvSpPr>
        <p:spPr/>
        <p:txBody>
          <a:bodyPr>
            <a:normAutofit fontScale="90000"/>
          </a:bodyPr>
          <a:lstStyle/>
          <a:p>
            <a:r>
              <a:rPr lang="sv-SE" dirty="0" smtClean="0"/>
              <a:t>Införande av Kafka</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Bild på vilka informationsmängder vi nu har lagt i Kafka</a:t>
            </a:r>
          </a:p>
          <a:p>
            <a:pPr lvl="1"/>
            <a:r>
              <a:rPr lang="sv-SE" dirty="0" smtClean="0"/>
              <a:t>KYC frågor</a:t>
            </a:r>
          </a:p>
          <a:p>
            <a:pPr lvl="1"/>
            <a:r>
              <a:rPr lang="sv-SE" dirty="0" smtClean="0"/>
              <a:t>KYC svar</a:t>
            </a:r>
          </a:p>
          <a:p>
            <a:pPr lvl="1"/>
            <a:r>
              <a:rPr lang="sv-SE" dirty="0" smtClean="0"/>
              <a:t>Kundinformation</a:t>
            </a:r>
          </a:p>
          <a:p>
            <a:pPr lvl="1"/>
            <a:r>
              <a:rPr lang="sv-SE" dirty="0" smtClean="0"/>
              <a:t>Risk-score</a:t>
            </a:r>
          </a:p>
          <a:p>
            <a:pPr lvl="1"/>
            <a:r>
              <a:rPr lang="sv-SE" dirty="0" smtClean="0"/>
              <a:t>Transaktioner</a:t>
            </a:r>
          </a:p>
          <a:p>
            <a:r>
              <a:rPr lang="sv-SE" dirty="0" smtClean="0"/>
              <a:t>Tankar kring framtida informationsmängder som vi vill lägga</a:t>
            </a:r>
          </a:p>
          <a:p>
            <a:pPr lvl="1"/>
            <a:r>
              <a:rPr lang="sv-SE" dirty="0" smtClean="0"/>
              <a:t>Återanvändbarhet för framtida behov</a:t>
            </a:r>
          </a:p>
          <a:p>
            <a:pPr lvl="1"/>
            <a:r>
              <a:rPr lang="sv-SE" dirty="0" smtClean="0"/>
              <a:t>Hitta på framtida </a:t>
            </a:r>
            <a:r>
              <a:rPr lang="sv-SE" dirty="0" err="1" smtClean="0"/>
              <a:t>use</a:t>
            </a:r>
            <a:r>
              <a:rPr lang="sv-SE" dirty="0" smtClean="0"/>
              <a:t> </a:t>
            </a:r>
            <a:r>
              <a:rPr lang="sv-SE" dirty="0" err="1" smtClean="0"/>
              <a:t>case</a:t>
            </a:r>
            <a:r>
              <a:rPr lang="sv-SE" smtClean="0"/>
              <a:t>?</a:t>
            </a:r>
            <a:endParaRPr lang="sv-SE" dirty="0" smtClean="0"/>
          </a:p>
          <a:p>
            <a:endParaRPr lang="sv-SE" dirty="0" smtClean="0"/>
          </a:p>
        </p:txBody>
      </p:sp>
    </p:spTree>
    <p:extLst>
      <p:ext uri="{BB962C8B-B14F-4D97-AF65-F5344CB8AC3E}">
        <p14:creationId xmlns:p14="http://schemas.microsoft.com/office/powerpoint/2010/main" val="6192313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19</a:t>
            </a:fld>
            <a:endParaRPr lang="en-US"/>
          </a:p>
        </p:txBody>
      </p:sp>
      <p:sp>
        <p:nvSpPr>
          <p:cNvPr id="3" name="Title 2"/>
          <p:cNvSpPr>
            <a:spLocks noGrp="1"/>
          </p:cNvSpPr>
          <p:nvPr>
            <p:ph type="title"/>
          </p:nvPr>
        </p:nvSpPr>
        <p:spPr/>
        <p:txBody>
          <a:bodyPr>
            <a:normAutofit fontScale="90000"/>
          </a:bodyPr>
          <a:lstStyle/>
          <a:p>
            <a:r>
              <a:rPr lang="sv-SE" dirty="0" err="1" smtClean="0"/>
              <a:t>What</a:t>
            </a:r>
            <a:r>
              <a:rPr lang="sv-SE" dirty="0" smtClean="0"/>
              <a:t> </a:t>
            </a:r>
            <a:r>
              <a:rPr lang="sv-SE" dirty="0" err="1" smtClean="0"/>
              <a:t>we</a:t>
            </a:r>
            <a:r>
              <a:rPr lang="sv-SE" dirty="0" smtClean="0"/>
              <a:t> </a:t>
            </a:r>
            <a:r>
              <a:rPr lang="sv-SE" dirty="0" err="1" smtClean="0"/>
              <a:t>started</a:t>
            </a:r>
            <a:r>
              <a:rPr lang="sv-SE" dirty="0" smtClean="0"/>
              <a:t> </a:t>
            </a:r>
            <a:r>
              <a:rPr lang="sv-SE" dirty="0" err="1" smtClean="0"/>
              <a:t>with</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sv-SE" dirty="0" smtClean="0"/>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700" y="1779898"/>
            <a:ext cx="2652413" cy="1385886"/>
          </a:xfrm>
          <a:prstGeom prst="rect">
            <a:avLst/>
          </a:prstGeom>
        </p:spPr>
      </p:pic>
      <p:pic>
        <p:nvPicPr>
          <p:cNvPr id="6" name="Bildobjekt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044" y="3682208"/>
            <a:ext cx="3609723" cy="1452914"/>
          </a:xfrm>
          <a:prstGeom prst="rect">
            <a:avLst/>
          </a:prstGeom>
        </p:spPr>
      </p:pic>
      <p:cxnSp>
        <p:nvCxnSpPr>
          <p:cNvPr id="8" name="Rak pil 7"/>
          <p:cNvCxnSpPr/>
          <p:nvPr/>
        </p:nvCxnSpPr>
        <p:spPr>
          <a:xfrm>
            <a:off x="3903732" y="2405795"/>
            <a:ext cx="1149747" cy="757235"/>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Rak pil 9"/>
          <p:cNvCxnSpPr/>
          <p:nvPr/>
        </p:nvCxnSpPr>
        <p:spPr>
          <a:xfrm flipV="1">
            <a:off x="3715367" y="3871119"/>
            <a:ext cx="1338112" cy="63676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5"/>
          <p:cNvSpPr/>
          <p:nvPr/>
        </p:nvSpPr>
        <p:spPr>
          <a:xfrm>
            <a:off x="5143976" y="3165784"/>
            <a:ext cx="2096720" cy="745816"/>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dirty="0"/>
              <a:t>M</a:t>
            </a:r>
            <a:r>
              <a:rPr lang="sv-SE" dirty="0" smtClean="0"/>
              <a:t>aster </a:t>
            </a:r>
            <a:r>
              <a:rPr lang="sv-SE" dirty="0" err="1" smtClean="0"/>
              <a:t>customer</a:t>
            </a:r>
            <a:r>
              <a:rPr lang="sv-SE" dirty="0" smtClean="0"/>
              <a:t> </a:t>
            </a:r>
            <a:r>
              <a:rPr lang="sv-SE" dirty="0" err="1" smtClean="0"/>
              <a:t>application</a:t>
            </a:r>
            <a:r>
              <a:rPr lang="sv-SE" dirty="0" smtClean="0"/>
              <a:t> </a:t>
            </a:r>
            <a:endParaRPr lang="sv-SE" dirty="0"/>
          </a:p>
        </p:txBody>
      </p:sp>
      <p:sp>
        <p:nvSpPr>
          <p:cNvPr id="17" name="Rounded Rectangle 5"/>
          <p:cNvSpPr/>
          <p:nvPr/>
        </p:nvSpPr>
        <p:spPr>
          <a:xfrm>
            <a:off x="8345772" y="2125401"/>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dirty="0" smtClean="0"/>
              <a:t>CMS</a:t>
            </a:r>
            <a:endParaRPr lang="sv-SE" dirty="0"/>
          </a:p>
        </p:txBody>
      </p:sp>
      <p:sp>
        <p:nvSpPr>
          <p:cNvPr id="18" name="Rounded Rectangle 5"/>
          <p:cNvSpPr/>
          <p:nvPr/>
        </p:nvSpPr>
        <p:spPr>
          <a:xfrm>
            <a:off x="8345773" y="3188717"/>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dirty="0" smtClean="0"/>
              <a:t>Marketing</a:t>
            </a:r>
            <a:endParaRPr lang="sv-SE" dirty="0"/>
          </a:p>
        </p:txBody>
      </p:sp>
      <p:sp>
        <p:nvSpPr>
          <p:cNvPr id="19" name="Rounded Rectangle 5"/>
          <p:cNvSpPr/>
          <p:nvPr/>
        </p:nvSpPr>
        <p:spPr>
          <a:xfrm>
            <a:off x="8385853" y="4252033"/>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mr-IN" dirty="0" smtClean="0"/>
              <a:t>…</a:t>
            </a:r>
            <a:endParaRPr lang="sv-SE" dirty="0"/>
          </a:p>
        </p:txBody>
      </p:sp>
      <p:cxnSp>
        <p:nvCxnSpPr>
          <p:cNvPr id="20" name="Rak pil 19"/>
          <p:cNvCxnSpPr/>
          <p:nvPr/>
        </p:nvCxnSpPr>
        <p:spPr>
          <a:xfrm>
            <a:off x="7397519" y="3847176"/>
            <a:ext cx="916094" cy="629840"/>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Rak pil 22"/>
          <p:cNvCxnSpPr/>
          <p:nvPr/>
        </p:nvCxnSpPr>
        <p:spPr>
          <a:xfrm flipV="1">
            <a:off x="7355796" y="2480638"/>
            <a:ext cx="948253" cy="789317"/>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Rak pil 25"/>
          <p:cNvCxnSpPr>
            <a:endCxn id="18" idx="1"/>
          </p:cNvCxnSpPr>
          <p:nvPr/>
        </p:nvCxnSpPr>
        <p:spPr>
          <a:xfrm flipV="1">
            <a:off x="7397519" y="3482051"/>
            <a:ext cx="948254" cy="32142"/>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5"/>
          <p:cNvSpPr/>
          <p:nvPr/>
        </p:nvSpPr>
        <p:spPr>
          <a:xfrm>
            <a:off x="8385852" y="5191835"/>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mr-IN" dirty="0" smtClean="0"/>
              <a:t>…</a:t>
            </a:r>
            <a:endParaRPr lang="sv-SE" dirty="0"/>
          </a:p>
        </p:txBody>
      </p:sp>
      <p:cxnSp>
        <p:nvCxnSpPr>
          <p:cNvPr id="33" name="Rak pil 32"/>
          <p:cNvCxnSpPr/>
          <p:nvPr/>
        </p:nvCxnSpPr>
        <p:spPr>
          <a:xfrm>
            <a:off x="7230431" y="4016507"/>
            <a:ext cx="1073618" cy="1468661"/>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232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745" y="3323992"/>
            <a:ext cx="2649538" cy="264064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Slide Number Placeholder 1"/>
          <p:cNvSpPr>
            <a:spLocks noGrp="1"/>
          </p:cNvSpPr>
          <p:nvPr>
            <p:ph type="sldNum" sz="quarter" idx="12"/>
          </p:nvPr>
        </p:nvSpPr>
        <p:spPr/>
        <p:txBody>
          <a:bodyPr/>
          <a:lstStyle/>
          <a:p>
            <a:fld id="{6332AF82-E98F-8C47-B5BC-EDAF4B2AF6A5}" type="slidenum">
              <a:rPr lang="en-US" smtClean="0"/>
              <a:t>2</a:t>
            </a:fld>
            <a:endParaRPr lang="en-US"/>
          </a:p>
        </p:txBody>
      </p:sp>
      <p:sp>
        <p:nvSpPr>
          <p:cNvPr id="4" name="Title 3"/>
          <p:cNvSpPr>
            <a:spLocks noGrp="1"/>
          </p:cNvSpPr>
          <p:nvPr>
            <p:ph type="title"/>
          </p:nvPr>
        </p:nvSpPr>
        <p:spPr/>
        <p:txBody>
          <a:bodyPr>
            <a:normAutofit fontScale="90000"/>
          </a:bodyPr>
          <a:lstStyle/>
          <a:p>
            <a:endParaRPr lang="sv-SE"/>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7119" y="3969258"/>
            <a:ext cx="4009582" cy="22553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091" y="931070"/>
            <a:ext cx="2887192" cy="385034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4671" y="1016562"/>
            <a:ext cx="2448245" cy="345331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56090" y="3062516"/>
            <a:ext cx="3159609" cy="181348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4254" y="2856240"/>
            <a:ext cx="3253188" cy="21699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71165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20</a:t>
            </a:fld>
            <a:endParaRPr lang="en-US"/>
          </a:p>
        </p:txBody>
      </p:sp>
      <p:sp>
        <p:nvSpPr>
          <p:cNvPr id="3" name="Title 2"/>
          <p:cNvSpPr>
            <a:spLocks noGrp="1"/>
          </p:cNvSpPr>
          <p:nvPr>
            <p:ph type="title"/>
          </p:nvPr>
        </p:nvSpPr>
        <p:spPr>
          <a:xfrm>
            <a:off x="557212" y="440007"/>
            <a:ext cx="10885488" cy="579438"/>
          </a:xfrm>
        </p:spPr>
        <p:txBody>
          <a:bodyPr>
            <a:normAutofit fontScale="90000"/>
          </a:bodyPr>
          <a:lstStyle/>
          <a:p>
            <a:r>
              <a:rPr lang="sv-SE" dirty="0" err="1" smtClean="0"/>
              <a:t>What</a:t>
            </a:r>
            <a:r>
              <a:rPr lang="sv-SE" dirty="0" smtClean="0"/>
              <a:t> </a:t>
            </a:r>
            <a:r>
              <a:rPr lang="sv-SE" dirty="0" err="1" smtClean="0"/>
              <a:t>we</a:t>
            </a:r>
            <a:r>
              <a:rPr lang="sv-SE" dirty="0" smtClean="0"/>
              <a:t> </a:t>
            </a:r>
            <a:r>
              <a:rPr lang="sv-SE" dirty="0" err="1" smtClean="0"/>
              <a:t>started</a:t>
            </a:r>
            <a:r>
              <a:rPr lang="sv-SE" dirty="0" smtClean="0"/>
              <a:t> </a:t>
            </a:r>
            <a:r>
              <a:rPr lang="sv-SE" dirty="0" err="1" smtClean="0"/>
              <a:t>with</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sv-SE" dirty="0" smtClean="0"/>
          </a:p>
        </p:txBody>
      </p:sp>
      <p:sp>
        <p:nvSpPr>
          <p:cNvPr id="17" name="Rounded Rectangle 5"/>
          <p:cNvSpPr/>
          <p:nvPr/>
        </p:nvSpPr>
        <p:spPr>
          <a:xfrm>
            <a:off x="1535112" y="2523231"/>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dirty="0" err="1" smtClean="0"/>
              <a:t>Card</a:t>
            </a:r>
            <a:r>
              <a:rPr lang="sv-SE" dirty="0" smtClean="0"/>
              <a:t>-terminal</a:t>
            </a:r>
            <a:endParaRPr lang="sv-SE" dirty="0"/>
          </a:p>
        </p:txBody>
      </p:sp>
      <p:sp>
        <p:nvSpPr>
          <p:cNvPr id="18" name="Rounded Rectangle 5"/>
          <p:cNvSpPr/>
          <p:nvPr/>
        </p:nvSpPr>
        <p:spPr>
          <a:xfrm>
            <a:off x="1534949" y="3500904"/>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smtClean="0"/>
              <a:t>Online</a:t>
            </a:r>
            <a:endParaRPr lang="sv-SE" dirty="0"/>
          </a:p>
        </p:txBody>
      </p:sp>
      <p:sp>
        <p:nvSpPr>
          <p:cNvPr id="19" name="Rounded Rectangle 5"/>
          <p:cNvSpPr/>
          <p:nvPr/>
        </p:nvSpPr>
        <p:spPr>
          <a:xfrm>
            <a:off x="5119590" y="2458939"/>
            <a:ext cx="2365491" cy="64935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dirty="0" smtClean="0"/>
              <a:t>Transaktion </a:t>
            </a:r>
            <a:r>
              <a:rPr lang="sv-SE" dirty="0" err="1" smtClean="0"/>
              <a:t>authorization</a:t>
            </a:r>
            <a:r>
              <a:rPr lang="sv-SE" dirty="0" smtClean="0"/>
              <a:t> master</a:t>
            </a:r>
            <a:endParaRPr lang="sv-SE" dirty="0"/>
          </a:p>
        </p:txBody>
      </p:sp>
      <p:cxnSp>
        <p:nvCxnSpPr>
          <p:cNvPr id="20" name="Rak pil 19"/>
          <p:cNvCxnSpPr/>
          <p:nvPr/>
        </p:nvCxnSpPr>
        <p:spPr>
          <a:xfrm>
            <a:off x="3450547" y="2795575"/>
            <a:ext cx="1210353" cy="0"/>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Rak pil 22"/>
          <p:cNvCxnSpPr/>
          <p:nvPr/>
        </p:nvCxnSpPr>
        <p:spPr>
          <a:xfrm>
            <a:off x="3450547" y="1760634"/>
            <a:ext cx="1210353" cy="630972"/>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Rak pil 25"/>
          <p:cNvCxnSpPr/>
          <p:nvPr/>
        </p:nvCxnSpPr>
        <p:spPr>
          <a:xfrm flipV="1">
            <a:off x="3305136" y="3109898"/>
            <a:ext cx="1444664" cy="684339"/>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5"/>
          <p:cNvSpPr/>
          <p:nvPr/>
        </p:nvSpPr>
        <p:spPr>
          <a:xfrm>
            <a:off x="8925602" y="2523231"/>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dirty="0" err="1" smtClean="0"/>
              <a:t>Card</a:t>
            </a:r>
            <a:r>
              <a:rPr lang="sv-SE" dirty="0"/>
              <a:t> </a:t>
            </a:r>
            <a:r>
              <a:rPr lang="sv-SE" dirty="0" smtClean="0"/>
              <a:t>master</a:t>
            </a:r>
            <a:endParaRPr lang="sv-SE" dirty="0"/>
          </a:p>
        </p:txBody>
      </p:sp>
      <p:sp>
        <p:nvSpPr>
          <p:cNvPr id="21" name="Rounded Rectangle 5"/>
          <p:cNvSpPr/>
          <p:nvPr/>
        </p:nvSpPr>
        <p:spPr>
          <a:xfrm>
            <a:off x="1535112" y="1443739"/>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smtClean="0"/>
              <a:t>ATM</a:t>
            </a:r>
          </a:p>
        </p:txBody>
      </p:sp>
      <p:cxnSp>
        <p:nvCxnSpPr>
          <p:cNvPr id="25" name="Rak pil 24"/>
          <p:cNvCxnSpPr/>
          <p:nvPr/>
        </p:nvCxnSpPr>
        <p:spPr>
          <a:xfrm>
            <a:off x="7616147" y="2816564"/>
            <a:ext cx="1210353" cy="0"/>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Rak pil 26"/>
          <p:cNvCxnSpPr>
            <a:stCxn id="19" idx="2"/>
            <a:endCxn id="29" idx="0"/>
          </p:cNvCxnSpPr>
          <p:nvPr/>
        </p:nvCxnSpPr>
        <p:spPr>
          <a:xfrm flipH="1">
            <a:off x="6302335" y="3108296"/>
            <a:ext cx="1" cy="979275"/>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5"/>
          <p:cNvSpPr/>
          <p:nvPr/>
        </p:nvSpPr>
        <p:spPr>
          <a:xfrm>
            <a:off x="5453361" y="4087571"/>
            <a:ext cx="1697947" cy="586667"/>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sv-SE" dirty="0" err="1" smtClean="0"/>
              <a:t>Transaction</a:t>
            </a:r>
            <a:r>
              <a:rPr lang="sv-SE" dirty="0" smtClean="0"/>
              <a:t> </a:t>
            </a:r>
            <a:r>
              <a:rPr lang="sv-SE" dirty="0" err="1" smtClean="0"/>
              <a:t>analysis</a:t>
            </a:r>
            <a:endParaRPr lang="sv-SE" dirty="0"/>
          </a:p>
        </p:txBody>
      </p:sp>
      <p:pic>
        <p:nvPicPr>
          <p:cNvPr id="36" name="Bildobjekt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249" y="5768279"/>
            <a:ext cx="812167" cy="812167"/>
          </a:xfrm>
          <a:prstGeom prst="rect">
            <a:avLst/>
          </a:prstGeom>
        </p:spPr>
      </p:pic>
      <p:cxnSp>
        <p:nvCxnSpPr>
          <p:cNvPr id="38" name="Rak pil 37"/>
          <p:cNvCxnSpPr/>
          <p:nvPr/>
        </p:nvCxnSpPr>
        <p:spPr>
          <a:xfrm flipH="1">
            <a:off x="6302333" y="4751069"/>
            <a:ext cx="1" cy="979275"/>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745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21</a:t>
            </a:fld>
            <a:endParaRPr lang="en-US"/>
          </a:p>
        </p:txBody>
      </p:sp>
      <p:sp>
        <p:nvSpPr>
          <p:cNvPr id="3" name="Title 2"/>
          <p:cNvSpPr>
            <a:spLocks noGrp="1"/>
          </p:cNvSpPr>
          <p:nvPr>
            <p:ph type="title"/>
          </p:nvPr>
        </p:nvSpPr>
        <p:spPr/>
        <p:txBody>
          <a:bodyPr>
            <a:normAutofit fontScale="90000"/>
          </a:bodyPr>
          <a:lstStyle/>
          <a:p>
            <a:r>
              <a:rPr lang="sv-SE" dirty="0" err="1" smtClean="0"/>
              <a:t>Difficulties</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err="1" smtClean="0"/>
              <a:t>Testing</a:t>
            </a:r>
            <a:endParaRPr lang="sv-SE" dirty="0" smtClean="0"/>
          </a:p>
          <a:p>
            <a:pPr lvl="1"/>
            <a:r>
              <a:rPr lang="sv-SE" dirty="0" err="1" smtClean="0"/>
              <a:t>How</a:t>
            </a:r>
            <a:r>
              <a:rPr lang="sv-SE" dirty="0" smtClean="0"/>
              <a:t> to test a global </a:t>
            </a:r>
            <a:r>
              <a:rPr lang="sv-SE" dirty="0" err="1" smtClean="0"/>
              <a:t>transaction</a:t>
            </a:r>
            <a:r>
              <a:rPr lang="sv-SE" dirty="0" smtClean="0"/>
              <a:t> process?</a:t>
            </a:r>
            <a:endParaRPr lang="sv-SE" dirty="0"/>
          </a:p>
          <a:p>
            <a:r>
              <a:rPr lang="sv-SE" dirty="0" err="1" smtClean="0"/>
              <a:t>Evolvment</a:t>
            </a:r>
            <a:r>
              <a:rPr lang="sv-SE" dirty="0" smtClean="0"/>
              <a:t> </a:t>
            </a:r>
          </a:p>
          <a:p>
            <a:pPr lvl="1"/>
            <a:r>
              <a:rPr lang="sv-SE" dirty="0" err="1" smtClean="0"/>
              <a:t>Slow</a:t>
            </a:r>
            <a:r>
              <a:rPr lang="sv-SE" dirty="0" smtClean="0"/>
              <a:t> </a:t>
            </a:r>
            <a:r>
              <a:rPr lang="sv-SE" dirty="0" err="1" smtClean="0"/>
              <a:t>moving</a:t>
            </a:r>
            <a:r>
              <a:rPr lang="sv-SE" dirty="0"/>
              <a:t> </a:t>
            </a:r>
            <a:r>
              <a:rPr lang="sv-SE" dirty="0" smtClean="0"/>
              <a:t> </a:t>
            </a:r>
          </a:p>
        </p:txBody>
      </p:sp>
      <p:pic>
        <p:nvPicPr>
          <p:cNvPr id="4" name="Bildobjekt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329" y="1271591"/>
            <a:ext cx="4589141" cy="2413000"/>
          </a:xfrm>
          <a:prstGeom prst="rect">
            <a:avLst/>
          </a:prstGeom>
        </p:spPr>
      </p:pic>
      <p:cxnSp>
        <p:nvCxnSpPr>
          <p:cNvPr id="6" name="Rak pil 5"/>
          <p:cNvCxnSpPr/>
          <p:nvPr/>
        </p:nvCxnSpPr>
        <p:spPr>
          <a:xfrm flipV="1">
            <a:off x="7556500" y="1766090"/>
            <a:ext cx="850900" cy="1066010"/>
          </a:xfrm>
          <a:prstGeom prst="straightConnector1">
            <a:avLst/>
          </a:prstGeom>
          <a:ln w="3492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Rak pil 8"/>
          <p:cNvCxnSpPr/>
          <p:nvPr/>
        </p:nvCxnSpPr>
        <p:spPr>
          <a:xfrm flipV="1">
            <a:off x="6921500" y="1677976"/>
            <a:ext cx="1485900" cy="328624"/>
          </a:xfrm>
          <a:prstGeom prst="straightConnector1">
            <a:avLst/>
          </a:prstGeom>
          <a:ln w="3492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Rak pil 10"/>
          <p:cNvCxnSpPr/>
          <p:nvPr/>
        </p:nvCxnSpPr>
        <p:spPr>
          <a:xfrm flipH="1" flipV="1">
            <a:off x="8509000" y="1677976"/>
            <a:ext cx="1358900" cy="693750"/>
          </a:xfrm>
          <a:prstGeom prst="straightConnector1">
            <a:avLst/>
          </a:prstGeom>
          <a:ln w="3492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Rak pil 13"/>
          <p:cNvCxnSpPr/>
          <p:nvPr/>
        </p:nvCxnSpPr>
        <p:spPr>
          <a:xfrm flipH="1" flipV="1">
            <a:off x="8509000" y="1766090"/>
            <a:ext cx="203200" cy="915194"/>
          </a:xfrm>
          <a:prstGeom prst="straightConnector1">
            <a:avLst/>
          </a:prstGeom>
          <a:ln w="34925">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434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ktangel 41"/>
          <p:cNvSpPr/>
          <p:nvPr/>
        </p:nvSpPr>
        <p:spPr>
          <a:xfrm>
            <a:off x="1686115" y="4422029"/>
            <a:ext cx="3358275" cy="1612925"/>
          </a:xfrm>
          <a:prstGeom prst="rect">
            <a:avLst/>
          </a:prstGeom>
          <a:solidFill>
            <a:schemeClr val="bg1"/>
          </a:solidFill>
          <a:ln w="349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Rektangel 6"/>
          <p:cNvSpPr/>
          <p:nvPr/>
        </p:nvSpPr>
        <p:spPr>
          <a:xfrm>
            <a:off x="3028012" y="1220789"/>
            <a:ext cx="5966085" cy="2563318"/>
          </a:xfrm>
          <a:prstGeom prst="rect">
            <a:avLst/>
          </a:prstGeom>
          <a:solidFill>
            <a:schemeClr val="bg1"/>
          </a:solidFill>
          <a:ln w="349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t>C</a:t>
            </a:r>
            <a:endParaRPr lang="sv-SE" dirty="0"/>
          </a:p>
        </p:txBody>
      </p:sp>
      <p:sp>
        <p:nvSpPr>
          <p:cNvPr id="2" name="Slide Number Placeholder 1"/>
          <p:cNvSpPr>
            <a:spLocks noGrp="1"/>
          </p:cNvSpPr>
          <p:nvPr>
            <p:ph type="sldNum" sz="quarter" idx="12"/>
          </p:nvPr>
        </p:nvSpPr>
        <p:spPr/>
        <p:txBody>
          <a:bodyPr/>
          <a:lstStyle/>
          <a:p>
            <a:fld id="{6332AF82-E98F-8C47-B5BC-EDAF4B2AF6A5}" type="slidenum">
              <a:rPr lang="en-US" smtClean="0"/>
              <a:t>22</a:t>
            </a:fld>
            <a:endParaRPr lang="en-US"/>
          </a:p>
        </p:txBody>
      </p:sp>
      <p:sp>
        <p:nvSpPr>
          <p:cNvPr id="3" name="Title 2"/>
          <p:cNvSpPr>
            <a:spLocks noGrp="1"/>
          </p:cNvSpPr>
          <p:nvPr>
            <p:ph type="title"/>
          </p:nvPr>
        </p:nvSpPr>
        <p:spPr/>
        <p:txBody>
          <a:bodyPr>
            <a:normAutofit fontScale="90000"/>
          </a:bodyPr>
          <a:lstStyle/>
          <a:p>
            <a:r>
              <a:rPr lang="sv-SE" dirty="0" smtClean="0"/>
              <a:t>Original </a:t>
            </a:r>
            <a:r>
              <a:rPr lang="sv-SE" dirty="0" err="1" smtClean="0"/>
              <a:t>architecture</a:t>
            </a:r>
            <a:endParaRPr lang="sv-SE" dirty="0"/>
          </a:p>
        </p:txBody>
      </p:sp>
      <p:grpSp>
        <p:nvGrpSpPr>
          <p:cNvPr id="16" name="Group 15"/>
          <p:cNvGrpSpPr/>
          <p:nvPr/>
        </p:nvGrpSpPr>
        <p:grpSpPr>
          <a:xfrm>
            <a:off x="5349672" y="2382910"/>
            <a:ext cx="816941" cy="816941"/>
            <a:chOff x="1643062" y="2440608"/>
            <a:chExt cx="816941" cy="816941"/>
          </a:xfrm>
        </p:grpSpPr>
        <p:grpSp>
          <p:nvGrpSpPr>
            <p:cNvPr id="17" name="Group 16"/>
            <p:cNvGrpSpPr/>
            <p:nvPr/>
          </p:nvGrpSpPr>
          <p:grpSpPr>
            <a:xfrm>
              <a:off x="1730120" y="2539010"/>
              <a:ext cx="641606" cy="618528"/>
              <a:chOff x="8115300" y="3729769"/>
              <a:chExt cx="1320615" cy="1047971"/>
            </a:xfrm>
          </p:grpSpPr>
          <p:sp>
            <p:nvSpPr>
              <p:cNvPr id="19" name="Curved Right Arrow 18"/>
              <p:cNvSpPr/>
              <p:nvPr/>
            </p:nvSpPr>
            <p:spPr>
              <a:xfrm>
                <a:off x="8115300" y="3746500"/>
                <a:ext cx="624840"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sp>
            <p:nvSpPr>
              <p:cNvPr id="20" name="Curved Right Arrow 19"/>
              <p:cNvSpPr/>
              <p:nvPr/>
            </p:nvSpPr>
            <p:spPr>
              <a:xfrm rot="10800000">
                <a:off x="8766541" y="3729769"/>
                <a:ext cx="669374" cy="1031240"/>
              </a:xfrm>
              <a:prstGeom prst="curvedRightArrow">
                <a:avLst>
                  <a:gd name="adj1" fmla="val 47050"/>
                  <a:gd name="adj2" fmla="val 47050"/>
                  <a:gd name="adj3" fmla="val 29390"/>
                </a:avLst>
              </a:prstGeom>
              <a:solidFill>
                <a:schemeClr val="accent1">
                  <a:alpha val="3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solidFill>
                    <a:schemeClr val="tx1"/>
                  </a:solidFill>
                </a:endParaRPr>
              </a:p>
            </p:txBody>
          </p:sp>
        </p:grpSp>
        <p:sp>
          <p:nvSpPr>
            <p:cNvPr id="18" name="Oval 17"/>
            <p:cNvSpPr/>
            <p:nvPr/>
          </p:nvSpPr>
          <p:spPr>
            <a:xfrm>
              <a:off x="1643062" y="2440608"/>
              <a:ext cx="816941" cy="81694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cxnSp>
        <p:nvCxnSpPr>
          <p:cNvPr id="38" name="Straight Arrow Connector 37"/>
          <p:cNvCxnSpPr/>
          <p:nvPr/>
        </p:nvCxnSpPr>
        <p:spPr>
          <a:xfrm>
            <a:off x="6183959" y="2498687"/>
            <a:ext cx="3412046" cy="184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2243281" y="2517145"/>
            <a:ext cx="3030799" cy="6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826277" y="1364417"/>
            <a:ext cx="2086918" cy="369332"/>
          </a:xfrm>
          <a:prstGeom prst="rect">
            <a:avLst/>
          </a:prstGeom>
          <a:noFill/>
        </p:spPr>
        <p:txBody>
          <a:bodyPr wrap="none" rtlCol="0">
            <a:spAutoFit/>
          </a:bodyPr>
          <a:lstStyle/>
          <a:p>
            <a:r>
              <a:rPr lang="sv-SE" dirty="0" err="1" smtClean="0"/>
              <a:t>Transactionstream</a:t>
            </a:r>
            <a:endParaRPr lang="sv-SE" dirty="0"/>
          </a:p>
        </p:txBody>
      </p:sp>
      <p:sp>
        <p:nvSpPr>
          <p:cNvPr id="46" name="Rectangle 61"/>
          <p:cNvSpPr/>
          <p:nvPr/>
        </p:nvSpPr>
        <p:spPr>
          <a:xfrm>
            <a:off x="4747764" y="1800227"/>
            <a:ext cx="2243944" cy="1435100"/>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6000" smtClean="0">
                <a:solidFill>
                  <a:schemeClr val="tx2">
                    <a:lumMod val="50000"/>
                    <a:lumOff val="50000"/>
                  </a:schemeClr>
                </a:solidFill>
              </a:rPr>
              <a:t>Rules</a:t>
            </a:r>
            <a:endParaRPr lang="sv-SE" sz="6000" dirty="0">
              <a:solidFill>
                <a:schemeClr val="tx2">
                  <a:lumMod val="50000"/>
                  <a:lumOff val="50000"/>
                </a:schemeClr>
              </a:solidFill>
            </a:endParaRPr>
          </a:p>
        </p:txBody>
      </p:sp>
      <p:sp>
        <p:nvSpPr>
          <p:cNvPr id="39" name="Rectangle 61"/>
          <p:cNvSpPr/>
          <p:nvPr/>
        </p:nvSpPr>
        <p:spPr>
          <a:xfrm>
            <a:off x="2243281" y="4638546"/>
            <a:ext cx="2243944" cy="1152728"/>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err="1" smtClean="0">
                <a:solidFill>
                  <a:schemeClr val="tx2">
                    <a:lumMod val="50000"/>
                    <a:lumOff val="50000"/>
                  </a:schemeClr>
                </a:solidFill>
              </a:rPr>
              <a:t>Customer</a:t>
            </a:r>
            <a:r>
              <a:rPr lang="sv-SE" sz="2000" dirty="0" smtClean="0">
                <a:solidFill>
                  <a:schemeClr val="tx2">
                    <a:lumMod val="50000"/>
                    <a:lumOff val="50000"/>
                  </a:schemeClr>
                </a:solidFill>
              </a:rPr>
              <a:t> (CRM)</a:t>
            </a:r>
            <a:endParaRPr lang="sv-SE" sz="2400" dirty="0" smtClean="0">
              <a:solidFill>
                <a:schemeClr val="tx2">
                  <a:lumMod val="50000"/>
                  <a:lumOff val="50000"/>
                </a:schemeClr>
              </a:solidFill>
            </a:endParaRPr>
          </a:p>
          <a:p>
            <a:pPr algn="ctr"/>
            <a:r>
              <a:rPr lang="sv-SE" sz="2400" dirty="0" smtClean="0">
                <a:solidFill>
                  <a:schemeClr val="tx2">
                    <a:lumMod val="50000"/>
                    <a:lumOff val="50000"/>
                  </a:schemeClr>
                </a:solidFill>
              </a:rPr>
              <a:t>Information</a:t>
            </a:r>
          </a:p>
        </p:txBody>
      </p:sp>
      <p:sp>
        <p:nvSpPr>
          <p:cNvPr id="28" name="textruta 27"/>
          <p:cNvSpPr txBox="1"/>
          <p:nvPr/>
        </p:nvSpPr>
        <p:spPr>
          <a:xfrm>
            <a:off x="1981411" y="2053069"/>
            <a:ext cx="1381597" cy="369332"/>
          </a:xfrm>
          <a:prstGeom prst="rect">
            <a:avLst/>
          </a:prstGeom>
          <a:noFill/>
        </p:spPr>
        <p:txBody>
          <a:bodyPr wrap="none" rtlCol="0">
            <a:spAutoFit/>
          </a:bodyPr>
          <a:lstStyle/>
          <a:p>
            <a:r>
              <a:rPr lang="sv-SE" dirty="0" err="1" smtClean="0"/>
              <a:t>Transaction</a:t>
            </a:r>
            <a:endParaRPr lang="sv-SE" dirty="0"/>
          </a:p>
        </p:txBody>
      </p:sp>
      <p:sp>
        <p:nvSpPr>
          <p:cNvPr id="52" name="textruta 51"/>
          <p:cNvSpPr txBox="1"/>
          <p:nvPr/>
        </p:nvSpPr>
        <p:spPr>
          <a:xfrm>
            <a:off x="7067300" y="2053069"/>
            <a:ext cx="2005677" cy="369332"/>
          </a:xfrm>
          <a:prstGeom prst="rect">
            <a:avLst/>
          </a:prstGeom>
          <a:noFill/>
        </p:spPr>
        <p:txBody>
          <a:bodyPr wrap="none" rtlCol="0">
            <a:spAutoFit/>
          </a:bodyPr>
          <a:lstStyle/>
          <a:p>
            <a:r>
              <a:rPr lang="sv-SE" dirty="0" err="1" smtClean="0"/>
              <a:t>Approval</a:t>
            </a:r>
            <a:r>
              <a:rPr lang="sv-SE" dirty="0" smtClean="0"/>
              <a:t> decision</a:t>
            </a:r>
            <a:endParaRPr lang="sv-SE" dirty="0"/>
          </a:p>
        </p:txBody>
      </p:sp>
      <p:sp>
        <p:nvSpPr>
          <p:cNvPr id="21" name="Rectangle 61"/>
          <p:cNvSpPr/>
          <p:nvPr/>
        </p:nvSpPr>
        <p:spPr>
          <a:xfrm>
            <a:off x="9671597" y="1800227"/>
            <a:ext cx="2243944" cy="1435100"/>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5400" dirty="0" smtClean="0">
                <a:solidFill>
                  <a:schemeClr val="tx2">
                    <a:lumMod val="50000"/>
                    <a:lumOff val="50000"/>
                  </a:schemeClr>
                </a:solidFill>
              </a:rPr>
              <a:t>CARD</a:t>
            </a:r>
            <a:endParaRPr lang="sv-SE" sz="6000" dirty="0">
              <a:solidFill>
                <a:schemeClr val="tx2">
                  <a:lumMod val="50000"/>
                  <a:lumOff val="50000"/>
                </a:schemeClr>
              </a:solidFill>
            </a:endParaRPr>
          </a:p>
        </p:txBody>
      </p:sp>
    </p:spTree>
    <p:extLst>
      <p:ext uri="{BB962C8B-B14F-4D97-AF65-F5344CB8AC3E}">
        <p14:creationId xmlns:p14="http://schemas.microsoft.com/office/powerpoint/2010/main" val="17031266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p:cNvSpPr>
            <a:spLocks noGrp="1"/>
          </p:cNvSpPr>
          <p:nvPr>
            <p:ph type="sldNum" sz="quarter" idx="12"/>
          </p:nvPr>
        </p:nvSpPr>
        <p:spPr/>
        <p:txBody>
          <a:bodyPr/>
          <a:lstStyle/>
          <a:p>
            <a:fld id="{6332AF82-E98F-8C47-B5BC-EDAF4B2AF6A5}" type="slidenum">
              <a:rPr lang="en-US" smtClean="0"/>
              <a:t>23</a:t>
            </a:fld>
            <a:endParaRPr lang="en-US"/>
          </a:p>
        </p:txBody>
      </p:sp>
      <p:sp>
        <p:nvSpPr>
          <p:cNvPr id="3" name="Rubrik 2"/>
          <p:cNvSpPr>
            <a:spLocks noGrp="1"/>
          </p:cNvSpPr>
          <p:nvPr>
            <p:ph type="title"/>
          </p:nvPr>
        </p:nvSpPr>
        <p:spPr/>
        <p:txBody>
          <a:bodyPr>
            <a:normAutofit fontScale="90000"/>
          </a:bodyPr>
          <a:lstStyle/>
          <a:p>
            <a:r>
              <a:rPr lang="sv-SE" dirty="0" smtClean="0"/>
              <a:t>Implementation </a:t>
            </a:r>
            <a:r>
              <a:rPr lang="sv-SE" dirty="0" err="1" smtClean="0"/>
              <a:t>goals</a:t>
            </a:r>
            <a:r>
              <a:rPr lang="sv-SE" dirty="0" smtClean="0"/>
              <a:t>.</a:t>
            </a:r>
            <a:endParaRPr lang="sv-SE" dirty="0"/>
          </a:p>
        </p:txBody>
      </p:sp>
      <p:sp>
        <p:nvSpPr>
          <p:cNvPr id="4" name="textruta 3"/>
          <p:cNvSpPr txBox="1"/>
          <p:nvPr/>
        </p:nvSpPr>
        <p:spPr>
          <a:xfrm>
            <a:off x="539750" y="1765300"/>
            <a:ext cx="10885488" cy="1200329"/>
          </a:xfrm>
          <a:prstGeom prst="rect">
            <a:avLst/>
          </a:prstGeom>
          <a:noFill/>
        </p:spPr>
        <p:txBody>
          <a:bodyPr wrap="square" rtlCol="0">
            <a:spAutoFit/>
          </a:bodyPr>
          <a:lstStyle/>
          <a:p>
            <a:pPr marL="285750" indent="-285750">
              <a:buFont typeface="Arial" charset="0"/>
              <a:buChar char="•"/>
            </a:pPr>
            <a:r>
              <a:rPr lang="sv-SE" dirty="0" err="1" smtClean="0"/>
              <a:t>Build</a:t>
            </a:r>
            <a:r>
              <a:rPr lang="sv-SE" dirty="0" smtClean="0"/>
              <a:t> for the </a:t>
            </a:r>
            <a:r>
              <a:rPr lang="sv-SE" dirty="0" err="1" smtClean="0"/>
              <a:t>future</a:t>
            </a:r>
            <a:endParaRPr lang="sv-SE" dirty="0" smtClean="0"/>
          </a:p>
          <a:p>
            <a:pPr marL="285750" indent="-285750">
              <a:buFont typeface="Arial" charset="0"/>
              <a:buChar char="•"/>
            </a:pPr>
            <a:r>
              <a:rPr lang="sv-SE" dirty="0" err="1" smtClean="0"/>
              <a:t>Flexibility</a:t>
            </a:r>
            <a:endParaRPr lang="sv-SE" dirty="0" smtClean="0"/>
          </a:p>
          <a:p>
            <a:pPr marL="285750" indent="-285750">
              <a:buFont typeface="Arial" charset="0"/>
              <a:buChar char="•"/>
            </a:pPr>
            <a:r>
              <a:rPr lang="sv-SE" dirty="0" err="1" smtClean="0"/>
              <a:t>Scalability</a:t>
            </a:r>
            <a:r>
              <a:rPr lang="sv-SE" dirty="0" smtClean="0"/>
              <a:t> </a:t>
            </a:r>
            <a:r>
              <a:rPr lang="sv-SE" dirty="0" err="1" smtClean="0"/>
              <a:t>through</a:t>
            </a:r>
            <a:r>
              <a:rPr lang="sv-SE" dirty="0" smtClean="0"/>
              <a:t> Kafka cluster in </a:t>
            </a:r>
            <a:r>
              <a:rPr lang="sv-SE" dirty="0" err="1" smtClean="0"/>
              <a:t>place</a:t>
            </a:r>
            <a:endParaRPr lang="sv-SE" dirty="0" smtClean="0"/>
          </a:p>
          <a:p>
            <a:pPr marL="285750" indent="-285750">
              <a:buFont typeface="Arial" charset="0"/>
              <a:buChar char="•"/>
            </a:pPr>
            <a:r>
              <a:rPr lang="sv-SE" dirty="0" smtClean="0"/>
              <a:t>Business </a:t>
            </a:r>
            <a:r>
              <a:rPr lang="sv-SE" dirty="0" err="1" smtClean="0"/>
              <a:t>growth</a:t>
            </a:r>
            <a:r>
              <a:rPr lang="sv-SE" dirty="0" smtClean="0"/>
              <a:t> </a:t>
            </a:r>
            <a:endParaRPr lang="sv-SE" dirty="0"/>
          </a:p>
        </p:txBody>
      </p:sp>
    </p:spTree>
    <p:extLst>
      <p:ext uri="{BB962C8B-B14F-4D97-AF65-F5344CB8AC3E}">
        <p14:creationId xmlns:p14="http://schemas.microsoft.com/office/powerpoint/2010/main" val="272728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6409" y="1502693"/>
            <a:ext cx="1931965" cy="1931965"/>
          </a:xfrm>
          <a:prstGeom prst="rect">
            <a:avLst/>
          </a:prstGeom>
        </p:spPr>
      </p:pic>
      <p:sp>
        <p:nvSpPr>
          <p:cNvPr id="42" name="Rektangel 41"/>
          <p:cNvSpPr/>
          <p:nvPr/>
        </p:nvSpPr>
        <p:spPr>
          <a:xfrm>
            <a:off x="1571815" y="4549145"/>
            <a:ext cx="3358275" cy="1612925"/>
          </a:xfrm>
          <a:prstGeom prst="rect">
            <a:avLst/>
          </a:prstGeom>
          <a:solidFill>
            <a:schemeClr val="bg1"/>
          </a:solidFill>
          <a:ln w="3492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Rektangel 6"/>
          <p:cNvSpPr/>
          <p:nvPr/>
        </p:nvSpPr>
        <p:spPr>
          <a:xfrm>
            <a:off x="1952189" y="1291955"/>
            <a:ext cx="7927086" cy="2985381"/>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sp>
        <p:nvSpPr>
          <p:cNvPr id="2" name="Slide Number Placeholder 1"/>
          <p:cNvSpPr>
            <a:spLocks noGrp="1"/>
          </p:cNvSpPr>
          <p:nvPr>
            <p:ph type="sldNum" sz="quarter" idx="12"/>
          </p:nvPr>
        </p:nvSpPr>
        <p:spPr/>
        <p:txBody>
          <a:bodyPr/>
          <a:lstStyle/>
          <a:p>
            <a:fld id="{6332AF82-E98F-8C47-B5BC-EDAF4B2AF6A5}" type="slidenum">
              <a:rPr lang="en-US" smtClean="0"/>
              <a:t>24</a:t>
            </a:fld>
            <a:endParaRPr lang="en-US"/>
          </a:p>
        </p:txBody>
      </p:sp>
      <p:sp>
        <p:nvSpPr>
          <p:cNvPr id="3" name="Title 2"/>
          <p:cNvSpPr>
            <a:spLocks noGrp="1"/>
          </p:cNvSpPr>
          <p:nvPr>
            <p:ph type="title"/>
          </p:nvPr>
        </p:nvSpPr>
        <p:spPr/>
        <p:txBody>
          <a:bodyPr>
            <a:normAutofit fontScale="90000"/>
          </a:bodyPr>
          <a:lstStyle/>
          <a:p>
            <a:r>
              <a:rPr lang="sv-SE" dirty="0" smtClean="0"/>
              <a:t>Solution</a:t>
            </a:r>
            <a:endParaRPr lang="sv-SE" dirty="0"/>
          </a:p>
        </p:txBody>
      </p:sp>
      <p:cxnSp>
        <p:nvCxnSpPr>
          <p:cNvPr id="38" name="Straight Arrow Connector 37"/>
          <p:cNvCxnSpPr>
            <a:stCxn id="6" idx="3"/>
          </p:cNvCxnSpPr>
          <p:nvPr/>
        </p:nvCxnSpPr>
        <p:spPr>
          <a:xfrm>
            <a:off x="6708374" y="2468676"/>
            <a:ext cx="2824220" cy="87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6" idx="1"/>
          </p:cNvCxnSpPr>
          <p:nvPr/>
        </p:nvCxnSpPr>
        <p:spPr>
          <a:xfrm flipV="1">
            <a:off x="2243281" y="2468676"/>
            <a:ext cx="2533128" cy="23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422238" y="1383705"/>
            <a:ext cx="3467744" cy="369332"/>
          </a:xfrm>
          <a:prstGeom prst="rect">
            <a:avLst/>
          </a:prstGeom>
          <a:noFill/>
        </p:spPr>
        <p:txBody>
          <a:bodyPr wrap="none" rtlCol="0">
            <a:spAutoFit/>
          </a:bodyPr>
          <a:lstStyle/>
          <a:p>
            <a:r>
              <a:rPr lang="sv-SE" b="1" dirty="0" err="1" smtClean="0"/>
              <a:t>Transaction</a:t>
            </a:r>
            <a:r>
              <a:rPr lang="sv-SE" b="1" dirty="0" smtClean="0"/>
              <a:t> decision </a:t>
            </a:r>
            <a:r>
              <a:rPr lang="sv-SE" b="1" dirty="0" err="1" smtClean="0"/>
              <a:t>platform</a:t>
            </a:r>
            <a:endParaRPr lang="sv-SE" b="1" dirty="0"/>
          </a:p>
        </p:txBody>
      </p:sp>
      <p:sp>
        <p:nvSpPr>
          <p:cNvPr id="39" name="Rectangle 61"/>
          <p:cNvSpPr/>
          <p:nvPr/>
        </p:nvSpPr>
        <p:spPr>
          <a:xfrm>
            <a:off x="2128981" y="4745925"/>
            <a:ext cx="2243944" cy="1152728"/>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err="1" smtClean="0">
                <a:solidFill>
                  <a:schemeClr val="tx2">
                    <a:lumMod val="50000"/>
                    <a:lumOff val="50000"/>
                  </a:schemeClr>
                </a:solidFill>
              </a:rPr>
              <a:t>Customer</a:t>
            </a:r>
            <a:endParaRPr lang="sv-SE" sz="2400" dirty="0" smtClean="0">
              <a:solidFill>
                <a:schemeClr val="tx2">
                  <a:lumMod val="50000"/>
                  <a:lumOff val="50000"/>
                </a:schemeClr>
              </a:solidFill>
            </a:endParaRPr>
          </a:p>
          <a:p>
            <a:pPr algn="ctr"/>
            <a:r>
              <a:rPr lang="sv-SE" sz="2400" dirty="0" smtClean="0">
                <a:solidFill>
                  <a:schemeClr val="tx2">
                    <a:lumMod val="50000"/>
                    <a:lumOff val="50000"/>
                  </a:schemeClr>
                </a:solidFill>
              </a:rPr>
              <a:t>Information</a:t>
            </a:r>
          </a:p>
        </p:txBody>
      </p:sp>
      <p:sp>
        <p:nvSpPr>
          <p:cNvPr id="41" name="Rectangle 61"/>
          <p:cNvSpPr/>
          <p:nvPr/>
        </p:nvSpPr>
        <p:spPr>
          <a:xfrm>
            <a:off x="6078336" y="3498114"/>
            <a:ext cx="1401275" cy="626960"/>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err="1" smtClean="0">
                <a:solidFill>
                  <a:schemeClr val="tx2">
                    <a:lumMod val="50000"/>
                    <a:lumOff val="50000"/>
                  </a:schemeClr>
                </a:solidFill>
              </a:rPr>
              <a:t>Transaction</a:t>
            </a:r>
            <a:r>
              <a:rPr lang="sv-SE" sz="1100" dirty="0" smtClean="0">
                <a:solidFill>
                  <a:schemeClr val="tx2">
                    <a:lumMod val="50000"/>
                    <a:lumOff val="50000"/>
                  </a:schemeClr>
                </a:solidFill>
              </a:rPr>
              <a:t> </a:t>
            </a:r>
            <a:r>
              <a:rPr lang="sv-SE" sz="1100" dirty="0" err="1" smtClean="0">
                <a:solidFill>
                  <a:schemeClr val="tx2">
                    <a:lumMod val="50000"/>
                    <a:lumOff val="50000"/>
                  </a:schemeClr>
                </a:solidFill>
              </a:rPr>
              <a:t>History</a:t>
            </a:r>
            <a:r>
              <a:rPr lang="sv-SE" sz="1400" dirty="0" smtClean="0">
                <a:solidFill>
                  <a:schemeClr val="tx2">
                    <a:lumMod val="50000"/>
                    <a:lumOff val="50000"/>
                  </a:schemeClr>
                </a:solidFill>
              </a:rPr>
              <a:t> </a:t>
            </a:r>
          </a:p>
          <a:p>
            <a:pPr algn="ctr"/>
            <a:r>
              <a:rPr lang="sv-SE" sz="1200" dirty="0" err="1" smtClean="0">
                <a:solidFill>
                  <a:schemeClr val="tx2">
                    <a:lumMod val="50000"/>
                    <a:lumOff val="50000"/>
                  </a:schemeClr>
                </a:solidFill>
              </a:rPr>
              <a:t>state</a:t>
            </a:r>
            <a:r>
              <a:rPr lang="sv-SE" sz="1200" dirty="0" smtClean="0">
                <a:solidFill>
                  <a:schemeClr val="tx2">
                    <a:lumMod val="50000"/>
                    <a:lumOff val="50000"/>
                  </a:schemeClr>
                </a:solidFill>
              </a:rPr>
              <a:t> store</a:t>
            </a:r>
          </a:p>
        </p:txBody>
      </p:sp>
      <p:cxnSp>
        <p:nvCxnSpPr>
          <p:cNvPr id="26" name="Straight Arrow Connector 37"/>
          <p:cNvCxnSpPr>
            <a:stCxn id="41" idx="0"/>
            <a:endCxn id="18" idx="6"/>
          </p:cNvCxnSpPr>
          <p:nvPr/>
        </p:nvCxnSpPr>
        <p:spPr>
          <a:xfrm flipH="1" flipV="1">
            <a:off x="6166613" y="2791381"/>
            <a:ext cx="612361" cy="70673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61"/>
          <p:cNvSpPr/>
          <p:nvPr/>
        </p:nvSpPr>
        <p:spPr>
          <a:xfrm>
            <a:off x="2392452" y="2947049"/>
            <a:ext cx="1736286" cy="911064"/>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err="1" smtClean="0">
                <a:solidFill>
                  <a:schemeClr val="tx2">
                    <a:lumMod val="50000"/>
                    <a:lumOff val="50000"/>
                  </a:schemeClr>
                </a:solidFill>
              </a:rPr>
              <a:t>Customer</a:t>
            </a:r>
            <a:endParaRPr lang="sv-SE" sz="2400" dirty="0" smtClean="0">
              <a:solidFill>
                <a:schemeClr val="tx2">
                  <a:lumMod val="50000"/>
                  <a:lumOff val="50000"/>
                </a:schemeClr>
              </a:solidFill>
            </a:endParaRPr>
          </a:p>
          <a:p>
            <a:pPr algn="ctr"/>
            <a:r>
              <a:rPr lang="sv-SE" sz="2400" dirty="0" smtClean="0">
                <a:solidFill>
                  <a:schemeClr val="tx2">
                    <a:lumMod val="50000"/>
                    <a:lumOff val="50000"/>
                  </a:schemeClr>
                </a:solidFill>
              </a:rPr>
              <a:t>State store</a:t>
            </a:r>
          </a:p>
        </p:txBody>
      </p:sp>
      <p:cxnSp>
        <p:nvCxnSpPr>
          <p:cNvPr id="32" name="Straight Arrow Connector 46"/>
          <p:cNvCxnSpPr>
            <a:stCxn id="39" idx="0"/>
            <a:endCxn id="31" idx="2"/>
          </p:cNvCxnSpPr>
          <p:nvPr/>
        </p:nvCxnSpPr>
        <p:spPr>
          <a:xfrm flipV="1">
            <a:off x="3250953" y="3858113"/>
            <a:ext cx="9642" cy="8878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46"/>
          <p:cNvCxnSpPr>
            <a:stCxn id="31" idx="3"/>
          </p:cNvCxnSpPr>
          <p:nvPr/>
        </p:nvCxnSpPr>
        <p:spPr>
          <a:xfrm flipV="1">
            <a:off x="4128738" y="2947049"/>
            <a:ext cx="915652" cy="45553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Rectangle 61"/>
          <p:cNvSpPr/>
          <p:nvPr/>
        </p:nvSpPr>
        <p:spPr>
          <a:xfrm>
            <a:off x="4580107" y="3429910"/>
            <a:ext cx="1328977" cy="695164"/>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100" dirty="0" err="1" smtClean="0">
                <a:solidFill>
                  <a:schemeClr val="tx2">
                    <a:lumMod val="50000"/>
                    <a:lumOff val="50000"/>
                  </a:schemeClr>
                </a:solidFill>
              </a:rPr>
              <a:t>Aggr</a:t>
            </a:r>
            <a:r>
              <a:rPr lang="sv-SE" sz="1100" dirty="0" smtClean="0">
                <a:solidFill>
                  <a:schemeClr val="tx2">
                    <a:lumMod val="50000"/>
                    <a:lumOff val="50000"/>
                  </a:schemeClr>
                </a:solidFill>
              </a:rPr>
              <a:t>. </a:t>
            </a:r>
            <a:r>
              <a:rPr lang="sv-SE" sz="1100" dirty="0" err="1" smtClean="0">
                <a:solidFill>
                  <a:schemeClr val="tx2">
                    <a:lumMod val="50000"/>
                    <a:lumOff val="50000"/>
                  </a:schemeClr>
                </a:solidFill>
              </a:rPr>
              <a:t>Transaction</a:t>
            </a:r>
            <a:endParaRPr lang="sv-SE" sz="1400" dirty="0" smtClean="0">
              <a:solidFill>
                <a:schemeClr val="tx2">
                  <a:lumMod val="50000"/>
                  <a:lumOff val="50000"/>
                </a:schemeClr>
              </a:solidFill>
            </a:endParaRPr>
          </a:p>
          <a:p>
            <a:pPr algn="ctr"/>
            <a:r>
              <a:rPr lang="sv-SE" sz="1400" dirty="0" err="1" smtClean="0">
                <a:solidFill>
                  <a:schemeClr val="tx2">
                    <a:lumMod val="50000"/>
                    <a:lumOff val="50000"/>
                  </a:schemeClr>
                </a:solidFill>
              </a:rPr>
              <a:t>state</a:t>
            </a:r>
            <a:r>
              <a:rPr lang="sv-SE" sz="1400" dirty="0" smtClean="0">
                <a:solidFill>
                  <a:schemeClr val="tx2">
                    <a:lumMod val="50000"/>
                    <a:lumOff val="50000"/>
                  </a:schemeClr>
                </a:solidFill>
              </a:rPr>
              <a:t> store</a:t>
            </a:r>
          </a:p>
        </p:txBody>
      </p:sp>
      <p:cxnSp>
        <p:nvCxnSpPr>
          <p:cNvPr id="51" name="Straight Arrow Connector 46"/>
          <p:cNvCxnSpPr>
            <a:stCxn id="45" idx="0"/>
          </p:cNvCxnSpPr>
          <p:nvPr/>
        </p:nvCxnSpPr>
        <p:spPr>
          <a:xfrm flipV="1">
            <a:off x="5244596" y="2947049"/>
            <a:ext cx="203654" cy="4828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37"/>
          <p:cNvCxnSpPr/>
          <p:nvPr/>
        </p:nvCxnSpPr>
        <p:spPr>
          <a:xfrm>
            <a:off x="6556755" y="2827243"/>
            <a:ext cx="3973514" cy="15042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7"/>
          <p:cNvCxnSpPr>
            <a:endCxn id="69" idx="1"/>
          </p:cNvCxnSpPr>
          <p:nvPr/>
        </p:nvCxnSpPr>
        <p:spPr>
          <a:xfrm>
            <a:off x="6661866" y="2720215"/>
            <a:ext cx="3847785" cy="7561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Rectangle 61"/>
          <p:cNvSpPr/>
          <p:nvPr/>
        </p:nvSpPr>
        <p:spPr>
          <a:xfrm>
            <a:off x="10530269" y="3978583"/>
            <a:ext cx="1371012" cy="652164"/>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smtClean="0">
                <a:solidFill>
                  <a:schemeClr val="tx2">
                    <a:lumMod val="50000"/>
                    <a:lumOff val="50000"/>
                  </a:schemeClr>
                </a:solidFill>
              </a:rPr>
              <a:t>CRM</a:t>
            </a:r>
            <a:endParaRPr lang="sv-SE" sz="2400" dirty="0" smtClean="0">
              <a:solidFill>
                <a:schemeClr val="tx2">
                  <a:lumMod val="50000"/>
                  <a:lumOff val="50000"/>
                </a:schemeClr>
              </a:solidFill>
            </a:endParaRPr>
          </a:p>
        </p:txBody>
      </p:sp>
      <p:sp>
        <p:nvSpPr>
          <p:cNvPr id="69" name="Rectangle 61"/>
          <p:cNvSpPr/>
          <p:nvPr/>
        </p:nvSpPr>
        <p:spPr>
          <a:xfrm>
            <a:off x="10509651" y="3150292"/>
            <a:ext cx="1371012" cy="652164"/>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err="1" smtClean="0">
                <a:solidFill>
                  <a:schemeClr val="tx2">
                    <a:lumMod val="50000"/>
                    <a:lumOff val="50000"/>
                  </a:schemeClr>
                </a:solidFill>
              </a:rPr>
              <a:t>Mob</a:t>
            </a:r>
            <a:r>
              <a:rPr lang="sv-SE" sz="2000" dirty="0" smtClean="0">
                <a:solidFill>
                  <a:schemeClr val="tx2">
                    <a:lumMod val="50000"/>
                    <a:lumOff val="50000"/>
                  </a:schemeClr>
                </a:solidFill>
              </a:rPr>
              <a:t> </a:t>
            </a:r>
            <a:r>
              <a:rPr lang="sv-SE" sz="2000" dirty="0" err="1" smtClean="0">
                <a:solidFill>
                  <a:schemeClr val="tx2">
                    <a:lumMod val="50000"/>
                    <a:lumOff val="50000"/>
                  </a:schemeClr>
                </a:solidFill>
              </a:rPr>
              <a:t>app</a:t>
            </a:r>
            <a:endParaRPr lang="sv-SE" sz="2400" dirty="0" smtClean="0">
              <a:solidFill>
                <a:schemeClr val="tx2">
                  <a:lumMod val="50000"/>
                  <a:lumOff val="50000"/>
                </a:schemeClr>
              </a:solidFill>
            </a:endParaRPr>
          </a:p>
        </p:txBody>
      </p:sp>
      <p:cxnSp>
        <p:nvCxnSpPr>
          <p:cNvPr id="37" name="Straight Arrow Connector 37"/>
          <p:cNvCxnSpPr>
            <a:endCxn id="40" idx="1"/>
          </p:cNvCxnSpPr>
          <p:nvPr/>
        </p:nvCxnSpPr>
        <p:spPr>
          <a:xfrm>
            <a:off x="6434594" y="2929758"/>
            <a:ext cx="4090744" cy="22420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61"/>
          <p:cNvSpPr/>
          <p:nvPr/>
        </p:nvSpPr>
        <p:spPr>
          <a:xfrm>
            <a:off x="10525338" y="4845768"/>
            <a:ext cx="1371012" cy="652164"/>
          </a:xfrm>
          <a:prstGeom prst="rect">
            <a:avLst/>
          </a:prstGeom>
          <a:solidFill>
            <a:schemeClr val="bg1"/>
          </a:solid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000" dirty="0" err="1" smtClean="0">
                <a:solidFill>
                  <a:schemeClr val="tx2">
                    <a:lumMod val="50000"/>
                    <a:lumOff val="50000"/>
                  </a:schemeClr>
                </a:solidFill>
              </a:rPr>
              <a:t>Kibana</a:t>
            </a:r>
            <a:endParaRPr lang="sv-SE" sz="2400" dirty="0" smtClean="0">
              <a:solidFill>
                <a:schemeClr val="tx2">
                  <a:lumMod val="50000"/>
                  <a:lumOff val="50000"/>
                </a:schemeClr>
              </a:solidFill>
            </a:endParaRPr>
          </a:p>
        </p:txBody>
      </p:sp>
    </p:spTree>
    <p:extLst>
      <p:ext uri="{BB962C8B-B14F-4D97-AF65-F5344CB8AC3E}">
        <p14:creationId xmlns:p14="http://schemas.microsoft.com/office/powerpoint/2010/main" val="1976024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Bildobjekt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6166" y="968752"/>
            <a:ext cx="1716978" cy="1716978"/>
          </a:xfrm>
          <a:prstGeom prst="rect">
            <a:avLst/>
          </a:prstGeom>
        </p:spPr>
      </p:pic>
      <p:sp>
        <p:nvSpPr>
          <p:cNvPr id="5" name="Platshållare för innehåll 2"/>
          <p:cNvSpPr txBox="1">
            <a:spLocks/>
          </p:cNvSpPr>
          <p:nvPr/>
        </p:nvSpPr>
        <p:spPr>
          <a:xfrm>
            <a:off x="774700" y="1585914"/>
            <a:ext cx="94615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sv-SE" dirty="0" smtClean="0"/>
          </a:p>
          <a:p>
            <a:endParaRPr lang="sv-SE" dirty="0" smtClean="0"/>
          </a:p>
        </p:txBody>
      </p:sp>
      <p:sp>
        <p:nvSpPr>
          <p:cNvPr id="8" name="Rectangle 29"/>
          <p:cNvSpPr/>
          <p:nvPr/>
        </p:nvSpPr>
        <p:spPr>
          <a:xfrm>
            <a:off x="1178161" y="2241118"/>
            <a:ext cx="1973223" cy="8001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KYC</a:t>
            </a:r>
            <a:endParaRPr lang="sv-SE" dirty="0">
              <a:solidFill>
                <a:schemeClr val="tx1"/>
              </a:solidFill>
            </a:endParaRPr>
          </a:p>
        </p:txBody>
      </p:sp>
      <p:sp>
        <p:nvSpPr>
          <p:cNvPr id="9" name="Rectangle 29"/>
          <p:cNvSpPr/>
          <p:nvPr/>
        </p:nvSpPr>
        <p:spPr>
          <a:xfrm>
            <a:off x="3360310" y="2241118"/>
            <a:ext cx="1973223" cy="8001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Risk-scores</a:t>
            </a:r>
            <a:endParaRPr lang="sv-SE" dirty="0">
              <a:solidFill>
                <a:schemeClr val="tx1"/>
              </a:solidFill>
            </a:endParaRPr>
          </a:p>
        </p:txBody>
      </p:sp>
      <p:sp>
        <p:nvSpPr>
          <p:cNvPr id="11" name="Rectangle 29"/>
          <p:cNvSpPr/>
          <p:nvPr/>
        </p:nvSpPr>
        <p:spPr>
          <a:xfrm>
            <a:off x="5491659" y="2241118"/>
            <a:ext cx="1973223" cy="8001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Transactions</a:t>
            </a:r>
            <a:endParaRPr lang="sv-SE" dirty="0">
              <a:solidFill>
                <a:schemeClr val="tx1"/>
              </a:solidFill>
            </a:endParaRPr>
          </a:p>
        </p:txBody>
      </p:sp>
      <p:sp>
        <p:nvSpPr>
          <p:cNvPr id="12" name="Rectangle 29"/>
          <p:cNvSpPr/>
          <p:nvPr/>
        </p:nvSpPr>
        <p:spPr>
          <a:xfrm>
            <a:off x="7686508" y="2241118"/>
            <a:ext cx="1973223" cy="8001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Transactions</a:t>
            </a:r>
            <a:endParaRPr lang="sv-SE" dirty="0">
              <a:solidFill>
                <a:schemeClr val="tx1"/>
              </a:solidFill>
            </a:endParaRPr>
          </a:p>
        </p:txBody>
      </p:sp>
      <p:cxnSp>
        <p:nvCxnSpPr>
          <p:cNvPr id="14" name="Rak 13"/>
          <p:cNvCxnSpPr/>
          <p:nvPr/>
        </p:nvCxnSpPr>
        <p:spPr>
          <a:xfrm>
            <a:off x="1079500" y="3204732"/>
            <a:ext cx="8793192" cy="0"/>
          </a:xfrm>
          <a:prstGeom prst="line">
            <a:avLst/>
          </a:prstGeom>
          <a:ln w="476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Rak 18"/>
          <p:cNvCxnSpPr/>
          <p:nvPr/>
        </p:nvCxnSpPr>
        <p:spPr>
          <a:xfrm>
            <a:off x="1116504" y="4271532"/>
            <a:ext cx="8793192" cy="0"/>
          </a:xfrm>
          <a:prstGeom prst="line">
            <a:avLst/>
          </a:prstGeom>
          <a:ln w="476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Rectangle 29"/>
          <p:cNvSpPr/>
          <p:nvPr/>
        </p:nvSpPr>
        <p:spPr>
          <a:xfrm>
            <a:off x="1203560" y="3334479"/>
            <a:ext cx="1973223" cy="800100"/>
          </a:xfrm>
          <a:prstGeom prst="rect">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REST</a:t>
            </a:r>
            <a:endParaRPr lang="sv-SE" dirty="0">
              <a:solidFill>
                <a:schemeClr val="tx1"/>
              </a:solidFill>
            </a:endParaRPr>
          </a:p>
        </p:txBody>
      </p:sp>
      <p:sp>
        <p:nvSpPr>
          <p:cNvPr id="21" name="Rectangle 29"/>
          <p:cNvSpPr/>
          <p:nvPr/>
        </p:nvSpPr>
        <p:spPr>
          <a:xfrm>
            <a:off x="3325149" y="3341769"/>
            <a:ext cx="1973223" cy="800100"/>
          </a:xfrm>
          <a:prstGeom prst="rect">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Monitoring</a:t>
            </a:r>
            <a:endParaRPr lang="sv-SE" dirty="0">
              <a:solidFill>
                <a:schemeClr val="tx1"/>
              </a:solidFill>
            </a:endParaRPr>
          </a:p>
        </p:txBody>
      </p:sp>
      <p:sp>
        <p:nvSpPr>
          <p:cNvPr id="22" name="Rectangle 29"/>
          <p:cNvSpPr/>
          <p:nvPr/>
        </p:nvSpPr>
        <p:spPr>
          <a:xfrm>
            <a:off x="5459438" y="3341769"/>
            <a:ext cx="1973223" cy="800100"/>
          </a:xfrm>
          <a:prstGeom prst="rect">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Analytics</a:t>
            </a:r>
            <a:endParaRPr lang="sv-SE" dirty="0">
              <a:solidFill>
                <a:schemeClr val="tx1"/>
              </a:solidFill>
            </a:endParaRPr>
          </a:p>
        </p:txBody>
      </p:sp>
      <p:sp>
        <p:nvSpPr>
          <p:cNvPr id="23" name="Rectangle 29"/>
          <p:cNvSpPr/>
          <p:nvPr/>
        </p:nvSpPr>
        <p:spPr>
          <a:xfrm>
            <a:off x="7665143" y="3341769"/>
            <a:ext cx="1973223" cy="800100"/>
          </a:xfrm>
          <a:prstGeom prst="rect">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Batch-jobs</a:t>
            </a:r>
            <a:endParaRPr lang="sv-SE" dirty="0">
              <a:solidFill>
                <a:schemeClr val="tx1"/>
              </a:solidFill>
            </a:endParaRPr>
          </a:p>
        </p:txBody>
      </p:sp>
      <p:sp>
        <p:nvSpPr>
          <p:cNvPr id="24" name="Rectangle 29"/>
          <p:cNvSpPr/>
          <p:nvPr/>
        </p:nvSpPr>
        <p:spPr>
          <a:xfrm>
            <a:off x="1203560" y="4477078"/>
            <a:ext cx="1973223" cy="8001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Bank-giro</a:t>
            </a:r>
            <a:endParaRPr lang="sv-SE" dirty="0">
              <a:solidFill>
                <a:schemeClr val="tx1"/>
              </a:solidFill>
            </a:endParaRPr>
          </a:p>
        </p:txBody>
      </p:sp>
      <p:sp>
        <p:nvSpPr>
          <p:cNvPr id="25" name="Rectangle 29"/>
          <p:cNvSpPr/>
          <p:nvPr/>
        </p:nvSpPr>
        <p:spPr>
          <a:xfrm>
            <a:off x="3325149" y="4484368"/>
            <a:ext cx="1973223" cy="8001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Customer</a:t>
            </a:r>
            <a:r>
              <a:rPr lang="sv-SE" dirty="0" smtClean="0">
                <a:solidFill>
                  <a:schemeClr val="tx1"/>
                </a:solidFill>
              </a:rPr>
              <a:t> service</a:t>
            </a:r>
            <a:endParaRPr lang="sv-SE" dirty="0">
              <a:solidFill>
                <a:schemeClr val="tx1"/>
              </a:solidFill>
            </a:endParaRPr>
          </a:p>
        </p:txBody>
      </p:sp>
      <p:sp>
        <p:nvSpPr>
          <p:cNvPr id="26" name="Rectangle 29"/>
          <p:cNvSpPr/>
          <p:nvPr/>
        </p:nvSpPr>
        <p:spPr>
          <a:xfrm>
            <a:off x="5459438" y="4484368"/>
            <a:ext cx="1973223" cy="8001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smtClean="0">
                <a:solidFill>
                  <a:schemeClr val="tx1"/>
                </a:solidFill>
              </a:rPr>
              <a:t>Mobile </a:t>
            </a:r>
            <a:r>
              <a:rPr lang="sv-SE" dirty="0" err="1" smtClean="0">
                <a:solidFill>
                  <a:schemeClr val="tx1"/>
                </a:solidFill>
              </a:rPr>
              <a:t>app</a:t>
            </a:r>
            <a:endParaRPr lang="sv-SE" dirty="0">
              <a:solidFill>
                <a:schemeClr val="tx1"/>
              </a:solidFill>
            </a:endParaRPr>
          </a:p>
        </p:txBody>
      </p:sp>
      <p:sp>
        <p:nvSpPr>
          <p:cNvPr id="27" name="Rectangle 29"/>
          <p:cNvSpPr/>
          <p:nvPr/>
        </p:nvSpPr>
        <p:spPr>
          <a:xfrm>
            <a:off x="7665143" y="4484368"/>
            <a:ext cx="1973223" cy="80010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err="1" smtClean="0">
                <a:solidFill>
                  <a:schemeClr val="tx1"/>
                </a:solidFill>
              </a:rPr>
              <a:t>Website</a:t>
            </a:r>
            <a:endParaRPr lang="sv-SE" dirty="0">
              <a:solidFill>
                <a:schemeClr val="tx1"/>
              </a:solidFill>
            </a:endParaRPr>
          </a:p>
        </p:txBody>
      </p:sp>
      <p:sp>
        <p:nvSpPr>
          <p:cNvPr id="2" name="Slide Number Placeholder 1"/>
          <p:cNvSpPr>
            <a:spLocks noGrp="1"/>
          </p:cNvSpPr>
          <p:nvPr>
            <p:ph type="sldNum" sz="quarter" idx="12"/>
          </p:nvPr>
        </p:nvSpPr>
        <p:spPr/>
        <p:txBody>
          <a:bodyPr/>
          <a:lstStyle/>
          <a:p>
            <a:fld id="{6332AF82-E98F-8C47-B5BC-EDAF4B2AF6A5}" type="slidenum">
              <a:rPr lang="en-US" smtClean="0"/>
              <a:t>25</a:t>
            </a:fld>
            <a:endParaRPr lang="en-US"/>
          </a:p>
        </p:txBody>
      </p:sp>
      <p:sp>
        <p:nvSpPr>
          <p:cNvPr id="4" name="Rektangel 3"/>
          <p:cNvSpPr/>
          <p:nvPr/>
        </p:nvSpPr>
        <p:spPr>
          <a:xfrm>
            <a:off x="1079500" y="1422400"/>
            <a:ext cx="8793192" cy="4140199"/>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917826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3</a:t>
            </a:fld>
            <a:endParaRPr lang="en-US"/>
          </a:p>
        </p:txBody>
      </p:sp>
      <p:sp>
        <p:nvSpPr>
          <p:cNvPr id="3" name="Title 2"/>
          <p:cNvSpPr>
            <a:spLocks noGrp="1"/>
          </p:cNvSpPr>
          <p:nvPr>
            <p:ph type="title"/>
          </p:nvPr>
        </p:nvSpPr>
        <p:spPr/>
        <p:txBody>
          <a:bodyPr>
            <a:normAutofit fontScale="90000"/>
          </a:bodyPr>
          <a:lstStyle/>
          <a:p>
            <a:endParaRPr lang="sv-SE"/>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725" y="2117492"/>
            <a:ext cx="2649538" cy="2640647"/>
          </a:xfrm>
          <a:prstGeom prst="rect">
            <a:avLst/>
          </a:prstGeom>
          <a:noFill/>
          <a:ln>
            <a:noFill/>
          </a:ln>
        </p:spPr>
      </p:pic>
      <p:sp>
        <p:nvSpPr>
          <p:cNvPr id="5" name="Rounded Rectangle 4"/>
          <p:cNvSpPr/>
          <p:nvPr/>
        </p:nvSpPr>
        <p:spPr>
          <a:xfrm>
            <a:off x="1577975" y="2138564"/>
            <a:ext cx="1600200" cy="850900"/>
          </a:xfrm>
          <a:prstGeom prst="roundRect">
            <a:avLst/>
          </a:prstGeom>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t>AML</a:t>
            </a:r>
            <a:endParaRPr lang="sv-SE" dirty="0"/>
          </a:p>
        </p:txBody>
      </p:sp>
      <p:sp>
        <p:nvSpPr>
          <p:cNvPr id="6" name="Rounded Rectangle 5"/>
          <p:cNvSpPr/>
          <p:nvPr/>
        </p:nvSpPr>
        <p:spPr>
          <a:xfrm>
            <a:off x="1577975" y="4119561"/>
            <a:ext cx="1600200" cy="850900"/>
          </a:xfrm>
          <a:prstGeom prst="round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solidFill>
                  <a:schemeClr val="bg1"/>
                </a:solidFill>
              </a:rPr>
              <a:t>GDPR</a:t>
            </a:r>
            <a:endParaRPr lang="sv-SE" dirty="0">
              <a:solidFill>
                <a:schemeClr val="bg1"/>
              </a:solidFill>
            </a:endParaRPr>
          </a:p>
        </p:txBody>
      </p:sp>
      <p:sp>
        <p:nvSpPr>
          <p:cNvPr id="7" name="Rounded Rectangle 6"/>
          <p:cNvSpPr/>
          <p:nvPr/>
        </p:nvSpPr>
        <p:spPr>
          <a:xfrm>
            <a:off x="8666163" y="4119561"/>
            <a:ext cx="1600200" cy="850900"/>
          </a:xfrm>
          <a:prstGeom prst="round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solidFill>
                  <a:schemeClr val="bg1"/>
                </a:solidFill>
              </a:rPr>
              <a:t>PSD2</a:t>
            </a:r>
            <a:endParaRPr lang="sv-SE" dirty="0">
              <a:solidFill>
                <a:schemeClr val="bg1"/>
              </a:solidFill>
            </a:endParaRPr>
          </a:p>
        </p:txBody>
      </p:sp>
      <p:sp>
        <p:nvSpPr>
          <p:cNvPr id="8" name="Rounded Rectangle 7"/>
          <p:cNvSpPr/>
          <p:nvPr/>
        </p:nvSpPr>
        <p:spPr>
          <a:xfrm>
            <a:off x="8666163" y="2138564"/>
            <a:ext cx="1600200" cy="850900"/>
          </a:xfrm>
          <a:prstGeom prst="round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sv-SE" dirty="0" smtClean="0">
                <a:solidFill>
                  <a:schemeClr val="bg1"/>
                </a:solidFill>
              </a:rPr>
              <a:t>KYC</a:t>
            </a:r>
            <a:endParaRPr lang="sv-SE" dirty="0">
              <a:solidFill>
                <a:schemeClr val="bg1"/>
              </a:solidFill>
            </a:endParaRPr>
          </a:p>
        </p:txBody>
      </p:sp>
      <p:sp>
        <p:nvSpPr>
          <p:cNvPr id="9" name="Striped Right Arrow 8"/>
          <p:cNvSpPr/>
          <p:nvPr/>
        </p:nvSpPr>
        <p:spPr>
          <a:xfrm>
            <a:off x="3448050" y="3117444"/>
            <a:ext cx="1089025" cy="1078725"/>
          </a:xfrm>
          <a:prstGeom prst="strip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sv-SE"/>
          </a:p>
        </p:txBody>
      </p:sp>
      <p:sp>
        <p:nvSpPr>
          <p:cNvPr id="10" name="Striped Right Arrow 9"/>
          <p:cNvSpPr/>
          <p:nvPr/>
        </p:nvSpPr>
        <p:spPr>
          <a:xfrm rot="10800000">
            <a:off x="7427913" y="3117443"/>
            <a:ext cx="1089025" cy="1078725"/>
          </a:xfrm>
          <a:prstGeom prst="strip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sv-SE"/>
          </a:p>
        </p:txBody>
      </p:sp>
    </p:spTree>
    <p:extLst>
      <p:ext uri="{BB962C8B-B14F-4D97-AF65-F5344CB8AC3E}">
        <p14:creationId xmlns:p14="http://schemas.microsoft.com/office/powerpoint/2010/main" val="919522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4</a:t>
            </a:fld>
            <a:endParaRPr lang="en-US"/>
          </a:p>
        </p:txBody>
      </p:sp>
      <p:sp>
        <p:nvSpPr>
          <p:cNvPr id="3" name="Title 2"/>
          <p:cNvSpPr>
            <a:spLocks noGrp="1"/>
          </p:cNvSpPr>
          <p:nvPr>
            <p:ph type="title"/>
          </p:nvPr>
        </p:nvSpPr>
        <p:spPr/>
        <p:txBody>
          <a:bodyPr>
            <a:normAutofit fontScale="90000"/>
          </a:bodyPr>
          <a:lstStyle/>
          <a:p>
            <a:endParaRPr lang="sv-SE" dirty="0"/>
          </a:p>
        </p:txBody>
      </p:sp>
      <p:pic>
        <p:nvPicPr>
          <p:cNvPr id="4" name="Picture 3"/>
          <p:cNvPicPr>
            <a:picLocks noChangeAspect="1"/>
          </p:cNvPicPr>
          <p:nvPr/>
        </p:nvPicPr>
        <p:blipFill>
          <a:blip r:embed="rId3">
            <a:lum/>
            <a:alphaModFix amt="33000"/>
            <a:extLst>
              <a:ext uri="{28A0092B-C50C-407E-A947-70E740481C1C}">
                <a14:useLocalDpi xmlns:a14="http://schemas.microsoft.com/office/drawing/2010/main" val="0"/>
              </a:ext>
            </a:extLst>
          </a:blip>
          <a:stretch>
            <a:fillRect/>
          </a:stretch>
        </p:blipFill>
        <p:spPr>
          <a:xfrm flipH="1">
            <a:off x="-1854202" y="-177800"/>
            <a:ext cx="6184899" cy="7327900"/>
          </a:xfrm>
          <a:prstGeom prst="rect">
            <a:avLst/>
          </a:prstGeom>
          <a:noFill/>
          <a:ln>
            <a:noFill/>
          </a:ln>
          <a:scene3d>
            <a:camera prst="perspectiveHeroicExtremeRightFacing" fov="7200000">
              <a:rot lat="487347" lon="19532356" rev="174000"/>
            </a:camera>
            <a:lightRig rig="threePt" dir="t"/>
          </a:scene3d>
        </p:spPr>
      </p:pic>
      <p:sp>
        <p:nvSpPr>
          <p:cNvPr id="6" name="Rectangle 5"/>
          <p:cNvSpPr/>
          <p:nvPr/>
        </p:nvSpPr>
        <p:spPr>
          <a:xfrm>
            <a:off x="2806700" y="1739900"/>
            <a:ext cx="6845300" cy="3708400"/>
          </a:xfrm>
          <a:prstGeom prst="rect">
            <a:avLst/>
          </a:prstGeom>
          <a:noFill/>
          <a:ln w="203200">
            <a:solidFill>
              <a:srgbClr val="AEC1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TextBox 6"/>
          <p:cNvSpPr txBox="1"/>
          <p:nvPr/>
        </p:nvSpPr>
        <p:spPr>
          <a:xfrm>
            <a:off x="2984500" y="1887023"/>
            <a:ext cx="1007007" cy="400110"/>
          </a:xfrm>
          <a:prstGeom prst="rect">
            <a:avLst/>
          </a:prstGeom>
          <a:noFill/>
        </p:spPr>
        <p:txBody>
          <a:bodyPr wrap="none" rtlCol="0">
            <a:spAutoFit/>
          </a:bodyPr>
          <a:lstStyle/>
          <a:p>
            <a:r>
              <a:rPr lang="sv-SE" sz="2000" b="1" dirty="0" smtClean="0"/>
              <a:t>1</a:t>
            </a:r>
            <a:r>
              <a:rPr lang="sv-SE" sz="2000" b="1" baseline="30000" dirty="0" smtClean="0"/>
              <a:t>st</a:t>
            </a:r>
            <a:r>
              <a:rPr lang="sv-SE" sz="2000" b="1" dirty="0" smtClean="0"/>
              <a:t> gen</a:t>
            </a:r>
            <a:endParaRPr lang="sv-SE" sz="2000" b="1" dirty="0"/>
          </a:p>
        </p:txBody>
      </p:sp>
      <p:sp>
        <p:nvSpPr>
          <p:cNvPr id="8" name="Rectangle 7"/>
          <p:cNvSpPr/>
          <p:nvPr/>
        </p:nvSpPr>
        <p:spPr>
          <a:xfrm>
            <a:off x="3526103" y="3596270"/>
            <a:ext cx="1985697" cy="15091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9" name="Rectangle 8"/>
          <p:cNvSpPr/>
          <p:nvPr/>
        </p:nvSpPr>
        <p:spPr>
          <a:xfrm>
            <a:off x="6896100" y="3596270"/>
            <a:ext cx="2019300" cy="15091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0" name="TextBox 9"/>
          <p:cNvSpPr txBox="1"/>
          <p:nvPr/>
        </p:nvSpPr>
        <p:spPr>
          <a:xfrm>
            <a:off x="4195785" y="3155808"/>
            <a:ext cx="646331" cy="369332"/>
          </a:xfrm>
          <a:prstGeom prst="rect">
            <a:avLst/>
          </a:prstGeom>
          <a:noFill/>
        </p:spPr>
        <p:txBody>
          <a:bodyPr wrap="none" rtlCol="0">
            <a:spAutoFit/>
          </a:bodyPr>
          <a:lstStyle/>
          <a:p>
            <a:r>
              <a:rPr lang="sv-SE" dirty="0" smtClean="0"/>
              <a:t>TCP</a:t>
            </a:r>
            <a:endParaRPr lang="sv-SE" dirty="0"/>
          </a:p>
        </p:txBody>
      </p:sp>
      <p:sp>
        <p:nvSpPr>
          <p:cNvPr id="11" name="TextBox 10"/>
          <p:cNvSpPr txBox="1"/>
          <p:nvPr/>
        </p:nvSpPr>
        <p:spPr>
          <a:xfrm>
            <a:off x="7125384" y="3155808"/>
            <a:ext cx="556563" cy="369332"/>
          </a:xfrm>
          <a:prstGeom prst="rect">
            <a:avLst/>
          </a:prstGeom>
          <a:noFill/>
        </p:spPr>
        <p:txBody>
          <a:bodyPr wrap="none" rtlCol="0">
            <a:spAutoFit/>
          </a:bodyPr>
          <a:lstStyle/>
          <a:p>
            <a:r>
              <a:rPr lang="sv-SE" dirty="0" err="1" smtClean="0"/>
              <a:t>File</a:t>
            </a:r>
            <a:endParaRPr lang="sv-SE" dirty="0"/>
          </a:p>
        </p:txBody>
      </p:sp>
      <p:sp>
        <p:nvSpPr>
          <p:cNvPr id="12" name="TextBox 11"/>
          <p:cNvSpPr txBox="1"/>
          <p:nvPr/>
        </p:nvSpPr>
        <p:spPr>
          <a:xfrm>
            <a:off x="8110410" y="3152049"/>
            <a:ext cx="556563" cy="369332"/>
          </a:xfrm>
          <a:prstGeom prst="rect">
            <a:avLst/>
          </a:prstGeom>
          <a:noFill/>
        </p:spPr>
        <p:txBody>
          <a:bodyPr wrap="none" rtlCol="0">
            <a:spAutoFit/>
          </a:bodyPr>
          <a:lstStyle/>
          <a:p>
            <a:r>
              <a:rPr lang="sv-SE" dirty="0" smtClean="0"/>
              <a:t>MQ</a:t>
            </a:r>
            <a:endParaRPr lang="sv-SE" dirty="0"/>
          </a:p>
        </p:txBody>
      </p:sp>
    </p:spTree>
    <p:extLst>
      <p:ext uri="{BB962C8B-B14F-4D97-AF65-F5344CB8AC3E}">
        <p14:creationId xmlns:p14="http://schemas.microsoft.com/office/powerpoint/2010/main" val="1484941605"/>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5</a:t>
            </a:fld>
            <a:endParaRPr lang="en-US"/>
          </a:p>
        </p:txBody>
      </p:sp>
      <p:sp>
        <p:nvSpPr>
          <p:cNvPr id="3" name="Title 2"/>
          <p:cNvSpPr>
            <a:spLocks noGrp="1"/>
          </p:cNvSpPr>
          <p:nvPr>
            <p:ph type="title"/>
          </p:nvPr>
        </p:nvSpPr>
        <p:spPr/>
        <p:txBody>
          <a:bodyPr>
            <a:normAutofit fontScale="90000"/>
          </a:bodyPr>
          <a:lstStyle/>
          <a:p>
            <a:endParaRPr lang="sv-SE" dirty="0"/>
          </a:p>
        </p:txBody>
      </p:sp>
      <p:pic>
        <p:nvPicPr>
          <p:cNvPr id="4" name="Picture 3"/>
          <p:cNvPicPr>
            <a:picLocks noChangeAspect="1"/>
          </p:cNvPicPr>
          <p:nvPr/>
        </p:nvPicPr>
        <p:blipFill>
          <a:blip r:embed="rId3">
            <a:lum/>
            <a:alphaModFix amt="33000"/>
            <a:extLst>
              <a:ext uri="{28A0092B-C50C-407E-A947-70E740481C1C}">
                <a14:useLocalDpi xmlns:a14="http://schemas.microsoft.com/office/drawing/2010/main" val="0"/>
              </a:ext>
            </a:extLst>
          </a:blip>
          <a:stretch>
            <a:fillRect/>
          </a:stretch>
        </p:blipFill>
        <p:spPr>
          <a:xfrm flipH="1">
            <a:off x="-1854202" y="-177800"/>
            <a:ext cx="6184899" cy="7327900"/>
          </a:xfrm>
          <a:prstGeom prst="rect">
            <a:avLst/>
          </a:prstGeom>
          <a:noFill/>
          <a:ln>
            <a:noFill/>
          </a:ln>
          <a:scene3d>
            <a:camera prst="perspectiveHeroicExtremeRightFacing" fov="7200000">
              <a:rot lat="487347" lon="19532356" rev="174000"/>
            </a:camera>
            <a:lightRig rig="threePt" dir="t"/>
          </a:scene3d>
        </p:spPr>
      </p:pic>
      <p:sp>
        <p:nvSpPr>
          <p:cNvPr id="6" name="Rectangle 5"/>
          <p:cNvSpPr/>
          <p:nvPr/>
        </p:nvSpPr>
        <p:spPr>
          <a:xfrm>
            <a:off x="2806700" y="1739900"/>
            <a:ext cx="6845300" cy="3708400"/>
          </a:xfrm>
          <a:prstGeom prst="rect">
            <a:avLst/>
          </a:prstGeom>
          <a:noFill/>
          <a:ln w="203200">
            <a:solidFill>
              <a:srgbClr val="AEC1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TextBox 6"/>
          <p:cNvSpPr txBox="1"/>
          <p:nvPr/>
        </p:nvSpPr>
        <p:spPr>
          <a:xfrm>
            <a:off x="2984500" y="1887023"/>
            <a:ext cx="1063112" cy="400110"/>
          </a:xfrm>
          <a:prstGeom prst="rect">
            <a:avLst/>
          </a:prstGeom>
          <a:noFill/>
        </p:spPr>
        <p:txBody>
          <a:bodyPr wrap="none" rtlCol="0">
            <a:spAutoFit/>
          </a:bodyPr>
          <a:lstStyle/>
          <a:p>
            <a:r>
              <a:rPr lang="sv-SE" sz="2000" b="1" dirty="0" smtClean="0"/>
              <a:t>2</a:t>
            </a:r>
            <a:r>
              <a:rPr lang="sv-SE" sz="2000" b="1" baseline="30000" dirty="0" smtClean="0"/>
              <a:t>nd</a:t>
            </a:r>
            <a:r>
              <a:rPr lang="sv-SE" sz="2000" b="1" dirty="0" smtClean="0"/>
              <a:t> gen</a:t>
            </a:r>
            <a:endParaRPr lang="sv-SE" sz="2000" b="1" dirty="0"/>
          </a:p>
        </p:txBody>
      </p:sp>
      <p:sp>
        <p:nvSpPr>
          <p:cNvPr id="8" name="Rectangle 7"/>
          <p:cNvSpPr/>
          <p:nvPr/>
        </p:nvSpPr>
        <p:spPr>
          <a:xfrm>
            <a:off x="3526103" y="3596270"/>
            <a:ext cx="1985697" cy="150913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9" name="Rectangle 8"/>
          <p:cNvSpPr/>
          <p:nvPr/>
        </p:nvSpPr>
        <p:spPr>
          <a:xfrm>
            <a:off x="6896100" y="3596270"/>
            <a:ext cx="2019300" cy="150913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0" name="TextBox 9"/>
          <p:cNvSpPr txBox="1"/>
          <p:nvPr/>
        </p:nvSpPr>
        <p:spPr>
          <a:xfrm>
            <a:off x="5511800" y="2271398"/>
            <a:ext cx="1261884" cy="369332"/>
          </a:xfrm>
          <a:prstGeom prst="rect">
            <a:avLst/>
          </a:prstGeom>
          <a:noFill/>
        </p:spPr>
        <p:txBody>
          <a:bodyPr wrap="none" rtlCol="0">
            <a:spAutoFit/>
          </a:bodyPr>
          <a:lstStyle/>
          <a:p>
            <a:r>
              <a:rPr lang="sv-SE" dirty="0" smtClean="0"/>
              <a:t>WS/SOAP</a:t>
            </a:r>
            <a:endParaRPr lang="sv-SE" dirty="0"/>
          </a:p>
        </p:txBody>
      </p:sp>
      <p:sp>
        <p:nvSpPr>
          <p:cNvPr id="12" name="Rectangle 11"/>
          <p:cNvSpPr/>
          <p:nvPr/>
        </p:nvSpPr>
        <p:spPr>
          <a:xfrm>
            <a:off x="3526103" y="2700956"/>
            <a:ext cx="5389297" cy="65042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438828836"/>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6</a:t>
            </a:fld>
            <a:endParaRPr lang="en-US"/>
          </a:p>
        </p:txBody>
      </p:sp>
      <p:sp>
        <p:nvSpPr>
          <p:cNvPr id="3" name="Title 2"/>
          <p:cNvSpPr>
            <a:spLocks noGrp="1"/>
          </p:cNvSpPr>
          <p:nvPr>
            <p:ph type="title"/>
          </p:nvPr>
        </p:nvSpPr>
        <p:spPr/>
        <p:txBody>
          <a:bodyPr>
            <a:normAutofit fontScale="90000"/>
          </a:bodyPr>
          <a:lstStyle/>
          <a:p>
            <a:endParaRPr lang="sv-SE" dirty="0"/>
          </a:p>
        </p:txBody>
      </p:sp>
      <p:pic>
        <p:nvPicPr>
          <p:cNvPr id="4" name="Picture 3"/>
          <p:cNvPicPr>
            <a:picLocks noChangeAspect="1"/>
          </p:cNvPicPr>
          <p:nvPr/>
        </p:nvPicPr>
        <p:blipFill>
          <a:blip r:embed="rId3">
            <a:lum/>
            <a:alphaModFix amt="33000"/>
            <a:extLst>
              <a:ext uri="{28A0092B-C50C-407E-A947-70E740481C1C}">
                <a14:useLocalDpi xmlns:a14="http://schemas.microsoft.com/office/drawing/2010/main" val="0"/>
              </a:ext>
            </a:extLst>
          </a:blip>
          <a:stretch>
            <a:fillRect/>
          </a:stretch>
        </p:blipFill>
        <p:spPr>
          <a:xfrm flipH="1">
            <a:off x="-1854202" y="-177800"/>
            <a:ext cx="6184899" cy="7327900"/>
          </a:xfrm>
          <a:prstGeom prst="rect">
            <a:avLst/>
          </a:prstGeom>
          <a:noFill/>
          <a:ln>
            <a:noFill/>
          </a:ln>
          <a:scene3d>
            <a:camera prst="perspectiveHeroicExtremeRightFacing" fov="7200000">
              <a:rot lat="487347" lon="19532356" rev="174000"/>
            </a:camera>
            <a:lightRig rig="threePt" dir="t"/>
          </a:scene3d>
        </p:spPr>
      </p:pic>
      <p:sp>
        <p:nvSpPr>
          <p:cNvPr id="6" name="Rectangle 5"/>
          <p:cNvSpPr/>
          <p:nvPr/>
        </p:nvSpPr>
        <p:spPr>
          <a:xfrm>
            <a:off x="2806700" y="1739900"/>
            <a:ext cx="6845300" cy="3708400"/>
          </a:xfrm>
          <a:prstGeom prst="rect">
            <a:avLst/>
          </a:prstGeom>
          <a:noFill/>
          <a:ln w="203200">
            <a:solidFill>
              <a:srgbClr val="AEC1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TextBox 6"/>
          <p:cNvSpPr txBox="1"/>
          <p:nvPr/>
        </p:nvSpPr>
        <p:spPr>
          <a:xfrm>
            <a:off x="2984500" y="1887023"/>
            <a:ext cx="1026243" cy="400110"/>
          </a:xfrm>
          <a:prstGeom prst="rect">
            <a:avLst/>
          </a:prstGeom>
          <a:noFill/>
        </p:spPr>
        <p:txBody>
          <a:bodyPr wrap="none" rtlCol="0">
            <a:spAutoFit/>
          </a:bodyPr>
          <a:lstStyle/>
          <a:p>
            <a:r>
              <a:rPr lang="sv-SE" sz="2000" b="1" dirty="0" smtClean="0"/>
              <a:t>3</a:t>
            </a:r>
            <a:r>
              <a:rPr lang="sv-SE" sz="2000" b="1" baseline="30000" dirty="0" smtClean="0"/>
              <a:t>rd</a:t>
            </a:r>
            <a:r>
              <a:rPr lang="sv-SE" sz="2000" b="1" dirty="0" smtClean="0"/>
              <a:t> gen</a:t>
            </a:r>
            <a:endParaRPr lang="sv-SE" sz="2000" b="1" dirty="0"/>
          </a:p>
        </p:txBody>
      </p:sp>
      <p:grpSp>
        <p:nvGrpSpPr>
          <p:cNvPr id="5" name="Group 4"/>
          <p:cNvGrpSpPr/>
          <p:nvPr/>
        </p:nvGrpSpPr>
        <p:grpSpPr>
          <a:xfrm>
            <a:off x="3526103" y="2806244"/>
            <a:ext cx="2976297" cy="2299156"/>
            <a:chOff x="3526103" y="2271398"/>
            <a:chExt cx="5389297" cy="2834002"/>
          </a:xfrm>
        </p:grpSpPr>
        <p:sp>
          <p:nvSpPr>
            <p:cNvPr id="8" name="Rectangle 7"/>
            <p:cNvSpPr/>
            <p:nvPr/>
          </p:nvSpPr>
          <p:spPr>
            <a:xfrm>
              <a:off x="3526103" y="3596270"/>
              <a:ext cx="1985697" cy="150913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9" name="Rectangle 8"/>
            <p:cNvSpPr/>
            <p:nvPr/>
          </p:nvSpPr>
          <p:spPr>
            <a:xfrm>
              <a:off x="6896100" y="3596270"/>
              <a:ext cx="2019300" cy="150913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0" name="TextBox 9"/>
            <p:cNvSpPr txBox="1"/>
            <p:nvPr/>
          </p:nvSpPr>
          <p:spPr>
            <a:xfrm>
              <a:off x="5511800" y="2271398"/>
              <a:ext cx="1261884" cy="369332"/>
            </a:xfrm>
            <a:prstGeom prst="rect">
              <a:avLst/>
            </a:prstGeom>
            <a:noFill/>
          </p:spPr>
          <p:txBody>
            <a:bodyPr wrap="none" rtlCol="0">
              <a:spAutoFit/>
            </a:bodyPr>
            <a:lstStyle/>
            <a:p>
              <a:r>
                <a:rPr lang="sv-SE" dirty="0" smtClean="0"/>
                <a:t>WS/SOAP</a:t>
              </a:r>
              <a:endParaRPr lang="sv-SE" dirty="0"/>
            </a:p>
          </p:txBody>
        </p:sp>
        <p:sp>
          <p:nvSpPr>
            <p:cNvPr id="12" name="Rectangle 11"/>
            <p:cNvSpPr/>
            <p:nvPr/>
          </p:nvSpPr>
          <p:spPr>
            <a:xfrm>
              <a:off x="3526103" y="2700956"/>
              <a:ext cx="5389297" cy="650422"/>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grpSp>
      <p:sp>
        <p:nvSpPr>
          <p:cNvPr id="13" name="Rectangle 12"/>
          <p:cNvSpPr/>
          <p:nvPr/>
        </p:nvSpPr>
        <p:spPr>
          <a:xfrm>
            <a:off x="6975872" y="3154734"/>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4" name="Rectangle 13"/>
          <p:cNvSpPr/>
          <p:nvPr/>
        </p:nvSpPr>
        <p:spPr>
          <a:xfrm>
            <a:off x="7834908" y="3162671"/>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5" name="Rectangle 14"/>
          <p:cNvSpPr/>
          <p:nvPr/>
        </p:nvSpPr>
        <p:spPr>
          <a:xfrm>
            <a:off x="8677599" y="3158105"/>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6" name="Rectangle 15"/>
          <p:cNvSpPr/>
          <p:nvPr/>
        </p:nvSpPr>
        <p:spPr>
          <a:xfrm>
            <a:off x="8682230" y="4243408"/>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7" name="Rectangle 16"/>
          <p:cNvSpPr/>
          <p:nvPr/>
        </p:nvSpPr>
        <p:spPr>
          <a:xfrm>
            <a:off x="6975872" y="4243408"/>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
        <p:nvSpPr>
          <p:cNvPr id="18" name="TextBox 17"/>
          <p:cNvSpPr txBox="1"/>
          <p:nvPr/>
        </p:nvSpPr>
        <p:spPr>
          <a:xfrm>
            <a:off x="7441363" y="2782313"/>
            <a:ext cx="1236236" cy="369332"/>
          </a:xfrm>
          <a:prstGeom prst="rect">
            <a:avLst/>
          </a:prstGeom>
          <a:noFill/>
        </p:spPr>
        <p:txBody>
          <a:bodyPr wrap="none" rtlCol="0">
            <a:spAutoFit/>
          </a:bodyPr>
          <a:lstStyle/>
          <a:p>
            <a:r>
              <a:rPr lang="sv-SE" dirty="0" smtClean="0"/>
              <a:t>WS/REST</a:t>
            </a:r>
            <a:endParaRPr lang="sv-SE" dirty="0"/>
          </a:p>
        </p:txBody>
      </p:sp>
      <p:sp>
        <p:nvSpPr>
          <p:cNvPr id="19" name="Rectangle 18"/>
          <p:cNvSpPr/>
          <p:nvPr/>
        </p:nvSpPr>
        <p:spPr>
          <a:xfrm>
            <a:off x="7834908" y="4243408"/>
            <a:ext cx="601397" cy="54513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37686029"/>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7</a:t>
            </a:fld>
            <a:endParaRPr lang="en-US"/>
          </a:p>
        </p:txBody>
      </p:sp>
      <p:sp>
        <p:nvSpPr>
          <p:cNvPr id="3" name="Title 2"/>
          <p:cNvSpPr>
            <a:spLocks noGrp="1"/>
          </p:cNvSpPr>
          <p:nvPr>
            <p:ph type="title"/>
          </p:nvPr>
        </p:nvSpPr>
        <p:spPr/>
        <p:txBody>
          <a:bodyPr>
            <a:normAutofit fontScale="90000"/>
          </a:bodyPr>
          <a:lstStyle/>
          <a:p>
            <a:r>
              <a:rPr lang="sv-SE" dirty="0" smtClean="0"/>
              <a:t>Nya krav på banken</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Bild på en bank som bombarderas av nya regulatoriska krav. Hur ska detta gå?</a:t>
            </a:r>
          </a:p>
          <a:p>
            <a:r>
              <a:rPr lang="sv-SE" dirty="0" smtClean="0"/>
              <a:t>Hur </a:t>
            </a:r>
            <a:r>
              <a:rPr lang="sv-SE" dirty="0" err="1" smtClean="0"/>
              <a:t>agil</a:t>
            </a:r>
            <a:r>
              <a:rPr lang="sv-SE" dirty="0" smtClean="0"/>
              <a:t> kan vi vara när vi sitter med statiska system</a:t>
            </a:r>
          </a:p>
          <a:p>
            <a:r>
              <a:rPr lang="sv-SE" dirty="0" smtClean="0"/>
              <a:t>Vi behövde helt klart göra något, både för nu och för framtiden. </a:t>
            </a:r>
          </a:p>
          <a:p>
            <a:r>
              <a:rPr lang="sv-SE" dirty="0" smtClean="0"/>
              <a:t>Vi har under lång tid jobbat med att modernisera och bygga </a:t>
            </a:r>
            <a:r>
              <a:rPr lang="sv-SE" dirty="0" err="1" smtClean="0"/>
              <a:t>microservices</a:t>
            </a:r>
            <a:endParaRPr lang="sv-SE" dirty="0" smtClean="0"/>
          </a:p>
          <a:p>
            <a:endParaRPr lang="sv-SE" dirty="0" smtClean="0"/>
          </a:p>
        </p:txBody>
      </p:sp>
    </p:spTree>
    <p:extLst>
      <p:ext uri="{BB962C8B-B14F-4D97-AF65-F5344CB8AC3E}">
        <p14:creationId xmlns:p14="http://schemas.microsoft.com/office/powerpoint/2010/main" val="18393353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8</a:t>
            </a:fld>
            <a:endParaRPr lang="en-US"/>
          </a:p>
        </p:txBody>
      </p:sp>
      <p:sp>
        <p:nvSpPr>
          <p:cNvPr id="3" name="Title 2"/>
          <p:cNvSpPr>
            <a:spLocks noGrp="1"/>
          </p:cNvSpPr>
          <p:nvPr>
            <p:ph type="title"/>
          </p:nvPr>
        </p:nvSpPr>
        <p:spPr/>
        <p:txBody>
          <a:bodyPr>
            <a:normAutofit fontScale="90000"/>
          </a:bodyPr>
          <a:lstStyle/>
          <a:p>
            <a:endParaRPr lang="sv-SE"/>
          </a:p>
        </p:txBody>
      </p:sp>
      <p:sp>
        <p:nvSpPr>
          <p:cNvPr id="4" name="Rounded Rectangle 3"/>
          <p:cNvSpPr/>
          <p:nvPr/>
        </p:nvSpPr>
        <p:spPr>
          <a:xfrm>
            <a:off x="4713288" y="2841619"/>
            <a:ext cx="2538412" cy="1349790"/>
          </a:xfrm>
          <a:prstGeom prst="roundRect">
            <a:avLst/>
          </a:prstGeom>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sv-SE" sz="4400" dirty="0" smtClean="0"/>
              <a:t>AML</a:t>
            </a:r>
            <a:endParaRPr lang="sv-SE" sz="4400" dirty="0"/>
          </a:p>
        </p:txBody>
      </p:sp>
      <p:grpSp>
        <p:nvGrpSpPr>
          <p:cNvPr id="12" name="Group 11"/>
          <p:cNvGrpSpPr/>
          <p:nvPr/>
        </p:nvGrpSpPr>
        <p:grpSpPr>
          <a:xfrm>
            <a:off x="2336801" y="1642051"/>
            <a:ext cx="2376487" cy="1291649"/>
            <a:chOff x="2336801" y="1642051"/>
            <a:chExt cx="2376487" cy="129164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801" y="1642051"/>
              <a:ext cx="1473200" cy="983668"/>
            </a:xfrm>
            <a:prstGeom prst="rect">
              <a:avLst/>
            </a:prstGeom>
            <a:noFill/>
          </p:spPr>
        </p:pic>
        <p:cxnSp>
          <p:nvCxnSpPr>
            <p:cNvPr id="10" name="Straight Connector 9"/>
            <p:cNvCxnSpPr/>
            <p:nvPr/>
          </p:nvCxnSpPr>
          <p:spPr>
            <a:xfrm>
              <a:off x="3810001" y="2579058"/>
              <a:ext cx="903287" cy="35464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2451101" y="4089400"/>
            <a:ext cx="2374899" cy="1290692"/>
            <a:chOff x="2451101" y="4089400"/>
            <a:chExt cx="2374899" cy="1290692"/>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451101" y="4191409"/>
              <a:ext cx="1358900" cy="1188683"/>
            </a:xfrm>
            <a:prstGeom prst="rect">
              <a:avLst/>
            </a:prstGeom>
          </p:spPr>
        </p:pic>
        <p:cxnSp>
          <p:nvCxnSpPr>
            <p:cNvPr id="13" name="Straight Connector 12"/>
            <p:cNvCxnSpPr/>
            <p:nvPr/>
          </p:nvCxnSpPr>
          <p:spPr>
            <a:xfrm flipV="1">
              <a:off x="3619500" y="4089400"/>
              <a:ext cx="1206500" cy="58420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7251700" y="2202627"/>
            <a:ext cx="3124200" cy="3179408"/>
            <a:chOff x="7251700" y="2202627"/>
            <a:chExt cx="3124200" cy="3179408"/>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5300" y="4239034"/>
              <a:ext cx="1143001" cy="1143001"/>
            </a:xfrm>
            <a:prstGeom prst="rect">
              <a:avLst/>
            </a:prstGeom>
          </p:spPr>
        </p:pic>
        <p:cxnSp>
          <p:nvCxnSpPr>
            <p:cNvPr id="17" name="Straight Connector 16"/>
            <p:cNvCxnSpPr>
              <a:stCxn id="8" idx="1"/>
            </p:cNvCxnSpPr>
            <p:nvPr/>
          </p:nvCxnSpPr>
          <p:spPr>
            <a:xfrm flipH="1" flipV="1">
              <a:off x="7251700" y="4089400"/>
              <a:ext cx="863600" cy="72113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Curved Left Arrow 25"/>
            <p:cNvSpPr/>
            <p:nvPr/>
          </p:nvSpPr>
          <p:spPr>
            <a:xfrm>
              <a:off x="9474200" y="2202627"/>
              <a:ext cx="901700" cy="2630542"/>
            </a:xfrm>
            <a:prstGeom prst="curvedLeftArrow">
              <a:avLst>
                <a:gd name="adj1" fmla="val 18649"/>
                <a:gd name="adj2" fmla="val 59450"/>
                <a:gd name="adj3" fmla="val 250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sv-SE">
                <a:solidFill>
                  <a:schemeClr val="tx1"/>
                </a:solidFill>
              </a:endParaRPr>
            </a:p>
          </p:txBody>
        </p:sp>
      </p:grpSp>
      <p:grpSp>
        <p:nvGrpSpPr>
          <p:cNvPr id="29" name="Group 28"/>
          <p:cNvGrpSpPr/>
          <p:nvPr/>
        </p:nvGrpSpPr>
        <p:grpSpPr>
          <a:xfrm>
            <a:off x="7251700" y="1691257"/>
            <a:ext cx="1987550" cy="1303794"/>
            <a:chOff x="7251700" y="1691257"/>
            <a:chExt cx="1987550" cy="1303794"/>
          </a:xfrm>
        </p:grpSpPr>
        <p:grpSp>
          <p:nvGrpSpPr>
            <p:cNvPr id="23" name="Group 22"/>
            <p:cNvGrpSpPr/>
            <p:nvPr/>
          </p:nvGrpSpPr>
          <p:grpSpPr>
            <a:xfrm>
              <a:off x="7251700" y="1691257"/>
              <a:ext cx="1987550" cy="1242443"/>
              <a:chOff x="7251700" y="1691257"/>
              <a:chExt cx="1987550" cy="1242443"/>
            </a:xfrm>
          </p:grpSpPr>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5300" y="1691257"/>
                <a:ext cx="1123950" cy="934462"/>
              </a:xfrm>
              <a:prstGeom prst="rect">
                <a:avLst/>
              </a:prstGeom>
            </p:spPr>
          </p:pic>
          <p:cxnSp>
            <p:nvCxnSpPr>
              <p:cNvPr id="16" name="Straight Connector 15"/>
              <p:cNvCxnSpPr/>
              <p:nvPr/>
            </p:nvCxnSpPr>
            <p:spPr>
              <a:xfrm flipH="1">
                <a:off x="7251700" y="2565400"/>
                <a:ext cx="863600" cy="3683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8345488" y="2625719"/>
              <a:ext cx="736099" cy="369332"/>
            </a:xfrm>
            <a:prstGeom prst="rect">
              <a:avLst/>
            </a:prstGeom>
            <a:noFill/>
          </p:spPr>
          <p:txBody>
            <a:bodyPr wrap="none" rtlCol="0">
              <a:spAutoFit/>
            </a:bodyPr>
            <a:lstStyle/>
            <a:p>
              <a:r>
                <a:rPr lang="sv-SE" smtClean="0">
                  <a:solidFill>
                    <a:schemeClr val="bg2">
                      <a:lumMod val="25000"/>
                    </a:schemeClr>
                  </a:solidFill>
                </a:rPr>
                <a:t>RISK</a:t>
              </a:r>
              <a:endParaRPr lang="sv-SE">
                <a:solidFill>
                  <a:schemeClr val="bg2">
                    <a:lumMod val="25000"/>
                  </a:schemeClr>
                </a:solidFill>
              </a:endParaRPr>
            </a:p>
          </p:txBody>
        </p:sp>
      </p:grpSp>
    </p:spTree>
    <p:extLst>
      <p:ext uri="{BB962C8B-B14F-4D97-AF65-F5344CB8AC3E}">
        <p14:creationId xmlns:p14="http://schemas.microsoft.com/office/powerpoint/2010/main" val="92866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332AF82-E98F-8C47-B5BC-EDAF4B2AF6A5}" type="slidenum">
              <a:rPr lang="en-US" smtClean="0"/>
              <a:t>9</a:t>
            </a:fld>
            <a:endParaRPr lang="en-US"/>
          </a:p>
        </p:txBody>
      </p:sp>
      <p:sp>
        <p:nvSpPr>
          <p:cNvPr id="3" name="Title 2"/>
          <p:cNvSpPr>
            <a:spLocks noGrp="1"/>
          </p:cNvSpPr>
          <p:nvPr>
            <p:ph type="title"/>
          </p:nvPr>
        </p:nvSpPr>
        <p:spPr/>
        <p:txBody>
          <a:bodyPr>
            <a:normAutofit fontScale="90000"/>
          </a:bodyPr>
          <a:lstStyle/>
          <a:p>
            <a:r>
              <a:rPr lang="sv-SE" dirty="0" smtClean="0"/>
              <a:t>Vad innebär AML för bankens tekniska lösningar?</a:t>
            </a:r>
            <a:endParaRPr lang="sv-SE" dirty="0"/>
          </a:p>
        </p:txBody>
      </p:sp>
      <p:sp>
        <p:nvSpPr>
          <p:cNvPr id="5" name="Platshållare för innehåll 2"/>
          <p:cNvSpPr txBox="1">
            <a:spLocks/>
          </p:cNvSpPr>
          <p:nvPr/>
        </p:nvSpPr>
        <p:spPr>
          <a:xfrm>
            <a:off x="774700" y="1585914"/>
            <a:ext cx="10668000" cy="4192588"/>
          </a:xfrm>
          <a:prstGeom prst="rect">
            <a:avLst/>
          </a:prstGeom>
        </p:spPr>
        <p:txBody>
          <a:bodyPr/>
          <a:lstStyle>
            <a:lvl1pPr marL="228600" indent="-228600" algn="l" defTabSz="914400" rtl="0" eaLnBrk="1" latinLnBrk="0" hangingPunct="1">
              <a:lnSpc>
                <a:spcPct val="130000"/>
              </a:lnSpc>
              <a:spcBef>
                <a:spcPts val="1000"/>
              </a:spcBef>
              <a:buFont typeface="Wingdings" charset="2"/>
              <a:buChar char="§"/>
              <a:defRPr sz="1800" kern="1200" baseline="0">
                <a:solidFill>
                  <a:schemeClr val="tx1"/>
                </a:solidFill>
                <a:latin typeface="arial" charset="0"/>
                <a:ea typeface="Gotham HTF Book" charset="0"/>
                <a:cs typeface="Gotham HTF Book" charset="0"/>
              </a:defRPr>
            </a:lvl1pPr>
            <a:lvl2pPr marL="685800" indent="-228600" algn="l" defTabSz="914400" rtl="0" eaLnBrk="1" latinLnBrk="0" hangingPunct="1">
              <a:lnSpc>
                <a:spcPct val="130000"/>
              </a:lnSpc>
              <a:spcBef>
                <a:spcPts val="500"/>
              </a:spcBef>
              <a:buFont typeface="Wingdings" charset="2"/>
              <a:buChar char="§"/>
              <a:defRPr sz="1600" kern="1200" baseline="0">
                <a:solidFill>
                  <a:schemeClr val="tx1"/>
                </a:solidFill>
                <a:latin typeface="arial" charset="0"/>
                <a:ea typeface="Gotham HTF Book" charset="0"/>
                <a:cs typeface="Gotham HTF Book" charset="0"/>
              </a:defRPr>
            </a:lvl2pPr>
            <a:lvl3pPr marL="912813" marR="0" indent="-227013"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3pPr>
            <a:lvl4pPr marL="1374775" marR="0" indent="-231775" algn="l" defTabSz="912813" rtl="0" eaLnBrk="1" fontAlgn="base" latinLnBrk="0" hangingPunct="1">
              <a:lnSpc>
                <a:spcPct val="100000"/>
              </a:lnSpc>
              <a:spcBef>
                <a:spcPts val="388"/>
              </a:spcBef>
              <a:spcAft>
                <a:spcPct val="0"/>
              </a:spcAft>
              <a:buClr>
                <a:srgbClr val="04617B"/>
              </a:buClr>
              <a:buSzTx/>
              <a:buFont typeface="Arial" charset="0"/>
              <a:buChar char="–"/>
              <a:tabLst/>
              <a:defRPr sz="1000" kern="1200" baseline="0">
                <a:solidFill>
                  <a:schemeClr val="tx1"/>
                </a:solidFill>
                <a:latin typeface="arial" charset="0"/>
                <a:ea typeface="Gotham HTF Book" charset="0"/>
                <a:cs typeface="Gotham HTF Book" charset="0"/>
              </a:defRPr>
            </a:lvl4pPr>
            <a:lvl5pPr marL="2057400" marR="0" indent="-228600" algn="l" defTabSz="912813" rtl="0" eaLnBrk="1" fontAlgn="base" latinLnBrk="0" hangingPunct="1">
              <a:lnSpc>
                <a:spcPct val="100000"/>
              </a:lnSpc>
              <a:spcBef>
                <a:spcPts val="388"/>
              </a:spcBef>
              <a:spcAft>
                <a:spcPct val="0"/>
              </a:spcAft>
              <a:buClr>
                <a:srgbClr val="04617B"/>
              </a:buClr>
              <a:buSzTx/>
              <a:buFont typeface="Arial" charset="0"/>
              <a:buChar char="–"/>
              <a:tabLst/>
              <a:defRPr sz="2000" kern="1200" baseline="0">
                <a:solidFill>
                  <a:schemeClr val="tx1"/>
                </a:solidFill>
                <a:latin typeface="arial" charset="0"/>
                <a:ea typeface="Gotham HTF Book" charset="0"/>
                <a:cs typeface="Gotham HTF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v-SE" dirty="0" smtClean="0"/>
              <a:t>Vi behöver:</a:t>
            </a:r>
          </a:p>
          <a:p>
            <a:pPr lvl="1"/>
            <a:r>
              <a:rPr lang="sv-SE" dirty="0" smtClean="0"/>
              <a:t>Verifiera kundernas identitet</a:t>
            </a:r>
          </a:p>
          <a:p>
            <a:pPr lvl="1"/>
            <a:r>
              <a:rPr lang="sv-SE" dirty="0" smtClean="0"/>
              <a:t>Screening av kund-data mot t.ex. PEP och sanktionslistor</a:t>
            </a:r>
          </a:p>
          <a:p>
            <a:pPr lvl="1"/>
            <a:r>
              <a:rPr lang="sv-SE" dirty="0" smtClean="0"/>
              <a:t>Utvärdera kunders ”risk” att utföra </a:t>
            </a:r>
            <a:r>
              <a:rPr lang="sv-SE" dirty="0" err="1" smtClean="0"/>
              <a:t>money</a:t>
            </a:r>
            <a:r>
              <a:rPr lang="sv-SE" dirty="0" smtClean="0"/>
              <a:t> </a:t>
            </a:r>
            <a:r>
              <a:rPr lang="sv-SE" dirty="0" err="1" smtClean="0"/>
              <a:t>laundering</a:t>
            </a:r>
            <a:r>
              <a:rPr lang="sv-SE" dirty="0" smtClean="0"/>
              <a:t>, terrorist </a:t>
            </a:r>
            <a:r>
              <a:rPr lang="sv-SE" dirty="0" err="1" smtClean="0"/>
              <a:t>finance</a:t>
            </a:r>
            <a:r>
              <a:rPr lang="sv-SE" dirty="0" smtClean="0"/>
              <a:t>, or </a:t>
            </a:r>
            <a:r>
              <a:rPr lang="sv-SE" dirty="0" err="1" smtClean="0"/>
              <a:t>identity</a:t>
            </a:r>
            <a:r>
              <a:rPr lang="sv-SE" dirty="0" smtClean="0"/>
              <a:t> </a:t>
            </a:r>
            <a:r>
              <a:rPr lang="sv-SE" dirty="0" err="1" smtClean="0"/>
              <a:t>theft</a:t>
            </a:r>
            <a:endParaRPr lang="sv-SE" dirty="0"/>
          </a:p>
          <a:p>
            <a:pPr lvl="1"/>
            <a:r>
              <a:rPr lang="sv-SE" dirty="0" err="1" smtClean="0"/>
              <a:t>Mha</a:t>
            </a:r>
            <a:r>
              <a:rPr lang="sv-SE" dirty="0" smtClean="0"/>
              <a:t> KYC –frågor kan detta göras</a:t>
            </a:r>
          </a:p>
          <a:p>
            <a:pPr lvl="1"/>
            <a:r>
              <a:rPr lang="sv-SE" dirty="0" err="1" smtClean="0"/>
              <a:t>Monitorera</a:t>
            </a:r>
            <a:r>
              <a:rPr lang="sv-SE" dirty="0" smtClean="0"/>
              <a:t> kunders transaktioner</a:t>
            </a:r>
          </a:p>
          <a:p>
            <a:pPr lvl="1"/>
            <a:endParaRPr lang="sv-SE" dirty="0" smtClean="0"/>
          </a:p>
        </p:txBody>
      </p:sp>
    </p:spTree>
    <p:extLst>
      <p:ext uri="{BB962C8B-B14F-4D97-AF65-F5344CB8AC3E}">
        <p14:creationId xmlns:p14="http://schemas.microsoft.com/office/powerpoint/2010/main" val="822024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tema">
  <a:themeElements>
    <a:clrScheme name="Forefront">
      <a:dk1>
        <a:srgbClr val="000000"/>
      </a:dk1>
      <a:lt1>
        <a:srgbClr val="FFFFFF"/>
      </a:lt1>
      <a:dk2>
        <a:srgbClr val="323332"/>
      </a:dk2>
      <a:lt2>
        <a:srgbClr val="F2F2F2"/>
      </a:lt2>
      <a:accent1>
        <a:srgbClr val="FEA300"/>
      </a:accent1>
      <a:accent2>
        <a:srgbClr val="FECF41"/>
      </a:accent2>
      <a:accent3>
        <a:srgbClr val="B5ADA0"/>
      </a:accent3>
      <a:accent4>
        <a:srgbClr val="E86950"/>
      </a:accent4>
      <a:accent5>
        <a:srgbClr val="73B0C2"/>
      </a:accent5>
      <a:accent6>
        <a:srgbClr val="ACC17C"/>
      </a:accent6>
      <a:hlink>
        <a:srgbClr val="FEA300"/>
      </a:hlink>
      <a:folHlink>
        <a:srgbClr val="FEA3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refront PPT mall 17 1.0" id="{FC945C29-2660-9A47-953C-7B8E98AAECB5}" vid="{17344678-CF57-5747-B7AF-EDC98EDC2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Forefront PPT mall 17 1.0</Template>
  <TotalTime>12852</TotalTime>
  <Words>1632</Words>
  <Application>Microsoft Macintosh PowerPoint</Application>
  <PresentationFormat>Bredbild</PresentationFormat>
  <Paragraphs>305</Paragraphs>
  <Slides>25</Slides>
  <Notes>24</Notes>
  <HiddenSlides>7</HiddenSlides>
  <MMClips>0</MMClips>
  <ScaleCrop>false</ScaleCrop>
  <HeadingPairs>
    <vt:vector size="6" baseType="variant">
      <vt:variant>
        <vt:lpstr>Använt teckensnitt</vt:lpstr>
      </vt:variant>
      <vt:variant>
        <vt:i4>9</vt:i4>
      </vt:variant>
      <vt:variant>
        <vt:lpstr>Tema</vt:lpstr>
      </vt:variant>
      <vt:variant>
        <vt:i4>1</vt:i4>
      </vt:variant>
      <vt:variant>
        <vt:lpstr>Bildrubriker</vt:lpstr>
      </vt:variant>
      <vt:variant>
        <vt:i4>25</vt:i4>
      </vt:variant>
    </vt:vector>
  </HeadingPairs>
  <TitlesOfParts>
    <vt:vector size="35" baseType="lpstr">
      <vt:lpstr>Arial Bold</vt:lpstr>
      <vt:lpstr>Calibri</vt:lpstr>
      <vt:lpstr>Gotham HTF</vt:lpstr>
      <vt:lpstr>Gotham HTF Book</vt:lpstr>
      <vt:lpstr>LucidaGrande</vt:lpstr>
      <vt:lpstr>Mangal</vt:lpstr>
      <vt:lpstr>Wingdings</vt:lpstr>
      <vt:lpstr>Arial</vt:lpstr>
      <vt:lpstr>Arial</vt:lpstr>
      <vt:lpstr>Office-tema</vt:lpstr>
      <vt:lpstr>Implementing Anti Money Laundering with Kafka</vt:lpstr>
      <vt:lpstr>PowerPoint-presentation</vt:lpstr>
      <vt:lpstr>PowerPoint-presentation</vt:lpstr>
      <vt:lpstr>PowerPoint-presentation</vt:lpstr>
      <vt:lpstr>PowerPoint-presentation</vt:lpstr>
      <vt:lpstr>PowerPoint-presentation</vt:lpstr>
      <vt:lpstr>Nya krav på banken</vt:lpstr>
      <vt:lpstr>PowerPoint-presentation</vt:lpstr>
      <vt:lpstr>Vad innebär AML för bankens tekniska lösningar?</vt:lpstr>
      <vt:lpstr>PowerPoint-presentation</vt:lpstr>
      <vt:lpstr>Vad som fanns</vt:lpstr>
      <vt:lpstr>”All systems should communicate asynchronously over a pretty new technology called Kafka!”</vt:lpstr>
      <vt:lpstr>PowerPoint-presentation</vt:lpstr>
      <vt:lpstr>Införande av Kafka</vt:lpstr>
      <vt:lpstr>Transaktionshantering</vt:lpstr>
      <vt:lpstr>PowerPoint-presentation</vt:lpstr>
      <vt:lpstr>Införande av Kafka – kommunikation med affären</vt:lpstr>
      <vt:lpstr>Införande av Kafka</vt:lpstr>
      <vt:lpstr>What we started with</vt:lpstr>
      <vt:lpstr>What we started with</vt:lpstr>
      <vt:lpstr>Difficulties</vt:lpstr>
      <vt:lpstr>Original architecture</vt:lpstr>
      <vt:lpstr>Implementation goals.</vt:lpstr>
      <vt:lpstr>Solution</vt:lpstr>
      <vt:lpstr>PowerPoint-presentation</vt:lpstr>
    </vt:vector>
  </TitlesOfParts>
  <Manager/>
  <Company/>
  <LinksUpToDate>false</LinksUpToDate>
  <SharedDoc>false</SharedDoc>
  <HyperlinkBase/>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Forefront presentationsmall</dc:title>
  <dc:subject/>
  <dc:creator>Johan Lanner</dc:creator>
  <cp:keywords/>
  <dc:description/>
  <cp:lastModifiedBy>Andreas Lundsten</cp:lastModifiedBy>
  <cp:revision>113</cp:revision>
  <cp:lastPrinted>2016-09-21T12:21:07Z</cp:lastPrinted>
  <dcterms:created xsi:type="dcterms:W3CDTF">2017-10-07T05:59:53Z</dcterms:created>
  <dcterms:modified xsi:type="dcterms:W3CDTF">2018-04-01T11:44:41Z</dcterms:modified>
  <cp:category/>
</cp:coreProperties>
</file>