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sldIdLst>
    <p:sldId id="263" r:id="rId2"/>
    <p:sldId id="335" r:id="rId3"/>
    <p:sldId id="344" r:id="rId4"/>
    <p:sldId id="345" r:id="rId5"/>
    <p:sldId id="346" r:id="rId6"/>
    <p:sldId id="347" r:id="rId7"/>
    <p:sldId id="339" r:id="rId8"/>
    <p:sldId id="348" r:id="rId9"/>
    <p:sldId id="342" r:id="rId10"/>
    <p:sldId id="349" r:id="rId11"/>
    <p:sldId id="336" r:id="rId12"/>
    <p:sldId id="337" r:id="rId13"/>
    <p:sldId id="338" r:id="rId14"/>
    <p:sldId id="340" r:id="rId15"/>
    <p:sldId id="341" r:id="rId16"/>
    <p:sldId id="343" r:id="rId17"/>
    <p:sldId id="301" r:id="rId18"/>
    <p:sldId id="317" r:id="rId19"/>
    <p:sldId id="319" r:id="rId20"/>
    <p:sldId id="318" r:id="rId21"/>
    <p:sldId id="307" r:id="rId22"/>
    <p:sldId id="320" r:id="rId23"/>
    <p:sldId id="322" r:id="rId24"/>
    <p:sldId id="321" r:id="rId25"/>
    <p:sldId id="303" r:id="rId26"/>
    <p:sldId id="323" r:id="rId27"/>
    <p:sldId id="324" r:id="rId28"/>
    <p:sldId id="325" r:id="rId29"/>
    <p:sldId id="326" r:id="rId30"/>
    <p:sldId id="309" r:id="rId31"/>
    <p:sldId id="327" r:id="rId32"/>
    <p:sldId id="328" r:id="rId33"/>
    <p:sldId id="330" r:id="rId34"/>
    <p:sldId id="331" r:id="rId35"/>
    <p:sldId id="333" r:id="rId36"/>
    <p:sldId id="310" r:id="rId37"/>
    <p:sldId id="334" r:id="rId38"/>
    <p:sldId id="31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200"/>
    <a:srgbClr val="CCE2F0"/>
    <a:srgbClr val="AEC1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0"/>
    <p:restoredTop sz="83251"/>
  </p:normalViewPr>
  <p:slideViewPr>
    <p:cSldViewPr snapToGrid="0" snapToObjects="1" showGuides="1">
      <p:cViewPr>
        <p:scale>
          <a:sx n="110" d="100"/>
          <a:sy n="110" d="100"/>
        </p:scale>
        <p:origin x="-80" y="31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76ABD-C746-5F4A-ABB8-FF5F9E1789F6}" type="datetimeFigureOut">
              <a:rPr lang="en-US" smtClean="0"/>
              <a:t>3/18/18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1F925-BFA2-264B-AE5B-B0906316BC34}" type="slidenum">
              <a:rPr lang="en-US" smtClean="0"/>
              <a:t>‹#›</a:t>
            </a:fld>
            <a:endParaRPr lang="en-US"/>
          </a:p>
        </p:txBody>
      </p:sp>
    </p:spTree>
    <p:extLst>
      <p:ext uri="{BB962C8B-B14F-4D97-AF65-F5344CB8AC3E}">
        <p14:creationId xmlns:p14="http://schemas.microsoft.com/office/powerpoint/2010/main" val="107278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Presentation</a:t>
            </a:r>
            <a:r>
              <a:rPr lang="sv-SE" baseline="0" dirty="0" smtClean="0"/>
              <a:t> </a:t>
            </a:r>
            <a:r>
              <a:rPr lang="sv-SE" baseline="0" dirty="0" err="1" smtClean="0"/>
              <a:t>of</a:t>
            </a:r>
            <a:r>
              <a:rPr lang="sv-SE" baseline="0" dirty="0" smtClean="0"/>
              <a:t> </a:t>
            </a:r>
            <a:r>
              <a:rPr lang="sv-SE" baseline="0" dirty="0" err="1" smtClean="0"/>
              <a:t>us</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a:t>
            </a:fld>
            <a:endParaRPr lang="en-US"/>
          </a:p>
        </p:txBody>
      </p:sp>
    </p:spTree>
    <p:extLst>
      <p:ext uri="{BB962C8B-B14F-4D97-AF65-F5344CB8AC3E}">
        <p14:creationId xmlns:p14="http://schemas.microsoft.com/office/powerpoint/2010/main" val="209266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Of</a:t>
            </a:r>
            <a:r>
              <a:rPr lang="sv-SE" dirty="0" smtClean="0"/>
              <a:t> </a:t>
            </a:r>
            <a:r>
              <a:rPr lang="sv-SE" dirty="0" err="1" smtClean="0"/>
              <a:t>course</a:t>
            </a:r>
            <a:r>
              <a:rPr lang="sv-SE" baseline="0" dirty="0" smtClean="0"/>
              <a:t> - </a:t>
            </a:r>
            <a:r>
              <a:rPr lang="sv-SE" dirty="0" err="1" smtClean="0"/>
              <a:t>we</a:t>
            </a:r>
            <a:r>
              <a:rPr lang="sv-SE" dirty="0" smtClean="0"/>
              <a:t> </a:t>
            </a:r>
            <a:r>
              <a:rPr lang="sv-SE" dirty="0" err="1" smtClean="0"/>
              <a:t>had</a:t>
            </a:r>
            <a:r>
              <a:rPr lang="sv-SE" baseline="0" dirty="0" smtClean="0"/>
              <a:t> </a:t>
            </a:r>
            <a:r>
              <a:rPr lang="sv-SE" baseline="0" dirty="0" err="1" smtClean="0"/>
              <a:t>our</a:t>
            </a:r>
            <a:r>
              <a:rPr lang="sv-SE" baseline="0" dirty="0" smtClean="0"/>
              <a:t> </a:t>
            </a:r>
            <a:r>
              <a:rPr lang="sv-SE" baseline="0" dirty="0" err="1" smtClean="0"/>
              <a:t>architecture</a:t>
            </a:r>
            <a:r>
              <a:rPr lang="sv-SE" baseline="0" dirty="0" smtClean="0"/>
              <a:t> as a </a:t>
            </a:r>
            <a:r>
              <a:rPr lang="sv-SE" baseline="0" dirty="0" err="1" smtClean="0"/>
              <a:t>starting</a:t>
            </a:r>
            <a:r>
              <a:rPr lang="sv-SE" baseline="0" dirty="0" smtClean="0"/>
              <a:t> </a:t>
            </a:r>
            <a:r>
              <a:rPr lang="sv-SE" baseline="0" dirty="0" err="1" smtClean="0"/>
              <a:t>point</a:t>
            </a:r>
            <a:endParaRPr lang="sv-SE" baseline="0" dirty="0" smtClean="0"/>
          </a:p>
          <a:p>
            <a:pPr marL="171450" indent="-171450">
              <a:buFont typeface="Arial" charset="0"/>
              <a:buChar char="•"/>
            </a:pPr>
            <a:r>
              <a:rPr lang="sv-SE" baseline="0" dirty="0" smtClean="0"/>
              <a:t>CLICK - </a:t>
            </a:r>
            <a:r>
              <a:rPr lang="sv-SE" baseline="0" dirty="0" err="1" smtClean="0"/>
              <a:t>But</a:t>
            </a:r>
            <a:r>
              <a:rPr lang="sv-SE" baseline="0" dirty="0" smtClean="0"/>
              <a:t> </a:t>
            </a:r>
            <a:r>
              <a:rPr lang="sv-SE" baseline="0" dirty="0" err="1" smtClean="0"/>
              <a:t>dynamically</a:t>
            </a:r>
            <a:r>
              <a:rPr lang="sv-SE" baseline="0" dirty="0" smtClean="0"/>
              <a:t> – it </a:t>
            </a:r>
            <a:r>
              <a:rPr lang="sv-SE" baseline="0" dirty="0" err="1" smtClean="0"/>
              <a:t>was</a:t>
            </a:r>
            <a:r>
              <a:rPr lang="sv-SE" baseline="0" dirty="0" smtClean="0"/>
              <a:t> </a:t>
            </a:r>
            <a:r>
              <a:rPr lang="sv-SE" baseline="0" dirty="0" err="1" smtClean="0"/>
              <a:t>organized</a:t>
            </a:r>
            <a:r>
              <a:rPr lang="sv-SE" baseline="0" dirty="0" smtClean="0"/>
              <a:t> </a:t>
            </a:r>
            <a:r>
              <a:rPr lang="sv-SE" baseline="0" dirty="0" err="1" smtClean="0"/>
              <a:t>into</a:t>
            </a:r>
            <a:r>
              <a:rPr lang="sv-SE" baseline="0" dirty="0" smtClean="0"/>
              <a:t> ”silos” or </a:t>
            </a:r>
            <a:r>
              <a:rPr lang="sv-SE" baseline="0" dirty="0" err="1" smtClean="0"/>
              <a:t>isolated</a:t>
            </a:r>
            <a:r>
              <a:rPr lang="sv-SE" baseline="0" dirty="0" smtClean="0"/>
              <a:t> </a:t>
            </a:r>
            <a:r>
              <a:rPr lang="sv-SE" baseline="0" dirty="0" err="1" smtClean="0"/>
              <a:t>flows</a:t>
            </a:r>
            <a:endParaRPr lang="sv-SE" baseline="0" dirty="0" smtClean="0"/>
          </a:p>
          <a:p>
            <a:pPr marL="628650" lvl="1" indent="-171450">
              <a:buFont typeface="Arial" charset="0"/>
              <a:buChar char="•"/>
            </a:pPr>
            <a:r>
              <a:rPr lang="sv-SE" baseline="0" dirty="0" err="1" smtClean="0"/>
              <a:t>Describe</a:t>
            </a:r>
            <a:r>
              <a:rPr lang="sv-SE" baseline="0" dirty="0" smtClean="0"/>
              <a:t> </a:t>
            </a:r>
            <a:r>
              <a:rPr lang="sv-SE" baseline="0" dirty="0" err="1" smtClean="0"/>
              <a:t>each</a:t>
            </a:r>
            <a:r>
              <a:rPr lang="is-IS" baseline="0" dirty="0" smtClean="0"/>
              <a:t>…</a:t>
            </a:r>
            <a:endParaRPr lang="sv-SE" baseline="0" dirty="0" smtClean="0"/>
          </a:p>
          <a:p>
            <a:pPr marL="171450" indent="-171450">
              <a:buFont typeface="Arial" charset="0"/>
              <a:buChar char="•"/>
            </a:pPr>
            <a:r>
              <a:rPr lang="sv-SE" baseline="0" dirty="0" smtClean="0"/>
              <a:t>Communication </a:t>
            </a:r>
            <a:r>
              <a:rPr lang="sv-SE" baseline="0" dirty="0" err="1" smtClean="0"/>
              <a:t>between</a:t>
            </a:r>
            <a:r>
              <a:rPr lang="sv-SE" baseline="0" dirty="0" smtClean="0"/>
              <a:t> </a:t>
            </a:r>
            <a:r>
              <a:rPr lang="sv-SE" baseline="0" dirty="0" err="1" smtClean="0"/>
              <a:t>these</a:t>
            </a:r>
            <a:r>
              <a:rPr lang="sv-SE" baseline="0" dirty="0" smtClean="0"/>
              <a:t> </a:t>
            </a:r>
            <a:r>
              <a:rPr lang="sv-SE" baseline="0" dirty="0" err="1" smtClean="0"/>
              <a:t>was</a:t>
            </a:r>
            <a:r>
              <a:rPr lang="sv-SE" baseline="0" dirty="0" smtClean="0"/>
              <a:t> </a:t>
            </a:r>
            <a:r>
              <a:rPr lang="sv-SE" baseline="0" dirty="0" err="1" smtClean="0"/>
              <a:t>often</a:t>
            </a:r>
            <a:r>
              <a:rPr lang="sv-SE" baseline="0" dirty="0" smtClean="0"/>
              <a:t> </a:t>
            </a:r>
            <a:r>
              <a:rPr lang="sv-SE" baseline="0" dirty="0" err="1" smtClean="0"/>
              <a:t>based</a:t>
            </a:r>
            <a:r>
              <a:rPr lang="sv-SE" baseline="0" dirty="0" smtClean="0"/>
              <a:t> on </a:t>
            </a:r>
            <a:r>
              <a:rPr lang="sv-SE" baseline="0" dirty="0" err="1" smtClean="0"/>
              <a:t>daily</a:t>
            </a:r>
            <a:r>
              <a:rPr lang="sv-SE" baseline="0" dirty="0" smtClean="0"/>
              <a:t> </a:t>
            </a:r>
            <a:r>
              <a:rPr lang="sv-SE" baseline="0" dirty="0" err="1" smtClean="0"/>
              <a:t>file</a:t>
            </a:r>
            <a:r>
              <a:rPr lang="sv-SE" baseline="0" dirty="0" smtClean="0"/>
              <a:t> </a:t>
            </a:r>
            <a:r>
              <a:rPr lang="sv-SE" baseline="0" dirty="0" err="1" smtClean="0"/>
              <a:t>batches</a:t>
            </a:r>
            <a:r>
              <a:rPr lang="sv-SE" baseline="0" dirty="0" smtClean="0"/>
              <a:t>. </a:t>
            </a:r>
          </a:p>
          <a:p>
            <a:pPr marL="171450" lvl="0" indent="-171450">
              <a:buFont typeface="Arial" charset="0"/>
              <a:buChar char="•"/>
            </a:pPr>
            <a:r>
              <a:rPr lang="sv-SE" baseline="0" dirty="0" smtClean="0"/>
              <a:t>To make a </a:t>
            </a:r>
            <a:r>
              <a:rPr lang="sv-SE" baseline="0" dirty="0" err="1" smtClean="0"/>
              <a:t>great</a:t>
            </a:r>
            <a:r>
              <a:rPr lang="sv-SE" baseline="0" dirty="0" smtClean="0"/>
              <a:t> AML-solution, </a:t>
            </a:r>
            <a:r>
              <a:rPr lang="sv-SE" baseline="0" dirty="0" err="1" smtClean="0"/>
              <a:t>we</a:t>
            </a:r>
            <a:r>
              <a:rPr lang="sv-SE" baseline="0" dirty="0" smtClean="0"/>
              <a:t> </a:t>
            </a:r>
            <a:r>
              <a:rPr lang="sv-SE" baseline="0" dirty="0" err="1" smtClean="0"/>
              <a:t>needed</a:t>
            </a:r>
            <a:r>
              <a:rPr lang="sv-SE" baseline="0" dirty="0" smtClean="0"/>
              <a:t> to </a:t>
            </a:r>
            <a:r>
              <a:rPr lang="sv-SE" baseline="0" dirty="0" err="1" smtClean="0"/>
              <a:t>integrate</a:t>
            </a:r>
            <a:r>
              <a:rPr lang="sv-SE" baseline="0" dirty="0" smtClean="0"/>
              <a:t> </a:t>
            </a:r>
            <a:r>
              <a:rPr lang="sv-SE" baseline="0" dirty="0" err="1" smtClean="0"/>
              <a:t>these</a:t>
            </a:r>
            <a:r>
              <a:rPr lang="sv-SE" baseline="0" dirty="0" smtClean="0"/>
              <a:t> </a:t>
            </a:r>
            <a:r>
              <a:rPr lang="sv-SE" baseline="0" dirty="0" err="1" smtClean="0"/>
              <a:t>flows</a:t>
            </a:r>
            <a:r>
              <a:rPr lang="sv-SE" baseline="0" dirty="0" smtClean="0"/>
              <a:t> </a:t>
            </a:r>
            <a:r>
              <a:rPr lang="sv-SE" baseline="0" dirty="0" err="1" smtClean="0"/>
              <a:t>much</a:t>
            </a:r>
            <a:r>
              <a:rPr lang="sv-SE" baseline="0" dirty="0" smtClean="0"/>
              <a:t> </a:t>
            </a:r>
            <a:r>
              <a:rPr lang="sv-SE" baseline="0" dirty="0" err="1" smtClean="0"/>
              <a:t>closer</a:t>
            </a:r>
            <a:r>
              <a:rPr lang="sv-SE" baseline="0" dirty="0" smtClean="0"/>
              <a:t> to </a:t>
            </a:r>
            <a:r>
              <a:rPr lang="sv-SE" baseline="0" dirty="0" err="1" smtClean="0"/>
              <a:t>each</a:t>
            </a:r>
            <a:r>
              <a:rPr lang="sv-SE" baseline="0" dirty="0" smtClean="0"/>
              <a:t> </a:t>
            </a:r>
            <a:r>
              <a:rPr lang="sv-SE" baseline="0" dirty="0" err="1" smtClean="0"/>
              <a:t>other</a:t>
            </a:r>
            <a:endParaRPr lang="sv-SE" baseline="0" dirty="0" smtClean="0"/>
          </a:p>
          <a:p>
            <a:pPr marL="171450" lvl="0" indent="-171450">
              <a:buFont typeface="Arial" charset="0"/>
              <a:buChar char="•"/>
            </a:pPr>
            <a:r>
              <a:rPr lang="sv-SE" baseline="0" dirty="0" err="1" smtClean="0"/>
              <a:t>Luckily</a:t>
            </a:r>
            <a:r>
              <a:rPr lang="sv-SE" baseline="0" dirty="0" smtClean="0"/>
              <a:t> – </a:t>
            </a:r>
            <a:r>
              <a:rPr lang="sv-SE" baseline="0" dirty="0" err="1" smtClean="0"/>
              <a:t>there</a:t>
            </a:r>
            <a:r>
              <a:rPr lang="sv-SE" baseline="0" dirty="0" smtClean="0"/>
              <a:t> </a:t>
            </a:r>
            <a:r>
              <a:rPr lang="sv-SE" baseline="0" dirty="0" err="1" smtClean="0"/>
              <a:t>was</a:t>
            </a:r>
            <a:r>
              <a:rPr lang="sv-SE" baseline="0" dirty="0" smtClean="0"/>
              <a:t> </a:t>
            </a:r>
            <a:r>
              <a:rPr lang="sv-SE" baseline="0" dirty="0" err="1" smtClean="0"/>
              <a:t>hope</a:t>
            </a:r>
            <a:r>
              <a:rPr lang="sv-SE" baseline="0" dirty="0" smtClean="0"/>
              <a:t>! </a:t>
            </a:r>
            <a:r>
              <a:rPr lang="sv-SE" baseline="0" dirty="0" err="1" smtClean="0"/>
              <a:t>One</a:t>
            </a:r>
            <a:r>
              <a:rPr lang="sv-SE" baseline="0" dirty="0" smtClean="0"/>
              <a:t> </a:t>
            </a:r>
            <a:r>
              <a:rPr lang="sv-SE" baseline="0" dirty="0" err="1" smtClean="0"/>
              <a:t>of</a:t>
            </a:r>
            <a:r>
              <a:rPr lang="sv-SE" baseline="0" dirty="0" smtClean="0"/>
              <a:t> </a:t>
            </a:r>
            <a:r>
              <a:rPr lang="sv-SE" baseline="0" dirty="0" err="1" smtClean="0"/>
              <a:t>these</a:t>
            </a:r>
            <a:r>
              <a:rPr lang="sv-SE" baseline="0" dirty="0" smtClean="0"/>
              <a:t> </a:t>
            </a:r>
            <a:r>
              <a:rPr lang="sv-SE" baseline="0" dirty="0" err="1" smtClean="0"/>
              <a:t>apps</a:t>
            </a:r>
            <a:r>
              <a:rPr lang="sv-SE" baseline="0" dirty="0" smtClean="0"/>
              <a:t> (</a:t>
            </a:r>
            <a:r>
              <a:rPr lang="sv-SE" baseline="0" dirty="0" err="1" smtClean="0"/>
              <a:t>couple</a:t>
            </a:r>
            <a:r>
              <a:rPr lang="sv-SE" baseline="0" dirty="0" smtClean="0"/>
              <a:t> </a:t>
            </a:r>
            <a:r>
              <a:rPr lang="sv-SE" baseline="0" dirty="0" err="1" smtClean="0"/>
              <a:t>of</a:t>
            </a:r>
            <a:r>
              <a:rPr lang="sv-SE" baseline="0" dirty="0" smtClean="0"/>
              <a:t> </a:t>
            </a:r>
            <a:r>
              <a:rPr lang="sv-SE" baseline="0" dirty="0" err="1" smtClean="0"/>
              <a:t>years</a:t>
            </a:r>
            <a:r>
              <a:rPr lang="sv-SE" baseline="0" dirty="0" smtClean="0"/>
              <a:t> old) </a:t>
            </a:r>
            <a:r>
              <a:rPr lang="sv-SE" baseline="0" dirty="0" err="1" smtClean="0"/>
              <a:t>was</a:t>
            </a:r>
            <a:r>
              <a:rPr lang="sv-SE" baseline="0" dirty="0" smtClean="0"/>
              <a:t> </a:t>
            </a:r>
            <a:r>
              <a:rPr lang="sv-SE" baseline="0" dirty="0" err="1" smtClean="0"/>
              <a:t>built</a:t>
            </a:r>
            <a:r>
              <a:rPr lang="sv-SE" baseline="0" dirty="0" smtClean="0"/>
              <a:t> </a:t>
            </a:r>
            <a:r>
              <a:rPr lang="sv-SE" baseline="0" dirty="0" err="1" smtClean="0"/>
              <a:t>with</a:t>
            </a:r>
            <a:r>
              <a:rPr lang="sv-SE" baseline="0" dirty="0" smtClean="0"/>
              <a:t> a event-</a:t>
            </a:r>
            <a:r>
              <a:rPr lang="sv-SE" baseline="0" dirty="0" err="1" smtClean="0"/>
              <a:t>centric</a:t>
            </a:r>
            <a:r>
              <a:rPr lang="sv-SE" baseline="0" dirty="0" smtClean="0"/>
              <a:t> design</a:t>
            </a:r>
          </a:p>
          <a:p>
            <a:pPr marL="628650" lvl="1" indent="-171450">
              <a:buFont typeface="Arial" charset="0"/>
              <a:buChar char="•"/>
            </a:pPr>
            <a:r>
              <a:rPr lang="sv-SE" baseline="0" dirty="0" err="1" smtClean="0"/>
              <a:t>Pretty</a:t>
            </a:r>
            <a:r>
              <a:rPr lang="sv-SE" baseline="0" dirty="0" smtClean="0"/>
              <a:t> central </a:t>
            </a:r>
            <a:r>
              <a:rPr lang="sv-SE" baseline="0" dirty="0" err="1" smtClean="0"/>
              <a:t>application</a:t>
            </a:r>
            <a:r>
              <a:rPr lang="sv-SE" baseline="0" dirty="0" smtClean="0"/>
              <a:t> handling </a:t>
            </a:r>
            <a:r>
              <a:rPr lang="sv-SE" baseline="0" dirty="0" err="1" smtClean="0"/>
              <a:t>customer</a:t>
            </a:r>
            <a:r>
              <a:rPr lang="sv-SE" baseline="0" dirty="0" smtClean="0"/>
              <a:t> data. </a:t>
            </a:r>
            <a:r>
              <a:rPr lang="sv-SE" baseline="0" dirty="0" err="1" smtClean="0"/>
              <a:t>Each</a:t>
            </a:r>
            <a:r>
              <a:rPr lang="sv-SE" baseline="0" dirty="0" smtClean="0"/>
              <a:t> </a:t>
            </a:r>
            <a:r>
              <a:rPr lang="sv-SE" baseline="0" dirty="0" err="1" smtClean="0"/>
              <a:t>state</a:t>
            </a:r>
            <a:r>
              <a:rPr lang="sv-SE" baseline="0" dirty="0" smtClean="0"/>
              <a:t> </a:t>
            </a:r>
            <a:r>
              <a:rPr lang="sv-SE" baseline="0" dirty="0" err="1" smtClean="0"/>
              <a:t>change</a:t>
            </a:r>
            <a:r>
              <a:rPr lang="sv-SE" baseline="0" dirty="0" smtClean="0"/>
              <a:t> -&gt; event</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10</a:t>
            </a:fld>
            <a:endParaRPr lang="en-US"/>
          </a:p>
        </p:txBody>
      </p:sp>
    </p:spTree>
    <p:extLst>
      <p:ext uri="{BB962C8B-B14F-4D97-AF65-F5344CB8AC3E}">
        <p14:creationId xmlns:p14="http://schemas.microsoft.com/office/powerpoint/2010/main" val="1049177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11</a:t>
            </a:fld>
            <a:endParaRPr lang="en-US"/>
          </a:p>
        </p:txBody>
      </p:sp>
    </p:spTree>
    <p:extLst>
      <p:ext uri="{BB962C8B-B14F-4D97-AF65-F5344CB8AC3E}">
        <p14:creationId xmlns:p14="http://schemas.microsoft.com/office/powerpoint/2010/main" val="1633926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12</a:t>
            </a:fld>
            <a:endParaRPr lang="en-US"/>
          </a:p>
        </p:txBody>
      </p:sp>
    </p:spTree>
    <p:extLst>
      <p:ext uri="{BB962C8B-B14F-4D97-AF65-F5344CB8AC3E}">
        <p14:creationId xmlns:p14="http://schemas.microsoft.com/office/powerpoint/2010/main" val="190013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13</a:t>
            </a:fld>
            <a:endParaRPr lang="en-US"/>
          </a:p>
        </p:txBody>
      </p:sp>
    </p:spTree>
    <p:extLst>
      <p:ext uri="{BB962C8B-B14F-4D97-AF65-F5344CB8AC3E}">
        <p14:creationId xmlns:p14="http://schemas.microsoft.com/office/powerpoint/2010/main" val="2104687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14</a:t>
            </a:fld>
            <a:endParaRPr lang="en-US"/>
          </a:p>
        </p:txBody>
      </p:sp>
    </p:spTree>
    <p:extLst>
      <p:ext uri="{BB962C8B-B14F-4D97-AF65-F5344CB8AC3E}">
        <p14:creationId xmlns:p14="http://schemas.microsoft.com/office/powerpoint/2010/main" val="170031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15</a:t>
            </a:fld>
            <a:endParaRPr lang="en-US"/>
          </a:p>
        </p:txBody>
      </p:sp>
    </p:spTree>
    <p:extLst>
      <p:ext uri="{BB962C8B-B14F-4D97-AF65-F5344CB8AC3E}">
        <p14:creationId xmlns:p14="http://schemas.microsoft.com/office/powerpoint/2010/main" val="543961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16</a:t>
            </a:fld>
            <a:endParaRPr lang="en-US"/>
          </a:p>
        </p:txBody>
      </p:sp>
    </p:spTree>
    <p:extLst>
      <p:ext uri="{BB962C8B-B14F-4D97-AF65-F5344CB8AC3E}">
        <p14:creationId xmlns:p14="http://schemas.microsoft.com/office/powerpoint/2010/main" val="716319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Agenda – vi</a:t>
            </a:r>
            <a:r>
              <a:rPr lang="sv-SE" baseline="0" dirty="0" smtClean="0"/>
              <a:t> kommer göra en inslag i de mönster och lösningar Kafka erbjuder och då har vi valt privatlånehantering som ett rätt passande scenario. </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17</a:t>
            </a:fld>
            <a:endParaRPr lang="en-US"/>
          </a:p>
        </p:txBody>
      </p:sp>
    </p:spTree>
    <p:extLst>
      <p:ext uri="{BB962C8B-B14F-4D97-AF65-F5344CB8AC3E}">
        <p14:creationId xmlns:p14="http://schemas.microsoft.com/office/powerpoint/2010/main" val="1537042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Kund är</a:t>
            </a:r>
            <a:r>
              <a:rPr lang="sv-SE" baseline="0" dirty="0" smtClean="0"/>
              <a:t> ofta en låneförmedlare</a:t>
            </a:r>
            <a:endParaRPr lang="sv-SE" dirty="0" smtClean="0"/>
          </a:p>
          <a:p>
            <a:pPr marL="171450" indent="-171450">
              <a:buFont typeface="Arial" charset="0"/>
              <a:buChar char="•"/>
            </a:pPr>
            <a:r>
              <a:rPr lang="sv-SE" dirty="0" smtClean="0"/>
              <a:t>Valideringar</a:t>
            </a:r>
          </a:p>
          <a:p>
            <a:pPr marL="171450" indent="-171450">
              <a:buFont typeface="Arial" charset="0"/>
              <a:buChar char="•"/>
            </a:pPr>
            <a:r>
              <a:rPr lang="sv-SE" dirty="0" smtClean="0"/>
              <a:t>Inhämtning internt data</a:t>
            </a:r>
          </a:p>
          <a:p>
            <a:pPr marL="171450" indent="-171450">
              <a:buFont typeface="Arial" charset="0"/>
              <a:buChar char="•"/>
            </a:pPr>
            <a:r>
              <a:rPr lang="sv-SE" dirty="0" smtClean="0"/>
              <a:t>Inhämtning externt data (väntar så länge som möjligt) </a:t>
            </a:r>
          </a:p>
          <a:p>
            <a:pPr marL="171450" indent="-171450">
              <a:buFont typeface="Arial" charset="0"/>
              <a:buChar char="•"/>
            </a:pPr>
            <a:r>
              <a:rPr lang="sv-SE" dirty="0" smtClean="0"/>
              <a:t>Beräkningar (score, AML osv)</a:t>
            </a:r>
          </a:p>
          <a:p>
            <a:pPr marL="171450" indent="-171450">
              <a:buFont typeface="Arial" charset="0"/>
              <a:buChar char="•"/>
            </a:pPr>
            <a:r>
              <a:rPr lang="sv-SE" dirty="0" smtClean="0"/>
              <a:t>Manuella kontroller</a:t>
            </a:r>
          </a:p>
          <a:p>
            <a:pPr marL="171450" indent="-171450">
              <a:buFont typeface="Arial" charset="0"/>
              <a:buChar char="•"/>
            </a:pPr>
            <a:r>
              <a:rPr lang="sv-SE" dirty="0" smtClean="0"/>
              <a:t>Signering ( kanske</a:t>
            </a:r>
            <a:r>
              <a:rPr lang="sv-SE" baseline="0" dirty="0" smtClean="0"/>
              <a:t> tom. på papper)</a:t>
            </a:r>
            <a:endParaRPr lang="sv-SE" dirty="0" smtClean="0"/>
          </a:p>
          <a:p>
            <a:pPr marL="171450" indent="-171450">
              <a:buFont typeface="Arial" charset="0"/>
              <a:buChar char="•"/>
            </a:pPr>
            <a:r>
              <a:rPr lang="sv-SE" dirty="0" smtClean="0"/>
              <a:t>Utbetalning</a:t>
            </a:r>
          </a:p>
          <a:p>
            <a:pPr marL="171450" indent="-171450">
              <a:buFont typeface="Arial" charset="0"/>
              <a:buChar char="•"/>
            </a:pPr>
            <a:r>
              <a:rPr lang="sv-SE" dirty="0" smtClean="0"/>
              <a:t>Rapportering</a:t>
            </a:r>
          </a:p>
          <a:p>
            <a:pPr marL="171450" indent="-171450">
              <a:buFont typeface="Arial" charset="0"/>
              <a:buChar char="•"/>
            </a:pPr>
            <a:r>
              <a:rPr lang="sv-SE" dirty="0" smtClean="0"/>
              <a:t>Här har vi</a:t>
            </a:r>
            <a:r>
              <a:rPr lang="sv-SE" baseline="0" dirty="0" smtClean="0"/>
              <a:t> inte med återbetalning eller så många alternativ-</a:t>
            </a:r>
            <a:r>
              <a:rPr lang="sv-SE" baseline="0" dirty="0" err="1" smtClean="0"/>
              <a:t>flöder</a:t>
            </a:r>
            <a:r>
              <a:rPr lang="sv-SE" baseline="0" dirty="0" smtClean="0"/>
              <a:t> osv.</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18</a:t>
            </a:fld>
            <a:endParaRPr lang="en-US"/>
          </a:p>
        </p:txBody>
      </p:sp>
    </p:spTree>
    <p:extLst>
      <p:ext uri="{BB962C8B-B14F-4D97-AF65-F5344CB8AC3E}">
        <p14:creationId xmlns:p14="http://schemas.microsoft.com/office/powerpoint/2010/main" val="972141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19</a:t>
            </a:fld>
            <a:endParaRPr lang="en-US"/>
          </a:p>
        </p:txBody>
      </p:sp>
    </p:spTree>
    <p:extLst>
      <p:ext uri="{BB962C8B-B14F-4D97-AF65-F5344CB8AC3E}">
        <p14:creationId xmlns:p14="http://schemas.microsoft.com/office/powerpoint/2010/main" val="88170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err="1" smtClean="0"/>
              <a:t>We</a:t>
            </a:r>
            <a:r>
              <a:rPr lang="sv-SE" baseline="0" dirty="0" smtClean="0"/>
              <a:t> </a:t>
            </a:r>
            <a:r>
              <a:rPr lang="sv-SE" baseline="0" dirty="0" err="1" smtClean="0"/>
              <a:t>both</a:t>
            </a:r>
            <a:r>
              <a:rPr lang="sv-SE" baseline="0" dirty="0" smtClean="0"/>
              <a:t> </a:t>
            </a:r>
            <a:r>
              <a:rPr lang="sv-SE" baseline="0" dirty="0" err="1" smtClean="0"/>
              <a:t>work</a:t>
            </a:r>
            <a:r>
              <a:rPr lang="sv-SE" baseline="0" dirty="0" smtClean="0"/>
              <a:t> as </a:t>
            </a:r>
            <a:r>
              <a:rPr lang="sv-SE" baseline="0" dirty="0" err="1" smtClean="0"/>
              <a:t>consultants</a:t>
            </a:r>
            <a:r>
              <a:rPr lang="sv-SE" baseline="0" dirty="0" smtClean="0"/>
              <a:t> at a </a:t>
            </a:r>
            <a:r>
              <a:rPr lang="sv-SE" baseline="0" dirty="0" err="1" smtClean="0"/>
              <a:t>consumer</a:t>
            </a:r>
            <a:r>
              <a:rPr lang="sv-SE" baseline="0" dirty="0" smtClean="0"/>
              <a:t> bank in Sweden. </a:t>
            </a:r>
          </a:p>
          <a:p>
            <a:pPr marL="171450" indent="-171450">
              <a:buFont typeface="Arial" charset="0"/>
              <a:buChar char="•"/>
            </a:pPr>
            <a:r>
              <a:rPr lang="sv-SE" baseline="0" dirty="0" smtClean="0"/>
              <a:t>If </a:t>
            </a:r>
            <a:r>
              <a:rPr lang="sv-SE" baseline="0" dirty="0" err="1" smtClean="0"/>
              <a:t>we</a:t>
            </a:r>
            <a:r>
              <a:rPr lang="sv-SE" baseline="0" dirty="0" smtClean="0"/>
              <a:t> </a:t>
            </a:r>
            <a:r>
              <a:rPr lang="sv-SE" baseline="0" dirty="0" err="1" smtClean="0"/>
              <a:t>picture</a:t>
            </a:r>
            <a:r>
              <a:rPr lang="sv-SE" baseline="0" dirty="0" smtClean="0"/>
              <a:t> </a:t>
            </a:r>
            <a:r>
              <a:rPr lang="sv-SE" baseline="0" dirty="0" err="1" smtClean="0"/>
              <a:t>google</a:t>
            </a:r>
            <a:r>
              <a:rPr lang="sv-SE" baseline="0" dirty="0" smtClean="0"/>
              <a:t> the </a:t>
            </a:r>
            <a:r>
              <a:rPr lang="sv-SE" baseline="0" dirty="0" err="1" smtClean="0"/>
              <a:t>word</a:t>
            </a:r>
            <a:r>
              <a:rPr lang="sv-SE" baseline="0" dirty="0" smtClean="0"/>
              <a:t> ”Bank”, </a:t>
            </a:r>
            <a:r>
              <a:rPr lang="sv-SE" baseline="0" dirty="0" err="1" smtClean="0"/>
              <a:t>we</a:t>
            </a:r>
            <a:r>
              <a:rPr lang="sv-SE" baseline="0" dirty="0" smtClean="0"/>
              <a:t> get </a:t>
            </a:r>
            <a:r>
              <a:rPr lang="sv-SE" baseline="0" dirty="0" err="1" smtClean="0"/>
              <a:t>pictures</a:t>
            </a:r>
            <a:r>
              <a:rPr lang="sv-SE" baseline="0" dirty="0" smtClean="0"/>
              <a:t> </a:t>
            </a:r>
            <a:r>
              <a:rPr lang="sv-SE" baseline="0" dirty="0" err="1" smtClean="0"/>
              <a:t>similar</a:t>
            </a:r>
            <a:r>
              <a:rPr lang="sv-SE" baseline="0" dirty="0" smtClean="0"/>
              <a:t> to </a:t>
            </a:r>
            <a:r>
              <a:rPr lang="sv-SE" baseline="0" dirty="0" err="1" smtClean="0"/>
              <a:t>this</a:t>
            </a:r>
            <a:r>
              <a:rPr lang="sv-SE" baseline="0" dirty="0" smtClean="0"/>
              <a:t> (CLICK)</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If </a:t>
            </a:r>
            <a:r>
              <a:rPr lang="sv-SE" baseline="0" dirty="0" err="1" smtClean="0"/>
              <a:t>we</a:t>
            </a:r>
            <a:r>
              <a:rPr lang="sv-SE" baseline="0" dirty="0" smtClean="0"/>
              <a:t> </a:t>
            </a:r>
            <a:r>
              <a:rPr lang="sv-SE" baseline="0" dirty="0" err="1" smtClean="0"/>
              <a:t>picture</a:t>
            </a:r>
            <a:r>
              <a:rPr lang="sv-SE" baseline="0" dirty="0" smtClean="0"/>
              <a:t> </a:t>
            </a:r>
            <a:r>
              <a:rPr lang="sv-SE" baseline="0" dirty="0" err="1" smtClean="0"/>
              <a:t>google</a:t>
            </a:r>
            <a:r>
              <a:rPr lang="sv-SE" baseline="0" dirty="0" smtClean="0"/>
              <a:t> the </a:t>
            </a:r>
            <a:r>
              <a:rPr lang="sv-SE" baseline="0" dirty="0" err="1" smtClean="0"/>
              <a:t>word</a:t>
            </a:r>
            <a:r>
              <a:rPr lang="sv-SE" baseline="0" dirty="0" smtClean="0"/>
              <a:t> ”</a:t>
            </a:r>
            <a:r>
              <a:rPr lang="sv-SE" baseline="0" dirty="0" err="1" smtClean="0"/>
              <a:t>Monolith</a:t>
            </a:r>
            <a:r>
              <a:rPr lang="sv-SE" baseline="0" dirty="0" smtClean="0"/>
              <a:t>”, </a:t>
            </a:r>
            <a:r>
              <a:rPr lang="sv-SE" baseline="0" dirty="0" err="1" smtClean="0"/>
              <a:t>we</a:t>
            </a:r>
            <a:r>
              <a:rPr lang="sv-SE" baseline="0" dirty="0" smtClean="0"/>
              <a:t> get </a:t>
            </a:r>
            <a:r>
              <a:rPr lang="sv-SE" baseline="0" dirty="0" err="1" smtClean="0"/>
              <a:t>pictures</a:t>
            </a:r>
            <a:r>
              <a:rPr lang="sv-SE" baseline="0" dirty="0" smtClean="0"/>
              <a:t> </a:t>
            </a:r>
            <a:r>
              <a:rPr lang="sv-SE" baseline="0" dirty="0" err="1" smtClean="0"/>
              <a:t>similar</a:t>
            </a:r>
            <a:r>
              <a:rPr lang="sv-SE" baseline="0" dirty="0" smtClean="0"/>
              <a:t> to </a:t>
            </a:r>
            <a:r>
              <a:rPr lang="sv-SE" baseline="0" dirty="0" err="1" smtClean="0"/>
              <a:t>this</a:t>
            </a:r>
            <a:r>
              <a:rPr lang="sv-SE" baseline="0" dirty="0" smtClean="0"/>
              <a:t> (CLICK)</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err="1" smtClean="0"/>
              <a:t>Can</a:t>
            </a:r>
            <a:r>
              <a:rPr lang="sv-SE" baseline="0" dirty="0" smtClean="0"/>
              <a:t> </a:t>
            </a:r>
            <a:r>
              <a:rPr lang="sv-SE" baseline="0" dirty="0" err="1" smtClean="0"/>
              <a:t>you</a:t>
            </a:r>
            <a:r>
              <a:rPr lang="sv-SE" baseline="0" dirty="0" smtClean="0"/>
              <a:t> </a:t>
            </a:r>
            <a:r>
              <a:rPr lang="sv-SE" baseline="0" dirty="0" err="1" smtClean="0"/>
              <a:t>see</a:t>
            </a:r>
            <a:r>
              <a:rPr lang="sv-SE" baseline="0" dirty="0" smtClean="0"/>
              <a:t> the </a:t>
            </a:r>
            <a:r>
              <a:rPr lang="sv-SE" baseline="0" dirty="0" err="1" smtClean="0"/>
              <a:t>similarities</a:t>
            </a:r>
            <a:r>
              <a:rPr lang="sv-SE" baseline="0" dirty="0" smtClean="0"/>
              <a:t>? Big ”</a:t>
            </a:r>
            <a:r>
              <a:rPr lang="sv-SE" baseline="0" dirty="0" err="1" smtClean="0"/>
              <a:t>pillars</a:t>
            </a:r>
            <a:r>
              <a:rPr lang="sv-SE" baseline="0" dirty="0" smtClean="0"/>
              <a:t>” </a:t>
            </a:r>
            <a:r>
              <a:rPr lang="sv-SE" baseline="0" dirty="0" err="1" smtClean="0"/>
              <a:t>of</a:t>
            </a:r>
            <a:r>
              <a:rPr lang="sv-SE" baseline="0" dirty="0" smtClean="0"/>
              <a:t> </a:t>
            </a:r>
            <a:r>
              <a:rPr lang="sv-SE" baseline="0" dirty="0" err="1" smtClean="0"/>
              <a:t>some</a:t>
            </a:r>
            <a:r>
              <a:rPr lang="sv-SE" baseline="0" dirty="0" smtClean="0"/>
              <a:t> </a:t>
            </a:r>
            <a:r>
              <a:rPr lang="sv-SE" baseline="0" dirty="0" err="1" smtClean="0"/>
              <a:t>content</a:t>
            </a:r>
            <a:r>
              <a:rPr lang="is-IS" baseline="0" dirty="0" smtClean="0"/>
              <a:t>…</a:t>
            </a:r>
            <a:endParaRPr lang="sv-SE"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Is </a:t>
            </a:r>
            <a:r>
              <a:rPr lang="sv-SE" baseline="0" dirty="0" err="1" smtClean="0"/>
              <a:t>this</a:t>
            </a:r>
            <a:r>
              <a:rPr lang="sv-SE" baseline="0" dirty="0" smtClean="0"/>
              <a:t> </a:t>
            </a:r>
            <a:r>
              <a:rPr lang="sv-SE" baseline="0" dirty="0" err="1" smtClean="0"/>
              <a:t>also</a:t>
            </a:r>
            <a:r>
              <a:rPr lang="sv-SE" baseline="0" dirty="0" smtClean="0"/>
              <a:t> </a:t>
            </a:r>
            <a:r>
              <a:rPr lang="sv-SE" baseline="0" dirty="0" err="1" smtClean="0"/>
              <a:t>something</a:t>
            </a:r>
            <a:r>
              <a:rPr lang="sv-SE" baseline="0" dirty="0" smtClean="0"/>
              <a:t> </a:t>
            </a:r>
            <a:r>
              <a:rPr lang="sv-SE" baseline="0" dirty="0" err="1" smtClean="0"/>
              <a:t>visible</a:t>
            </a:r>
            <a:r>
              <a:rPr lang="sv-SE" baseline="0" dirty="0" smtClean="0"/>
              <a:t> in the IT </a:t>
            </a:r>
            <a:r>
              <a:rPr lang="sv-SE" baseline="0" dirty="0" err="1" smtClean="0"/>
              <a:t>architechture</a:t>
            </a:r>
            <a:r>
              <a:rPr lang="sv-SE" baseline="0" dirty="0" smtClean="0"/>
              <a:t> – </a:t>
            </a:r>
            <a:r>
              <a:rPr lang="sv-SE" baseline="0" dirty="0" err="1" smtClean="0"/>
              <a:t>unfortunately</a:t>
            </a:r>
            <a:r>
              <a:rPr lang="sv-SE" baseline="0" dirty="0" smtClean="0"/>
              <a:t> </a:t>
            </a:r>
            <a:r>
              <a:rPr lang="sv-SE" baseline="0" dirty="0" err="1" smtClean="0"/>
              <a:t>yes</a:t>
            </a:r>
            <a:r>
              <a:rPr lang="is-IS" baseline="0" dirty="0" smtClean="0"/>
              <a:t>…</a:t>
            </a:r>
            <a:endParaRPr lang="sv-SE" baseline="0" dirty="0" smtClean="0"/>
          </a:p>
          <a:p>
            <a:pPr marL="171450"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a:t>
            </a:fld>
            <a:endParaRPr lang="en-US"/>
          </a:p>
        </p:txBody>
      </p:sp>
    </p:spTree>
    <p:extLst>
      <p:ext uri="{BB962C8B-B14F-4D97-AF65-F5344CB8AC3E}">
        <p14:creationId xmlns:p14="http://schemas.microsoft.com/office/powerpoint/2010/main" val="1106049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Asynkronitet</a:t>
            </a:r>
            <a:endParaRPr lang="sv-SE" dirty="0" smtClean="0"/>
          </a:p>
          <a:p>
            <a:pPr marL="628650" lvl="1" indent="-171450">
              <a:buFont typeface="Arial" charset="0"/>
              <a:buChar char="•"/>
            </a:pPr>
            <a:r>
              <a:rPr lang="sv-SE" dirty="0" smtClean="0"/>
              <a:t>Vi</a:t>
            </a:r>
            <a:r>
              <a:rPr lang="sv-SE" baseline="0" dirty="0" smtClean="0"/>
              <a:t> kan </a:t>
            </a:r>
            <a:r>
              <a:rPr lang="sv-SE" baseline="0" dirty="0" err="1" smtClean="0"/>
              <a:t>åtm</a:t>
            </a:r>
            <a:r>
              <a:rPr lang="sv-SE" baseline="0" dirty="0" smtClean="0"/>
              <a:t> dela upp processen i 3 faser som inte nödvändigtvis följer på varandra. </a:t>
            </a:r>
          </a:p>
        </p:txBody>
      </p:sp>
      <p:sp>
        <p:nvSpPr>
          <p:cNvPr id="4" name="Slide Number Placeholder 3"/>
          <p:cNvSpPr>
            <a:spLocks noGrp="1"/>
          </p:cNvSpPr>
          <p:nvPr>
            <p:ph type="sldNum" sz="quarter" idx="10"/>
          </p:nvPr>
        </p:nvSpPr>
        <p:spPr/>
        <p:txBody>
          <a:bodyPr/>
          <a:lstStyle/>
          <a:p>
            <a:fld id="{F3D1F925-BFA2-264B-AE5B-B0906316BC34}" type="slidenum">
              <a:rPr lang="en-US" smtClean="0"/>
              <a:t>20</a:t>
            </a:fld>
            <a:endParaRPr lang="en-US"/>
          </a:p>
        </p:txBody>
      </p:sp>
    </p:spTree>
    <p:extLst>
      <p:ext uri="{BB962C8B-B14F-4D97-AF65-F5344CB8AC3E}">
        <p14:creationId xmlns:p14="http://schemas.microsoft.com/office/powerpoint/2010/main" val="1939594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Hur brukar vi bygga hantering av en sådan</a:t>
            </a:r>
            <a:r>
              <a:rPr lang="sv-SE" baseline="0" dirty="0" smtClean="0"/>
              <a:t> process med de IT plattformar och redskap vi har?</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21</a:t>
            </a:fld>
            <a:endParaRPr lang="en-US"/>
          </a:p>
        </p:txBody>
      </p:sp>
    </p:spTree>
    <p:extLst>
      <p:ext uri="{BB962C8B-B14F-4D97-AF65-F5344CB8AC3E}">
        <p14:creationId xmlns:p14="http://schemas.microsoft.com/office/powerpoint/2010/main" val="25608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BPM motor</a:t>
            </a:r>
            <a:r>
              <a:rPr lang="sv-SE" baseline="0" dirty="0" smtClean="0"/>
              <a:t> eller regel-motor -&gt; grund-plattform</a:t>
            </a:r>
          </a:p>
          <a:p>
            <a:pPr marL="171450" indent="-171450">
              <a:buFont typeface="Arial" charset="0"/>
              <a:buChar char="•"/>
            </a:pPr>
            <a:r>
              <a:rPr lang="sv-SE" baseline="0" dirty="0" smtClean="0"/>
              <a:t>I sin enklaste form kanske det ser ut något sånt här – </a:t>
            </a:r>
          </a:p>
          <a:p>
            <a:pPr marL="628650" lvl="1" indent="-171450">
              <a:buFont typeface="Arial" charset="0"/>
              <a:buChar char="•"/>
            </a:pPr>
            <a:r>
              <a:rPr lang="sv-SE" baseline="0" dirty="0" smtClean="0"/>
              <a:t>Vår process så klart modellerad på något sätt. Här ligger även (kredit)-regler separat</a:t>
            </a:r>
          </a:p>
          <a:p>
            <a:pPr marL="628650" lvl="1" indent="-171450">
              <a:buFont typeface="Arial" charset="0"/>
              <a:buChar char="•"/>
            </a:pPr>
            <a:r>
              <a:rPr lang="sv-SE" baseline="0" dirty="0" smtClean="0"/>
              <a:t>CLICK Domänmodell – Kanske ett gäng </a:t>
            </a:r>
            <a:r>
              <a:rPr lang="sv-SE" baseline="0" dirty="0" err="1" smtClean="0"/>
              <a:t>mutable</a:t>
            </a:r>
            <a:r>
              <a:rPr lang="sv-SE" baseline="0" dirty="0" smtClean="0"/>
              <a:t> objekt som ”åker genom” processen om ändras/</a:t>
            </a:r>
            <a:r>
              <a:rPr lang="sv-SE" baseline="0" dirty="0" err="1" smtClean="0"/>
              <a:t>populeras</a:t>
            </a:r>
            <a:r>
              <a:rPr lang="sv-SE" baseline="0" dirty="0" smtClean="0"/>
              <a:t> nån status etc.</a:t>
            </a:r>
          </a:p>
          <a:p>
            <a:pPr marL="628650" lvl="1" indent="-171450">
              <a:buFont typeface="Arial" charset="0"/>
              <a:buChar char="•"/>
            </a:pPr>
            <a:r>
              <a:rPr lang="sv-SE" baseline="0" dirty="0" smtClean="0"/>
              <a:t>CLICK Data-</a:t>
            </a:r>
            <a:r>
              <a:rPr lang="sv-SE" baseline="0" dirty="0" err="1" smtClean="0"/>
              <a:t>proxys</a:t>
            </a:r>
            <a:r>
              <a:rPr lang="sv-SE" baseline="0" dirty="0" smtClean="0"/>
              <a:t> – mot externa system (UC) och databaser</a:t>
            </a:r>
          </a:p>
          <a:p>
            <a:pPr marL="628650" lvl="1" indent="-171450">
              <a:buFont typeface="Arial" charset="0"/>
              <a:buChar char="•"/>
            </a:pPr>
            <a:r>
              <a:rPr lang="sv-SE" baseline="0" dirty="0" smtClean="0"/>
              <a:t>CLICK Tjänstelager mot klienter/låneförmedlare/användargränssnitt etc. </a:t>
            </a:r>
          </a:p>
          <a:p>
            <a:pPr marL="628650" lvl="1" indent="-171450">
              <a:buFont typeface="Arial" charset="0"/>
              <a:buChar char="•"/>
            </a:pPr>
            <a:r>
              <a:rPr lang="sv-SE" baseline="0" dirty="0" smtClean="0"/>
              <a:t>CLICK Såklart finns en DB också där nuvarande ”</a:t>
            </a:r>
            <a:r>
              <a:rPr lang="sv-SE" baseline="0" dirty="0" err="1" smtClean="0"/>
              <a:t>state</a:t>
            </a:r>
            <a:r>
              <a:rPr lang="sv-SE" baseline="0" dirty="0" smtClean="0"/>
              <a:t>” för varje ansökan ligger</a:t>
            </a:r>
          </a:p>
          <a:p>
            <a:pPr marL="628650" lvl="1" indent="-171450">
              <a:buFont typeface="Arial" charset="0"/>
              <a:buChar char="•"/>
            </a:pPr>
            <a:r>
              <a:rPr lang="sv-SE" baseline="0" dirty="0" smtClean="0"/>
              <a:t>Ansökan kommer in -&gt; persisteras</a:t>
            </a:r>
          </a:p>
          <a:p>
            <a:pPr marL="628650" lvl="1" indent="-171450">
              <a:buFont typeface="Arial" charset="0"/>
              <a:buChar char="•"/>
            </a:pPr>
            <a:r>
              <a:rPr lang="sv-SE" baseline="0" dirty="0" smtClean="0"/>
              <a:t>Ansökan uppdateras -&gt; persisteras osv osv</a:t>
            </a:r>
            <a:r>
              <a:rPr lang="is-IS" baseline="0" dirty="0" smtClean="0"/>
              <a:t>….</a:t>
            </a:r>
            <a:endParaRPr lang="sv-SE" baseline="0" dirty="0" smtClean="0"/>
          </a:p>
          <a:p>
            <a:pPr marL="628650" lvl="1" indent="-171450">
              <a:buFont typeface="Arial" charset="0"/>
              <a:buChar char="•"/>
            </a:pPr>
            <a:r>
              <a:rPr lang="sv-SE" baseline="0" dirty="0" smtClean="0"/>
              <a:t>Jobbar med </a:t>
            </a:r>
            <a:r>
              <a:rPr lang="sv-SE" baseline="0" dirty="0" err="1" smtClean="0"/>
              <a:t>mutable</a:t>
            </a:r>
            <a:r>
              <a:rPr lang="sv-SE" baseline="0" dirty="0" smtClean="0"/>
              <a:t>/föränderlig objekt</a:t>
            </a:r>
          </a:p>
          <a:p>
            <a:pPr marL="171450" lvl="0" indent="-171450">
              <a:buFont typeface="Arial" charset="0"/>
              <a:buChar char="•"/>
            </a:pPr>
            <a:r>
              <a:rPr lang="sv-SE" baseline="0" dirty="0" smtClean="0"/>
              <a:t>CLICK Sen vill vi ju ha redundans också – så vi har ju 2 instanser (minst) av systemet</a:t>
            </a:r>
          </a:p>
          <a:p>
            <a:pPr marL="628650" lvl="1" indent="-171450">
              <a:buFont typeface="Arial" charset="0"/>
              <a:buChar char="•"/>
            </a:pPr>
            <a:r>
              <a:rPr lang="sv-SE" baseline="0" dirty="0" smtClean="0"/>
              <a:t>Och på köpet får vi hantering av transaktioner/låsningsmekanismer/osv – klassiskt kring </a:t>
            </a:r>
            <a:r>
              <a:rPr lang="sv-SE" baseline="0" dirty="0" err="1" smtClean="0"/>
              <a:t>mutable</a:t>
            </a:r>
            <a:r>
              <a:rPr lang="sv-SE" baseline="0" dirty="0" smtClean="0"/>
              <a:t> data i distribuerade miljöer</a:t>
            </a:r>
          </a:p>
        </p:txBody>
      </p:sp>
      <p:sp>
        <p:nvSpPr>
          <p:cNvPr id="4" name="Slide Number Placeholder 3"/>
          <p:cNvSpPr>
            <a:spLocks noGrp="1"/>
          </p:cNvSpPr>
          <p:nvPr>
            <p:ph type="sldNum" sz="quarter" idx="10"/>
          </p:nvPr>
        </p:nvSpPr>
        <p:spPr/>
        <p:txBody>
          <a:bodyPr/>
          <a:lstStyle/>
          <a:p>
            <a:fld id="{F3D1F925-BFA2-264B-AE5B-B0906316BC34}" type="slidenum">
              <a:rPr lang="en-US" smtClean="0"/>
              <a:t>22</a:t>
            </a:fld>
            <a:endParaRPr lang="en-US"/>
          </a:p>
        </p:txBody>
      </p:sp>
    </p:spTree>
    <p:extLst>
      <p:ext uri="{BB962C8B-B14F-4D97-AF65-F5344CB8AC3E}">
        <p14:creationId xmlns:p14="http://schemas.microsoft.com/office/powerpoint/2010/main" val="1444366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Kommer nya krav blir enda logiska lösningen att låta systemet ”svälla” genom att bygga in de nya kraven </a:t>
            </a:r>
          </a:p>
          <a:p>
            <a:pPr marL="628650" lvl="1" indent="-171450">
              <a:buFont typeface="Arial" charset="0"/>
              <a:buChar char="•"/>
            </a:pPr>
            <a:r>
              <a:rPr lang="sv-SE" baseline="0" dirty="0" smtClean="0"/>
              <a:t>Klick T.ex. rensningsrutiner för GDPR </a:t>
            </a:r>
          </a:p>
          <a:p>
            <a:pPr marL="628650" lvl="1" indent="-171450">
              <a:buFont typeface="Arial" charset="0"/>
              <a:buChar char="•"/>
            </a:pPr>
            <a:r>
              <a:rPr lang="sv-SE" baseline="0" dirty="0" smtClean="0"/>
              <a:t>Klick Eller riskklassning för att uppfylla AML regler</a:t>
            </a:r>
          </a:p>
        </p:txBody>
      </p:sp>
      <p:sp>
        <p:nvSpPr>
          <p:cNvPr id="4" name="Slide Number Placeholder 3"/>
          <p:cNvSpPr>
            <a:spLocks noGrp="1"/>
          </p:cNvSpPr>
          <p:nvPr>
            <p:ph type="sldNum" sz="quarter" idx="10"/>
          </p:nvPr>
        </p:nvSpPr>
        <p:spPr/>
        <p:txBody>
          <a:bodyPr/>
          <a:lstStyle/>
          <a:p>
            <a:fld id="{F3D1F925-BFA2-264B-AE5B-B0906316BC34}" type="slidenum">
              <a:rPr lang="en-US" smtClean="0"/>
              <a:t>23</a:t>
            </a:fld>
            <a:endParaRPr lang="en-US"/>
          </a:p>
        </p:txBody>
      </p:sp>
    </p:spTree>
    <p:extLst>
      <p:ext uri="{BB962C8B-B14F-4D97-AF65-F5344CB8AC3E}">
        <p14:creationId xmlns:p14="http://schemas.microsoft.com/office/powerpoint/2010/main" val="1142103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Ofta kan dessa vara rätt ”monolitiska” i sin struktur -&gt; Ändringar/tillägg -&gt; hela plattformen </a:t>
            </a:r>
            <a:r>
              <a:rPr lang="sv-SE" baseline="0" dirty="0" err="1" smtClean="0"/>
              <a:t>deployas</a:t>
            </a:r>
            <a:r>
              <a:rPr lang="sv-SE" baseline="0" dirty="0" smtClean="0"/>
              <a:t> om </a:t>
            </a:r>
          </a:p>
          <a:p>
            <a:pPr marL="171450" indent="-171450">
              <a:buFont typeface="Arial" charset="0"/>
              <a:buChar char="•"/>
            </a:pPr>
            <a:r>
              <a:rPr lang="sv-SE" baseline="0" dirty="0" smtClean="0"/>
              <a:t>(CLICK)</a:t>
            </a:r>
          </a:p>
          <a:p>
            <a:pPr marL="171450" indent="-171450">
              <a:buFont typeface="Arial" charset="0"/>
              <a:buChar char="•"/>
            </a:pPr>
            <a:r>
              <a:rPr lang="sv-SE" baseline="0" dirty="0" smtClean="0"/>
              <a:t>Vi har alltså endast en, stor </a:t>
            </a:r>
            <a:r>
              <a:rPr lang="sv-SE" baseline="0" dirty="0" err="1" smtClean="0"/>
              <a:t>deployad</a:t>
            </a:r>
            <a:r>
              <a:rPr lang="sv-SE" baseline="0" dirty="0" smtClean="0"/>
              <a:t> applikation/system</a:t>
            </a:r>
          </a:p>
          <a:p>
            <a:pPr marL="628650" lvl="1" indent="-171450">
              <a:buFont typeface="Arial" charset="0"/>
              <a:buChar char="•"/>
            </a:pPr>
            <a:r>
              <a:rPr lang="sv-SE" baseline="0" dirty="0" smtClean="0"/>
              <a:t>Minneskrävande/CPU/Utrymmeskrävande</a:t>
            </a:r>
          </a:p>
          <a:p>
            <a:pPr marL="628650" lvl="1" indent="-171450">
              <a:buFont typeface="Arial" charset="0"/>
              <a:buChar char="•"/>
            </a:pPr>
            <a:r>
              <a:rPr lang="sv-SE" baseline="0" dirty="0" smtClean="0"/>
              <a:t>Inte direkt ”</a:t>
            </a:r>
            <a:r>
              <a:rPr lang="sv-SE" baseline="0" dirty="0" err="1" smtClean="0"/>
              <a:t>microservices</a:t>
            </a:r>
            <a:r>
              <a:rPr lang="sv-SE" baseline="0" dirty="0" smtClean="0"/>
              <a:t>”</a:t>
            </a:r>
          </a:p>
          <a:p>
            <a:pPr marL="171450" lvl="0" indent="-171450">
              <a:buFont typeface="Arial" charset="0"/>
              <a:buChar char="•"/>
            </a:pPr>
            <a:r>
              <a:rPr lang="sv-SE" baseline="0" dirty="0" smtClean="0"/>
              <a:t>Varför har det blivit så? Vi har en ganska komplicerad affärsprocess, men inget egentligt bra sätt att stycka upp denna i vår system-arkitektur</a:t>
            </a:r>
          </a:p>
          <a:p>
            <a:pPr marL="628650" lvl="1" indent="-171450">
              <a:buFont typeface="Arial" charset="0"/>
              <a:buChar char="•"/>
            </a:pPr>
            <a:r>
              <a:rPr lang="sv-SE" baseline="0" dirty="0" smtClean="0"/>
              <a:t>Man kan säga att vi har en process med olika steg/noder – och dessa steg är sammankopplade med logiska/programmatiska länkar. </a:t>
            </a:r>
          </a:p>
        </p:txBody>
      </p:sp>
      <p:sp>
        <p:nvSpPr>
          <p:cNvPr id="4" name="Slide Number Placeholder 3"/>
          <p:cNvSpPr>
            <a:spLocks noGrp="1"/>
          </p:cNvSpPr>
          <p:nvPr>
            <p:ph type="sldNum" sz="quarter" idx="10"/>
          </p:nvPr>
        </p:nvSpPr>
        <p:spPr/>
        <p:txBody>
          <a:bodyPr/>
          <a:lstStyle/>
          <a:p>
            <a:fld id="{F3D1F925-BFA2-264B-AE5B-B0906316BC34}" type="slidenum">
              <a:rPr lang="en-US" smtClean="0"/>
              <a:t>24</a:t>
            </a:fld>
            <a:endParaRPr lang="en-US"/>
          </a:p>
        </p:txBody>
      </p:sp>
    </p:spTree>
    <p:extLst>
      <p:ext uri="{BB962C8B-B14F-4D97-AF65-F5344CB8AC3E}">
        <p14:creationId xmlns:p14="http://schemas.microsoft.com/office/powerpoint/2010/main" val="898215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Väldigt</a:t>
            </a:r>
            <a:r>
              <a:rPr lang="sv-SE" baseline="0" dirty="0" smtClean="0"/>
              <a:t> snabb överflygning över vad Kafka är och vad det kan</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25</a:t>
            </a:fld>
            <a:endParaRPr lang="en-US"/>
          </a:p>
        </p:txBody>
      </p:sp>
    </p:spTree>
    <p:extLst>
      <p:ext uri="{BB962C8B-B14F-4D97-AF65-F5344CB8AC3E}">
        <p14:creationId xmlns:p14="http://schemas.microsoft.com/office/powerpoint/2010/main" val="1505187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Det var någonstans här det började</a:t>
            </a:r>
          </a:p>
          <a:p>
            <a:pPr marL="171450" lvl="0" indent="-171450">
              <a:buFont typeface="Arial" charset="0"/>
              <a:buChar char="•"/>
            </a:pPr>
            <a:r>
              <a:rPr lang="sv-SE" baseline="0" dirty="0" smtClean="0"/>
              <a:t>En riktigt snabb meddelande-</a:t>
            </a:r>
            <a:r>
              <a:rPr lang="sv-SE" baseline="0" dirty="0" err="1" smtClean="0"/>
              <a:t>broker</a:t>
            </a:r>
            <a:r>
              <a:rPr lang="sv-SE" baseline="0" dirty="0" smtClean="0"/>
              <a:t>, byggd för att vara distribuerad, replikerad och skala horisontellt och samtidigt kunna hantera miljontals meddelanden/s</a:t>
            </a:r>
          </a:p>
          <a:p>
            <a:pPr marL="171450" lvl="0" indent="-171450">
              <a:buFont typeface="Arial" charset="0"/>
              <a:buChar char="•"/>
            </a:pPr>
            <a:r>
              <a:rPr lang="sv-SE" baseline="0" dirty="0" smtClean="0"/>
              <a:t>I detta användningsområde konkurrerade den med traditionella </a:t>
            </a:r>
            <a:r>
              <a:rPr lang="sv-SE" baseline="0" dirty="0" err="1" smtClean="0"/>
              <a:t>messaging</a:t>
            </a:r>
            <a:r>
              <a:rPr lang="sv-SE" baseline="0" dirty="0" smtClean="0"/>
              <a:t> ramverk som JMS</a:t>
            </a:r>
          </a:p>
          <a:p>
            <a:pPr marL="628650" lvl="1" indent="-171450">
              <a:buFont typeface="Arial" charset="0"/>
              <a:buChar char="•"/>
            </a:pPr>
            <a:r>
              <a:rPr lang="sv-SE" baseline="0" dirty="0" smtClean="0"/>
              <a:t>Dock vissa fundamentala skillnader </a:t>
            </a:r>
            <a:r>
              <a:rPr lang="sv-SE" baseline="0" dirty="0" err="1" smtClean="0"/>
              <a:t>arkitekturellt</a:t>
            </a:r>
            <a:r>
              <a:rPr lang="is-IS" baseline="0" dirty="0" smtClean="0"/>
              <a:t>…</a:t>
            </a: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26</a:t>
            </a:fld>
            <a:endParaRPr lang="en-US"/>
          </a:p>
        </p:txBody>
      </p:sp>
    </p:spTree>
    <p:extLst>
      <p:ext uri="{BB962C8B-B14F-4D97-AF65-F5344CB8AC3E}">
        <p14:creationId xmlns:p14="http://schemas.microsoft.com/office/powerpoint/2010/main" val="1257423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I hjärtat </a:t>
            </a:r>
            <a:r>
              <a:rPr lang="sv-SE" baseline="0" dirty="0" err="1" smtClean="0"/>
              <a:t>hitttar</a:t>
            </a:r>
            <a:r>
              <a:rPr lang="sv-SE" baseline="0" dirty="0" smtClean="0"/>
              <a:t> vi loggen. Jämställa med en kö eller en </a:t>
            </a:r>
            <a:r>
              <a:rPr lang="sv-SE" baseline="0" dirty="0" err="1" smtClean="0"/>
              <a:t>topic</a:t>
            </a:r>
            <a:r>
              <a:rPr lang="sv-SE" baseline="0" dirty="0" smtClean="0"/>
              <a:t> i traditionell</a:t>
            </a:r>
          </a:p>
          <a:p>
            <a:pPr marL="628650" lvl="1" indent="-171450">
              <a:buFont typeface="Arial" charset="0"/>
              <a:buChar char="•"/>
            </a:pPr>
            <a:r>
              <a:rPr lang="sv-SE" baseline="0" dirty="0" smtClean="0"/>
              <a:t>Loggen är ”</a:t>
            </a:r>
            <a:r>
              <a:rPr lang="sv-SE" baseline="0" dirty="0" err="1" smtClean="0"/>
              <a:t>append</a:t>
            </a:r>
            <a:r>
              <a:rPr lang="sv-SE" baseline="0" dirty="0" smtClean="0"/>
              <a:t> </a:t>
            </a:r>
            <a:r>
              <a:rPr lang="sv-SE" baseline="0" dirty="0" err="1" smtClean="0"/>
              <a:t>only</a:t>
            </a:r>
            <a:r>
              <a:rPr lang="sv-SE" baseline="0" dirty="0" smtClean="0"/>
              <a:t>”, dvs nya meddelanden läggs sist, får ett ”offset” och ändras sedan aldrig.</a:t>
            </a:r>
          </a:p>
          <a:p>
            <a:pPr marL="628650" lvl="1" indent="-171450">
              <a:buFont typeface="Arial" charset="0"/>
              <a:buChar char="•"/>
            </a:pPr>
            <a:r>
              <a:rPr lang="sv-SE" baseline="0" dirty="0" err="1" smtClean="0"/>
              <a:t>Immutable</a:t>
            </a:r>
            <a:r>
              <a:rPr lang="sv-SE" baseline="0" dirty="0" smtClean="0"/>
              <a:t> objekt! </a:t>
            </a:r>
          </a:p>
          <a:p>
            <a:pPr marL="171450" lvl="0" indent="-171450">
              <a:buFont typeface="Arial" charset="0"/>
              <a:buChar char="•"/>
            </a:pPr>
            <a:r>
              <a:rPr lang="sv-SE" baseline="0" dirty="0" smtClean="0"/>
              <a:t>Konsumenter konsumerar meddelanden i sin egen takt, likt en traditionell ”</a:t>
            </a:r>
            <a:r>
              <a:rPr lang="sv-SE" baseline="0" dirty="0" err="1" smtClean="0"/>
              <a:t>topic</a:t>
            </a:r>
            <a:r>
              <a:rPr lang="sv-SE" baseline="0" dirty="0" smtClean="0"/>
              <a:t>”</a:t>
            </a:r>
          </a:p>
          <a:p>
            <a:pPr marL="628650" lvl="1" indent="-171450">
              <a:buFont typeface="Arial" charset="0"/>
              <a:buChar char="•"/>
            </a:pPr>
            <a:r>
              <a:rPr lang="sv-SE" baseline="0" dirty="0" smtClean="0"/>
              <a:t>De bestämmer dock själv vilken offset dom ska konsumera, vilket gör att dom kan ”spola tillbaka”</a:t>
            </a:r>
          </a:p>
          <a:p>
            <a:pPr marL="171450" lvl="0" indent="-171450">
              <a:buFont typeface="Arial" charset="0"/>
              <a:buChar char="•"/>
            </a:pPr>
            <a:r>
              <a:rPr lang="sv-SE" baseline="0" dirty="0" smtClean="0"/>
              <a:t>Stor skillnad mot traditionell </a:t>
            </a:r>
            <a:r>
              <a:rPr lang="sv-SE" baseline="0" dirty="0" err="1" smtClean="0"/>
              <a:t>messaging</a:t>
            </a:r>
            <a:r>
              <a:rPr lang="sv-SE" baseline="0" dirty="0" smtClean="0"/>
              <a:t>: helt ok att aldrig ta bort några meddelanden från loggen. </a:t>
            </a:r>
          </a:p>
        </p:txBody>
      </p:sp>
      <p:sp>
        <p:nvSpPr>
          <p:cNvPr id="4" name="Slide Number Placeholder 3"/>
          <p:cNvSpPr>
            <a:spLocks noGrp="1"/>
          </p:cNvSpPr>
          <p:nvPr>
            <p:ph type="sldNum" sz="quarter" idx="10"/>
          </p:nvPr>
        </p:nvSpPr>
        <p:spPr/>
        <p:txBody>
          <a:bodyPr/>
          <a:lstStyle/>
          <a:p>
            <a:fld id="{F3D1F925-BFA2-264B-AE5B-B0906316BC34}" type="slidenum">
              <a:rPr lang="en-US" smtClean="0"/>
              <a:t>27</a:t>
            </a:fld>
            <a:endParaRPr lang="en-US"/>
          </a:p>
        </p:txBody>
      </p:sp>
    </p:spTree>
    <p:extLst>
      <p:ext uri="{BB962C8B-B14F-4D97-AF65-F5344CB8AC3E}">
        <p14:creationId xmlns:p14="http://schemas.microsoft.com/office/powerpoint/2010/main" val="1643738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Vi snabbspolar framåt till vad Kafka är idag. (klick)</a:t>
            </a:r>
          </a:p>
          <a:p>
            <a:pPr marL="171450" indent="-171450">
              <a:buFont typeface="Arial" charset="0"/>
              <a:buChar char="•"/>
            </a:pPr>
            <a:r>
              <a:rPr lang="sv-SE" baseline="0" dirty="0" smtClean="0"/>
              <a:t>Kan man få 3 önskningar i en? Ja med Kafka:</a:t>
            </a:r>
          </a:p>
          <a:p>
            <a:pPr marL="628650" lvl="1" indent="-171450">
              <a:buFont typeface="Arial" charset="0"/>
              <a:buChar char="•"/>
            </a:pPr>
            <a:r>
              <a:rPr lang="sv-SE" baseline="0" dirty="0" smtClean="0"/>
              <a:t>(</a:t>
            </a:r>
            <a:r>
              <a:rPr lang="sv-SE" baseline="0" dirty="0" err="1" smtClean="0"/>
              <a:t>Click</a:t>
            </a:r>
            <a:r>
              <a:rPr lang="sv-SE" baseline="0" dirty="0" smtClean="0"/>
              <a:t>) förstås fortfarande en </a:t>
            </a:r>
            <a:r>
              <a:rPr lang="sv-SE" baseline="0" dirty="0" err="1" smtClean="0"/>
              <a:t>meddelandebroker</a:t>
            </a:r>
            <a:r>
              <a:rPr lang="sv-SE" baseline="0" dirty="0" smtClean="0"/>
              <a:t>. Man kallar det inte längre pub/</a:t>
            </a:r>
            <a:r>
              <a:rPr lang="sv-SE" baseline="0" dirty="0" err="1" smtClean="0"/>
              <a:t>sub</a:t>
            </a:r>
            <a:r>
              <a:rPr lang="sv-SE" baseline="0" dirty="0" smtClean="0"/>
              <a:t>, utan strömmar av data - </a:t>
            </a:r>
            <a:r>
              <a:rPr lang="sv-SE" baseline="0" dirty="0" err="1" smtClean="0"/>
              <a:t>streams</a:t>
            </a:r>
            <a:endParaRPr lang="sv-SE"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a:t>
            </a:r>
            <a:r>
              <a:rPr lang="sv-SE" baseline="0" dirty="0" err="1" smtClean="0"/>
              <a:t>Click</a:t>
            </a:r>
            <a:r>
              <a:rPr lang="sv-SE" baseline="0" dirty="0" smtClean="0"/>
              <a:t>) Ett ramverk för att processa dessa strömmar, t.ex. filtrering, aggregering, transformering</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a:t>
            </a:r>
            <a:r>
              <a:rPr lang="sv-SE" baseline="0" dirty="0" err="1" smtClean="0"/>
              <a:t>Click</a:t>
            </a:r>
            <a:r>
              <a:rPr lang="sv-SE" baseline="0" dirty="0" smtClean="0"/>
              <a:t>) men man kan också använda det för lagring av data (en databas) på ett feltolerant sätt</a:t>
            </a:r>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28</a:t>
            </a:fld>
            <a:endParaRPr lang="en-US"/>
          </a:p>
        </p:txBody>
      </p:sp>
    </p:spTree>
    <p:extLst>
      <p:ext uri="{BB962C8B-B14F-4D97-AF65-F5344CB8AC3E}">
        <p14:creationId xmlns:p14="http://schemas.microsoft.com/office/powerpoint/2010/main" val="19864481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Man kan prata om topologier, dvs hur man med hjälp av processor-noder och strömmar emellan dem, kan skapa applikationer – ”streaming </a:t>
            </a:r>
            <a:r>
              <a:rPr lang="sv-SE" baseline="0" dirty="0" err="1" smtClean="0"/>
              <a:t>applications</a:t>
            </a:r>
            <a:r>
              <a:rPr lang="sv-SE" baseline="0" dirty="0" smtClean="0"/>
              <a:t>”. </a:t>
            </a:r>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29</a:t>
            </a:fld>
            <a:endParaRPr lang="en-US"/>
          </a:p>
        </p:txBody>
      </p:sp>
    </p:spTree>
    <p:extLst>
      <p:ext uri="{BB962C8B-B14F-4D97-AF65-F5344CB8AC3E}">
        <p14:creationId xmlns:p14="http://schemas.microsoft.com/office/powerpoint/2010/main" val="383118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We</a:t>
            </a:r>
            <a:r>
              <a:rPr lang="sv-SE" dirty="0" smtClean="0"/>
              <a:t> </a:t>
            </a:r>
            <a:r>
              <a:rPr lang="sv-SE" dirty="0" err="1" smtClean="0"/>
              <a:t>have</a:t>
            </a:r>
            <a:r>
              <a:rPr lang="sv-SE" dirty="0" smtClean="0"/>
              <a:t> a </a:t>
            </a:r>
            <a:r>
              <a:rPr lang="sv-SE" dirty="0" err="1" smtClean="0"/>
              <a:t>lot</a:t>
            </a:r>
            <a:r>
              <a:rPr lang="sv-SE" dirty="0" smtClean="0"/>
              <a:t> </a:t>
            </a:r>
            <a:r>
              <a:rPr lang="sv-SE" dirty="0" err="1" smtClean="0"/>
              <a:t>of</a:t>
            </a:r>
            <a:r>
              <a:rPr lang="sv-SE" dirty="0" smtClean="0"/>
              <a:t> </a:t>
            </a:r>
            <a:r>
              <a:rPr lang="sv-SE" dirty="0" err="1" smtClean="0"/>
              <a:t>regulatory</a:t>
            </a:r>
            <a:r>
              <a:rPr lang="sv-SE" dirty="0" smtClean="0"/>
              <a:t> </a:t>
            </a:r>
            <a:r>
              <a:rPr lang="sv-SE" dirty="0" err="1" smtClean="0"/>
              <a:t>requirements</a:t>
            </a:r>
            <a:r>
              <a:rPr lang="sv-SE" dirty="0" smtClean="0"/>
              <a:t> </a:t>
            </a:r>
            <a:r>
              <a:rPr lang="sv-SE" dirty="0" err="1" smtClean="0"/>
              <a:t>that</a:t>
            </a:r>
            <a:r>
              <a:rPr lang="sv-SE" dirty="0" smtClean="0"/>
              <a:t> </a:t>
            </a:r>
            <a:r>
              <a:rPr lang="sv-SE" dirty="0" err="1" smtClean="0"/>
              <a:t>we</a:t>
            </a:r>
            <a:r>
              <a:rPr lang="sv-SE" dirty="0" smtClean="0"/>
              <a:t> </a:t>
            </a:r>
            <a:r>
              <a:rPr lang="sv-SE" dirty="0" err="1" smtClean="0"/>
              <a:t>need</a:t>
            </a:r>
            <a:r>
              <a:rPr lang="sv-SE" dirty="0" smtClean="0"/>
              <a:t> to </a:t>
            </a:r>
            <a:r>
              <a:rPr lang="sv-SE" dirty="0" err="1" smtClean="0"/>
              <a:t>fullfill</a:t>
            </a:r>
            <a:r>
              <a:rPr lang="sv-SE" dirty="0" smtClean="0"/>
              <a:t>,</a:t>
            </a:r>
            <a:r>
              <a:rPr lang="sv-SE" baseline="0" dirty="0" smtClean="0"/>
              <a:t> to </a:t>
            </a:r>
            <a:r>
              <a:rPr lang="sv-SE" baseline="0" dirty="0" err="1" smtClean="0"/>
              <a:t>continue</a:t>
            </a:r>
            <a:r>
              <a:rPr lang="sv-SE" baseline="0" dirty="0" smtClean="0"/>
              <a:t> </a:t>
            </a:r>
            <a:r>
              <a:rPr lang="sv-SE" baseline="0" dirty="0" err="1" smtClean="0"/>
              <a:t>operate</a:t>
            </a:r>
            <a:r>
              <a:rPr lang="sv-SE" baseline="0" dirty="0" smtClean="0"/>
              <a:t> as a bank. </a:t>
            </a:r>
          </a:p>
          <a:p>
            <a:pPr marL="628650" lvl="1" indent="-171450">
              <a:buFont typeface="Arial" charset="0"/>
              <a:buChar char="•"/>
            </a:pPr>
            <a:r>
              <a:rPr lang="sv-SE" baseline="0" dirty="0" err="1" smtClean="0"/>
              <a:t>Some</a:t>
            </a:r>
            <a:r>
              <a:rPr lang="sv-SE" baseline="0" dirty="0" smtClean="0"/>
              <a:t> </a:t>
            </a:r>
            <a:r>
              <a:rPr lang="sv-SE" baseline="0" dirty="0" err="1" smtClean="0"/>
              <a:t>examples</a:t>
            </a:r>
            <a:endParaRPr lang="sv-SE" baseline="0" dirty="0" smtClean="0"/>
          </a:p>
          <a:p>
            <a:pPr marL="171450" indent="-171450">
              <a:buFont typeface="Arial" charset="0"/>
              <a:buChar char="•"/>
            </a:pPr>
            <a:r>
              <a:rPr lang="sv-SE" baseline="0" dirty="0" err="1" smtClean="0"/>
              <a:t>Can</a:t>
            </a:r>
            <a:r>
              <a:rPr lang="sv-SE" baseline="0" dirty="0" smtClean="0"/>
              <a:t> be </a:t>
            </a:r>
            <a:r>
              <a:rPr lang="sv-SE" baseline="0" dirty="0" err="1" smtClean="0"/>
              <a:t>challanging</a:t>
            </a:r>
            <a:r>
              <a:rPr lang="sv-SE" baseline="0" dirty="0" smtClean="0"/>
              <a:t> </a:t>
            </a:r>
            <a:r>
              <a:rPr lang="sv-SE" baseline="0" dirty="0" err="1" smtClean="0"/>
              <a:t>when</a:t>
            </a:r>
            <a:r>
              <a:rPr lang="sv-SE" baseline="0" dirty="0" smtClean="0"/>
              <a:t> the IT is not </a:t>
            </a:r>
            <a:r>
              <a:rPr lang="sv-SE" baseline="0" dirty="0" err="1" smtClean="0"/>
              <a:t>enough</a:t>
            </a:r>
            <a:r>
              <a:rPr lang="sv-SE" baseline="0" dirty="0" smtClean="0"/>
              <a:t> </a:t>
            </a:r>
            <a:r>
              <a:rPr lang="sv-SE" baseline="0" dirty="0" err="1" smtClean="0"/>
              <a:t>agile</a:t>
            </a:r>
            <a:endParaRPr lang="sv-SE" baseline="0" dirty="0" smtClean="0"/>
          </a:p>
          <a:p>
            <a:pPr marL="628650" lvl="1" indent="-171450">
              <a:buFont typeface="Arial" charset="0"/>
              <a:buChar char="•"/>
            </a:pPr>
            <a:r>
              <a:rPr lang="sv-SE" baseline="0" dirty="0" err="1" smtClean="0"/>
              <a:t>Affects</a:t>
            </a:r>
            <a:r>
              <a:rPr lang="sv-SE" baseline="0" dirty="0" smtClean="0"/>
              <a:t> </a:t>
            </a:r>
            <a:r>
              <a:rPr lang="sv-SE" baseline="0" dirty="0" err="1" smtClean="0"/>
              <a:t>many</a:t>
            </a:r>
            <a:r>
              <a:rPr lang="sv-SE" baseline="0" dirty="0" smtClean="0"/>
              <a:t> </a:t>
            </a:r>
            <a:r>
              <a:rPr lang="sv-SE" baseline="0" dirty="0" err="1" smtClean="0"/>
              <a:t>of</a:t>
            </a:r>
            <a:r>
              <a:rPr lang="sv-SE" baseline="0" dirty="0" smtClean="0"/>
              <a:t> </a:t>
            </a:r>
            <a:r>
              <a:rPr lang="sv-SE" baseline="0" dirty="0" err="1" smtClean="0"/>
              <a:t>our</a:t>
            </a:r>
            <a:r>
              <a:rPr lang="sv-SE" baseline="0" dirty="0" smtClean="0"/>
              <a:t> </a:t>
            </a:r>
            <a:r>
              <a:rPr lang="sv-SE" baseline="0" dirty="0" err="1" smtClean="0"/>
              <a:t>core</a:t>
            </a:r>
            <a:r>
              <a:rPr lang="sv-SE" baseline="0" dirty="0" smtClean="0"/>
              <a:t> systems </a:t>
            </a:r>
            <a:endParaRPr lang="sv-SE" baseline="0" dirty="0" smtClean="0"/>
          </a:p>
          <a:p>
            <a:pPr marL="171450" lvl="0" indent="-171450">
              <a:buFont typeface="Arial" charset="0"/>
              <a:buChar char="•"/>
            </a:pPr>
            <a:r>
              <a:rPr lang="sv-SE" baseline="0" dirty="0" smtClean="0"/>
              <a:t>So, </a:t>
            </a:r>
            <a:r>
              <a:rPr lang="sv-SE" baseline="0" dirty="0" err="1" smtClean="0"/>
              <a:t>how</a:t>
            </a:r>
            <a:r>
              <a:rPr lang="sv-SE" baseline="0" dirty="0" smtClean="0"/>
              <a:t> do </a:t>
            </a:r>
            <a:r>
              <a:rPr lang="sv-SE" baseline="0" dirty="0" err="1" smtClean="0"/>
              <a:t>our</a:t>
            </a:r>
            <a:r>
              <a:rPr lang="sv-SE" baseline="0" dirty="0" smtClean="0"/>
              <a:t> </a:t>
            </a:r>
            <a:r>
              <a:rPr lang="sv-SE" baseline="0" dirty="0" err="1" smtClean="0"/>
              <a:t>architecture</a:t>
            </a:r>
            <a:r>
              <a:rPr lang="sv-SE" baseline="0" dirty="0" smtClean="0"/>
              <a:t> look? If </a:t>
            </a:r>
            <a:r>
              <a:rPr lang="sv-SE" baseline="0" dirty="0" err="1" smtClean="0"/>
              <a:t>we</a:t>
            </a:r>
            <a:r>
              <a:rPr lang="sv-SE" baseline="0" dirty="0" smtClean="0"/>
              <a:t> go back </a:t>
            </a:r>
            <a:r>
              <a:rPr lang="sv-SE" baseline="0" dirty="0" err="1" smtClean="0"/>
              <a:t>some</a:t>
            </a:r>
            <a:r>
              <a:rPr lang="sv-SE" baseline="0" dirty="0" smtClean="0"/>
              <a:t> </a:t>
            </a:r>
            <a:r>
              <a:rPr lang="sv-SE" baseline="0" dirty="0" err="1" smtClean="0"/>
              <a:t>decades</a:t>
            </a:r>
            <a:r>
              <a:rPr lang="sv-SE" baseline="0" dirty="0" smtClean="0"/>
              <a:t> and look </a:t>
            </a:r>
            <a:r>
              <a:rPr lang="sv-SE" baseline="0" dirty="0" err="1" smtClean="0"/>
              <a:t>into</a:t>
            </a:r>
            <a:r>
              <a:rPr lang="sv-SE" baseline="0" dirty="0" smtClean="0"/>
              <a:t> the bank</a:t>
            </a:r>
            <a:r>
              <a:rPr lang="is-IS" baseline="0" dirty="0" smtClean="0"/>
              <a:t>… Let’s see how it has evolved!</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3</a:t>
            </a:fld>
            <a:endParaRPr lang="en-US"/>
          </a:p>
        </p:txBody>
      </p:sp>
    </p:spTree>
    <p:extLst>
      <p:ext uri="{BB962C8B-B14F-4D97-AF65-F5344CB8AC3E}">
        <p14:creationId xmlns:p14="http://schemas.microsoft.com/office/powerpoint/2010/main" val="1155477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Detta leder oss in på</a:t>
            </a:r>
            <a:r>
              <a:rPr lang="sv-SE" baseline="0" dirty="0" smtClean="0"/>
              <a:t> vårt </a:t>
            </a:r>
            <a:r>
              <a:rPr lang="sv-SE" baseline="0" dirty="0" err="1" smtClean="0"/>
              <a:t>urspungliga</a:t>
            </a:r>
            <a:r>
              <a:rPr lang="sv-SE" baseline="0" dirty="0" smtClean="0"/>
              <a:t> exempel – hantering av låneansökan</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30</a:t>
            </a:fld>
            <a:endParaRPr lang="en-US"/>
          </a:p>
        </p:txBody>
      </p:sp>
    </p:spTree>
    <p:extLst>
      <p:ext uri="{BB962C8B-B14F-4D97-AF65-F5344CB8AC3E}">
        <p14:creationId xmlns:p14="http://schemas.microsoft.com/office/powerpoint/2010/main" val="777483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Någonstans här var vi – vi har en tydlig affärsprocess som vi ska realisera i form av IT system. </a:t>
            </a:r>
          </a:p>
          <a:p>
            <a:pPr marL="171450" lvl="0" indent="-171450">
              <a:buFont typeface="Arial" charset="0"/>
              <a:buChar char="•"/>
            </a:pPr>
            <a:r>
              <a:rPr lang="sv-SE" baseline="0" dirty="0" smtClean="0"/>
              <a:t>Med bakgrund av det vi sett så känns det fullt rimligt att implementera en så här process i Kafka</a:t>
            </a:r>
          </a:p>
          <a:p>
            <a:pPr marL="628650" lvl="1" indent="-171450">
              <a:buFont typeface="Arial" charset="0"/>
              <a:buChar char="•"/>
            </a:pPr>
            <a:r>
              <a:rPr lang="sv-SE" baseline="0" dirty="0" err="1" smtClean="0"/>
              <a:t>Processing</a:t>
            </a:r>
            <a:r>
              <a:rPr lang="sv-SE" baseline="0" dirty="0" smtClean="0"/>
              <a:t>-steg är noder i en Kafka </a:t>
            </a:r>
            <a:r>
              <a:rPr lang="sv-SE" baseline="0" dirty="0" err="1" smtClean="0"/>
              <a:t>streams</a:t>
            </a:r>
            <a:r>
              <a:rPr lang="sv-SE" baseline="0" dirty="0" smtClean="0"/>
              <a:t> applikation</a:t>
            </a:r>
          </a:p>
          <a:p>
            <a:pPr marL="171450" lvl="0" indent="-171450">
              <a:buFont typeface="Arial" charset="0"/>
              <a:buChar char="•"/>
            </a:pPr>
            <a:r>
              <a:rPr lang="sv-SE" baseline="0" dirty="0" smtClean="0"/>
              <a:t>Jag ska visa hur jag tänker</a:t>
            </a:r>
            <a:r>
              <a:rPr lang="is-IS" baseline="0" dirty="0" smtClean="0"/>
              <a:t>…</a:t>
            </a:r>
            <a:endParaRPr lang="sv-SE" baseline="0" dirty="0" smtClean="0"/>
          </a:p>
          <a:p>
            <a:pPr marL="628650" lvl="1" indent="-171450">
              <a:buFont typeface="Arial" charset="0"/>
              <a:buChar char="•"/>
            </a:pPr>
            <a:endParaRPr lang="sv-SE" baseline="0" dirty="0" smtClean="0"/>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31</a:t>
            </a:fld>
            <a:endParaRPr lang="en-US"/>
          </a:p>
        </p:txBody>
      </p:sp>
    </p:spTree>
    <p:extLst>
      <p:ext uri="{BB962C8B-B14F-4D97-AF65-F5344CB8AC3E}">
        <p14:creationId xmlns:p14="http://schemas.microsoft.com/office/powerpoint/2010/main" val="1213742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Kommunikation över Kafka är i sin natur asynkron. Strömmar av data kan påverkas av andra strömmar av data</a:t>
            </a:r>
          </a:p>
          <a:p>
            <a:pPr marL="171450" indent="-171450">
              <a:buFont typeface="Arial" charset="0"/>
              <a:buChar char="•"/>
            </a:pPr>
            <a:r>
              <a:rPr lang="sv-SE" baseline="0" dirty="0" smtClean="0"/>
              <a:t>Osignerad -&gt; event -&gt; Signerad</a:t>
            </a:r>
          </a:p>
          <a:p>
            <a:pPr marL="171450" indent="-171450">
              <a:buFont typeface="Arial" charset="0"/>
              <a:buChar char="•"/>
            </a:pPr>
            <a:r>
              <a:rPr lang="sv-SE" baseline="0" dirty="0" smtClean="0"/>
              <a:t>Notera att vi aldrig behöver uppdatera ett </a:t>
            </a:r>
            <a:r>
              <a:rPr lang="sv-SE" baseline="0" dirty="0" err="1" smtClean="0"/>
              <a:t>mutable</a:t>
            </a:r>
            <a:r>
              <a:rPr lang="sv-SE" baseline="0" dirty="0" smtClean="0"/>
              <a:t> objekt i en </a:t>
            </a:r>
            <a:r>
              <a:rPr lang="sv-SE" baseline="0" dirty="0" err="1" smtClean="0"/>
              <a:t>state</a:t>
            </a:r>
            <a:r>
              <a:rPr lang="sv-SE" baseline="0" dirty="0" smtClean="0"/>
              <a:t>-databas. Vi jobbar alltid med </a:t>
            </a:r>
            <a:r>
              <a:rPr lang="sv-SE" baseline="0" dirty="0" err="1" smtClean="0"/>
              <a:t>immutable</a:t>
            </a:r>
            <a:r>
              <a:rPr lang="sv-SE" baseline="0" dirty="0" smtClean="0"/>
              <a:t> objekt (eller events)</a:t>
            </a:r>
          </a:p>
          <a:p>
            <a:pPr marL="171450" indent="-171450">
              <a:buFont typeface="Arial" charset="0"/>
              <a:buChar char="•"/>
            </a:pPr>
            <a:r>
              <a:rPr lang="sv-SE" baseline="0" dirty="0" smtClean="0"/>
              <a:t>Vi behöver inte bekymra oss om </a:t>
            </a:r>
            <a:r>
              <a:rPr lang="sv-SE" baseline="0" dirty="0" err="1" smtClean="0"/>
              <a:t>persistering</a:t>
            </a:r>
            <a:r>
              <a:rPr lang="sv-SE" baseline="0" dirty="0" smtClean="0"/>
              <a:t> och långa tidshorisonter</a:t>
            </a:r>
            <a:r>
              <a:rPr lang="is-IS" baseline="0" dirty="0" smtClean="0"/>
              <a:t>…</a:t>
            </a:r>
            <a:endParaRPr lang="sv-SE" baseline="0" dirty="0" smtClean="0"/>
          </a:p>
          <a:p>
            <a:pPr marL="628650" lvl="1" indent="-171450">
              <a:buFont typeface="Arial" charset="0"/>
              <a:buChar char="•"/>
            </a:pPr>
            <a:r>
              <a:rPr lang="sv-SE" baseline="0" dirty="0" smtClean="0"/>
              <a:t>Vill vi, kan vi låta ansökan finnas kvar för alltid, replikerad i Kafka klustret</a:t>
            </a:r>
          </a:p>
          <a:p>
            <a:pPr marL="171450" indent="-171450">
              <a:buFont typeface="Arial" charset="0"/>
              <a:buChar cha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32</a:t>
            </a:fld>
            <a:endParaRPr lang="en-US"/>
          </a:p>
        </p:txBody>
      </p:sp>
    </p:spTree>
    <p:extLst>
      <p:ext uri="{BB962C8B-B14F-4D97-AF65-F5344CB8AC3E}">
        <p14:creationId xmlns:p14="http://schemas.microsoft.com/office/powerpoint/2010/main" val="15688985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Affärsregler, kredit regler, AML regler</a:t>
            </a:r>
          </a:p>
          <a:p>
            <a:pPr marL="628650" lvl="1" indent="-171450">
              <a:buFont typeface="Arial" charset="0"/>
              <a:buChar char="•"/>
            </a:pPr>
            <a:r>
              <a:rPr lang="sv-SE" baseline="0" dirty="0" smtClean="0"/>
              <a:t>Passar bra som </a:t>
            </a:r>
            <a:r>
              <a:rPr lang="sv-SE" baseline="0" dirty="0" err="1" smtClean="0"/>
              <a:t>processing</a:t>
            </a:r>
            <a:r>
              <a:rPr lang="sv-SE" baseline="0" dirty="0" smtClean="0"/>
              <a:t>-noder</a:t>
            </a:r>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33</a:t>
            </a:fld>
            <a:endParaRPr lang="en-US"/>
          </a:p>
        </p:txBody>
      </p:sp>
    </p:spTree>
    <p:extLst>
      <p:ext uri="{BB962C8B-B14F-4D97-AF65-F5344CB8AC3E}">
        <p14:creationId xmlns:p14="http://schemas.microsoft.com/office/powerpoint/2010/main" val="12694927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Varje nod är individuellt: </a:t>
            </a:r>
          </a:p>
          <a:p>
            <a:pPr marL="628650" lvl="1" indent="-171450">
              <a:buFont typeface="Arial" charset="0"/>
              <a:buChar char="•"/>
            </a:pPr>
            <a:r>
              <a:rPr lang="sv-SE" baseline="0" dirty="0" smtClean="0"/>
              <a:t>(CLICK) skalbar, T.ex. tunga beräkningar - utan att behöva skala resten av applikationen </a:t>
            </a:r>
          </a:p>
          <a:p>
            <a:pPr marL="628650" lvl="1" indent="-171450">
              <a:buFont typeface="Arial" charset="0"/>
              <a:buChar char="•"/>
            </a:pPr>
            <a:r>
              <a:rPr lang="sv-SE" baseline="0" dirty="0" smtClean="0"/>
              <a:t>(CLICK) uppgraderbar</a:t>
            </a:r>
          </a:p>
          <a:p>
            <a:pPr marL="628650" lvl="1" indent="-171450">
              <a:buFont typeface="Arial" charset="0"/>
              <a:buChar char="•"/>
            </a:pPr>
            <a:r>
              <a:rPr lang="sv-SE" baseline="0" dirty="0" smtClean="0"/>
              <a:t>Testbar, går att testa i isolation. Eftersom det är strömmar så brukar det vara ett väldefinierat </a:t>
            </a:r>
            <a:r>
              <a:rPr lang="sv-SE" baseline="0" dirty="0" err="1" smtClean="0"/>
              <a:t>gränsnitt</a:t>
            </a:r>
            <a:r>
              <a:rPr lang="sv-SE" baseline="0" dirty="0" smtClean="0"/>
              <a:t>.</a:t>
            </a:r>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34</a:t>
            </a:fld>
            <a:endParaRPr lang="en-US"/>
          </a:p>
        </p:txBody>
      </p:sp>
    </p:spTree>
    <p:extLst>
      <p:ext uri="{BB962C8B-B14F-4D97-AF65-F5344CB8AC3E}">
        <p14:creationId xmlns:p14="http://schemas.microsoft.com/office/powerpoint/2010/main" val="18178330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charset="0"/>
              <a:buChar char="•"/>
            </a:pPr>
            <a:r>
              <a:rPr lang="sv-SE" baseline="0" dirty="0" smtClean="0"/>
              <a:t>Tittar vi på vår process så finns inga som helst hinder att dela upp den i lämpliga delprocesser – som kör som egna </a:t>
            </a:r>
            <a:r>
              <a:rPr lang="sv-SE" baseline="0" dirty="0" err="1" smtClean="0"/>
              <a:t>appilkationer</a:t>
            </a:r>
            <a:r>
              <a:rPr lang="sv-SE" baseline="0" dirty="0" smtClean="0"/>
              <a:t> </a:t>
            </a:r>
          </a:p>
          <a:p>
            <a:pPr marL="628650" lvl="1" indent="-171450">
              <a:buFont typeface="Arial" charset="0"/>
              <a:buChar char="•"/>
            </a:pPr>
            <a:r>
              <a:rPr lang="sv-SE" baseline="0" dirty="0" smtClean="0"/>
              <a:t>Microservices</a:t>
            </a:r>
          </a:p>
          <a:p>
            <a:pPr marL="171450" lvl="0" indent="-171450">
              <a:buFont typeface="Arial" charset="0"/>
              <a:buChar char="•"/>
            </a:pPr>
            <a:r>
              <a:rPr lang="sv-SE" baseline="0" dirty="0" smtClean="0"/>
              <a:t>(CLICK)</a:t>
            </a:r>
          </a:p>
          <a:p>
            <a:pPr marL="171450" lvl="0" indent="-171450">
              <a:buFont typeface="Arial" charset="0"/>
              <a:buChar char="•"/>
            </a:pPr>
            <a:r>
              <a:rPr lang="sv-SE" baseline="0" dirty="0" smtClean="0"/>
              <a:t>Så vi har fortfarande en process med olika steg/noder – men dessa steg är sammankopplade med mer konkreta länkar i form av Kafka strömmar. </a:t>
            </a:r>
          </a:p>
          <a:p>
            <a:pPr marL="628650" lvl="1" indent="-171450">
              <a:buFont typeface="Arial" charset="0"/>
              <a:buChar char="•"/>
            </a:pPr>
            <a:r>
              <a:rPr lang="sv-SE" baseline="0" dirty="0" smtClean="0"/>
              <a:t>Dessa kan </a:t>
            </a:r>
            <a:r>
              <a:rPr lang="sv-SE" baseline="0" dirty="0" err="1" smtClean="0"/>
              <a:t>monitoreras</a:t>
            </a:r>
            <a:r>
              <a:rPr lang="sv-SE" baseline="0" dirty="0" smtClean="0"/>
              <a:t>, inspekteras från utsidan</a:t>
            </a:r>
          </a:p>
          <a:p>
            <a:pPr marL="628650" lvl="1" indent="-171450">
              <a:buFont typeface="Arial" charset="0"/>
              <a:buChar char="•"/>
            </a:pPr>
            <a:endParaRPr lang="sv-SE" baseline="0" dirty="0" smtClean="0"/>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35</a:t>
            </a:fld>
            <a:endParaRPr lang="en-US"/>
          </a:p>
        </p:txBody>
      </p:sp>
    </p:spTree>
    <p:extLst>
      <p:ext uri="{BB962C8B-B14F-4D97-AF65-F5344CB8AC3E}">
        <p14:creationId xmlns:p14="http://schemas.microsoft.com/office/powerpoint/2010/main" val="1280261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Vi har ju förstås en massa andra applikationer också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I ett större perspektiv kan vi välja att utforma våra meddelanden på strömmarna på ett sätt att de har affärsvärde – att de säger något om domänen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CLICK – beviljad ansökan för att skicka ut ett välkomstbrev (som kanske inte har med </a:t>
            </a:r>
            <a:r>
              <a:rPr lang="sv-SE" baseline="0" dirty="0" err="1" smtClean="0"/>
              <a:t>låneprocessen</a:t>
            </a:r>
            <a:r>
              <a:rPr lang="sv-SE" baseline="0" dirty="0" smtClean="0"/>
              <a:t> att göra)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CLICK – Kreditupplysning tagen – det behövs i en </a:t>
            </a:r>
            <a:r>
              <a:rPr lang="sv-SE" baseline="0" dirty="0" err="1" smtClean="0"/>
              <a:t>app</a:t>
            </a:r>
            <a:r>
              <a:rPr lang="sv-SE" baseline="0" dirty="0" smtClean="0"/>
              <a:t> för att </a:t>
            </a:r>
            <a:r>
              <a:rPr lang="sv-SE" baseline="0" dirty="0" err="1" smtClean="0"/>
              <a:t>riskklassa</a:t>
            </a:r>
            <a:r>
              <a:rPr lang="sv-SE" baseline="0" dirty="0" smtClean="0"/>
              <a:t> våra kunder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CLICK - Detta sätt att modellera vår verksamhets händelser brukar vi kalla ”streaming data </a:t>
            </a:r>
            <a:r>
              <a:rPr lang="sv-SE" baseline="0" dirty="0" err="1" smtClean="0"/>
              <a:t>platform</a:t>
            </a:r>
            <a:r>
              <a:rPr lang="sv-SE" baseline="0" dirty="0" smtClean="0"/>
              <a:t>”</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37</a:t>
            </a:fld>
            <a:endParaRPr lang="en-US"/>
          </a:p>
        </p:txBody>
      </p:sp>
    </p:spTree>
    <p:extLst>
      <p:ext uri="{BB962C8B-B14F-4D97-AF65-F5344CB8AC3E}">
        <p14:creationId xmlns:p14="http://schemas.microsoft.com/office/powerpoint/2010/main" val="1210690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sv-SE" dirty="0" smtClean="0"/>
          </a:p>
          <a:p>
            <a:pPr marL="171450" indent="-171450">
              <a:buFont typeface="Arial" charset="0"/>
              <a:buChar char="•"/>
            </a:pPr>
            <a:r>
              <a:rPr lang="sv-SE" dirty="0" smtClean="0"/>
              <a:t>A</a:t>
            </a:r>
            <a:r>
              <a:rPr lang="sv-SE" baseline="0" dirty="0" smtClean="0"/>
              <a:t> </a:t>
            </a:r>
            <a:r>
              <a:rPr lang="sv-SE" baseline="0" dirty="0" err="1" smtClean="0"/>
              <a:t>couple</a:t>
            </a:r>
            <a:r>
              <a:rPr lang="sv-SE" baseline="0" dirty="0" smtClean="0"/>
              <a:t> </a:t>
            </a:r>
            <a:r>
              <a:rPr lang="sv-SE" baseline="0" dirty="0" err="1" smtClean="0"/>
              <a:t>of</a:t>
            </a:r>
            <a:r>
              <a:rPr lang="sv-SE" baseline="0" dirty="0" smtClean="0"/>
              <a:t> </a:t>
            </a:r>
            <a:r>
              <a:rPr lang="sv-SE" baseline="0" dirty="0" err="1" smtClean="0"/>
              <a:t>monoliths</a:t>
            </a:r>
            <a:endParaRPr lang="sv-SE" baseline="0" dirty="0" smtClean="0"/>
          </a:p>
          <a:p>
            <a:pPr marL="171450" indent="-171450">
              <a:buFont typeface="Arial" charset="0"/>
              <a:buChar char="•"/>
            </a:pPr>
            <a:r>
              <a:rPr lang="sv-SE" baseline="0" dirty="0" err="1" smtClean="0"/>
              <a:t>Comm</a:t>
            </a:r>
            <a:r>
              <a:rPr lang="sv-SE" baseline="0" dirty="0" smtClean="0"/>
              <a:t> </a:t>
            </a:r>
            <a:r>
              <a:rPr lang="sv-SE" baseline="0" dirty="0" err="1" smtClean="0"/>
              <a:t>patterns</a:t>
            </a:r>
            <a:r>
              <a:rPr lang="sv-SE" baseline="0" dirty="0" smtClean="0"/>
              <a:t>: TCP, </a:t>
            </a:r>
            <a:r>
              <a:rPr lang="sv-SE" baseline="0" dirty="0" err="1" smtClean="0"/>
              <a:t>File</a:t>
            </a:r>
            <a:r>
              <a:rPr lang="sv-SE" baseline="0" dirty="0" smtClean="0"/>
              <a:t> </a:t>
            </a:r>
            <a:r>
              <a:rPr lang="sv-SE" baseline="0" dirty="0" err="1" smtClean="0"/>
              <a:t>batches</a:t>
            </a:r>
            <a:r>
              <a:rPr lang="sv-SE" baseline="0" dirty="0" smtClean="0"/>
              <a:t>, MQ..</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4</a:t>
            </a:fld>
            <a:endParaRPr lang="en-US"/>
          </a:p>
        </p:txBody>
      </p:sp>
    </p:spTree>
    <p:extLst>
      <p:ext uri="{BB962C8B-B14F-4D97-AF65-F5344CB8AC3E}">
        <p14:creationId xmlns:p14="http://schemas.microsoft.com/office/powerpoint/2010/main" val="18528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Introduction</a:t>
            </a:r>
            <a:r>
              <a:rPr lang="sv-SE" dirty="0" smtClean="0"/>
              <a:t> </a:t>
            </a:r>
            <a:r>
              <a:rPr lang="sv-SE" dirty="0" err="1" smtClean="0"/>
              <a:t>of</a:t>
            </a:r>
            <a:r>
              <a:rPr lang="sv-SE" dirty="0" smtClean="0"/>
              <a:t> integration bus</a:t>
            </a:r>
            <a:r>
              <a:rPr lang="sv-SE" baseline="0" dirty="0" smtClean="0"/>
              <a:t>/ESB</a:t>
            </a:r>
          </a:p>
          <a:p>
            <a:pPr marL="628650" lvl="1" indent="-171450">
              <a:buFont typeface="Arial" charset="0"/>
              <a:buChar char="•"/>
            </a:pPr>
            <a:r>
              <a:rPr lang="sv-SE" baseline="0" dirty="0" err="1" smtClean="0"/>
              <a:t>Fronted</a:t>
            </a:r>
            <a:r>
              <a:rPr lang="sv-SE" baseline="0" dirty="0" smtClean="0"/>
              <a:t> the </a:t>
            </a:r>
            <a:r>
              <a:rPr lang="sv-SE" baseline="0" dirty="0" err="1" smtClean="0"/>
              <a:t>legacy</a:t>
            </a:r>
            <a:r>
              <a:rPr lang="sv-SE" baseline="0" dirty="0" smtClean="0"/>
              <a:t> systems and </a:t>
            </a:r>
            <a:r>
              <a:rPr lang="sv-SE" baseline="0" dirty="0" err="1" smtClean="0"/>
              <a:t>enabling</a:t>
            </a:r>
            <a:r>
              <a:rPr lang="sv-SE" baseline="0" dirty="0" smtClean="0"/>
              <a:t> new </a:t>
            </a:r>
            <a:r>
              <a:rPr lang="sv-SE" baseline="0" dirty="0" err="1" smtClean="0"/>
              <a:t>clients</a:t>
            </a:r>
            <a:r>
              <a:rPr lang="sv-SE" baseline="0" dirty="0" smtClean="0"/>
              <a:t>, web </a:t>
            </a:r>
            <a:r>
              <a:rPr lang="sv-SE" baseline="0" dirty="0" err="1" smtClean="0"/>
              <a:t>apps</a:t>
            </a:r>
            <a:r>
              <a:rPr lang="sv-SE" baseline="0" dirty="0" smtClean="0"/>
              <a:t> etc. </a:t>
            </a:r>
          </a:p>
          <a:p>
            <a:pPr marL="171450" indent="-171450">
              <a:buFont typeface="Arial" charset="0"/>
              <a:buChar char="•"/>
            </a:pPr>
            <a:r>
              <a:rPr lang="sv-SE" baseline="0" dirty="0" err="1" smtClean="0"/>
              <a:t>Comm</a:t>
            </a:r>
            <a:r>
              <a:rPr lang="sv-SE" baseline="0" dirty="0" smtClean="0"/>
              <a:t> </a:t>
            </a:r>
            <a:r>
              <a:rPr lang="sv-SE" baseline="0" dirty="0" err="1" smtClean="0"/>
              <a:t>patterns</a:t>
            </a:r>
            <a:r>
              <a:rPr lang="sv-SE" baseline="0" dirty="0" smtClean="0"/>
              <a:t>, WS and SOAP</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5</a:t>
            </a:fld>
            <a:endParaRPr lang="en-US"/>
          </a:p>
        </p:txBody>
      </p:sp>
    </p:spTree>
    <p:extLst>
      <p:ext uri="{BB962C8B-B14F-4D97-AF65-F5344CB8AC3E}">
        <p14:creationId xmlns:p14="http://schemas.microsoft.com/office/powerpoint/2010/main" val="798524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Microservices </a:t>
            </a:r>
            <a:r>
              <a:rPr lang="sv-SE" dirty="0" err="1" smtClean="0"/>
              <a:t>pattern</a:t>
            </a:r>
            <a:endParaRPr lang="sv-SE" dirty="0" smtClean="0"/>
          </a:p>
          <a:p>
            <a:pPr marL="628650" lvl="1" indent="-171450">
              <a:buFont typeface="Arial" charset="0"/>
              <a:buChar char="•"/>
            </a:pPr>
            <a:r>
              <a:rPr lang="sv-SE" dirty="0" err="1" smtClean="0"/>
              <a:t>Decoupling</a:t>
            </a:r>
            <a:r>
              <a:rPr lang="sv-SE" baseline="0" dirty="0" smtClean="0"/>
              <a:t> </a:t>
            </a:r>
            <a:r>
              <a:rPr lang="sv-SE" baseline="0" dirty="0" err="1" smtClean="0"/>
              <a:t>responsibilities</a:t>
            </a:r>
            <a:r>
              <a:rPr lang="sv-SE" baseline="0" dirty="0" smtClean="0"/>
              <a:t> on a system </a:t>
            </a:r>
            <a:r>
              <a:rPr lang="sv-SE" baseline="0" dirty="0" err="1" smtClean="0"/>
              <a:t>level</a:t>
            </a:r>
            <a:endParaRPr lang="sv-SE" baseline="0" dirty="0" smtClean="0"/>
          </a:p>
          <a:p>
            <a:pPr marL="628650" lvl="1" indent="-171450">
              <a:buFont typeface="Arial" charset="0"/>
              <a:buChar char="•"/>
            </a:pPr>
            <a:r>
              <a:rPr lang="sv-SE" baseline="0" dirty="0" err="1" smtClean="0"/>
              <a:t>Enabling</a:t>
            </a:r>
            <a:r>
              <a:rPr lang="sv-SE" baseline="0" dirty="0" smtClean="0"/>
              <a:t> faster </a:t>
            </a:r>
            <a:r>
              <a:rPr lang="sv-SE" baseline="0" dirty="0" err="1" smtClean="0"/>
              <a:t>changes</a:t>
            </a:r>
            <a:r>
              <a:rPr lang="sv-SE" baseline="0" dirty="0" smtClean="0"/>
              <a:t> and </a:t>
            </a:r>
            <a:r>
              <a:rPr lang="sv-SE" baseline="0" dirty="0" err="1" smtClean="0"/>
              <a:t>time</a:t>
            </a:r>
            <a:r>
              <a:rPr lang="sv-SE" baseline="0" dirty="0" smtClean="0"/>
              <a:t> to market</a:t>
            </a:r>
          </a:p>
          <a:p>
            <a:pPr marL="171450" lvl="0" indent="-171450">
              <a:buFont typeface="Arial" charset="0"/>
              <a:buChar char="•"/>
            </a:pPr>
            <a:r>
              <a:rPr lang="sv-SE" baseline="0" dirty="0" err="1" smtClean="0"/>
              <a:t>However</a:t>
            </a:r>
            <a:r>
              <a:rPr lang="sv-SE" baseline="0" dirty="0" smtClean="0"/>
              <a:t>, </a:t>
            </a:r>
            <a:r>
              <a:rPr lang="sv-SE" baseline="0" dirty="0" err="1" smtClean="0"/>
              <a:t>since</a:t>
            </a:r>
            <a:r>
              <a:rPr lang="sv-SE" baseline="0" dirty="0" smtClean="0"/>
              <a:t> </a:t>
            </a:r>
            <a:r>
              <a:rPr lang="sv-SE" baseline="0" dirty="0" err="1" smtClean="0"/>
              <a:t>replacing</a:t>
            </a:r>
            <a:r>
              <a:rPr lang="sv-SE" baseline="0" dirty="0" smtClean="0"/>
              <a:t> old </a:t>
            </a:r>
            <a:r>
              <a:rPr lang="sv-SE" baseline="0" dirty="0" err="1" smtClean="0"/>
              <a:t>legacy</a:t>
            </a:r>
            <a:r>
              <a:rPr lang="sv-SE" baseline="0" dirty="0" smtClean="0"/>
              <a:t> system </a:t>
            </a:r>
            <a:r>
              <a:rPr lang="sv-SE" baseline="0" dirty="0" err="1" smtClean="0"/>
              <a:t>can</a:t>
            </a:r>
            <a:r>
              <a:rPr lang="sv-SE" baseline="0" dirty="0" smtClean="0"/>
              <a:t> be </a:t>
            </a:r>
            <a:r>
              <a:rPr lang="sv-SE" baseline="0" dirty="0" err="1" smtClean="0"/>
              <a:t>expensive</a:t>
            </a:r>
            <a:r>
              <a:rPr lang="sv-SE" baseline="0" dirty="0" smtClean="0"/>
              <a:t> and hard, </a:t>
            </a:r>
            <a:r>
              <a:rPr lang="sv-SE" baseline="0" dirty="0" err="1" smtClean="0"/>
              <a:t>we</a:t>
            </a:r>
            <a:r>
              <a:rPr lang="sv-SE" baseline="0" dirty="0" smtClean="0"/>
              <a:t> still live </a:t>
            </a:r>
            <a:r>
              <a:rPr lang="sv-SE" baseline="0" dirty="0" err="1" smtClean="0"/>
              <a:t>with</a:t>
            </a:r>
            <a:r>
              <a:rPr lang="sv-SE" baseline="0" dirty="0" smtClean="0"/>
              <a:t> </a:t>
            </a:r>
            <a:r>
              <a:rPr lang="sv-SE" baseline="0" dirty="0" err="1" smtClean="0"/>
              <a:t>them</a:t>
            </a:r>
            <a:r>
              <a:rPr lang="sv-SE" baseline="0" dirty="0" smtClean="0"/>
              <a:t>. </a:t>
            </a:r>
            <a:r>
              <a:rPr lang="sv-SE" baseline="0" dirty="0" err="1" smtClean="0"/>
              <a:t>Sometimes</a:t>
            </a:r>
            <a:r>
              <a:rPr lang="sv-SE" baseline="0" dirty="0" smtClean="0"/>
              <a:t> </a:t>
            </a:r>
            <a:r>
              <a:rPr lang="sv-SE" baseline="0" dirty="0" err="1" smtClean="0"/>
              <a:t>we</a:t>
            </a:r>
            <a:r>
              <a:rPr lang="sv-SE" baseline="0" dirty="0" smtClean="0"/>
              <a:t> </a:t>
            </a:r>
            <a:r>
              <a:rPr lang="sv-SE" baseline="0" dirty="0" err="1" smtClean="0"/>
              <a:t>can</a:t>
            </a:r>
            <a:r>
              <a:rPr lang="sv-SE" baseline="0" dirty="0" smtClean="0"/>
              <a:t> be fast/</a:t>
            </a:r>
            <a:r>
              <a:rPr lang="sv-SE" baseline="0" dirty="0" err="1" smtClean="0"/>
              <a:t>agile</a:t>
            </a:r>
            <a:r>
              <a:rPr lang="sv-SE" baseline="0" dirty="0" smtClean="0"/>
              <a:t>, </a:t>
            </a:r>
            <a:r>
              <a:rPr lang="sv-SE" baseline="0" dirty="0" err="1" smtClean="0"/>
              <a:t>sometimes</a:t>
            </a:r>
            <a:r>
              <a:rPr lang="sv-SE" baseline="0" dirty="0" smtClean="0"/>
              <a:t> not</a:t>
            </a:r>
            <a:r>
              <a:rPr lang="is-IS" baseline="0" dirty="0" smtClean="0"/>
              <a:t>…</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6</a:t>
            </a:fld>
            <a:endParaRPr lang="en-US"/>
          </a:p>
        </p:txBody>
      </p:sp>
    </p:spTree>
    <p:extLst>
      <p:ext uri="{BB962C8B-B14F-4D97-AF65-F5344CB8AC3E}">
        <p14:creationId xmlns:p14="http://schemas.microsoft.com/office/powerpoint/2010/main" val="209951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7</a:t>
            </a:fld>
            <a:endParaRPr lang="en-US"/>
          </a:p>
        </p:txBody>
      </p:sp>
    </p:spTree>
    <p:extLst>
      <p:ext uri="{BB962C8B-B14F-4D97-AF65-F5344CB8AC3E}">
        <p14:creationId xmlns:p14="http://schemas.microsoft.com/office/powerpoint/2010/main" val="681406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AML – 4 </a:t>
            </a:r>
            <a:r>
              <a:rPr lang="sv-SE" dirty="0" err="1" smtClean="0"/>
              <a:t>basic</a:t>
            </a:r>
            <a:r>
              <a:rPr lang="sv-SE" baseline="0" dirty="0" smtClean="0"/>
              <a:t> </a:t>
            </a:r>
            <a:r>
              <a:rPr lang="sv-SE" baseline="0" dirty="0" err="1" smtClean="0"/>
              <a:t>requrements</a:t>
            </a:r>
            <a:endParaRPr lang="sv-SE" baseline="0" dirty="0" smtClean="0"/>
          </a:p>
          <a:p>
            <a:pPr marL="171450" indent="-171450">
              <a:buFont typeface="Arial" charset="0"/>
              <a:buChar char="•"/>
            </a:pPr>
            <a:r>
              <a:rPr lang="sv-SE" baseline="0" dirty="0" err="1" smtClean="0"/>
              <a:t>Verifying</a:t>
            </a:r>
            <a:r>
              <a:rPr lang="sv-SE" baseline="0" dirty="0" smtClean="0"/>
              <a:t> </a:t>
            </a:r>
            <a:r>
              <a:rPr lang="sv-SE" baseline="0" dirty="0" err="1" smtClean="0"/>
              <a:t>customers</a:t>
            </a:r>
            <a:r>
              <a:rPr lang="sv-SE" baseline="0" dirty="0" smtClean="0"/>
              <a:t> </a:t>
            </a:r>
            <a:r>
              <a:rPr lang="sv-SE" baseline="0" dirty="0" err="1" smtClean="0"/>
              <a:t>identity</a:t>
            </a:r>
            <a:r>
              <a:rPr lang="sv-SE" baseline="0" dirty="0" smtClean="0"/>
              <a:t> – </a:t>
            </a:r>
            <a:r>
              <a:rPr lang="sv-SE" baseline="0" dirty="0" err="1" smtClean="0"/>
              <a:t>authentication</a:t>
            </a:r>
            <a:r>
              <a:rPr lang="sv-SE" baseline="0" dirty="0" smtClean="0"/>
              <a:t>: </a:t>
            </a:r>
            <a:r>
              <a:rPr lang="sv-SE" baseline="0" dirty="0" err="1" smtClean="0"/>
              <a:t>need</a:t>
            </a:r>
            <a:r>
              <a:rPr lang="sv-SE" baseline="0" dirty="0" smtClean="0"/>
              <a:t> to </a:t>
            </a:r>
            <a:r>
              <a:rPr lang="sv-SE" baseline="0" dirty="0" err="1" smtClean="0"/>
              <a:t>know</a:t>
            </a:r>
            <a:r>
              <a:rPr lang="sv-SE" baseline="0" dirty="0" smtClean="0"/>
              <a:t> </a:t>
            </a:r>
            <a:r>
              <a:rPr lang="sv-SE" baseline="0" dirty="0" err="1" smtClean="0"/>
              <a:t>we’re</a:t>
            </a:r>
            <a:r>
              <a:rPr lang="sv-SE" baseline="0" dirty="0" smtClean="0"/>
              <a:t> </a:t>
            </a:r>
            <a:r>
              <a:rPr lang="sv-SE" baseline="0" dirty="0" err="1" smtClean="0"/>
              <a:t>dealing</a:t>
            </a:r>
            <a:r>
              <a:rPr lang="sv-SE" baseline="0" dirty="0" smtClean="0"/>
              <a:t> </a:t>
            </a:r>
            <a:r>
              <a:rPr lang="sv-SE" baseline="0" dirty="0" err="1" smtClean="0"/>
              <a:t>with</a:t>
            </a:r>
            <a:r>
              <a:rPr lang="sv-SE" baseline="0" dirty="0" smtClean="0"/>
              <a:t> the </a:t>
            </a:r>
            <a:r>
              <a:rPr lang="sv-SE" baseline="0" dirty="0" err="1" smtClean="0"/>
              <a:t>correct</a:t>
            </a:r>
            <a:r>
              <a:rPr lang="sv-SE" baseline="0" dirty="0" smtClean="0"/>
              <a:t> person</a:t>
            </a:r>
          </a:p>
          <a:p>
            <a:pPr marL="171450" indent="-171450">
              <a:buFont typeface="Arial" charset="0"/>
              <a:buChar char="•"/>
            </a:pPr>
            <a:r>
              <a:rPr lang="sv-SE" baseline="0" dirty="0" smtClean="0"/>
              <a:t>Screening – </a:t>
            </a:r>
            <a:r>
              <a:rPr lang="sv-SE" baseline="0" dirty="0" err="1" smtClean="0"/>
              <a:t>need</a:t>
            </a:r>
            <a:r>
              <a:rPr lang="sv-SE" baseline="0" dirty="0" smtClean="0"/>
              <a:t> to look </a:t>
            </a:r>
            <a:r>
              <a:rPr lang="sv-SE" baseline="0" dirty="0" err="1" smtClean="0"/>
              <a:t>up</a:t>
            </a:r>
            <a:r>
              <a:rPr lang="sv-SE" baseline="0" dirty="0" smtClean="0"/>
              <a:t> the </a:t>
            </a:r>
            <a:r>
              <a:rPr lang="sv-SE" baseline="0" dirty="0" err="1" smtClean="0"/>
              <a:t>customer</a:t>
            </a:r>
            <a:r>
              <a:rPr lang="sv-SE" baseline="0" dirty="0" smtClean="0"/>
              <a:t> in PEP and </a:t>
            </a:r>
            <a:r>
              <a:rPr lang="sv-SE" baseline="0" dirty="0" err="1" smtClean="0"/>
              <a:t>sanction</a:t>
            </a:r>
            <a:r>
              <a:rPr lang="sv-SE" baseline="0" dirty="0" smtClean="0"/>
              <a:t> lists. PEP </a:t>
            </a:r>
            <a:r>
              <a:rPr lang="sv-SE" baseline="0" dirty="0" err="1" smtClean="0"/>
              <a:t>stands</a:t>
            </a:r>
            <a:r>
              <a:rPr lang="sv-SE" baseline="0" dirty="0" smtClean="0"/>
              <a:t> for </a:t>
            </a:r>
            <a:r>
              <a:rPr lang="sv-SE" baseline="0" dirty="0" err="1" smtClean="0"/>
              <a:t>Politically</a:t>
            </a:r>
            <a:r>
              <a:rPr lang="sv-SE" baseline="0" dirty="0" smtClean="0"/>
              <a:t> </a:t>
            </a:r>
            <a:r>
              <a:rPr lang="sv-SE" baseline="0" dirty="0" err="1" smtClean="0"/>
              <a:t>Exposed</a:t>
            </a:r>
            <a:r>
              <a:rPr lang="sv-SE" baseline="0" dirty="0" smtClean="0"/>
              <a:t> Persons.</a:t>
            </a:r>
          </a:p>
          <a:p>
            <a:pPr marL="171450" indent="-171450">
              <a:buFont typeface="Arial" charset="0"/>
              <a:buChar char="•"/>
            </a:pPr>
            <a:r>
              <a:rPr lang="sv-SE" baseline="0" dirty="0" smtClean="0"/>
              <a:t>Risk </a:t>
            </a:r>
            <a:r>
              <a:rPr lang="sv-SE" baseline="0" dirty="0" err="1" smtClean="0"/>
              <a:t>evaluation</a:t>
            </a:r>
            <a:r>
              <a:rPr lang="sv-SE" baseline="0" dirty="0" smtClean="0"/>
              <a:t> – </a:t>
            </a:r>
            <a:r>
              <a:rPr lang="sv-SE" baseline="0" dirty="0" err="1" smtClean="0"/>
              <a:t>need</a:t>
            </a:r>
            <a:r>
              <a:rPr lang="sv-SE" baseline="0" dirty="0" smtClean="0"/>
              <a:t> to </a:t>
            </a:r>
            <a:r>
              <a:rPr lang="sv-SE" baseline="0" dirty="0" err="1" smtClean="0"/>
              <a:t>calculate</a:t>
            </a:r>
            <a:r>
              <a:rPr lang="sv-SE" baseline="0" dirty="0" smtClean="0"/>
              <a:t> a risk </a:t>
            </a:r>
            <a:r>
              <a:rPr lang="sv-SE" baseline="0" dirty="0" err="1" smtClean="0"/>
              <a:t>value</a:t>
            </a:r>
            <a:r>
              <a:rPr lang="sv-SE" baseline="0" dirty="0" smtClean="0"/>
              <a:t> for </a:t>
            </a:r>
            <a:r>
              <a:rPr lang="sv-SE" baseline="0" dirty="0" err="1" smtClean="0"/>
              <a:t>each</a:t>
            </a:r>
            <a:r>
              <a:rPr lang="sv-SE" baseline="0" dirty="0" smtClean="0"/>
              <a:t> </a:t>
            </a:r>
            <a:r>
              <a:rPr lang="sv-SE" baseline="0" dirty="0" err="1" smtClean="0"/>
              <a:t>customer</a:t>
            </a:r>
            <a:r>
              <a:rPr lang="sv-SE" baseline="0" dirty="0" smtClean="0"/>
              <a:t>. Not a </a:t>
            </a:r>
            <a:r>
              <a:rPr lang="sv-SE" baseline="0" dirty="0" err="1" smtClean="0"/>
              <a:t>credit</a:t>
            </a:r>
            <a:r>
              <a:rPr lang="sv-SE" baseline="0" dirty="0" smtClean="0"/>
              <a:t> risk, </a:t>
            </a:r>
            <a:r>
              <a:rPr lang="sv-SE" baseline="0" dirty="0" err="1" smtClean="0"/>
              <a:t>but</a:t>
            </a:r>
            <a:r>
              <a:rPr lang="sv-SE" baseline="0" dirty="0" smtClean="0"/>
              <a:t> risk for </a:t>
            </a:r>
            <a:r>
              <a:rPr lang="sv-SE" baseline="0" dirty="0" err="1" smtClean="0"/>
              <a:t>commiting</a:t>
            </a:r>
            <a:r>
              <a:rPr lang="sv-SE" baseline="0" dirty="0" smtClean="0"/>
              <a:t> </a:t>
            </a:r>
            <a:r>
              <a:rPr lang="sv-SE" dirty="0" err="1" smtClean="0"/>
              <a:t>money</a:t>
            </a:r>
            <a:r>
              <a:rPr lang="sv-SE" dirty="0" smtClean="0"/>
              <a:t> </a:t>
            </a:r>
            <a:r>
              <a:rPr lang="sv-SE" dirty="0" err="1" smtClean="0"/>
              <a:t>laundering</a:t>
            </a:r>
            <a:r>
              <a:rPr lang="sv-SE" dirty="0" smtClean="0"/>
              <a:t>, terrorist </a:t>
            </a:r>
            <a:r>
              <a:rPr lang="sv-SE" dirty="0" err="1" smtClean="0"/>
              <a:t>finance</a:t>
            </a:r>
            <a:r>
              <a:rPr lang="sv-SE" dirty="0" smtClean="0"/>
              <a:t>, or </a:t>
            </a:r>
            <a:r>
              <a:rPr lang="sv-SE" dirty="0" err="1" smtClean="0"/>
              <a:t>identity</a:t>
            </a:r>
            <a:r>
              <a:rPr lang="sv-SE" dirty="0" smtClean="0"/>
              <a:t> </a:t>
            </a:r>
            <a:r>
              <a:rPr lang="sv-SE" dirty="0" err="1" smtClean="0"/>
              <a:t>theft</a:t>
            </a:r>
            <a:endParaRPr lang="sv-SE" dirty="0" smtClean="0"/>
          </a:p>
          <a:p>
            <a:pPr marL="628650" lvl="1" indent="-171450">
              <a:buFont typeface="Arial" charset="0"/>
              <a:buChar char="•"/>
            </a:pPr>
            <a:r>
              <a:rPr lang="sv-SE" dirty="0" err="1" smtClean="0"/>
              <a:t>Often</a:t>
            </a:r>
            <a:r>
              <a:rPr lang="sv-SE" dirty="0" smtClean="0"/>
              <a:t> KYC </a:t>
            </a:r>
            <a:r>
              <a:rPr lang="sv-SE" dirty="0" err="1" smtClean="0"/>
              <a:t>questions</a:t>
            </a:r>
            <a:r>
              <a:rPr lang="sv-SE" dirty="0" smtClean="0"/>
              <a:t> is</a:t>
            </a:r>
            <a:r>
              <a:rPr lang="sv-SE" baseline="0" dirty="0" smtClean="0"/>
              <a:t> a source for </a:t>
            </a:r>
            <a:r>
              <a:rPr lang="sv-SE" baseline="0" dirty="0" err="1" smtClean="0"/>
              <a:t>this</a:t>
            </a:r>
            <a:r>
              <a:rPr lang="sv-SE" baseline="0" dirty="0" smtClean="0"/>
              <a:t>, like ”</a:t>
            </a:r>
            <a:r>
              <a:rPr lang="sv-SE" baseline="0" dirty="0" err="1" smtClean="0"/>
              <a:t>What’s</a:t>
            </a:r>
            <a:r>
              <a:rPr lang="sv-SE" baseline="0" dirty="0" smtClean="0"/>
              <a:t> the </a:t>
            </a:r>
            <a:r>
              <a:rPr lang="sv-SE" baseline="0" dirty="0" err="1" smtClean="0"/>
              <a:t>purpose</a:t>
            </a:r>
            <a:r>
              <a:rPr lang="sv-SE" baseline="0" dirty="0" smtClean="0"/>
              <a:t> </a:t>
            </a:r>
            <a:r>
              <a:rPr lang="sv-SE" baseline="0" dirty="0" err="1" smtClean="0"/>
              <a:t>of</a:t>
            </a:r>
            <a:r>
              <a:rPr lang="sv-SE" baseline="0" dirty="0" smtClean="0"/>
              <a:t> </a:t>
            </a:r>
            <a:r>
              <a:rPr lang="sv-SE" baseline="0" dirty="0" err="1" smtClean="0"/>
              <a:t>this</a:t>
            </a:r>
            <a:r>
              <a:rPr lang="sv-SE" baseline="0" dirty="0" smtClean="0"/>
              <a:t> </a:t>
            </a:r>
            <a:r>
              <a:rPr lang="sv-SE" baseline="0" dirty="0" err="1" smtClean="0"/>
              <a:t>loan</a:t>
            </a:r>
            <a:r>
              <a:rPr lang="sv-SE" baseline="0" dirty="0" smtClean="0"/>
              <a:t>?”</a:t>
            </a:r>
            <a:endParaRPr lang="sv-SE" dirty="0" smtClean="0"/>
          </a:p>
          <a:p>
            <a:pPr marL="171450" indent="-171450">
              <a:buFont typeface="Arial" charset="0"/>
              <a:buChar char="•"/>
            </a:pPr>
            <a:r>
              <a:rPr lang="sv-SE" dirty="0" err="1" smtClean="0"/>
              <a:t>This</a:t>
            </a:r>
            <a:r>
              <a:rPr lang="sv-SE" dirty="0" smtClean="0"/>
              <a:t> risk is</a:t>
            </a:r>
            <a:r>
              <a:rPr lang="sv-SE" baseline="0" dirty="0" smtClean="0"/>
              <a:t> </a:t>
            </a:r>
            <a:r>
              <a:rPr lang="sv-SE" baseline="0" dirty="0" err="1" smtClean="0"/>
              <a:t>base</a:t>
            </a:r>
            <a:r>
              <a:rPr lang="sv-SE" baseline="0" dirty="0" smtClean="0"/>
              <a:t> for </a:t>
            </a:r>
            <a:r>
              <a:rPr lang="sv-SE" baseline="0" dirty="0" err="1" smtClean="0"/>
              <a:t>transaction</a:t>
            </a:r>
            <a:r>
              <a:rPr lang="sv-SE" baseline="0" dirty="0" smtClean="0"/>
              <a:t> </a:t>
            </a:r>
            <a:r>
              <a:rPr lang="sv-SE" baseline="0" dirty="0" err="1" smtClean="0"/>
              <a:t>monitoring</a:t>
            </a:r>
            <a:r>
              <a:rPr lang="sv-SE" baseline="0" dirty="0" smtClean="0"/>
              <a:t> – </a:t>
            </a:r>
            <a:r>
              <a:rPr lang="sv-SE" baseline="0" dirty="0" err="1" smtClean="0"/>
              <a:t>making</a:t>
            </a:r>
            <a:r>
              <a:rPr lang="sv-SE" baseline="0" dirty="0" smtClean="0"/>
              <a:t> sure the </a:t>
            </a:r>
            <a:r>
              <a:rPr lang="sv-SE" baseline="0" dirty="0" err="1" smtClean="0"/>
              <a:t>transaction</a:t>
            </a:r>
            <a:r>
              <a:rPr lang="sv-SE" baseline="0" dirty="0" smtClean="0"/>
              <a:t> </a:t>
            </a:r>
            <a:r>
              <a:rPr lang="sv-SE" baseline="0" dirty="0" err="1" smtClean="0"/>
              <a:t>patterns</a:t>
            </a:r>
            <a:r>
              <a:rPr lang="sv-SE" baseline="0" dirty="0" smtClean="0"/>
              <a:t> </a:t>
            </a:r>
            <a:r>
              <a:rPr lang="sv-SE" baseline="0" dirty="0" err="1" smtClean="0"/>
              <a:t>matches</a:t>
            </a:r>
            <a:r>
              <a:rPr lang="sv-SE" baseline="0" dirty="0" smtClean="0"/>
              <a:t> </a:t>
            </a:r>
            <a:r>
              <a:rPr lang="sv-SE" baseline="0" dirty="0" err="1" smtClean="0"/>
              <a:t>what</a:t>
            </a:r>
            <a:r>
              <a:rPr lang="sv-SE" baseline="0" dirty="0" smtClean="0"/>
              <a:t> </a:t>
            </a:r>
            <a:r>
              <a:rPr lang="sv-SE" baseline="0" dirty="0" err="1" smtClean="0"/>
              <a:t>can</a:t>
            </a:r>
            <a:r>
              <a:rPr lang="sv-SE" baseline="0" dirty="0" smtClean="0"/>
              <a:t> be </a:t>
            </a:r>
            <a:r>
              <a:rPr lang="sv-SE" baseline="0" dirty="0" err="1" smtClean="0"/>
              <a:t>expected</a:t>
            </a:r>
            <a:r>
              <a:rPr lang="sv-SE" baseline="0" dirty="0" smtClean="0"/>
              <a:t>. </a:t>
            </a:r>
          </a:p>
          <a:p>
            <a:pPr marL="171450" indent="-171450">
              <a:buFont typeface="Arial" charset="0"/>
              <a:buChar char="•"/>
            </a:pPr>
            <a:r>
              <a:rPr lang="sv-SE" baseline="0" dirty="0" smtClean="0"/>
              <a:t>So, </a:t>
            </a:r>
            <a:r>
              <a:rPr lang="sv-SE" baseline="0" dirty="0" err="1" smtClean="0"/>
              <a:t>how</a:t>
            </a:r>
            <a:r>
              <a:rPr lang="sv-SE" baseline="0" dirty="0" smtClean="0"/>
              <a:t> </a:t>
            </a:r>
            <a:r>
              <a:rPr lang="sv-SE" baseline="0" dirty="0" err="1" smtClean="0"/>
              <a:t>did</a:t>
            </a:r>
            <a:r>
              <a:rPr lang="sv-SE" baseline="0" dirty="0" smtClean="0"/>
              <a:t> </a:t>
            </a:r>
            <a:r>
              <a:rPr lang="sv-SE" baseline="0" dirty="0" err="1" smtClean="0"/>
              <a:t>we</a:t>
            </a:r>
            <a:r>
              <a:rPr lang="sv-SE" baseline="0" dirty="0" smtClean="0"/>
              <a:t> </a:t>
            </a:r>
            <a:r>
              <a:rPr lang="sv-SE" baseline="0" dirty="0" err="1" smtClean="0"/>
              <a:t>map</a:t>
            </a:r>
            <a:r>
              <a:rPr lang="sv-SE" baseline="0" dirty="0" smtClean="0"/>
              <a:t> </a:t>
            </a:r>
            <a:r>
              <a:rPr lang="sv-SE" baseline="0" dirty="0" err="1" smtClean="0"/>
              <a:t>these</a:t>
            </a:r>
            <a:r>
              <a:rPr lang="sv-SE" baseline="0" dirty="0" smtClean="0"/>
              <a:t> </a:t>
            </a:r>
            <a:r>
              <a:rPr lang="sv-SE" baseline="0" dirty="0" err="1" smtClean="0"/>
              <a:t>requirements</a:t>
            </a:r>
            <a:r>
              <a:rPr lang="sv-SE" baseline="0" dirty="0" smtClean="0"/>
              <a:t> to a IT solution?</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8</a:t>
            </a:fld>
            <a:endParaRPr lang="en-US"/>
          </a:p>
        </p:txBody>
      </p:sp>
    </p:spTree>
    <p:extLst>
      <p:ext uri="{BB962C8B-B14F-4D97-AF65-F5344CB8AC3E}">
        <p14:creationId xmlns:p14="http://schemas.microsoft.com/office/powerpoint/2010/main" val="302495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9</a:t>
            </a:fld>
            <a:endParaRPr lang="en-US"/>
          </a:p>
        </p:txBody>
      </p:sp>
    </p:spTree>
    <p:extLst>
      <p:ext uri="{BB962C8B-B14F-4D97-AF65-F5344CB8AC3E}">
        <p14:creationId xmlns:p14="http://schemas.microsoft.com/office/powerpoint/2010/main" val="100103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 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74000" y="774000"/>
            <a:ext cx="10666800" cy="3479976"/>
          </a:xfrm>
        </p:spPr>
        <p:txBody>
          <a:bodyPr anchor="b">
            <a:normAutofit/>
          </a:bodyPr>
          <a:lstStyle>
            <a:lvl1pPr algn="ctr">
              <a:defRPr sz="4800" baseline="0">
                <a:solidFill>
                  <a:schemeClr val="bg1"/>
                </a:solidFil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774000" y="4253976"/>
            <a:ext cx="10666800" cy="1346724"/>
          </a:xfrm>
        </p:spPr>
        <p:txBody>
          <a:bodyPr/>
          <a:lstStyle>
            <a:lvl1pPr marL="0" indent="0" algn="ctr">
              <a:buNone/>
              <a:defRPr sz="2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Version</a:t>
            </a:r>
          </a:p>
          <a:p>
            <a:r>
              <a:rPr lang="en-US" dirty="0" smtClean="0"/>
              <a:t>Place and Date</a:t>
            </a:r>
            <a:endParaRPr lang="en-US" dirty="0"/>
          </a:p>
        </p:txBody>
      </p:sp>
      <p:pic>
        <p:nvPicPr>
          <p:cNvPr id="5" name="Bildobjekt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35728" y="5797813"/>
            <a:ext cx="2511555" cy="841819"/>
          </a:xfrm>
          <a:prstGeom prst="rect">
            <a:avLst/>
          </a:prstGeom>
        </p:spPr>
      </p:pic>
    </p:spTree>
    <p:extLst>
      <p:ext uri="{BB962C8B-B14F-4D97-AF65-F5344CB8AC3E}">
        <p14:creationId xmlns:p14="http://schemas.microsoft.com/office/powerpoint/2010/main" val="1986341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0100" y="173624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hasCustomPrompt="1"/>
          </p:nvPr>
        </p:nvSpPr>
        <p:spPr>
          <a:xfrm>
            <a:off x="800100" y="2743200"/>
            <a:ext cx="5157787" cy="3446463"/>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6242050" y="173624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hasCustomPrompt="1"/>
          </p:nvPr>
        </p:nvSpPr>
        <p:spPr>
          <a:xfrm>
            <a:off x="6242050" y="2743200"/>
            <a:ext cx="5183188" cy="3446463"/>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6332AF82-E98F-8C47-B5BC-EDAF4B2AF6A5}" type="slidenum">
              <a:rPr lang="en-US" smtClean="0"/>
              <a:t>‹#›</a:t>
            </a:fld>
            <a:endParaRPr lang="en-US"/>
          </a:p>
        </p:txBody>
      </p:sp>
      <p:sp>
        <p:nvSpPr>
          <p:cNvPr id="8"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51398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332AF82-E98F-8C47-B5BC-EDAF4B2AF6A5}" type="slidenum">
              <a:rPr lang="en-US" smtClean="0"/>
              <a:t>‹#›</a:t>
            </a:fld>
            <a:endParaRPr lang="en-US"/>
          </a:p>
        </p:txBody>
      </p:sp>
      <p:sp>
        <p:nvSpPr>
          <p:cNvPr id="6"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1365254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2. 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332AF82-E98F-8C47-B5BC-EDAF4B2AF6A5}" type="slidenum">
              <a:rPr lang="en-US" smtClean="0"/>
              <a:t>‹#›</a:t>
            </a:fld>
            <a:endParaRPr lang="en-US"/>
          </a:p>
        </p:txBody>
      </p:sp>
    </p:spTree>
    <p:extLst>
      <p:ext uri="{BB962C8B-B14F-4D97-AF65-F5344CB8AC3E}">
        <p14:creationId xmlns:p14="http://schemas.microsoft.com/office/powerpoint/2010/main" val="2125130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13.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smtClean="0"/>
              <a:t>Click to edit Master title</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839788" y="2228850"/>
            <a:ext cx="3932237" cy="36401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
        <p:nvSpPr>
          <p:cNvPr id="7" name="Slide Number Placeholder 6"/>
          <p:cNvSpPr>
            <a:spLocks noGrp="1"/>
          </p:cNvSpPr>
          <p:nvPr>
            <p:ph type="sldNum" sz="quarter" idx="12"/>
          </p:nvPr>
        </p:nvSpPr>
        <p:spPr/>
        <p:txBody>
          <a:bodyPr/>
          <a:lstStyle/>
          <a:p>
            <a:fld id="{6332AF82-E98F-8C47-B5BC-EDAF4B2AF6A5}" type="slidenum">
              <a:rPr lang="en-US" smtClean="0"/>
              <a:t>‹#›</a:t>
            </a:fld>
            <a:endParaRPr lang="en-US"/>
          </a:p>
        </p:txBody>
      </p:sp>
    </p:spTree>
    <p:extLst>
      <p:ext uri="{BB962C8B-B14F-4D97-AF65-F5344CB8AC3E}">
        <p14:creationId xmlns:p14="http://schemas.microsoft.com/office/powerpoint/2010/main" val="123624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14. 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smtClean="0"/>
              <a:t>Click to edit Master title</a:t>
            </a:r>
            <a:endParaRPr lang="en-US" dirty="0"/>
          </a:p>
        </p:txBody>
      </p:sp>
      <p:sp>
        <p:nvSpPr>
          <p:cNvPr id="3" name="Picture Placeholder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Picture</a:t>
            </a:r>
            <a:endParaRPr lang="en-US" dirty="0"/>
          </a:p>
        </p:txBody>
      </p:sp>
      <p:sp>
        <p:nvSpPr>
          <p:cNvPr id="4" name="Text Placeholder 3"/>
          <p:cNvSpPr>
            <a:spLocks noGrp="1"/>
          </p:cNvSpPr>
          <p:nvPr>
            <p:ph type="body" sz="half" idx="2" hasCustomPrompt="1"/>
          </p:nvPr>
        </p:nvSpPr>
        <p:spPr>
          <a:xfrm>
            <a:off x="839788" y="2185988"/>
            <a:ext cx="3932237" cy="3683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
        <p:nvSpPr>
          <p:cNvPr id="7" name="Slide Number Placeholder 6"/>
          <p:cNvSpPr>
            <a:spLocks noGrp="1"/>
          </p:cNvSpPr>
          <p:nvPr>
            <p:ph type="sldNum" sz="quarter" idx="12"/>
          </p:nvPr>
        </p:nvSpPr>
        <p:spPr/>
        <p:txBody>
          <a:bodyPr/>
          <a:lstStyle/>
          <a:p>
            <a:fld id="{6332AF82-E98F-8C47-B5BC-EDAF4B2AF6A5}" type="slidenum">
              <a:rPr lang="en-US" smtClean="0"/>
              <a:t>‹#›</a:t>
            </a:fld>
            <a:endParaRPr lang="en-US"/>
          </a:p>
        </p:txBody>
      </p:sp>
    </p:spTree>
    <p:extLst>
      <p:ext uri="{BB962C8B-B14F-4D97-AF65-F5344CB8AC3E}">
        <p14:creationId xmlns:p14="http://schemas.microsoft.com/office/powerpoint/2010/main" val="1138301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774700" y="1728788"/>
            <a:ext cx="10668000" cy="4049713"/>
          </a:xfrm>
        </p:spPr>
        <p:txBody>
          <a:bodyPr vert="eaVert"/>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6332AF82-E98F-8C47-B5BC-EDAF4B2AF6A5}" type="slidenum">
              <a:rPr lang="en-US" smtClean="0"/>
              <a:t>‹#›</a:t>
            </a:fld>
            <a:endParaRPr lang="en-US"/>
          </a:p>
        </p:txBody>
      </p:sp>
      <p:sp>
        <p:nvSpPr>
          <p:cNvPr id="7"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1651083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6. 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p>
            <a:r>
              <a:rPr lang="en-US" dirty="0" smtClean="0"/>
              <a:t>Click to edit Master title</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6332AF82-E98F-8C47-B5BC-EDAF4B2AF6A5}" type="slidenum">
              <a:rPr lang="en-US" smtClean="0"/>
              <a:t>‹#›</a:t>
            </a:fld>
            <a:endParaRPr lang="en-US"/>
          </a:p>
        </p:txBody>
      </p:sp>
    </p:spTree>
    <p:extLst>
      <p:ext uri="{BB962C8B-B14F-4D97-AF65-F5344CB8AC3E}">
        <p14:creationId xmlns:p14="http://schemas.microsoft.com/office/powerpoint/2010/main" val="2130887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Anpassad layout">
    <p:spTree>
      <p:nvGrpSpPr>
        <p:cNvPr id="1" name=""/>
        <p:cNvGrpSpPr/>
        <p:nvPr/>
      </p:nvGrpSpPr>
      <p:grpSpPr>
        <a:xfrm>
          <a:off x="0" y="0"/>
          <a:ext cx="0" cy="0"/>
          <a:chOff x="0" y="0"/>
          <a:chExt cx="0" cy="0"/>
        </a:xfrm>
      </p:grpSpPr>
      <p:sp>
        <p:nvSpPr>
          <p:cNvPr id="5" name="Platshållare för bildnummer 4"/>
          <p:cNvSpPr>
            <a:spLocks noGrp="1"/>
          </p:cNvSpPr>
          <p:nvPr>
            <p:ph type="sldNum" sz="quarter" idx="12"/>
          </p:nvPr>
        </p:nvSpPr>
        <p:spPr/>
        <p:txBody>
          <a:bodyPr/>
          <a:lstStyle/>
          <a:p>
            <a:pPr>
              <a:defRPr/>
            </a:pPr>
            <a:fld id="{3367359A-BB99-4135-A651-B6F5452844FF}" type="slidenum">
              <a:rPr lang="sv-SE" smtClean="0"/>
              <a:pPr>
                <a:defRPr/>
              </a:pPr>
              <a:t>‹#›</a:t>
            </a:fld>
            <a:endParaRPr lang="sv-SE" dirty="0"/>
          </a:p>
        </p:txBody>
      </p:sp>
      <p:sp>
        <p:nvSpPr>
          <p:cNvPr id="4"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80126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 Mai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74700" y="1585914"/>
            <a:ext cx="10668000" cy="4192588"/>
          </a:xfrm>
        </p:spPr>
        <p:txBody>
          <a:bodyPr/>
          <a:lstStyle>
            <a:lvl1pPr>
              <a:lnSpc>
                <a:spcPct val="150000"/>
              </a:lnSpc>
              <a:defRPr/>
            </a:lvl1pPr>
            <a:lvl2pPr marL="685800" indent="-228600">
              <a:lnSpc>
                <a:spcPct val="150000"/>
              </a:lnSpc>
              <a:buFont typeface="LucidaGrande" charset="0"/>
              <a:buChar char="-"/>
              <a:defRPr baseline="0"/>
            </a:lvl2pPr>
            <a:lvl3pPr>
              <a:lnSpc>
                <a:spcPct val="150000"/>
              </a:lnSpc>
              <a:defRPr sz="1200"/>
            </a:lvl3pPr>
            <a:lvl4pPr>
              <a:lnSpc>
                <a:spcPct val="150000"/>
              </a:lnSpc>
              <a:defRPr sz="1200"/>
            </a:lvl4pPr>
            <a:lvl5pPr>
              <a:lnSpc>
                <a:spcPct val="150000"/>
              </a:lnSpc>
              <a:defRPr sz="1200"/>
            </a:lvl5pPr>
            <a:lvl6pPr marL="2286000" indent="0">
              <a:buFontTx/>
              <a:buNone/>
              <a:defRPr sz="1200"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altLang="sv-SE" dirty="0" smtClean="0"/>
              <a:t>Fifth level</a:t>
            </a:r>
            <a:endParaRPr lang="en-US" altLang="sv-SE"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a:t>
            </a:fld>
            <a:endParaRPr lang="en-US"/>
          </a:p>
        </p:txBody>
      </p:sp>
      <p:sp>
        <p:nvSpPr>
          <p:cNvPr id="7"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hapter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a:t>
            </a:fld>
            <a:endParaRPr lang="en-US"/>
          </a:p>
        </p:txBody>
      </p:sp>
      <p:sp>
        <p:nvSpPr>
          <p:cNvPr id="11" name="Picture Placeholder 10"/>
          <p:cNvSpPr>
            <a:spLocks noGrp="1"/>
          </p:cNvSpPr>
          <p:nvPr>
            <p:ph type="pic" sz="quarter" idx="13" hasCustomPrompt="1"/>
          </p:nvPr>
        </p:nvSpPr>
        <p:spPr>
          <a:xfrm>
            <a:off x="5293895" y="0"/>
            <a:ext cx="6898105" cy="6858000"/>
          </a:xfrm>
        </p:spPr>
        <p:txBody>
          <a:bodyPr/>
          <a:lstStyle/>
          <a:p>
            <a:r>
              <a:rPr lang="en-US" dirty="0" smtClean="0"/>
              <a:t>Picture</a:t>
            </a:r>
            <a:endParaRPr lang="en-US" dirty="0"/>
          </a:p>
        </p:txBody>
      </p:sp>
      <p:sp>
        <p:nvSpPr>
          <p:cNvPr id="12" name="Text Placeholder 3"/>
          <p:cNvSpPr>
            <a:spLocks noGrp="1"/>
          </p:cNvSpPr>
          <p:nvPr>
            <p:ph type="body" sz="half" idx="2" hasCustomPrompt="1"/>
          </p:nvPr>
        </p:nvSpPr>
        <p:spPr>
          <a:xfrm>
            <a:off x="0" y="0"/>
            <a:ext cx="5293895" cy="685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Tree>
    <p:extLst>
      <p:ext uri="{BB962C8B-B14F-4D97-AF65-F5344CB8AC3E}">
        <p14:creationId xmlns:p14="http://schemas.microsoft.com/office/powerpoint/2010/main" val="9697820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Picture - full">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0"/>
            <a:ext cx="12192000" cy="6858000"/>
          </a:xfrm>
        </p:spPr>
        <p:txBody>
          <a:bodyPr/>
          <a:lstStyle/>
          <a:p>
            <a:r>
              <a:rPr lang="sv-SE" smtClean="0"/>
              <a:t>Dra bilden till platshållaren eller klicka på ikonen för att lägga till den</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a:t>
            </a:fld>
            <a:endParaRPr lang="en-US"/>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Title and Content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4700" y="774000"/>
            <a:ext cx="5321300" cy="571500"/>
          </a:xfrm>
        </p:spPr>
        <p:txBody>
          <a:bodyPr lIns="0" tIns="0" rIns="0" bIns="0"/>
          <a:lstStyle/>
          <a:p>
            <a:r>
              <a:rPr lang="en-US" dirty="0" smtClean="0"/>
              <a:t>Short title</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a:t>
            </a:fld>
            <a:endParaRPr lang="en-US"/>
          </a:p>
        </p:txBody>
      </p:sp>
      <p:sp>
        <p:nvSpPr>
          <p:cNvPr id="9" name="Content Placeholder 2"/>
          <p:cNvSpPr>
            <a:spLocks noGrp="1"/>
          </p:cNvSpPr>
          <p:nvPr>
            <p:ph idx="1" hasCustomPrompt="1"/>
          </p:nvPr>
        </p:nvSpPr>
        <p:spPr>
          <a:xfrm>
            <a:off x="774700" y="1600200"/>
            <a:ext cx="5321300" cy="4178301"/>
          </a:xfrm>
        </p:spPr>
        <p:txBody>
          <a:bodyPr lIns="0" tIns="0" rIns="0" bIns="0"/>
          <a:lstStyle>
            <a:lvl1pPr>
              <a:lnSpc>
                <a:spcPct val="150000"/>
              </a:lnSpc>
              <a:defRPr/>
            </a:lvl1pPr>
            <a:lvl2pPr>
              <a:lnSpc>
                <a:spcPct val="150000"/>
              </a:lnSpc>
              <a:defRPr/>
            </a:lvl2pPr>
            <a:lvl3pPr>
              <a:lnSpc>
                <a:spcPct val="150000"/>
              </a:lnSpc>
              <a:defRPr sz="1200"/>
            </a:lvl3pPr>
            <a:lvl4pPr>
              <a:lnSpc>
                <a:spcPct val="150000"/>
              </a:lnSpc>
              <a:defRPr sz="1200"/>
            </a:lvl4pPr>
            <a:lvl5pPr>
              <a:lnSpc>
                <a:spcPct val="150000"/>
              </a:lnSpc>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3" hasCustomPrompt="1"/>
          </p:nvPr>
        </p:nvSpPr>
        <p:spPr>
          <a:xfrm>
            <a:off x="6851650" y="0"/>
            <a:ext cx="5340350" cy="6858000"/>
          </a:xfrm>
        </p:spPr>
        <p:txBody>
          <a:bodyPr/>
          <a:lstStyle/>
          <a:p>
            <a:r>
              <a:rPr lang="en-US" dirty="0" smtClean="0"/>
              <a:t>Picture</a:t>
            </a:r>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Title and Tea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4700" y="774000"/>
            <a:ext cx="4565650" cy="571500"/>
          </a:xfrm>
        </p:spPr>
        <p:txBody>
          <a:bodyPr lIns="0" tIns="0" rIns="0" bIns="0"/>
          <a:lstStyle>
            <a:lvl1pPr>
              <a:defRPr>
                <a:solidFill>
                  <a:schemeClr val="bg1"/>
                </a:solidFill>
              </a:defRPr>
            </a:lvl1pPr>
          </a:lstStyle>
          <a:p>
            <a:r>
              <a:rPr lang="en-US" dirty="0" smtClean="0"/>
              <a:t>Short title</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a:t>
            </a:fld>
            <a:endParaRPr lang="en-US"/>
          </a:p>
        </p:txBody>
      </p:sp>
      <p:sp>
        <p:nvSpPr>
          <p:cNvPr id="9" name="Content Placeholder 2"/>
          <p:cNvSpPr>
            <a:spLocks noGrp="1"/>
          </p:cNvSpPr>
          <p:nvPr>
            <p:ph idx="1" hasCustomPrompt="1"/>
          </p:nvPr>
        </p:nvSpPr>
        <p:spPr>
          <a:xfrm>
            <a:off x="8038214" y="765176"/>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3"/>
          </p:nvPr>
        </p:nvSpPr>
        <p:spPr>
          <a:xfrm>
            <a:off x="6095999" y="765175"/>
            <a:ext cx="1771200" cy="1771200"/>
          </a:xfrm>
        </p:spPr>
        <p:txBody>
          <a:bodyPr/>
          <a:lstStyle/>
          <a:p>
            <a:r>
              <a:rPr lang="sv-SE" smtClean="0"/>
              <a:t>Dra bilden till platshållaren eller klicka på ikonen för att lägga till den</a:t>
            </a:r>
            <a:endParaRPr lang="en-US" dirty="0"/>
          </a:p>
        </p:txBody>
      </p:sp>
      <p:sp>
        <p:nvSpPr>
          <p:cNvPr id="8" name="Content Placeholder 2"/>
          <p:cNvSpPr>
            <a:spLocks noGrp="1"/>
          </p:cNvSpPr>
          <p:nvPr>
            <p:ph idx="14" hasCustomPrompt="1"/>
          </p:nvPr>
        </p:nvSpPr>
        <p:spPr>
          <a:xfrm>
            <a:off x="8038214" y="2543400"/>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10"/>
          <p:cNvSpPr>
            <a:spLocks noGrp="1"/>
          </p:cNvSpPr>
          <p:nvPr>
            <p:ph type="pic" sz="quarter" idx="15"/>
          </p:nvPr>
        </p:nvSpPr>
        <p:spPr>
          <a:xfrm>
            <a:off x="6096000" y="2543400"/>
            <a:ext cx="1771200" cy="1771200"/>
          </a:xfrm>
        </p:spPr>
        <p:txBody>
          <a:bodyPr/>
          <a:lstStyle/>
          <a:p>
            <a:r>
              <a:rPr lang="sv-SE" smtClean="0"/>
              <a:t>Dra bilden till platshållaren eller klicka på ikonen för att lägga till den</a:t>
            </a:r>
            <a:endParaRPr lang="en-US" dirty="0"/>
          </a:p>
        </p:txBody>
      </p:sp>
      <p:sp>
        <p:nvSpPr>
          <p:cNvPr id="12" name="Content Placeholder 2"/>
          <p:cNvSpPr>
            <a:spLocks noGrp="1"/>
          </p:cNvSpPr>
          <p:nvPr>
            <p:ph idx="16" hasCustomPrompt="1"/>
          </p:nvPr>
        </p:nvSpPr>
        <p:spPr>
          <a:xfrm>
            <a:off x="8038214" y="4318000"/>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10"/>
          <p:cNvSpPr>
            <a:spLocks noGrp="1"/>
          </p:cNvSpPr>
          <p:nvPr>
            <p:ph type="pic" sz="quarter" idx="17"/>
          </p:nvPr>
        </p:nvSpPr>
        <p:spPr>
          <a:xfrm>
            <a:off x="6095999" y="4317999"/>
            <a:ext cx="1771200" cy="1771200"/>
          </a:xfrm>
        </p:spPr>
        <p:txBody>
          <a:bodyPr/>
          <a:lstStyle/>
          <a:p>
            <a:r>
              <a:rPr lang="sv-SE" smtClean="0"/>
              <a:t>Dra bilden till platshållaren eller klicka på ikonen för att lägga till den</a:t>
            </a:r>
            <a:endParaRPr lang="en-US" dirty="0"/>
          </a:p>
        </p:txBody>
      </p:sp>
      <p:sp>
        <p:nvSpPr>
          <p:cNvPr id="14" name="Content Placeholder 2"/>
          <p:cNvSpPr>
            <a:spLocks noGrp="1"/>
          </p:cNvSpPr>
          <p:nvPr>
            <p:ph idx="18" hasCustomPrompt="1"/>
          </p:nvPr>
        </p:nvSpPr>
        <p:spPr>
          <a:xfrm>
            <a:off x="2708974" y="2543400"/>
            <a:ext cx="3387025"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Picture Placeholder 10"/>
          <p:cNvSpPr>
            <a:spLocks noGrp="1"/>
          </p:cNvSpPr>
          <p:nvPr>
            <p:ph type="pic" sz="quarter" idx="19"/>
          </p:nvPr>
        </p:nvSpPr>
        <p:spPr>
          <a:xfrm>
            <a:off x="766761" y="2543400"/>
            <a:ext cx="1771200" cy="1771200"/>
          </a:xfrm>
        </p:spPr>
        <p:txBody>
          <a:bodyPr/>
          <a:lstStyle/>
          <a:p>
            <a:r>
              <a:rPr lang="sv-SE" smtClean="0"/>
              <a:t>Dra bilden till platshållaren eller klicka på ikonen för att lägga till den</a:t>
            </a:r>
            <a:endParaRPr lang="en-US" dirty="0"/>
          </a:p>
        </p:txBody>
      </p:sp>
      <p:sp>
        <p:nvSpPr>
          <p:cNvPr id="16" name="Content Placeholder 2"/>
          <p:cNvSpPr>
            <a:spLocks noGrp="1"/>
          </p:cNvSpPr>
          <p:nvPr>
            <p:ph idx="20" hasCustomPrompt="1"/>
          </p:nvPr>
        </p:nvSpPr>
        <p:spPr>
          <a:xfrm>
            <a:off x="2708974" y="4318000"/>
            <a:ext cx="3387025"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Picture Placeholder 10"/>
          <p:cNvSpPr>
            <a:spLocks noGrp="1"/>
          </p:cNvSpPr>
          <p:nvPr>
            <p:ph type="pic" sz="quarter" idx="21"/>
          </p:nvPr>
        </p:nvSpPr>
        <p:spPr>
          <a:xfrm>
            <a:off x="766760" y="4317999"/>
            <a:ext cx="1771200" cy="1771200"/>
          </a:xfrm>
        </p:spPr>
        <p:txBody>
          <a:bodyPr/>
          <a:lstStyle/>
          <a:p>
            <a:r>
              <a:rPr lang="sv-SE" smtClean="0"/>
              <a:t>Dra bilden till platshållaren eller klicka på ikonen för att lägga till den</a:t>
            </a:r>
            <a:endParaRPr lang="en-US" dirty="0"/>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 Title and Content layout with Kicker">
    <p:spTree>
      <p:nvGrpSpPr>
        <p:cNvPr id="1" name=""/>
        <p:cNvGrpSpPr/>
        <p:nvPr/>
      </p:nvGrpSpPr>
      <p:grpSpPr>
        <a:xfrm>
          <a:off x="0" y="0"/>
          <a:ext cx="0" cy="0"/>
          <a:chOff x="0" y="0"/>
          <a:chExt cx="0" cy="0"/>
        </a:xfrm>
      </p:grpSpPr>
      <p:sp>
        <p:nvSpPr>
          <p:cNvPr id="3" name="Platshållare för bildnummer 2"/>
          <p:cNvSpPr>
            <a:spLocks noGrp="1"/>
          </p:cNvSpPr>
          <p:nvPr>
            <p:ph type="sldNum" sz="quarter" idx="10"/>
          </p:nvPr>
        </p:nvSpPr>
        <p:spPr/>
        <p:txBody>
          <a:bodyPr/>
          <a:lstStyle/>
          <a:p>
            <a:fld id="{6332AF82-E98F-8C47-B5BC-EDAF4B2AF6A5}" type="slidenum">
              <a:rPr lang="en-US" smtClean="0"/>
              <a:pPr/>
              <a:t>‹#›</a:t>
            </a:fld>
            <a:endParaRPr lang="en-US" dirty="0"/>
          </a:p>
        </p:txBody>
      </p:sp>
      <p:sp>
        <p:nvSpPr>
          <p:cNvPr id="4" name="Content Placeholder 2"/>
          <p:cNvSpPr>
            <a:spLocks noGrp="1"/>
          </p:cNvSpPr>
          <p:nvPr>
            <p:ph idx="1" hasCustomPrompt="1"/>
          </p:nvPr>
        </p:nvSpPr>
        <p:spPr>
          <a:xfrm>
            <a:off x="774700" y="1614488"/>
            <a:ext cx="10668000" cy="4164013"/>
          </a:xfrm>
        </p:spPr>
        <p:txBody>
          <a:bodyPr/>
          <a:lstStyle>
            <a:lvl1pPr>
              <a:lnSpc>
                <a:spcPct val="150000"/>
              </a:lnSpc>
              <a:defRPr/>
            </a:lvl1pPr>
            <a:lvl2pPr>
              <a:lnSpc>
                <a:spcPct val="150000"/>
              </a:lnSpc>
              <a:defRPr baseline="0"/>
            </a:lvl2pPr>
            <a:lvl3pPr>
              <a:lnSpc>
                <a:spcPct val="150000"/>
              </a:lnSpc>
              <a:defRPr sz="1200"/>
            </a:lvl3pPr>
            <a:lvl4pPr>
              <a:lnSpc>
                <a:spcPct val="150000"/>
              </a:lnSpc>
              <a:defRPr sz="1200"/>
            </a:lvl4pPr>
            <a:lvl5pPr>
              <a:lnSpc>
                <a:spcPct val="150000"/>
              </a:lnSpc>
              <a:defRPr sz="1200"/>
            </a:lvl5pPr>
            <a:lvl6pPr marL="2286000" indent="0">
              <a:buFontTx/>
              <a:buNone/>
              <a:defRPr sz="1200"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altLang="sv-SE" dirty="0" smtClean="0"/>
              <a:t>Fifth level</a:t>
            </a:r>
            <a:endParaRPr lang="en-US" altLang="sv-SE" dirty="0"/>
          </a:p>
        </p:txBody>
      </p:sp>
      <p:sp>
        <p:nvSpPr>
          <p:cNvPr id="5" name="Title Placeholder 1"/>
          <p:cNvSpPr>
            <a:spLocks noGrp="1"/>
          </p:cNvSpPr>
          <p:nvPr>
            <p:ph type="title" hasCustomPrompt="1"/>
          </p:nvPr>
        </p:nvSpPr>
        <p:spPr>
          <a:xfrm>
            <a:off x="766800" y="340659"/>
            <a:ext cx="10668000" cy="997641"/>
          </a:xfrm>
          <a:prstGeom prst="rect">
            <a:avLst/>
          </a:prstGeom>
        </p:spPr>
        <p:txBody>
          <a:bodyPr vert="horz" lIns="0" tIns="0" rIns="0" bIns="0" rtlCol="0" anchor="t" anchorCtr="0">
            <a:normAutofit/>
          </a:bodyPr>
          <a:lstStyle/>
          <a:p>
            <a:r>
              <a:rPr lang="en-US" dirty="0" smtClean="0"/>
              <a:t>Click to edit Master title</a:t>
            </a:r>
            <a:endParaRPr lang="en-US" dirty="0"/>
          </a:p>
        </p:txBody>
      </p:sp>
      <p:sp>
        <p:nvSpPr>
          <p:cNvPr id="6" name="Rektangel 5"/>
          <p:cNvSpPr/>
          <p:nvPr userDrawn="1"/>
        </p:nvSpPr>
        <p:spPr>
          <a:xfrm>
            <a:off x="7494587" y="335076"/>
            <a:ext cx="3930651" cy="1428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sv-SE" dirty="0" smtClean="0"/>
              <a:t>Text</a:t>
            </a:r>
            <a:endParaRPr lang="sv-SE" dirty="0"/>
          </a:p>
        </p:txBody>
      </p:sp>
      <p:sp>
        <p:nvSpPr>
          <p:cNvPr id="7" name="Rektangel 6"/>
          <p:cNvSpPr/>
          <p:nvPr userDrawn="1"/>
        </p:nvSpPr>
        <p:spPr>
          <a:xfrm>
            <a:off x="7494587" y="1848681"/>
            <a:ext cx="3948113" cy="1428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dirty="0" smtClean="0"/>
              <a:t>Text</a:t>
            </a:r>
            <a:endParaRPr lang="sv-SE" dirty="0"/>
          </a:p>
        </p:txBody>
      </p:sp>
      <p:sp>
        <p:nvSpPr>
          <p:cNvPr id="8" name="Rektangel 7"/>
          <p:cNvSpPr/>
          <p:nvPr userDrawn="1"/>
        </p:nvSpPr>
        <p:spPr>
          <a:xfrm>
            <a:off x="7494587" y="3362286"/>
            <a:ext cx="3948113" cy="1428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dirty="0" smtClean="0"/>
              <a:t>Text</a:t>
            </a:r>
            <a:endParaRPr lang="sv-SE" dirty="0"/>
          </a:p>
        </p:txBody>
      </p:sp>
      <p:sp>
        <p:nvSpPr>
          <p:cNvPr id="9" name="Rektangel 8"/>
          <p:cNvSpPr/>
          <p:nvPr userDrawn="1"/>
        </p:nvSpPr>
        <p:spPr>
          <a:xfrm>
            <a:off x="7477125" y="4875891"/>
            <a:ext cx="3948113" cy="14287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dirty="0" smtClean="0"/>
              <a:t>Text</a:t>
            </a:r>
            <a:endParaRPr lang="sv-SE" dirty="0"/>
          </a:p>
        </p:txBody>
      </p:sp>
      <p:cxnSp>
        <p:nvCxnSpPr>
          <p:cNvPr id="11" name="Rak pil 10"/>
          <p:cNvCxnSpPr/>
          <p:nvPr userDrawn="1"/>
        </p:nvCxnSpPr>
        <p:spPr>
          <a:xfrm flipH="1">
            <a:off x="5044281" y="1078026"/>
            <a:ext cx="2128838" cy="0"/>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2" name="Rak pil 11"/>
          <p:cNvCxnSpPr/>
          <p:nvPr userDrawn="1"/>
        </p:nvCxnSpPr>
        <p:spPr>
          <a:xfrm flipH="1">
            <a:off x="4981575" y="2458280"/>
            <a:ext cx="2128838" cy="0"/>
          </a:xfrm>
          <a:prstGeom prst="straightConnector1">
            <a:avLst/>
          </a:prstGeom>
          <a:ln w="25400">
            <a:tailEnd type="triangle"/>
          </a:ln>
        </p:spPr>
        <p:style>
          <a:lnRef idx="1">
            <a:schemeClr val="accent3"/>
          </a:lnRef>
          <a:fillRef idx="0">
            <a:schemeClr val="accent3"/>
          </a:fillRef>
          <a:effectRef idx="0">
            <a:schemeClr val="accent3"/>
          </a:effectRef>
          <a:fontRef idx="minor">
            <a:schemeClr val="tx1"/>
          </a:fontRef>
        </p:style>
      </p:cxnSp>
      <p:cxnSp>
        <p:nvCxnSpPr>
          <p:cNvPr id="13" name="Rak pil 12"/>
          <p:cNvCxnSpPr/>
          <p:nvPr userDrawn="1"/>
        </p:nvCxnSpPr>
        <p:spPr>
          <a:xfrm flipH="1">
            <a:off x="4981575" y="4058405"/>
            <a:ext cx="2128838" cy="0"/>
          </a:xfrm>
          <a:prstGeom prst="straightConnector1">
            <a:avLst/>
          </a:prstGeom>
          <a:ln w="25400">
            <a:tailEnd type="triangle"/>
          </a:ln>
        </p:spPr>
        <p:style>
          <a:lnRef idx="1">
            <a:schemeClr val="accent6"/>
          </a:lnRef>
          <a:fillRef idx="0">
            <a:schemeClr val="accent6"/>
          </a:fillRef>
          <a:effectRef idx="0">
            <a:schemeClr val="accent6"/>
          </a:effectRef>
          <a:fontRef idx="minor">
            <a:schemeClr val="tx1"/>
          </a:fontRef>
        </p:style>
      </p:cxnSp>
      <p:cxnSp>
        <p:nvCxnSpPr>
          <p:cNvPr id="14" name="Rak pil 13"/>
          <p:cNvCxnSpPr/>
          <p:nvPr userDrawn="1"/>
        </p:nvCxnSpPr>
        <p:spPr>
          <a:xfrm flipH="1">
            <a:off x="5044281" y="5547404"/>
            <a:ext cx="2128838" cy="0"/>
          </a:xfrm>
          <a:prstGeom prst="straightConnector1">
            <a:avLst/>
          </a:prstGeom>
          <a:ln w="254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6297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8.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vl1pPr>
          </a:lstStyle>
          <a:p>
            <a:r>
              <a:rPr lang="en-US" dirty="0" smtClean="0"/>
              <a:t>Click to edit Master title</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a:t>
            </a:r>
          </a:p>
        </p:txBody>
      </p:sp>
      <p:sp>
        <p:nvSpPr>
          <p:cNvPr id="6" name="Slide Number Placeholder 5"/>
          <p:cNvSpPr>
            <a:spLocks noGrp="1"/>
          </p:cNvSpPr>
          <p:nvPr>
            <p:ph type="sldNum" sz="quarter" idx="12"/>
          </p:nvPr>
        </p:nvSpPr>
        <p:spPr/>
        <p:txBody>
          <a:bodyPr/>
          <a:lstStyle/>
          <a:p>
            <a:fld id="{6332AF82-E98F-8C47-B5BC-EDAF4B2AF6A5}" type="slidenum">
              <a:rPr lang="en-US" smtClean="0"/>
              <a:t>‹#›</a:t>
            </a:fld>
            <a:endParaRPr lang="en-US"/>
          </a:p>
        </p:txBody>
      </p:sp>
    </p:spTree>
    <p:extLst>
      <p:ext uri="{BB962C8B-B14F-4D97-AF65-F5344CB8AC3E}">
        <p14:creationId xmlns:p14="http://schemas.microsoft.com/office/powerpoint/2010/main" val="1873937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 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774700" y="1633121"/>
            <a:ext cx="5181600" cy="4351338"/>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243638" y="1633121"/>
            <a:ext cx="5181600" cy="4351338"/>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6332AF82-E98F-8C47-B5BC-EDAF4B2AF6A5}" type="slidenum">
              <a:rPr lang="en-US" smtClean="0"/>
              <a:t>‹#›</a:t>
            </a:fld>
            <a:endParaRPr lang="en-US"/>
          </a:p>
        </p:txBody>
      </p:sp>
      <p:sp>
        <p:nvSpPr>
          <p:cNvPr id="8"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2714207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6800" y="340659"/>
            <a:ext cx="10668000" cy="997641"/>
          </a:xfrm>
          <a:prstGeom prst="rect">
            <a:avLst/>
          </a:prstGeom>
        </p:spPr>
        <p:txBody>
          <a:bodyPr vert="horz" lIns="0" tIns="0" rIns="0" bIns="0" rtlCol="0" anchor="t" anchorCtr="0">
            <a:normAutofit/>
          </a:bodyPr>
          <a:lstStyle/>
          <a:p>
            <a:r>
              <a:rPr lang="sv-SE" smtClean="0"/>
              <a:t>Klicka här för att ändra format</a:t>
            </a:r>
            <a:endParaRPr lang="en-US" dirty="0"/>
          </a:p>
        </p:txBody>
      </p:sp>
      <p:sp>
        <p:nvSpPr>
          <p:cNvPr id="3" name="Text Placeholder 2"/>
          <p:cNvSpPr>
            <a:spLocks noGrp="1"/>
          </p:cNvSpPr>
          <p:nvPr>
            <p:ph type="body" idx="1"/>
          </p:nvPr>
        </p:nvSpPr>
        <p:spPr>
          <a:xfrm>
            <a:off x="774700" y="1614488"/>
            <a:ext cx="10668000" cy="4164013"/>
          </a:xfrm>
          <a:prstGeom prst="rect">
            <a:avLst/>
          </a:prstGeom>
        </p:spPr>
        <p:txBody>
          <a:bodyPr vert="horz" lIns="0" tIns="0" rIns="0" bIns="0" rtlCol="0">
            <a:normAutofit/>
          </a:bodyPr>
          <a:lstStyle/>
          <a:p>
            <a:pPr lvl="0"/>
            <a:r>
              <a:rPr lang="en-US" dirty="0" smtClean="0"/>
              <a:t>Click to edit Master text</a:t>
            </a:r>
          </a:p>
          <a:p>
            <a:pPr lvl="1"/>
            <a:r>
              <a:rPr lang="en-US" dirty="0" smtClean="0"/>
              <a:t>Second level</a:t>
            </a:r>
          </a:p>
          <a:p>
            <a:pPr marL="1374775" marR="0" lvl="3" indent="-227013"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Third level</a:t>
            </a:r>
          </a:p>
          <a:p>
            <a:pPr marL="2057400" marR="0" lvl="4" indent="-231775"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Fourth level</a:t>
            </a:r>
          </a:p>
          <a:p>
            <a:pPr marL="2514600" marR="0" lvl="5" indent="-228600"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Fifth level</a:t>
            </a:r>
            <a:endParaRPr kumimoji="0" lang="en-US" altLang="sv-SE" sz="1200" b="0" i="0" u="none" strike="noStrike" kern="1200" cap="none" spc="0" normalizeH="0" baseline="0" noProof="0" dirty="0">
              <a:ln>
                <a:noFill/>
              </a:ln>
              <a:solidFill>
                <a:prstClr val="black"/>
              </a:solidFill>
              <a:effectLst/>
              <a:uLnTx/>
              <a:uFillTx/>
              <a:latin typeface="Arial"/>
              <a:ea typeface=""/>
              <a:cs typeface=""/>
            </a:endParaRPr>
          </a:p>
        </p:txBody>
      </p:sp>
      <p:sp>
        <p:nvSpPr>
          <p:cNvPr id="6" name="Slide Number Placeholder 5"/>
          <p:cNvSpPr>
            <a:spLocks noGrp="1"/>
          </p:cNvSpPr>
          <p:nvPr>
            <p:ph type="sldNum" sz="quarter" idx="4"/>
          </p:nvPr>
        </p:nvSpPr>
        <p:spPr>
          <a:xfrm>
            <a:off x="11425238" y="6092825"/>
            <a:ext cx="766762" cy="766800"/>
          </a:xfrm>
          <a:prstGeom prst="rect">
            <a:avLst/>
          </a:prstGeom>
        </p:spPr>
        <p:txBody>
          <a:bodyPr vert="horz" lIns="91440" tIns="45720" rIns="91440" bIns="45720" rtlCol="0" anchor="ctr"/>
          <a:lstStyle>
            <a:lvl1pPr algn="ctr">
              <a:defRPr sz="1000" b="1" i="0" baseline="0">
                <a:solidFill>
                  <a:schemeClr val="tx1">
                    <a:tint val="75000"/>
                  </a:schemeClr>
                </a:solidFill>
                <a:latin typeface="arial" charset="0"/>
                <a:ea typeface="Gotham HTF" charset="0"/>
                <a:cs typeface="Gotham HTF" charset="0"/>
              </a:defRPr>
            </a:lvl1pPr>
          </a:lstStyle>
          <a:p>
            <a:fld id="{6332AF82-E98F-8C47-B5BC-EDAF4B2AF6A5}" type="slidenum">
              <a:rPr lang="en-US" smtClean="0"/>
              <a:pPr/>
              <a:t>‹#›</a:t>
            </a:fld>
            <a:endParaRPr lang="en-US" dirty="0"/>
          </a:p>
        </p:txBody>
      </p:sp>
      <p:pic>
        <p:nvPicPr>
          <p:cNvPr id="7" name="Bildobjekt 6"/>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66799" y="6237613"/>
            <a:ext cx="1254505" cy="420483"/>
          </a:xfrm>
          <a:prstGeom prst="rect">
            <a:avLst/>
          </a:prstGeom>
        </p:spPr>
      </p:pic>
    </p:spTree>
    <p:extLst>
      <p:ext uri="{BB962C8B-B14F-4D97-AF65-F5344CB8AC3E}">
        <p14:creationId xmlns:p14="http://schemas.microsoft.com/office/powerpoint/2010/main" val="768418249"/>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3" r:id="rId4"/>
    <p:sldLayoutId id="2147483662" r:id="rId5"/>
    <p:sldLayoutId id="2147483664" r:id="rId6"/>
    <p:sldLayoutId id="2147483666"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5" r:id="rId1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b="1" i="0" kern="1200" baseline="0">
          <a:solidFill>
            <a:schemeClr val="tx1"/>
          </a:solidFill>
          <a:latin typeface="Arial Bold" charset="0"/>
          <a:ea typeface="Gotham HTF" charset="0"/>
          <a:cs typeface="Gotham HTF" charset="0"/>
        </a:defRPr>
      </a:lvl1pPr>
    </p:titleStyle>
    <p:body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82" userDrawn="1">
          <p15:clr>
            <a:srgbClr val="F26B43"/>
          </p15:clr>
        </p15:guide>
        <p15:guide id="2" pos="483" userDrawn="1">
          <p15:clr>
            <a:srgbClr val="F26B43"/>
          </p15:clr>
        </p15:guide>
        <p15:guide id="3" pos="7197" userDrawn="1">
          <p15:clr>
            <a:srgbClr val="F26B43"/>
          </p15:clr>
        </p15:guide>
        <p15:guide id="4" orient="horz" pos="3838" userDrawn="1">
          <p15:clr>
            <a:srgbClr val="F26B43"/>
          </p15:clr>
        </p15:guide>
        <p15:guide id="5" pos="3840" userDrawn="1">
          <p15:clr>
            <a:srgbClr val="F26B43"/>
          </p15:clr>
        </p15:guide>
        <p15:guide id="6" pos="4316" userDrawn="1">
          <p15:clr>
            <a:srgbClr val="F26B43"/>
          </p15:clr>
        </p15:guide>
        <p15:guide id="7" pos="3364" userDrawn="1">
          <p15:clr>
            <a:srgbClr val="F26B43"/>
          </p15:clr>
        </p15:guide>
        <p15:guide id="8" orient="horz" pos="2160" userDrawn="1">
          <p15:clr>
            <a:srgbClr val="F26B43"/>
          </p15:clr>
        </p15:guide>
        <p15:guide id="9" pos="2887" userDrawn="1">
          <p15:clr>
            <a:srgbClr val="F26B43"/>
          </p15:clr>
        </p15:guide>
        <p15:guide id="10" pos="479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8" Type="http://schemas.openxmlformats.org/officeDocument/2006/relationships/image" Target="../media/image9.jpeg"/><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t>Implementing Anti Money Laundering with Kafka</a:t>
            </a:r>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t>Andreas </a:t>
            </a:r>
            <a:r>
              <a:rPr lang="en-US" dirty="0" err="1" smtClean="0"/>
              <a:t>Lundsten</a:t>
            </a:r>
            <a:endParaRPr lang="en-US" dirty="0" smtClean="0"/>
          </a:p>
          <a:p>
            <a:r>
              <a:rPr lang="en-US" dirty="0" err="1" smtClean="0"/>
              <a:t>Pär</a:t>
            </a:r>
            <a:r>
              <a:rPr lang="en-US" dirty="0" smtClean="0"/>
              <a:t> Eriksson</a:t>
            </a:r>
            <a:endParaRPr lang="en-US" dirty="0"/>
          </a:p>
        </p:txBody>
      </p:sp>
    </p:spTree>
    <p:extLst>
      <p:ext uri="{BB962C8B-B14F-4D97-AF65-F5344CB8AC3E}">
        <p14:creationId xmlns:p14="http://schemas.microsoft.com/office/powerpoint/2010/main" val="390717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10</a:t>
            </a:fld>
            <a:endParaRPr lang="en-US"/>
          </a:p>
        </p:txBody>
      </p:sp>
      <p:grpSp>
        <p:nvGrpSpPr>
          <p:cNvPr id="15" name="Group 14"/>
          <p:cNvGrpSpPr/>
          <p:nvPr/>
        </p:nvGrpSpPr>
        <p:grpSpPr>
          <a:xfrm>
            <a:off x="2198026" y="2632350"/>
            <a:ext cx="8394445" cy="2676250"/>
            <a:chOff x="3526103" y="3154734"/>
            <a:chExt cx="6118543" cy="1950666"/>
          </a:xfrm>
        </p:grpSpPr>
        <p:sp>
          <p:nvSpPr>
            <p:cNvPr id="5" name="Rectangle 4"/>
            <p:cNvSpPr/>
            <p:nvPr/>
          </p:nvSpPr>
          <p:spPr>
            <a:xfrm>
              <a:off x="3526103" y="3881080"/>
              <a:ext cx="1096622" cy="12243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6" name="Rectangle 5"/>
            <p:cNvSpPr/>
            <p:nvPr/>
          </p:nvSpPr>
          <p:spPr>
            <a:xfrm>
              <a:off x="5387220" y="3881080"/>
              <a:ext cx="1115180" cy="12243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8" name="Rectangle 7"/>
            <p:cNvSpPr/>
            <p:nvPr/>
          </p:nvSpPr>
          <p:spPr>
            <a:xfrm>
              <a:off x="3526103" y="3154734"/>
              <a:ext cx="2976297" cy="527671"/>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7327628" y="3154734"/>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Rectangle 9"/>
            <p:cNvSpPr/>
            <p:nvPr/>
          </p:nvSpPr>
          <p:spPr>
            <a:xfrm>
              <a:off x="8195923" y="3162671"/>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1" name="Rectangle 10"/>
            <p:cNvSpPr/>
            <p:nvPr/>
          </p:nvSpPr>
          <p:spPr>
            <a:xfrm>
              <a:off x="9038617" y="3158105"/>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2" name="Rectangle 11"/>
            <p:cNvSpPr/>
            <p:nvPr/>
          </p:nvSpPr>
          <p:spPr>
            <a:xfrm>
              <a:off x="9043249"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3" name="Rectangle 12"/>
            <p:cNvSpPr/>
            <p:nvPr/>
          </p:nvSpPr>
          <p:spPr>
            <a:xfrm>
              <a:off x="7327628"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4" name="Rectangle 13"/>
            <p:cNvSpPr/>
            <p:nvPr/>
          </p:nvSpPr>
          <p:spPr>
            <a:xfrm>
              <a:off x="8195923"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grpSp>
        <p:nvGrpSpPr>
          <p:cNvPr id="22" name="Group 21"/>
          <p:cNvGrpSpPr/>
          <p:nvPr/>
        </p:nvGrpSpPr>
        <p:grpSpPr>
          <a:xfrm>
            <a:off x="1953864" y="1409700"/>
            <a:ext cx="8245094" cy="4229100"/>
            <a:chOff x="1953864" y="1409700"/>
            <a:chExt cx="8245094" cy="4229100"/>
          </a:xfrm>
        </p:grpSpPr>
        <p:cxnSp>
          <p:nvCxnSpPr>
            <p:cNvPr id="17" name="Straight Connector 16"/>
            <p:cNvCxnSpPr/>
            <p:nvPr/>
          </p:nvCxnSpPr>
          <p:spPr>
            <a:xfrm>
              <a:off x="4216400" y="1409700"/>
              <a:ext cx="0" cy="422910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3864" y="1477842"/>
              <a:ext cx="1992853" cy="369332"/>
            </a:xfrm>
            <a:prstGeom prst="rect">
              <a:avLst/>
            </a:prstGeom>
            <a:noFill/>
          </p:spPr>
          <p:txBody>
            <a:bodyPr wrap="none" rtlCol="0">
              <a:spAutoFit/>
            </a:bodyPr>
            <a:lstStyle/>
            <a:p>
              <a:r>
                <a:rPr lang="sv-SE" dirty="0" err="1" smtClean="0"/>
                <a:t>Card</a:t>
              </a:r>
              <a:r>
                <a:rPr lang="sv-SE" dirty="0" smtClean="0"/>
                <a:t> </a:t>
              </a:r>
              <a:r>
                <a:rPr lang="sv-SE" dirty="0" err="1" smtClean="0"/>
                <a:t>transactions</a:t>
              </a:r>
              <a:endParaRPr lang="sv-SE" dirty="0"/>
            </a:p>
          </p:txBody>
        </p:sp>
        <p:sp>
          <p:nvSpPr>
            <p:cNvPr id="19" name="TextBox 18"/>
            <p:cNvSpPr txBox="1"/>
            <p:nvPr/>
          </p:nvSpPr>
          <p:spPr>
            <a:xfrm>
              <a:off x="7808560" y="1477842"/>
              <a:ext cx="2390398" cy="369332"/>
            </a:xfrm>
            <a:prstGeom prst="rect">
              <a:avLst/>
            </a:prstGeom>
            <a:noFill/>
          </p:spPr>
          <p:txBody>
            <a:bodyPr wrap="none" rtlCol="0">
              <a:spAutoFit/>
            </a:bodyPr>
            <a:lstStyle/>
            <a:p>
              <a:r>
                <a:rPr lang="sv-SE" dirty="0" err="1" smtClean="0"/>
                <a:t>Customer</a:t>
              </a:r>
              <a:r>
                <a:rPr lang="sv-SE" dirty="0" smtClean="0"/>
                <a:t> information</a:t>
              </a:r>
              <a:endParaRPr lang="sv-SE" dirty="0"/>
            </a:p>
          </p:txBody>
        </p:sp>
        <p:sp>
          <p:nvSpPr>
            <p:cNvPr id="20" name="TextBox 19"/>
            <p:cNvSpPr txBox="1"/>
            <p:nvPr/>
          </p:nvSpPr>
          <p:spPr>
            <a:xfrm>
              <a:off x="4834671" y="1477842"/>
              <a:ext cx="1261884" cy="369332"/>
            </a:xfrm>
            <a:prstGeom prst="rect">
              <a:avLst/>
            </a:prstGeom>
            <a:noFill/>
          </p:spPr>
          <p:txBody>
            <a:bodyPr wrap="none" rtlCol="0">
              <a:spAutoFit/>
            </a:bodyPr>
            <a:lstStyle/>
            <a:p>
              <a:r>
                <a:rPr lang="sv-SE" smtClean="0"/>
                <a:t>Monitoring</a:t>
              </a:r>
              <a:endParaRPr lang="sv-SE" dirty="0"/>
            </a:p>
          </p:txBody>
        </p:sp>
        <p:cxnSp>
          <p:nvCxnSpPr>
            <p:cNvPr id="21" name="Straight Connector 20"/>
            <p:cNvCxnSpPr/>
            <p:nvPr/>
          </p:nvCxnSpPr>
          <p:spPr>
            <a:xfrm>
              <a:off x="6832600" y="1409700"/>
              <a:ext cx="0" cy="422910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672648" y="2632350"/>
            <a:ext cx="1566044" cy="1254502"/>
            <a:chOff x="6672648" y="2632350"/>
            <a:chExt cx="1566044" cy="1254502"/>
          </a:xfrm>
        </p:grpSpPr>
        <p:sp>
          <p:nvSpPr>
            <p:cNvPr id="23" name="Rectangle 22"/>
            <p:cNvSpPr/>
            <p:nvPr/>
          </p:nvSpPr>
          <p:spPr>
            <a:xfrm>
              <a:off x="7413595" y="2632350"/>
              <a:ext cx="825097" cy="74790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27" name="Bent Arrow 26"/>
            <p:cNvSpPr/>
            <p:nvPr/>
          </p:nvSpPr>
          <p:spPr>
            <a:xfrm rot="10800000">
              <a:off x="7626756" y="3356297"/>
              <a:ext cx="530016" cy="447748"/>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8" name="TextBox 27"/>
            <p:cNvSpPr txBox="1"/>
            <p:nvPr/>
          </p:nvSpPr>
          <p:spPr>
            <a:xfrm>
              <a:off x="6672648" y="3517520"/>
              <a:ext cx="954107" cy="369332"/>
            </a:xfrm>
            <a:prstGeom prst="rect">
              <a:avLst/>
            </a:prstGeom>
            <a:effectLst>
              <a:outerShdw blurRad="50800" dist="762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rtlCol="0">
              <a:spAutoFit/>
            </a:bodyPr>
            <a:lstStyle/>
            <a:p>
              <a:r>
                <a:rPr lang="sv-SE" dirty="0" smtClean="0"/>
                <a:t>Events!</a:t>
              </a:r>
              <a:endParaRPr lang="sv-SE" dirty="0"/>
            </a:p>
          </p:txBody>
        </p:sp>
      </p:grpSp>
    </p:spTree>
    <p:extLst>
      <p:ext uri="{BB962C8B-B14F-4D97-AF65-F5344CB8AC3E}">
        <p14:creationId xmlns:p14="http://schemas.microsoft.com/office/powerpoint/2010/main" val="139647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11</a:t>
            </a:fld>
            <a:endParaRPr lang="en-US"/>
          </a:p>
        </p:txBody>
      </p:sp>
      <p:sp>
        <p:nvSpPr>
          <p:cNvPr id="3" name="Title 2"/>
          <p:cNvSpPr>
            <a:spLocks noGrp="1"/>
          </p:cNvSpPr>
          <p:nvPr>
            <p:ph type="title"/>
          </p:nvPr>
        </p:nvSpPr>
        <p:spPr/>
        <p:txBody>
          <a:bodyPr>
            <a:normAutofit fontScale="90000"/>
          </a:bodyPr>
          <a:lstStyle/>
          <a:p>
            <a:r>
              <a:rPr lang="sv-SE" dirty="0" smtClean="0"/>
              <a:t>Vad som fanns</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Flera flöden för transaktioner</a:t>
            </a:r>
          </a:p>
          <a:p>
            <a:pPr lvl="1"/>
            <a:r>
              <a:rPr lang="sv-SE" dirty="0" smtClean="0"/>
              <a:t>Fokus på teknisk integration</a:t>
            </a:r>
          </a:p>
          <a:p>
            <a:r>
              <a:rPr lang="sv-SE" dirty="0" smtClean="0"/>
              <a:t>Ett flöde för kunddata</a:t>
            </a:r>
          </a:p>
          <a:p>
            <a:pPr lvl="1"/>
            <a:r>
              <a:rPr lang="sv-SE" dirty="0" smtClean="0"/>
              <a:t>Varför byggde vi det så fast vi inte visste att vi skulle använda det?</a:t>
            </a:r>
          </a:p>
          <a:p>
            <a:pPr lvl="1"/>
            <a:r>
              <a:rPr lang="sv-SE" dirty="0" smtClean="0"/>
              <a:t>Separat från riskklassning</a:t>
            </a:r>
          </a:p>
          <a:p>
            <a:r>
              <a:rPr lang="sv-SE" dirty="0" smtClean="0"/>
              <a:t>Ett flöde för transaktionsanalys</a:t>
            </a:r>
          </a:p>
          <a:p>
            <a:pPr lvl="1"/>
            <a:r>
              <a:rPr lang="sv-SE" dirty="0" err="1" smtClean="0"/>
              <a:t>Batchvis</a:t>
            </a:r>
            <a:r>
              <a:rPr lang="sv-SE" dirty="0" smtClean="0"/>
              <a:t> i efterhand</a:t>
            </a:r>
          </a:p>
        </p:txBody>
      </p:sp>
    </p:spTree>
    <p:extLst>
      <p:ext uri="{BB962C8B-B14F-4D97-AF65-F5344CB8AC3E}">
        <p14:creationId xmlns:p14="http://schemas.microsoft.com/office/powerpoint/2010/main" val="592964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12</a:t>
            </a:fld>
            <a:endParaRPr lang="en-US"/>
          </a:p>
        </p:txBody>
      </p:sp>
      <p:sp>
        <p:nvSpPr>
          <p:cNvPr id="3" name="Title 2"/>
          <p:cNvSpPr>
            <a:spLocks noGrp="1"/>
          </p:cNvSpPr>
          <p:nvPr>
            <p:ph type="title"/>
          </p:nvPr>
        </p:nvSpPr>
        <p:spPr/>
        <p:txBody>
          <a:bodyPr>
            <a:normAutofit fontScale="90000"/>
          </a:bodyPr>
          <a:lstStyle/>
          <a:p>
            <a:r>
              <a:rPr lang="sv-SE" dirty="0" smtClean="0"/>
              <a:t>Transaktionshantering</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Vissa regler fanns även för real-tidsflödet</a:t>
            </a:r>
          </a:p>
          <a:p>
            <a:pPr lvl="1"/>
            <a:r>
              <a:rPr lang="sv-SE" dirty="0" smtClean="0"/>
              <a:t>Ändrades av utvecklare</a:t>
            </a:r>
          </a:p>
          <a:p>
            <a:pPr lvl="1"/>
            <a:r>
              <a:rPr lang="sv-SE" dirty="0" smtClean="0"/>
              <a:t>Tog tid &gt; flera dagar</a:t>
            </a:r>
          </a:p>
          <a:p>
            <a:pPr lvl="1"/>
            <a:r>
              <a:rPr lang="sv-SE" dirty="0" smtClean="0"/>
              <a:t>Enkel nivå – t.ex. vissa belopp i vissa länder ( </a:t>
            </a:r>
            <a:r>
              <a:rPr lang="sv-SE" dirty="0" err="1" smtClean="0"/>
              <a:t>card-transactions</a:t>
            </a:r>
            <a:r>
              <a:rPr lang="sv-SE" dirty="0" smtClean="0"/>
              <a:t>)</a:t>
            </a:r>
          </a:p>
          <a:p>
            <a:r>
              <a:rPr lang="sv-SE" dirty="0" smtClean="0"/>
              <a:t>KOMMER på </a:t>
            </a:r>
            <a:r>
              <a:rPr lang="sv-SE" dirty="0" err="1" smtClean="0"/>
              <a:t>andreas</a:t>
            </a:r>
            <a:r>
              <a:rPr lang="sv-SE" dirty="0" smtClean="0"/>
              <a:t> del – skippas här</a:t>
            </a:r>
          </a:p>
        </p:txBody>
      </p:sp>
    </p:spTree>
    <p:extLst>
      <p:ext uri="{BB962C8B-B14F-4D97-AF65-F5344CB8AC3E}">
        <p14:creationId xmlns:p14="http://schemas.microsoft.com/office/powerpoint/2010/main" val="2036460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13</a:t>
            </a:fld>
            <a:endParaRPr lang="en-US"/>
          </a:p>
        </p:txBody>
      </p:sp>
      <p:sp>
        <p:nvSpPr>
          <p:cNvPr id="3" name="Title 2"/>
          <p:cNvSpPr>
            <a:spLocks noGrp="1"/>
          </p:cNvSpPr>
          <p:nvPr>
            <p:ph type="title"/>
          </p:nvPr>
        </p:nvSpPr>
        <p:spPr/>
        <p:txBody>
          <a:bodyPr>
            <a:normAutofit fontScale="90000"/>
          </a:bodyPr>
          <a:lstStyle/>
          <a:p>
            <a:r>
              <a:rPr lang="sv-SE" dirty="0" smtClean="0"/>
              <a:t>Testning</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Svårt att testa, t.ex. för kort-auktorisationer</a:t>
            </a:r>
          </a:p>
          <a:p>
            <a:pPr lvl="1"/>
            <a:r>
              <a:rPr lang="sv-SE" dirty="0" smtClean="0"/>
              <a:t>Man har inte test-terminaler i Brasilien</a:t>
            </a:r>
          </a:p>
          <a:p>
            <a:r>
              <a:rPr lang="sv-SE" dirty="0"/>
              <a:t>KOMMER på </a:t>
            </a:r>
            <a:r>
              <a:rPr lang="sv-SE" dirty="0" err="1"/>
              <a:t>andreas</a:t>
            </a:r>
            <a:r>
              <a:rPr lang="sv-SE" dirty="0"/>
              <a:t> del – skippas här</a:t>
            </a:r>
          </a:p>
          <a:p>
            <a:endParaRPr lang="sv-SE" dirty="0" smtClean="0"/>
          </a:p>
        </p:txBody>
      </p:sp>
    </p:spTree>
    <p:extLst>
      <p:ext uri="{BB962C8B-B14F-4D97-AF65-F5344CB8AC3E}">
        <p14:creationId xmlns:p14="http://schemas.microsoft.com/office/powerpoint/2010/main" val="659051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14</a:t>
            </a:fld>
            <a:endParaRPr lang="en-US"/>
          </a:p>
        </p:txBody>
      </p:sp>
      <p:sp>
        <p:nvSpPr>
          <p:cNvPr id="3" name="Title 2"/>
          <p:cNvSpPr>
            <a:spLocks noGrp="1"/>
          </p:cNvSpPr>
          <p:nvPr>
            <p:ph type="title"/>
          </p:nvPr>
        </p:nvSpPr>
        <p:spPr/>
        <p:txBody>
          <a:bodyPr>
            <a:normAutofit fontScale="90000"/>
          </a:bodyPr>
          <a:lstStyle/>
          <a:p>
            <a:r>
              <a:rPr lang="sv-SE" dirty="0" smtClean="0"/>
              <a:t>Införande av Kafka</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Hur tar vi oss från spagetti-kod till ”streaming data </a:t>
            </a:r>
            <a:r>
              <a:rPr lang="sv-SE" dirty="0" err="1" smtClean="0"/>
              <a:t>platform</a:t>
            </a:r>
            <a:r>
              <a:rPr lang="sv-SE" dirty="0" smtClean="0"/>
              <a:t>”</a:t>
            </a:r>
          </a:p>
          <a:p>
            <a:r>
              <a:rPr lang="sv-SE" dirty="0" smtClean="0"/>
              <a:t>Vår erfarenhet är att verksamheten kan vara skeptisk till ny teknik. </a:t>
            </a:r>
          </a:p>
          <a:p>
            <a:r>
              <a:rPr lang="sv-SE" dirty="0" smtClean="0"/>
              <a:t>Kan vara svårt att motivera – Kafka är till stor del en dröm ur teknik-filosofiskt perspektiv</a:t>
            </a:r>
          </a:p>
          <a:p>
            <a:r>
              <a:rPr lang="sv-SE" dirty="0" smtClean="0"/>
              <a:t>Börja smått och riskfritt. Bygg vidare på det. </a:t>
            </a:r>
          </a:p>
          <a:p>
            <a:pPr lvl="1"/>
            <a:r>
              <a:rPr lang="sv-SE" dirty="0" smtClean="0"/>
              <a:t>I vårt fall: ”titta, nu har vi alla kund-info-relaterade händelser tillgängliga överallt”</a:t>
            </a:r>
          </a:p>
          <a:p>
            <a:pPr lvl="1"/>
            <a:r>
              <a:rPr lang="sv-SE" dirty="0" smtClean="0"/>
              <a:t>Hitta tänkbara </a:t>
            </a:r>
            <a:r>
              <a:rPr lang="sv-SE" dirty="0" err="1" smtClean="0"/>
              <a:t>use-case</a:t>
            </a:r>
            <a:r>
              <a:rPr lang="sv-SE" dirty="0" smtClean="0"/>
              <a:t>, för att kittla fantasin på vad som går att göra. </a:t>
            </a:r>
          </a:p>
          <a:p>
            <a:endParaRPr lang="sv-SE" dirty="0" smtClean="0"/>
          </a:p>
        </p:txBody>
      </p:sp>
    </p:spTree>
    <p:extLst>
      <p:ext uri="{BB962C8B-B14F-4D97-AF65-F5344CB8AC3E}">
        <p14:creationId xmlns:p14="http://schemas.microsoft.com/office/powerpoint/2010/main" val="1900471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15</a:t>
            </a:fld>
            <a:endParaRPr lang="en-US"/>
          </a:p>
        </p:txBody>
      </p:sp>
      <p:sp>
        <p:nvSpPr>
          <p:cNvPr id="3" name="Title 2"/>
          <p:cNvSpPr>
            <a:spLocks noGrp="1"/>
          </p:cNvSpPr>
          <p:nvPr>
            <p:ph type="title"/>
          </p:nvPr>
        </p:nvSpPr>
        <p:spPr/>
        <p:txBody>
          <a:bodyPr>
            <a:normAutofit fontScale="90000"/>
          </a:bodyPr>
          <a:lstStyle/>
          <a:p>
            <a:r>
              <a:rPr lang="sv-SE" dirty="0" smtClean="0"/>
              <a:t>Införande av Kafka – kommunikation med affären</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”Events” är ofta ett mer affärs-nära objekt än ”Datamodell” och CRUD operationer. Att enas med verksamheten kring begrepp, modeller osv blir ofta enklare med ”events” tillhands då det är ofta det är dessa som är intressanta för affären.  </a:t>
            </a:r>
          </a:p>
          <a:p>
            <a:r>
              <a:rPr lang="sv-SE" dirty="0" smtClean="0"/>
              <a:t>Uttalat mål är att i Kafka lägger vi så långt det är möjligt till innehåll och struktur ska vara ”affärsobjekt” som verksamheten förstår. </a:t>
            </a:r>
          </a:p>
          <a:p>
            <a:r>
              <a:rPr lang="sv-SE" dirty="0" smtClean="0"/>
              <a:t>Ju mer affärsnära vi är, desto större är chansen till återanvändbarhet</a:t>
            </a:r>
          </a:p>
          <a:p>
            <a:endParaRPr lang="sv-SE" dirty="0" smtClean="0"/>
          </a:p>
        </p:txBody>
      </p:sp>
    </p:spTree>
    <p:extLst>
      <p:ext uri="{BB962C8B-B14F-4D97-AF65-F5344CB8AC3E}">
        <p14:creationId xmlns:p14="http://schemas.microsoft.com/office/powerpoint/2010/main" val="1107697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16</a:t>
            </a:fld>
            <a:endParaRPr lang="en-US"/>
          </a:p>
        </p:txBody>
      </p:sp>
      <p:sp>
        <p:nvSpPr>
          <p:cNvPr id="3" name="Title 2"/>
          <p:cNvSpPr>
            <a:spLocks noGrp="1"/>
          </p:cNvSpPr>
          <p:nvPr>
            <p:ph type="title"/>
          </p:nvPr>
        </p:nvSpPr>
        <p:spPr/>
        <p:txBody>
          <a:bodyPr>
            <a:normAutofit fontScale="90000"/>
          </a:bodyPr>
          <a:lstStyle/>
          <a:p>
            <a:r>
              <a:rPr lang="sv-SE" dirty="0" smtClean="0"/>
              <a:t>Införande av Kafka</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Bild på vilka informationsmängder vi nu har lagt i Kafka</a:t>
            </a:r>
          </a:p>
          <a:p>
            <a:pPr lvl="1"/>
            <a:r>
              <a:rPr lang="sv-SE" dirty="0" smtClean="0"/>
              <a:t>KYC frågor</a:t>
            </a:r>
          </a:p>
          <a:p>
            <a:pPr lvl="1"/>
            <a:r>
              <a:rPr lang="sv-SE" dirty="0" smtClean="0"/>
              <a:t>KYC svar</a:t>
            </a:r>
          </a:p>
          <a:p>
            <a:pPr lvl="1"/>
            <a:r>
              <a:rPr lang="sv-SE" dirty="0" smtClean="0"/>
              <a:t>Kundinformation</a:t>
            </a:r>
          </a:p>
          <a:p>
            <a:pPr lvl="1"/>
            <a:r>
              <a:rPr lang="sv-SE" dirty="0" smtClean="0"/>
              <a:t>Risk-score</a:t>
            </a:r>
          </a:p>
          <a:p>
            <a:pPr lvl="1"/>
            <a:r>
              <a:rPr lang="sv-SE" dirty="0" smtClean="0"/>
              <a:t>Transaktioner</a:t>
            </a:r>
          </a:p>
          <a:p>
            <a:r>
              <a:rPr lang="sv-SE" dirty="0" smtClean="0"/>
              <a:t>Tankar kring framtida informationsmängder som vi vill lägga</a:t>
            </a:r>
          </a:p>
          <a:p>
            <a:pPr lvl="1"/>
            <a:r>
              <a:rPr lang="sv-SE" dirty="0" smtClean="0"/>
              <a:t>Återanvändbarhet för framtida behov</a:t>
            </a:r>
          </a:p>
          <a:p>
            <a:pPr lvl="1"/>
            <a:r>
              <a:rPr lang="sv-SE" dirty="0" smtClean="0"/>
              <a:t>Hitta på framtida </a:t>
            </a:r>
            <a:r>
              <a:rPr lang="sv-SE" dirty="0" err="1" smtClean="0"/>
              <a:t>use</a:t>
            </a:r>
            <a:r>
              <a:rPr lang="sv-SE" dirty="0" smtClean="0"/>
              <a:t> </a:t>
            </a:r>
            <a:r>
              <a:rPr lang="sv-SE" dirty="0" err="1" smtClean="0"/>
              <a:t>case</a:t>
            </a:r>
            <a:r>
              <a:rPr lang="sv-SE" smtClean="0"/>
              <a:t>?</a:t>
            </a:r>
            <a:endParaRPr lang="sv-SE" dirty="0" smtClean="0"/>
          </a:p>
          <a:p>
            <a:endParaRPr lang="sv-SE" dirty="0" smtClean="0"/>
          </a:p>
        </p:txBody>
      </p:sp>
    </p:spTree>
    <p:extLst>
      <p:ext uri="{BB962C8B-B14F-4D97-AF65-F5344CB8AC3E}">
        <p14:creationId xmlns:p14="http://schemas.microsoft.com/office/powerpoint/2010/main" val="619231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pPr/>
              <a:t>17</a:t>
            </a:fld>
            <a:endParaRPr lang="en-US"/>
          </a:p>
        </p:txBody>
      </p:sp>
      <p:pic>
        <p:nvPicPr>
          <p:cNvPr id="5" name="Platshållare för bild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8" b="288"/>
          <a:stretch>
            <a:fillRect/>
          </a:stretch>
        </p:blipFill>
        <p:spPr/>
      </p:pic>
      <p:sp>
        <p:nvSpPr>
          <p:cNvPr id="4" name="Platshållare för innehåll 3"/>
          <p:cNvSpPr>
            <a:spLocks noGrp="1"/>
          </p:cNvSpPr>
          <p:nvPr>
            <p:ph idx="4294967295"/>
          </p:nvPr>
        </p:nvSpPr>
        <p:spPr>
          <a:xfrm>
            <a:off x="0" y="0"/>
            <a:ext cx="5293895" cy="6858000"/>
          </a:xfrm>
          <a:solidFill>
            <a:schemeClr val="accent6"/>
          </a:solidFill>
        </p:spPr>
        <p:txBody>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smtClean="0"/>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a:p>
            <a:pPr marL="0" marR="0" lvl="0" indent="0" defTabSz="914400" eaLnBrk="1" fontAlgn="auto" latinLnBrk="0" hangingPunct="1">
              <a:lnSpc>
                <a:spcPct val="100000"/>
              </a:lnSpc>
              <a:spcBef>
                <a:spcPts val="0"/>
              </a:spcBef>
              <a:spcAft>
                <a:spcPts val="0"/>
              </a:spcAft>
              <a:buClrTx/>
              <a:buSzTx/>
              <a:buNone/>
              <a:tabLst/>
              <a:defRPr/>
            </a:pPr>
            <a:endParaRPr lang="sv-SE" dirty="0" smtClean="0"/>
          </a:p>
          <a:p>
            <a:pPr marL="457200" lvl="1" indent="0">
              <a:lnSpc>
                <a:spcPct val="150000"/>
              </a:lnSpc>
              <a:spcBef>
                <a:spcPts val="0"/>
              </a:spcBef>
              <a:buNone/>
            </a:pPr>
            <a:endParaRPr lang="sv-SE" sz="2000" b="1" dirty="0" smtClean="0">
              <a:solidFill>
                <a:schemeClr val="bg1"/>
              </a:solidFill>
            </a:endParaRPr>
          </a:p>
          <a:p>
            <a:pPr marL="457200" lvl="1" indent="0">
              <a:lnSpc>
                <a:spcPct val="150000"/>
              </a:lnSpc>
              <a:spcBef>
                <a:spcPts val="0"/>
              </a:spcBef>
              <a:buNone/>
            </a:pPr>
            <a:r>
              <a:rPr lang="sv-SE" sz="2000" b="1" dirty="0" smtClean="0">
                <a:solidFill>
                  <a:schemeClr val="bg1"/>
                </a:solidFill>
              </a:rPr>
              <a:t>01. Privatlånehantering - konceptuellt</a:t>
            </a:r>
          </a:p>
          <a:p>
            <a:pPr marL="457200" lvl="1" indent="0">
              <a:lnSpc>
                <a:spcPct val="150000"/>
              </a:lnSpc>
              <a:spcBef>
                <a:spcPts val="0"/>
              </a:spcBef>
              <a:buNone/>
            </a:pPr>
            <a:r>
              <a:rPr lang="sv-SE" sz="2000" dirty="0" smtClean="0">
                <a:solidFill>
                  <a:schemeClr val="bg1"/>
                </a:solidFill>
              </a:rPr>
              <a:t>02. Typisk implementation</a:t>
            </a:r>
            <a:endParaRPr lang="sv-SE" sz="2000" dirty="0">
              <a:solidFill>
                <a:schemeClr val="bg1"/>
              </a:solidFill>
            </a:endParaRPr>
          </a:p>
          <a:p>
            <a:pPr marL="457200" lvl="1" indent="0">
              <a:lnSpc>
                <a:spcPct val="150000"/>
              </a:lnSpc>
              <a:spcBef>
                <a:spcPts val="0"/>
              </a:spcBef>
              <a:buNone/>
            </a:pPr>
            <a:r>
              <a:rPr lang="sv-SE" sz="2000" dirty="0" smtClean="0">
                <a:solidFill>
                  <a:schemeClr val="bg1"/>
                </a:solidFill>
              </a:rPr>
              <a:t>03. Kafka – begrepp och egenskaper</a:t>
            </a:r>
            <a:endParaRPr lang="sv-SE" sz="2000" dirty="0">
              <a:solidFill>
                <a:schemeClr val="bg1"/>
              </a:solidFill>
            </a:endParaRPr>
          </a:p>
          <a:p>
            <a:pPr marL="457200" lvl="1" indent="0">
              <a:lnSpc>
                <a:spcPct val="150000"/>
              </a:lnSpc>
              <a:spcBef>
                <a:spcPts val="0"/>
              </a:spcBef>
              <a:buNone/>
            </a:pPr>
            <a:r>
              <a:rPr lang="sv-SE" sz="2000" dirty="0" smtClean="0">
                <a:solidFill>
                  <a:schemeClr val="bg1"/>
                </a:solidFill>
              </a:rPr>
              <a:t>04. Kafka för </a:t>
            </a:r>
            <a:r>
              <a:rPr lang="sv-SE" sz="2000" dirty="0" err="1" smtClean="0">
                <a:solidFill>
                  <a:schemeClr val="bg1"/>
                </a:solidFill>
              </a:rPr>
              <a:t>lånehantering</a:t>
            </a:r>
            <a:endParaRPr lang="sv-SE" sz="2000" dirty="0">
              <a:solidFill>
                <a:schemeClr val="bg1"/>
              </a:solidFill>
            </a:endParaRPr>
          </a:p>
          <a:p>
            <a:pPr marL="457200" lvl="1" indent="0">
              <a:lnSpc>
                <a:spcPct val="150000"/>
              </a:lnSpc>
              <a:spcBef>
                <a:spcPts val="0"/>
              </a:spcBef>
              <a:buNone/>
            </a:pPr>
            <a:r>
              <a:rPr lang="sv-SE" sz="2000" dirty="0" smtClean="0">
                <a:solidFill>
                  <a:schemeClr val="bg1"/>
                </a:solidFill>
              </a:rPr>
              <a:t>05. Det större perspektivet</a:t>
            </a:r>
            <a:endParaRPr lang="sv-SE" sz="2000" dirty="0">
              <a:solidFill>
                <a:schemeClr val="bg1"/>
              </a:solidFill>
            </a:endParaRPr>
          </a:p>
          <a:p>
            <a:pPr marL="457200" lvl="1" indent="0">
              <a:lnSpc>
                <a:spcPct val="150000"/>
              </a:lnSpc>
              <a:spcBef>
                <a:spcPts val="0"/>
              </a:spcBef>
              <a:buNone/>
            </a:pPr>
            <a:endParaRPr lang="sv-SE" dirty="0"/>
          </a:p>
        </p:txBody>
      </p:sp>
    </p:spTree>
    <p:extLst>
      <p:ext uri="{BB962C8B-B14F-4D97-AF65-F5344CB8AC3E}">
        <p14:creationId xmlns:p14="http://schemas.microsoft.com/office/powerpoint/2010/main" val="1273915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bildnummer 3"/>
          <p:cNvSpPr>
            <a:spLocks noGrp="1"/>
          </p:cNvSpPr>
          <p:nvPr>
            <p:ph type="sldNum" sz="quarter" idx="12"/>
          </p:nvPr>
        </p:nvSpPr>
        <p:spPr/>
        <p:txBody>
          <a:bodyPr/>
          <a:lstStyle/>
          <a:p>
            <a:fld id="{6332AF82-E98F-8C47-B5BC-EDAF4B2AF6A5}" type="slidenum">
              <a:rPr lang="en-US" smtClean="0"/>
              <a:pPr/>
              <a:t>18</a:t>
            </a:fld>
            <a:endParaRPr lang="en-US"/>
          </a:p>
        </p:txBody>
      </p:sp>
      <p:sp>
        <p:nvSpPr>
          <p:cNvPr id="6" name="Alternate Process 5"/>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7" name="Decision 6"/>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4" name="Elbow Connector 13"/>
          <p:cNvCxnSpPr>
            <a:stCxn id="6" idx="3"/>
            <a:endCxn id="7"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5300" y="2273300"/>
            <a:ext cx="11137900" cy="0"/>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39750" y="5207000"/>
            <a:ext cx="11137900" cy="0"/>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5300" y="1718815"/>
            <a:ext cx="723275" cy="369332"/>
          </a:xfrm>
          <a:prstGeom prst="rect">
            <a:avLst/>
          </a:prstGeom>
          <a:noFill/>
        </p:spPr>
        <p:txBody>
          <a:bodyPr wrap="none" rtlCol="0">
            <a:spAutoFit/>
          </a:bodyPr>
          <a:lstStyle/>
          <a:p>
            <a:r>
              <a:rPr lang="sv-SE" dirty="0" smtClean="0"/>
              <a:t>Kund</a:t>
            </a:r>
            <a:endParaRPr lang="sv-SE" dirty="0"/>
          </a:p>
        </p:txBody>
      </p:sp>
      <p:sp>
        <p:nvSpPr>
          <p:cNvPr id="19" name="TextBox 18"/>
          <p:cNvSpPr txBox="1"/>
          <p:nvPr/>
        </p:nvSpPr>
        <p:spPr>
          <a:xfrm>
            <a:off x="495300" y="3395883"/>
            <a:ext cx="385683" cy="369332"/>
          </a:xfrm>
          <a:prstGeom prst="rect">
            <a:avLst/>
          </a:prstGeom>
          <a:noFill/>
        </p:spPr>
        <p:txBody>
          <a:bodyPr wrap="none" rtlCol="0">
            <a:spAutoFit/>
          </a:bodyPr>
          <a:lstStyle/>
          <a:p>
            <a:r>
              <a:rPr lang="sv-SE" dirty="0" smtClean="0"/>
              <a:t>Vi</a:t>
            </a:r>
            <a:endParaRPr lang="sv-SE" dirty="0"/>
          </a:p>
        </p:txBody>
      </p:sp>
      <p:sp>
        <p:nvSpPr>
          <p:cNvPr id="20" name="TextBox 19"/>
          <p:cNvSpPr txBox="1"/>
          <p:nvPr/>
        </p:nvSpPr>
        <p:spPr>
          <a:xfrm>
            <a:off x="495299" y="5421129"/>
            <a:ext cx="1762021" cy="369332"/>
          </a:xfrm>
          <a:prstGeom prst="rect">
            <a:avLst/>
          </a:prstGeom>
          <a:noFill/>
        </p:spPr>
        <p:txBody>
          <a:bodyPr wrap="none" rtlCol="0">
            <a:spAutoFit/>
          </a:bodyPr>
          <a:lstStyle/>
          <a:p>
            <a:r>
              <a:rPr lang="sv-SE" dirty="0" smtClean="0"/>
              <a:t>Externa aktörer</a:t>
            </a:r>
            <a:endParaRPr lang="sv-SE" dirty="0"/>
          </a:p>
        </p:txBody>
      </p:sp>
      <p:sp>
        <p:nvSpPr>
          <p:cNvPr id="22" name="Alternate Process 21"/>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24" name="Elbow Connector 23"/>
          <p:cNvCxnSpPr>
            <a:stCxn id="22" idx="2"/>
            <a:endCxn id="6"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Document 31"/>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35" name="Alternate Process 34"/>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6" name="Elbow Connector 35"/>
          <p:cNvCxnSpPr>
            <a:stCxn id="7" idx="3"/>
            <a:endCxn id="35"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7" idx="2"/>
            <a:endCxn id="45"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58" name="Magnetic Disk 57"/>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59" name="Elbow Connector 58"/>
          <p:cNvCxnSpPr>
            <a:stCxn id="58" idx="1"/>
            <a:endCxn id="35"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Alternate Process 67"/>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69" name="Elbow Connector 68"/>
          <p:cNvCxnSpPr>
            <a:stCxn id="35" idx="3"/>
            <a:endCxn id="68" idx="1"/>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Alternate Process 71"/>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73" name="Elbow Connector 72"/>
          <p:cNvCxnSpPr>
            <a:stCxn id="72" idx="0"/>
            <a:endCxn id="68" idx="2"/>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Alternate Process 76"/>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78" name="Elbow Connector 77"/>
          <p:cNvCxnSpPr>
            <a:stCxn id="68" idx="3"/>
            <a:endCxn id="77" idx="1"/>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Decision 80"/>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82" name="Elbow Connector 81"/>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84" name="Elbow Connector 83"/>
          <p:cNvCxnSpPr>
            <a:stCxn id="77" idx="3"/>
            <a:endCxn id="81" idx="1"/>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88" name="Elbow Connector 87"/>
          <p:cNvCxnSpPr>
            <a:stCxn id="81" idx="0"/>
            <a:endCxn id="87" idx="4"/>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Alternate Process 90"/>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92" name="Elbow Connector 91"/>
          <p:cNvCxnSpPr>
            <a:stCxn id="81" idx="3"/>
            <a:endCxn id="91" idx="1"/>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87" idx="6"/>
            <a:endCxn id="91" idx="0"/>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Alternate Process 97"/>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99" name="Elbow Connector 98"/>
          <p:cNvCxnSpPr>
            <a:stCxn id="91" idx="3"/>
            <a:endCxn id="98" idx="1"/>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Alternate Process 101"/>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03" name="Elbow Connector 102"/>
          <p:cNvCxnSpPr>
            <a:stCxn id="98" idx="0"/>
            <a:endCxn id="102" idx="2"/>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Alternate Process 105"/>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10" name="Elbow Connector 109"/>
          <p:cNvCxnSpPr>
            <a:stCxn id="102" idx="3"/>
            <a:endCxn id="106" idx="0"/>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3" name="Picture 112"/>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114" name="Alternate Process 113"/>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15" name="Elbow Connector 114"/>
          <p:cNvCxnSpPr>
            <a:stCxn id="106" idx="3"/>
            <a:endCxn id="114" idx="1"/>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Alternate Process 117"/>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19" name="Elbow Connector 118"/>
          <p:cNvCxnSpPr>
            <a:stCxn id="114" idx="0"/>
            <a:endCxn id="118" idx="2"/>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Magnetic Disk 121"/>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23" name="Elbow Connector 122"/>
          <p:cNvCxnSpPr>
            <a:stCxn id="114" idx="2"/>
            <a:endCxn id="122" idx="1"/>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9345996" y="2481623"/>
            <a:ext cx="556079" cy="339256"/>
            <a:chOff x="10069975" y="2790889"/>
            <a:chExt cx="556079" cy="339256"/>
          </a:xfrm>
        </p:grpSpPr>
        <p:sp>
          <p:nvSpPr>
            <p:cNvPr id="127" name="Rectangle 126"/>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128" name="Rectangle 127"/>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130" name="Alternate Process 129"/>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131" name="Elbow Connector 130"/>
          <p:cNvCxnSpPr>
            <a:stCxn id="122" idx="4"/>
            <a:endCxn id="130" idx="0"/>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Title 136"/>
          <p:cNvSpPr>
            <a:spLocks noGrp="1"/>
          </p:cNvSpPr>
          <p:nvPr>
            <p:ph type="title"/>
          </p:nvPr>
        </p:nvSpPr>
        <p:spPr/>
        <p:txBody>
          <a:bodyPr>
            <a:normAutofit fontScale="90000"/>
          </a:bodyPr>
          <a:lstStyle/>
          <a:p>
            <a:r>
              <a:rPr lang="sv-SE" dirty="0"/>
              <a:t>Privatlånehantering – vad är det?</a:t>
            </a:r>
          </a:p>
        </p:txBody>
      </p:sp>
    </p:spTree>
    <p:extLst>
      <p:ext uri="{BB962C8B-B14F-4D97-AF65-F5344CB8AC3E}">
        <p14:creationId xmlns:p14="http://schemas.microsoft.com/office/powerpoint/2010/main" val="986202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19</a:t>
            </a:fld>
            <a:endParaRPr lang="en-US"/>
          </a:p>
        </p:txBody>
      </p:sp>
      <p:sp>
        <p:nvSpPr>
          <p:cNvPr id="3" name="Title 2"/>
          <p:cNvSpPr>
            <a:spLocks noGrp="1"/>
          </p:cNvSpPr>
          <p:nvPr>
            <p:ph type="title"/>
          </p:nvPr>
        </p:nvSpPr>
        <p:spPr/>
        <p:txBody>
          <a:bodyPr>
            <a:normAutofit fontScale="90000"/>
          </a:bodyPr>
          <a:lstStyle/>
          <a:p>
            <a:r>
              <a:rPr lang="sv-SE" dirty="0" smtClean="0"/>
              <a:t>Aspekter - regulatoriska</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Finansiella regelverk</a:t>
            </a:r>
          </a:p>
          <a:p>
            <a:r>
              <a:rPr lang="sv-SE" dirty="0" smtClean="0"/>
              <a:t>Regler kring penningtvätt (AML)</a:t>
            </a:r>
          </a:p>
          <a:p>
            <a:r>
              <a:rPr lang="sv-SE" dirty="0" smtClean="0"/>
              <a:t>Kundkännedom (KYC)</a:t>
            </a:r>
          </a:p>
          <a:p>
            <a:r>
              <a:rPr lang="sv-SE" dirty="0" smtClean="0"/>
              <a:t>Dataskydd (GDPR)</a:t>
            </a:r>
          </a:p>
          <a:p>
            <a:r>
              <a:rPr lang="sv-SE" dirty="0" smtClean="0"/>
              <a:t>Tjänstedirektiv (PSD2)</a:t>
            </a:r>
          </a:p>
          <a:p>
            <a:r>
              <a:rPr lang="sv-SE" dirty="0" smtClean="0"/>
              <a:t>Osv</a:t>
            </a:r>
            <a:r>
              <a:rPr lang="is-IS" dirty="0" smtClean="0"/>
              <a:t>…</a:t>
            </a:r>
            <a:endParaRPr lang="sv-SE" dirty="0" smtClean="0"/>
          </a:p>
        </p:txBody>
      </p:sp>
    </p:spTree>
    <p:extLst>
      <p:ext uri="{BB962C8B-B14F-4D97-AF65-F5344CB8AC3E}">
        <p14:creationId xmlns:p14="http://schemas.microsoft.com/office/powerpoint/2010/main" val="1293546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745" y="3323992"/>
            <a:ext cx="2649538" cy="264064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Slide Number Placeholder 1"/>
          <p:cNvSpPr>
            <a:spLocks noGrp="1"/>
          </p:cNvSpPr>
          <p:nvPr>
            <p:ph type="sldNum" sz="quarter" idx="12"/>
          </p:nvPr>
        </p:nvSpPr>
        <p:spPr/>
        <p:txBody>
          <a:bodyPr/>
          <a:lstStyle/>
          <a:p>
            <a:fld id="{6332AF82-E98F-8C47-B5BC-EDAF4B2AF6A5}" type="slidenum">
              <a:rPr lang="en-US" smtClean="0"/>
              <a:t>2</a:t>
            </a:fld>
            <a:endParaRPr lang="en-US"/>
          </a:p>
        </p:txBody>
      </p:sp>
      <p:sp>
        <p:nvSpPr>
          <p:cNvPr id="4" name="Title 3"/>
          <p:cNvSpPr>
            <a:spLocks noGrp="1"/>
          </p:cNvSpPr>
          <p:nvPr>
            <p:ph type="title"/>
          </p:nvPr>
        </p:nvSpPr>
        <p:spPr/>
        <p:txBody>
          <a:bodyPr>
            <a:normAutofit fontScale="90000"/>
          </a:bodyPr>
          <a:lstStyle/>
          <a:p>
            <a:endParaRPr lang="sv-SE"/>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119" y="3969258"/>
            <a:ext cx="4009582" cy="22553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091" y="931070"/>
            <a:ext cx="2887192" cy="385034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4671" y="1016562"/>
            <a:ext cx="2448245" cy="34533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6090" y="3062516"/>
            <a:ext cx="3159609" cy="18134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4254" y="2856240"/>
            <a:ext cx="3253188" cy="21699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71165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20</a:t>
            </a:fld>
            <a:endParaRPr lang="en-US"/>
          </a:p>
        </p:txBody>
      </p:sp>
      <p:sp>
        <p:nvSpPr>
          <p:cNvPr id="3" name="Title 2"/>
          <p:cNvSpPr>
            <a:spLocks noGrp="1"/>
          </p:cNvSpPr>
          <p:nvPr>
            <p:ph type="title"/>
          </p:nvPr>
        </p:nvSpPr>
        <p:spPr/>
        <p:txBody>
          <a:bodyPr>
            <a:normAutofit fontScale="90000"/>
          </a:bodyPr>
          <a:lstStyle/>
          <a:p>
            <a:r>
              <a:rPr lang="sv-SE" dirty="0" smtClean="0"/>
              <a:t>Aspekter - tekniska </a:t>
            </a:r>
            <a:endParaRPr lang="sv-SE" dirty="0"/>
          </a:p>
        </p:txBody>
      </p:sp>
      <p:grpSp>
        <p:nvGrpSpPr>
          <p:cNvPr id="49" name="Group 48"/>
          <p:cNvGrpSpPr/>
          <p:nvPr/>
        </p:nvGrpSpPr>
        <p:grpSpPr>
          <a:xfrm>
            <a:off x="5843587" y="2327662"/>
            <a:ext cx="4630954" cy="2029598"/>
            <a:chOff x="1465848" y="1718815"/>
            <a:chExt cx="9280156" cy="4067194"/>
          </a:xfrm>
        </p:grpSpPr>
        <p:sp>
          <p:nvSpPr>
            <p:cNvPr id="4" name="Alternate Process 3"/>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5" name="Decision 4"/>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6" name="Elbow Connector 5"/>
            <p:cNvCxnSpPr>
              <a:stCxn id="8" idx="3"/>
              <a:endCxn id="9"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Alternate Process 6"/>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8" name="Elbow Connector 7"/>
            <p:cNvCxnSpPr>
              <a:stCxn id="24" idx="2"/>
              <a:endCxn id="8"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Document 8"/>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0" name="Alternate Process 9"/>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1" name="Elbow Connector 10"/>
            <p:cNvCxnSpPr>
              <a:stCxn id="9" idx="3"/>
              <a:endCxn id="37"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9" idx="2"/>
              <a:endCxn id="47"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4" name="Magnetic Disk 13"/>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5" name="Elbow Connector 14"/>
            <p:cNvCxnSpPr>
              <a:endCxn id="37"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Alternate Process 15"/>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7" name="Elbow Connector 16"/>
            <p:cNvCxnSpPr>
              <a:stCxn id="37"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Alternate Process 17"/>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19" name="Elbow Connector 18"/>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Alternate Process 19"/>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1" name="Elbow Connector 20"/>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Decision 21"/>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3" name="Elbow Connector 22"/>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25" name="Elbow Connector 24"/>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27" name="Elbow Connector 26"/>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Alternate Process 27"/>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9" name="Elbow Connector 28"/>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Alternate Process 30"/>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2" name="Elbow Connector 31"/>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34" name="Elbow Connector 33"/>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Alternate Process 34"/>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6" name="Elbow Connector 35"/>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38" name="Alternate Process 37"/>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9" name="Elbow Connector 38"/>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Alternate Process 39"/>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1" name="Elbow Connector 40"/>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Magnetic Disk 41"/>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43" name="Elbow Connector 42"/>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9345996" y="2481623"/>
              <a:ext cx="556079" cy="339256"/>
              <a:chOff x="10069975" y="2790889"/>
              <a:chExt cx="556079" cy="339256"/>
            </a:xfrm>
          </p:grpSpPr>
          <p:sp>
            <p:nvSpPr>
              <p:cNvPr id="45" name="Rectangle 44"/>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46" name="Rectangle 45"/>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47" name="Alternate Process 46"/>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48" name="Elbow Connector 47"/>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Process – kan vara långlivad</a:t>
            </a:r>
          </a:p>
          <a:p>
            <a:r>
              <a:rPr lang="sv-SE" dirty="0" smtClean="0"/>
              <a:t>Persistering – med hänsyn till regelverk</a:t>
            </a:r>
          </a:p>
          <a:p>
            <a:r>
              <a:rPr lang="sv-SE" dirty="0" err="1" smtClean="0"/>
              <a:t>Asynkronitet</a:t>
            </a:r>
            <a:endParaRPr lang="sv-SE" dirty="0" smtClean="0"/>
          </a:p>
        </p:txBody>
      </p:sp>
      <p:sp>
        <p:nvSpPr>
          <p:cNvPr id="51" name="Rectangle 50"/>
          <p:cNvSpPr/>
          <p:nvPr/>
        </p:nvSpPr>
        <p:spPr>
          <a:xfrm>
            <a:off x="5772150" y="2043113"/>
            <a:ext cx="2057669" cy="3000375"/>
          </a:xfrm>
          <a:prstGeom prst="rect">
            <a:avLst/>
          </a:prstGeom>
          <a:solidFill>
            <a:schemeClr val="tx2">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sv-SE" dirty="0" smtClean="0">
                <a:solidFill>
                  <a:schemeClr val="bg2">
                    <a:lumMod val="50000"/>
                  </a:schemeClr>
                </a:solidFill>
              </a:rPr>
              <a:t>FAS 1</a:t>
            </a:r>
            <a:endParaRPr lang="sv-SE" dirty="0">
              <a:solidFill>
                <a:schemeClr val="bg2">
                  <a:lumMod val="50000"/>
                </a:schemeClr>
              </a:solidFill>
            </a:endParaRPr>
          </a:p>
        </p:txBody>
      </p:sp>
      <p:sp>
        <p:nvSpPr>
          <p:cNvPr id="52" name="Rectangle 51"/>
          <p:cNvSpPr/>
          <p:nvPr/>
        </p:nvSpPr>
        <p:spPr>
          <a:xfrm>
            <a:off x="7923512" y="2043112"/>
            <a:ext cx="1222552" cy="3000375"/>
          </a:xfrm>
          <a:prstGeom prst="rect">
            <a:avLst/>
          </a:prstGeom>
          <a:solidFill>
            <a:schemeClr val="tx2">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sv-SE" dirty="0" smtClean="0">
                <a:solidFill>
                  <a:schemeClr val="bg2">
                    <a:lumMod val="50000"/>
                  </a:schemeClr>
                </a:solidFill>
              </a:rPr>
              <a:t>FAS 2</a:t>
            </a:r>
            <a:endParaRPr lang="sv-SE" dirty="0">
              <a:solidFill>
                <a:schemeClr val="bg2">
                  <a:lumMod val="50000"/>
                </a:schemeClr>
              </a:solidFill>
            </a:endParaRPr>
          </a:p>
        </p:txBody>
      </p:sp>
      <p:sp>
        <p:nvSpPr>
          <p:cNvPr id="53" name="Rectangle 52"/>
          <p:cNvSpPr/>
          <p:nvPr/>
        </p:nvSpPr>
        <p:spPr>
          <a:xfrm>
            <a:off x="9233933" y="2043112"/>
            <a:ext cx="1424541" cy="3000375"/>
          </a:xfrm>
          <a:prstGeom prst="rect">
            <a:avLst/>
          </a:prstGeom>
          <a:solidFill>
            <a:schemeClr val="tx2">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sv-SE" dirty="0" smtClean="0">
                <a:solidFill>
                  <a:schemeClr val="bg2">
                    <a:lumMod val="50000"/>
                  </a:schemeClr>
                </a:solidFill>
              </a:rPr>
              <a:t>FAS 3</a:t>
            </a:r>
            <a:endParaRPr lang="sv-SE" dirty="0">
              <a:solidFill>
                <a:schemeClr val="bg2">
                  <a:lumMod val="50000"/>
                </a:schemeClr>
              </a:solidFill>
            </a:endParaRPr>
          </a:p>
        </p:txBody>
      </p:sp>
    </p:spTree>
    <p:extLst>
      <p:ext uri="{BB962C8B-B14F-4D97-AF65-F5344CB8AC3E}">
        <p14:creationId xmlns:p14="http://schemas.microsoft.com/office/powerpoint/2010/main" val="1923267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pPr/>
              <a:t>21</a:t>
            </a:fld>
            <a:endParaRPr lang="en-US"/>
          </a:p>
        </p:txBody>
      </p:sp>
      <p:pic>
        <p:nvPicPr>
          <p:cNvPr id="5" name="Platshållare för bild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8" b="288"/>
          <a:stretch>
            <a:fillRect/>
          </a:stretch>
        </p:blipFill>
        <p:spPr/>
      </p:pic>
      <p:sp>
        <p:nvSpPr>
          <p:cNvPr id="4" name="Platshållare för innehåll 3"/>
          <p:cNvSpPr>
            <a:spLocks noGrp="1"/>
          </p:cNvSpPr>
          <p:nvPr>
            <p:ph idx="4294967295"/>
          </p:nvPr>
        </p:nvSpPr>
        <p:spPr>
          <a:xfrm>
            <a:off x="0" y="0"/>
            <a:ext cx="5293895" cy="6858000"/>
          </a:xfrm>
          <a:solidFill>
            <a:schemeClr val="accent4"/>
          </a:solidFill>
        </p:spPr>
        <p:txBody>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smtClean="0"/>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a:p>
            <a:pPr marL="0" marR="0" lvl="0" indent="0" defTabSz="914400" eaLnBrk="1" fontAlgn="auto" latinLnBrk="0" hangingPunct="1">
              <a:lnSpc>
                <a:spcPct val="100000"/>
              </a:lnSpc>
              <a:spcBef>
                <a:spcPts val="0"/>
              </a:spcBef>
              <a:spcAft>
                <a:spcPts val="0"/>
              </a:spcAft>
              <a:buClrTx/>
              <a:buSzTx/>
              <a:buNone/>
              <a:tabLst/>
              <a:defRPr/>
            </a:pPr>
            <a:endParaRPr lang="sv-SE" dirty="0" smtClean="0"/>
          </a:p>
          <a:p>
            <a:pPr marL="457200" lvl="1" indent="0">
              <a:lnSpc>
                <a:spcPct val="150000"/>
              </a:lnSpc>
              <a:spcBef>
                <a:spcPts val="0"/>
              </a:spcBef>
              <a:buNone/>
            </a:pPr>
            <a:endParaRPr lang="sv-SE" sz="2000" b="1" dirty="0" smtClean="0">
              <a:solidFill>
                <a:schemeClr val="bg1"/>
              </a:solidFill>
            </a:endParaRPr>
          </a:p>
          <a:p>
            <a:pPr marL="457200" lvl="1" indent="0">
              <a:lnSpc>
                <a:spcPct val="150000"/>
              </a:lnSpc>
              <a:spcBef>
                <a:spcPts val="0"/>
              </a:spcBef>
              <a:buNone/>
            </a:pPr>
            <a:r>
              <a:rPr lang="sv-SE" sz="1800" dirty="0">
                <a:solidFill>
                  <a:schemeClr val="bg1"/>
                </a:solidFill>
              </a:rPr>
              <a:t>01. Privatlånehantering - konceptuellt</a:t>
            </a:r>
          </a:p>
          <a:p>
            <a:pPr marL="457200" lvl="1" indent="0">
              <a:lnSpc>
                <a:spcPct val="150000"/>
              </a:lnSpc>
              <a:spcBef>
                <a:spcPts val="0"/>
              </a:spcBef>
              <a:buNone/>
            </a:pPr>
            <a:r>
              <a:rPr lang="sv-SE" sz="1800" b="1" dirty="0">
                <a:solidFill>
                  <a:schemeClr val="bg1"/>
                </a:solidFill>
              </a:rPr>
              <a:t>02. Typisk implementation</a:t>
            </a:r>
          </a:p>
          <a:p>
            <a:pPr marL="457200" lvl="1" indent="0">
              <a:lnSpc>
                <a:spcPct val="150000"/>
              </a:lnSpc>
              <a:spcBef>
                <a:spcPts val="0"/>
              </a:spcBef>
              <a:buNone/>
            </a:pPr>
            <a:r>
              <a:rPr lang="sv-SE" sz="1800" dirty="0">
                <a:solidFill>
                  <a:schemeClr val="bg1"/>
                </a:solidFill>
              </a:rPr>
              <a:t>03. Kafka – begrepp och egenskaper</a:t>
            </a:r>
          </a:p>
          <a:p>
            <a:pPr marL="457200" lvl="1" indent="0">
              <a:lnSpc>
                <a:spcPct val="150000"/>
              </a:lnSpc>
              <a:spcBef>
                <a:spcPts val="0"/>
              </a:spcBef>
              <a:buNone/>
            </a:pPr>
            <a:r>
              <a:rPr lang="sv-SE" sz="1800" dirty="0">
                <a:solidFill>
                  <a:schemeClr val="bg1"/>
                </a:solidFill>
              </a:rPr>
              <a:t>04. Kafka för </a:t>
            </a:r>
            <a:r>
              <a:rPr lang="sv-SE" sz="1800" dirty="0" err="1">
                <a:solidFill>
                  <a:schemeClr val="bg1"/>
                </a:solidFill>
              </a:rPr>
              <a:t>lånehantering</a:t>
            </a:r>
            <a:endParaRPr lang="sv-SE" sz="1800" dirty="0">
              <a:solidFill>
                <a:schemeClr val="bg1"/>
              </a:solidFill>
            </a:endParaRPr>
          </a:p>
          <a:p>
            <a:pPr marL="457200" lvl="1" indent="0">
              <a:lnSpc>
                <a:spcPct val="150000"/>
              </a:lnSpc>
              <a:spcBef>
                <a:spcPts val="0"/>
              </a:spcBef>
              <a:buNone/>
            </a:pPr>
            <a:r>
              <a:rPr lang="sv-SE" sz="1800" dirty="0">
                <a:solidFill>
                  <a:schemeClr val="bg1"/>
                </a:solidFill>
              </a:rPr>
              <a:t>05. Det större perspektivet</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p:txBody>
      </p:sp>
    </p:spTree>
    <p:extLst>
      <p:ext uri="{BB962C8B-B14F-4D97-AF65-F5344CB8AC3E}">
        <p14:creationId xmlns:p14="http://schemas.microsoft.com/office/powerpoint/2010/main" val="12853828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22</a:t>
            </a:fld>
            <a:endParaRPr lang="en-US"/>
          </a:p>
        </p:txBody>
      </p:sp>
      <p:sp>
        <p:nvSpPr>
          <p:cNvPr id="3" name="Title 2"/>
          <p:cNvSpPr>
            <a:spLocks noGrp="1"/>
          </p:cNvSpPr>
          <p:nvPr>
            <p:ph type="title"/>
          </p:nvPr>
        </p:nvSpPr>
        <p:spPr/>
        <p:txBody>
          <a:bodyPr>
            <a:normAutofit fontScale="90000"/>
          </a:bodyPr>
          <a:lstStyle/>
          <a:p>
            <a:r>
              <a:rPr lang="sv-SE" dirty="0" smtClean="0"/>
              <a:t>Hanteringssystem</a:t>
            </a:r>
            <a:endParaRPr lang="sv-SE" dirty="0"/>
          </a:p>
        </p:txBody>
      </p:sp>
      <p:sp>
        <p:nvSpPr>
          <p:cNvPr id="7" name="Rectangle 6"/>
          <p:cNvSpPr/>
          <p:nvPr/>
        </p:nvSpPr>
        <p:spPr>
          <a:xfrm>
            <a:off x="654051" y="2495771"/>
            <a:ext cx="4821456" cy="132038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8" name="Group 7"/>
          <p:cNvGrpSpPr/>
          <p:nvPr/>
        </p:nvGrpSpPr>
        <p:grpSpPr>
          <a:xfrm>
            <a:off x="1005950" y="2639233"/>
            <a:ext cx="2928937" cy="1033463"/>
            <a:chOff x="1465848" y="1718815"/>
            <a:chExt cx="9280156" cy="4067194"/>
          </a:xfrm>
        </p:grpSpPr>
        <p:sp>
          <p:nvSpPr>
            <p:cNvPr id="9" name="Alternate Process 8"/>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10" name="Decision 9"/>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1" name="Elbow Connector 10"/>
            <p:cNvCxnSpPr>
              <a:stCxn id="14" idx="3"/>
              <a:endCxn id="15"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lternate Process 11"/>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3" name="Elbow Connector 12"/>
            <p:cNvCxnSpPr>
              <a:stCxn id="30" idx="2"/>
              <a:endCxn id="14"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ocument 13"/>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5" name="Alternate Process 14"/>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 name="Elbow Connector 15"/>
            <p:cNvCxnSpPr>
              <a:stCxn id="15" idx="3"/>
              <a:endCxn id="43"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5" idx="2"/>
              <a:endCxn id="53"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9" name="Magnetic Disk 18"/>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0" name="Elbow Connector 19"/>
            <p:cNvCxnSpPr>
              <a:endCxn id="43"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Alternate Process 20"/>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2" name="Elbow Connector 21"/>
            <p:cNvCxnSpPr>
              <a:stCxn id="43"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Alternate Process 22"/>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24" name="Elbow Connector 23"/>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Alternate Process 24"/>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6" name="Elbow Connector 25"/>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Decision 26"/>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8" name="Elbow Connector 27"/>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30" name="Elbow Connector 29"/>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32" name="Elbow Connector 31"/>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4" name="Elbow Connector 33"/>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Alternate Process 35"/>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7" name="Elbow Connector 36"/>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Alternate Process 37"/>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39" name="Elbow Connector 38"/>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Alternate Process 39"/>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1" name="Elbow Connector 40"/>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43" name="Alternate Process 42"/>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4" name="Elbow Connector 43"/>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Alternate Process 44"/>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6" name="Elbow Connector 45"/>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Magnetic Disk 46"/>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48" name="Elbow Connector 47"/>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9345996" y="2481623"/>
              <a:ext cx="556079" cy="339256"/>
              <a:chOff x="10069975" y="2790889"/>
              <a:chExt cx="556079" cy="339256"/>
            </a:xfrm>
          </p:grpSpPr>
          <p:sp>
            <p:nvSpPr>
              <p:cNvPr id="52" name="Rectangle 5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53" name="Rectangle 5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50" name="Alternate Process 49"/>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51" name="Elbow Connector 50"/>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654051" y="3928869"/>
            <a:ext cx="2395462" cy="884039"/>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mtClean="0">
                <a:solidFill>
                  <a:schemeClr val="bg2">
                    <a:lumMod val="50000"/>
                  </a:schemeClr>
                </a:solidFill>
              </a:rPr>
              <a:t>Domänmodell</a:t>
            </a:r>
            <a:endParaRPr lang="sv-SE" dirty="0">
              <a:solidFill>
                <a:schemeClr val="bg2">
                  <a:lumMod val="50000"/>
                </a:schemeClr>
              </a:solidFill>
            </a:endParaRPr>
          </a:p>
        </p:txBody>
      </p:sp>
      <p:sp>
        <p:nvSpPr>
          <p:cNvPr id="56" name="Rectangle 55"/>
          <p:cNvSpPr/>
          <p:nvPr/>
        </p:nvSpPr>
        <p:spPr>
          <a:xfrm>
            <a:off x="3163814" y="3928869"/>
            <a:ext cx="2311693" cy="877280"/>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Data-</a:t>
            </a:r>
            <a:r>
              <a:rPr lang="sv-SE" dirty="0" err="1" smtClean="0">
                <a:solidFill>
                  <a:schemeClr val="bg2">
                    <a:lumMod val="50000"/>
                  </a:schemeClr>
                </a:solidFill>
              </a:rPr>
              <a:t>proxys</a:t>
            </a:r>
            <a:endParaRPr lang="sv-SE" dirty="0">
              <a:solidFill>
                <a:schemeClr val="bg2">
                  <a:lumMod val="50000"/>
                </a:schemeClr>
              </a:solidFill>
            </a:endParaRPr>
          </a:p>
        </p:txBody>
      </p:sp>
      <p:sp>
        <p:nvSpPr>
          <p:cNvPr id="57" name="Rectangle 56"/>
          <p:cNvSpPr/>
          <p:nvPr/>
        </p:nvSpPr>
        <p:spPr>
          <a:xfrm>
            <a:off x="663751" y="1617694"/>
            <a:ext cx="4811756" cy="76753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Tjänstelager</a:t>
            </a:r>
            <a:endParaRPr lang="sv-SE" dirty="0">
              <a:solidFill>
                <a:schemeClr val="bg2">
                  <a:lumMod val="50000"/>
                </a:schemeClr>
              </a:solidFill>
            </a:endParaRPr>
          </a:p>
        </p:txBody>
      </p:sp>
      <p:grpSp>
        <p:nvGrpSpPr>
          <p:cNvPr id="61" name="Group 60"/>
          <p:cNvGrpSpPr/>
          <p:nvPr/>
        </p:nvGrpSpPr>
        <p:grpSpPr>
          <a:xfrm>
            <a:off x="4461300" y="2707517"/>
            <a:ext cx="810793" cy="896895"/>
            <a:chOff x="6647688" y="3075030"/>
            <a:chExt cx="1033272" cy="1143000"/>
          </a:xfrm>
        </p:grpSpPr>
        <p:sp>
          <p:nvSpPr>
            <p:cNvPr id="58" name="Vertical Scroll 57"/>
            <p:cNvSpPr/>
            <p:nvPr/>
          </p:nvSpPr>
          <p:spPr>
            <a:xfrm>
              <a:off x="6647688" y="3075030"/>
              <a:ext cx="1033272" cy="11430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TextBox 59"/>
            <p:cNvSpPr txBox="1"/>
            <p:nvPr/>
          </p:nvSpPr>
          <p:spPr>
            <a:xfrm>
              <a:off x="6762512" y="3477140"/>
              <a:ext cx="809382" cy="353007"/>
            </a:xfrm>
            <a:prstGeom prst="rect">
              <a:avLst/>
            </a:prstGeom>
            <a:noFill/>
          </p:spPr>
          <p:txBody>
            <a:bodyPr wrap="none" rtlCol="0">
              <a:spAutoFit/>
            </a:bodyPr>
            <a:lstStyle/>
            <a:p>
              <a:r>
                <a:rPr lang="sv-SE" sz="1200" dirty="0" smtClean="0">
                  <a:solidFill>
                    <a:schemeClr val="bg2">
                      <a:lumMod val="50000"/>
                    </a:schemeClr>
                  </a:solidFill>
                </a:rPr>
                <a:t>Regler</a:t>
              </a:r>
              <a:endParaRPr lang="sv-SE" sz="1200" dirty="0">
                <a:solidFill>
                  <a:schemeClr val="bg2">
                    <a:lumMod val="50000"/>
                  </a:schemeClr>
                </a:solidFill>
              </a:endParaRPr>
            </a:p>
          </p:txBody>
        </p:sp>
      </p:grpSp>
      <p:grpSp>
        <p:nvGrpSpPr>
          <p:cNvPr id="4" name="Group 3"/>
          <p:cNvGrpSpPr/>
          <p:nvPr/>
        </p:nvGrpSpPr>
        <p:grpSpPr>
          <a:xfrm>
            <a:off x="539750" y="1473010"/>
            <a:ext cx="6000713" cy="5273226"/>
            <a:chOff x="539750" y="1473010"/>
            <a:chExt cx="6000713" cy="5273226"/>
          </a:xfrm>
        </p:grpSpPr>
        <p:sp>
          <p:nvSpPr>
            <p:cNvPr id="6" name="Rectangle 5"/>
            <p:cNvSpPr/>
            <p:nvPr/>
          </p:nvSpPr>
          <p:spPr>
            <a:xfrm>
              <a:off x="539750" y="1473010"/>
              <a:ext cx="5057775" cy="347186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2" name="Can 61"/>
            <p:cNvSpPr/>
            <p:nvPr/>
          </p:nvSpPr>
          <p:spPr>
            <a:xfrm>
              <a:off x="5186511" y="5722430"/>
              <a:ext cx="1353952" cy="1023806"/>
            </a:xfrm>
            <a:prstGeom prst="ca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t>Ansökan</a:t>
              </a:r>
            </a:p>
            <a:p>
              <a:pPr algn="ctr"/>
              <a:r>
                <a:rPr lang="sv-SE" dirty="0" smtClean="0"/>
                <a:t>DB</a:t>
              </a:r>
              <a:endParaRPr lang="sv-SE" dirty="0"/>
            </a:p>
          </p:txBody>
        </p:sp>
        <p:cxnSp>
          <p:nvCxnSpPr>
            <p:cNvPr id="64" name="Elbow Connector 63"/>
            <p:cNvCxnSpPr>
              <a:stCxn id="6" idx="2"/>
              <a:endCxn id="62" idx="1"/>
            </p:cNvCxnSpPr>
            <p:nvPr/>
          </p:nvCxnSpPr>
          <p:spPr>
            <a:xfrm rot="16200000" flipH="1">
              <a:off x="4077283" y="3936226"/>
              <a:ext cx="777558" cy="2794849"/>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863487" y="1473010"/>
            <a:ext cx="5407946" cy="4249421"/>
            <a:chOff x="5863487" y="1473010"/>
            <a:chExt cx="5407946" cy="4249421"/>
          </a:xfrm>
        </p:grpSpPr>
        <p:grpSp>
          <p:nvGrpSpPr>
            <p:cNvPr id="68" name="Group 67"/>
            <p:cNvGrpSpPr/>
            <p:nvPr/>
          </p:nvGrpSpPr>
          <p:grpSpPr>
            <a:xfrm>
              <a:off x="6213658" y="1473010"/>
              <a:ext cx="5057775" cy="3471862"/>
              <a:chOff x="539750" y="1473010"/>
              <a:chExt cx="5057775" cy="3471862"/>
            </a:xfrm>
          </p:grpSpPr>
          <p:sp>
            <p:nvSpPr>
              <p:cNvPr id="69" name="Rectangle 68"/>
              <p:cNvSpPr/>
              <p:nvPr/>
            </p:nvSpPr>
            <p:spPr>
              <a:xfrm>
                <a:off x="539750" y="1473010"/>
                <a:ext cx="5057775" cy="347186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Rectangle 69"/>
              <p:cNvSpPr/>
              <p:nvPr/>
            </p:nvSpPr>
            <p:spPr>
              <a:xfrm>
                <a:off x="654051" y="2495771"/>
                <a:ext cx="4821456" cy="132038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71" name="Group 70"/>
              <p:cNvGrpSpPr/>
              <p:nvPr/>
            </p:nvGrpSpPr>
            <p:grpSpPr>
              <a:xfrm>
                <a:off x="1005950" y="2639233"/>
                <a:ext cx="2928937" cy="1033463"/>
                <a:chOff x="1465848" y="1718815"/>
                <a:chExt cx="9280156" cy="4067194"/>
              </a:xfrm>
            </p:grpSpPr>
            <p:sp>
              <p:nvSpPr>
                <p:cNvPr id="78" name="Alternate Process 77"/>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79" name="Decision 78"/>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80" name="Elbow Connector 79"/>
                <p:cNvCxnSpPr>
                  <a:stCxn id="80" idx="3"/>
                  <a:endCxn id="81"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Alternate Process 80"/>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82" name="Elbow Connector 81"/>
                <p:cNvCxnSpPr>
                  <a:stCxn id="96" idx="2"/>
                  <a:endCxn id="80"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Document 82"/>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84" name="Alternate Process 83"/>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85" name="Elbow Connector 84"/>
                <p:cNvCxnSpPr>
                  <a:stCxn id="81" idx="3"/>
                  <a:endCxn id="109"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81" idx="2"/>
                  <a:endCxn id="119"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88" name="Magnetic Disk 87"/>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89" name="Elbow Connector 88"/>
                <p:cNvCxnSpPr>
                  <a:endCxn id="109"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Alternate Process 89"/>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91" name="Elbow Connector 90"/>
                <p:cNvCxnSpPr>
                  <a:stCxn id="109"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Alternate Process 91"/>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93" name="Elbow Connector 92"/>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Alternate Process 93"/>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95" name="Elbow Connector 94"/>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Decision 95"/>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97" name="Elbow Connector 96"/>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99" name="Elbow Connector 98"/>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101" name="Elbow Connector 100"/>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Alternate Process 101"/>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03" name="Elbow Connector 102"/>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Alternate Process 104"/>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06" name="Elbow Connector 105"/>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Alternate Process 106"/>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08" name="Elbow Connector 107"/>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Alternate Process 108"/>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10" name="Elbow Connector 109"/>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1" name="Picture 110"/>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112" name="Alternate Process 111"/>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13" name="Elbow Connector 112"/>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Alternate Process 113"/>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15" name="Elbow Connector 114"/>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Magnetic Disk 115"/>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17" name="Elbow Connector 116"/>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9345996" y="2481623"/>
                  <a:ext cx="556079" cy="339256"/>
                  <a:chOff x="10069975" y="2790889"/>
                  <a:chExt cx="556079" cy="339256"/>
                </a:xfrm>
              </p:grpSpPr>
              <p:sp>
                <p:nvSpPr>
                  <p:cNvPr id="121" name="Rectangle 120"/>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122" name="Rectangle 121"/>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119" name="Alternate Process 118"/>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120" name="Elbow Connector 119"/>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654051" y="3928869"/>
                <a:ext cx="2395462" cy="884039"/>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mtClean="0">
                    <a:solidFill>
                      <a:schemeClr val="bg2">
                        <a:lumMod val="50000"/>
                      </a:schemeClr>
                    </a:solidFill>
                  </a:rPr>
                  <a:t>Domänmodell</a:t>
                </a:r>
                <a:endParaRPr lang="sv-SE" dirty="0">
                  <a:solidFill>
                    <a:schemeClr val="bg2">
                      <a:lumMod val="50000"/>
                    </a:schemeClr>
                  </a:solidFill>
                </a:endParaRPr>
              </a:p>
            </p:txBody>
          </p:sp>
          <p:sp>
            <p:nvSpPr>
              <p:cNvPr id="73" name="Rectangle 72"/>
              <p:cNvSpPr/>
              <p:nvPr/>
            </p:nvSpPr>
            <p:spPr>
              <a:xfrm>
                <a:off x="3163814" y="3928869"/>
                <a:ext cx="2311693" cy="877280"/>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Data-</a:t>
                </a:r>
                <a:r>
                  <a:rPr lang="sv-SE" dirty="0" err="1" smtClean="0">
                    <a:solidFill>
                      <a:schemeClr val="bg2">
                        <a:lumMod val="50000"/>
                      </a:schemeClr>
                    </a:solidFill>
                  </a:rPr>
                  <a:t>proxys</a:t>
                </a:r>
                <a:endParaRPr lang="sv-SE" dirty="0">
                  <a:solidFill>
                    <a:schemeClr val="bg2">
                      <a:lumMod val="50000"/>
                    </a:schemeClr>
                  </a:solidFill>
                </a:endParaRPr>
              </a:p>
            </p:txBody>
          </p:sp>
          <p:sp>
            <p:nvSpPr>
              <p:cNvPr id="74" name="Rectangle 73"/>
              <p:cNvSpPr/>
              <p:nvPr/>
            </p:nvSpPr>
            <p:spPr>
              <a:xfrm>
                <a:off x="663751" y="1617694"/>
                <a:ext cx="4811756" cy="76753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Tjänstelager</a:t>
                </a:r>
                <a:endParaRPr lang="sv-SE" dirty="0">
                  <a:solidFill>
                    <a:schemeClr val="bg2">
                      <a:lumMod val="50000"/>
                    </a:schemeClr>
                  </a:solidFill>
                </a:endParaRPr>
              </a:p>
            </p:txBody>
          </p:sp>
          <p:grpSp>
            <p:nvGrpSpPr>
              <p:cNvPr id="75" name="Group 74"/>
              <p:cNvGrpSpPr/>
              <p:nvPr/>
            </p:nvGrpSpPr>
            <p:grpSpPr>
              <a:xfrm>
                <a:off x="4461300" y="2707517"/>
                <a:ext cx="810793" cy="896895"/>
                <a:chOff x="6647688" y="3075030"/>
                <a:chExt cx="1033272" cy="1143000"/>
              </a:xfrm>
            </p:grpSpPr>
            <p:sp>
              <p:nvSpPr>
                <p:cNvPr id="76" name="Vertical Scroll 75"/>
                <p:cNvSpPr/>
                <p:nvPr/>
              </p:nvSpPr>
              <p:spPr>
                <a:xfrm>
                  <a:off x="6647688" y="3075030"/>
                  <a:ext cx="1033272" cy="11430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TextBox 76"/>
                <p:cNvSpPr txBox="1"/>
                <p:nvPr/>
              </p:nvSpPr>
              <p:spPr>
                <a:xfrm>
                  <a:off x="6762512" y="3477140"/>
                  <a:ext cx="809382" cy="353007"/>
                </a:xfrm>
                <a:prstGeom prst="rect">
                  <a:avLst/>
                </a:prstGeom>
                <a:noFill/>
              </p:spPr>
              <p:txBody>
                <a:bodyPr wrap="none" rtlCol="0">
                  <a:spAutoFit/>
                </a:bodyPr>
                <a:lstStyle/>
                <a:p>
                  <a:r>
                    <a:rPr lang="sv-SE" sz="1200" dirty="0" smtClean="0">
                      <a:solidFill>
                        <a:schemeClr val="bg2">
                          <a:lumMod val="50000"/>
                        </a:schemeClr>
                      </a:solidFill>
                    </a:rPr>
                    <a:t>Regler</a:t>
                  </a:r>
                  <a:endParaRPr lang="sv-SE" sz="1200" dirty="0">
                    <a:solidFill>
                      <a:schemeClr val="bg2">
                        <a:lumMod val="50000"/>
                      </a:schemeClr>
                    </a:solidFill>
                  </a:endParaRPr>
                </a:p>
              </p:txBody>
            </p:sp>
          </p:grpSp>
        </p:grpSp>
        <p:cxnSp>
          <p:nvCxnSpPr>
            <p:cNvPr id="124" name="Elbow Connector 123"/>
            <p:cNvCxnSpPr>
              <a:stCxn id="69" idx="2"/>
              <a:endCxn id="62" idx="1"/>
            </p:cNvCxnSpPr>
            <p:nvPr/>
          </p:nvCxnSpPr>
          <p:spPr>
            <a:xfrm rot="5400000">
              <a:off x="6914238" y="3894122"/>
              <a:ext cx="777558" cy="2879059"/>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116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23</a:t>
            </a:fld>
            <a:endParaRPr lang="en-US"/>
          </a:p>
        </p:txBody>
      </p:sp>
      <p:sp>
        <p:nvSpPr>
          <p:cNvPr id="3" name="Title 2"/>
          <p:cNvSpPr>
            <a:spLocks noGrp="1"/>
          </p:cNvSpPr>
          <p:nvPr>
            <p:ph type="title"/>
          </p:nvPr>
        </p:nvSpPr>
        <p:spPr/>
        <p:txBody>
          <a:bodyPr>
            <a:normAutofit fontScale="90000"/>
          </a:bodyPr>
          <a:lstStyle/>
          <a:p>
            <a:r>
              <a:rPr lang="sv-SE" dirty="0" smtClean="0"/>
              <a:t>Nya krav</a:t>
            </a:r>
            <a:r>
              <a:rPr lang="is-IS" dirty="0" smtClean="0"/>
              <a:t>…</a:t>
            </a:r>
            <a:endParaRPr lang="sv-SE" dirty="0"/>
          </a:p>
        </p:txBody>
      </p:sp>
      <p:grpSp>
        <p:nvGrpSpPr>
          <p:cNvPr id="67" name="Group 66"/>
          <p:cNvGrpSpPr/>
          <p:nvPr/>
        </p:nvGrpSpPr>
        <p:grpSpPr>
          <a:xfrm>
            <a:off x="2241550" y="1473010"/>
            <a:ext cx="5057775" cy="3471862"/>
            <a:chOff x="539750" y="1473010"/>
            <a:chExt cx="5057775" cy="3471862"/>
          </a:xfrm>
        </p:grpSpPr>
        <p:sp>
          <p:nvSpPr>
            <p:cNvPr id="6" name="Rectangle 5"/>
            <p:cNvSpPr/>
            <p:nvPr/>
          </p:nvSpPr>
          <p:spPr>
            <a:xfrm>
              <a:off x="539750" y="1473010"/>
              <a:ext cx="5057775" cy="347186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ctangle 6"/>
            <p:cNvSpPr/>
            <p:nvPr/>
          </p:nvSpPr>
          <p:spPr>
            <a:xfrm>
              <a:off x="654051" y="2495771"/>
              <a:ext cx="4821456" cy="132038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8" name="Group 7"/>
            <p:cNvGrpSpPr/>
            <p:nvPr/>
          </p:nvGrpSpPr>
          <p:grpSpPr>
            <a:xfrm>
              <a:off x="1005950" y="2639233"/>
              <a:ext cx="2928937" cy="1033463"/>
              <a:chOff x="1465848" y="1718815"/>
              <a:chExt cx="9280156" cy="4067194"/>
            </a:xfrm>
          </p:grpSpPr>
          <p:sp>
            <p:nvSpPr>
              <p:cNvPr id="9" name="Alternate Process 8"/>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10" name="Decision 9"/>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1" name="Elbow Connector 10"/>
              <p:cNvCxnSpPr>
                <a:stCxn id="14" idx="3"/>
                <a:endCxn id="15"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lternate Process 11"/>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3" name="Elbow Connector 12"/>
              <p:cNvCxnSpPr>
                <a:stCxn id="30" idx="2"/>
                <a:endCxn id="14"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ocument 13"/>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5" name="Alternate Process 14"/>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 name="Elbow Connector 15"/>
              <p:cNvCxnSpPr>
                <a:stCxn id="15" idx="3"/>
                <a:endCxn id="43"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5" idx="2"/>
                <a:endCxn id="53"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9" name="Magnetic Disk 18"/>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0" name="Elbow Connector 19"/>
              <p:cNvCxnSpPr>
                <a:endCxn id="43"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Alternate Process 20"/>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2" name="Elbow Connector 21"/>
              <p:cNvCxnSpPr>
                <a:stCxn id="43"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Alternate Process 22"/>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24" name="Elbow Connector 23"/>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Alternate Process 24"/>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6" name="Elbow Connector 25"/>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Decision 26"/>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8" name="Elbow Connector 27"/>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30" name="Elbow Connector 29"/>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32" name="Elbow Connector 31"/>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4" name="Elbow Connector 33"/>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Alternate Process 35"/>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7" name="Elbow Connector 36"/>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Alternate Process 37"/>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39" name="Elbow Connector 38"/>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Alternate Process 39"/>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1" name="Elbow Connector 40"/>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43" name="Alternate Process 42"/>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4" name="Elbow Connector 43"/>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Alternate Process 44"/>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6" name="Elbow Connector 45"/>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Magnetic Disk 46"/>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48" name="Elbow Connector 47"/>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9345996" y="2481623"/>
                <a:ext cx="556079" cy="339256"/>
                <a:chOff x="10069975" y="2790889"/>
                <a:chExt cx="556079" cy="339256"/>
              </a:xfrm>
            </p:grpSpPr>
            <p:sp>
              <p:nvSpPr>
                <p:cNvPr id="52" name="Rectangle 5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53" name="Rectangle 5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50" name="Alternate Process 49"/>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51" name="Elbow Connector 50"/>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654051" y="3928869"/>
              <a:ext cx="2395462" cy="884039"/>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mtClean="0">
                  <a:solidFill>
                    <a:schemeClr val="bg2">
                      <a:lumMod val="50000"/>
                    </a:schemeClr>
                  </a:solidFill>
                </a:rPr>
                <a:t>Domänmodell</a:t>
              </a:r>
              <a:endParaRPr lang="sv-SE" dirty="0">
                <a:solidFill>
                  <a:schemeClr val="bg2">
                    <a:lumMod val="50000"/>
                  </a:schemeClr>
                </a:solidFill>
              </a:endParaRPr>
            </a:p>
          </p:txBody>
        </p:sp>
        <p:sp>
          <p:nvSpPr>
            <p:cNvPr id="56" name="Rectangle 55"/>
            <p:cNvSpPr/>
            <p:nvPr/>
          </p:nvSpPr>
          <p:spPr>
            <a:xfrm>
              <a:off x="3163814" y="3928869"/>
              <a:ext cx="2311693" cy="877280"/>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Data-</a:t>
              </a:r>
              <a:r>
                <a:rPr lang="sv-SE" dirty="0" err="1" smtClean="0">
                  <a:solidFill>
                    <a:schemeClr val="bg2">
                      <a:lumMod val="50000"/>
                    </a:schemeClr>
                  </a:solidFill>
                </a:rPr>
                <a:t>proxys</a:t>
              </a:r>
              <a:endParaRPr lang="sv-SE" dirty="0">
                <a:solidFill>
                  <a:schemeClr val="bg2">
                    <a:lumMod val="50000"/>
                  </a:schemeClr>
                </a:solidFill>
              </a:endParaRPr>
            </a:p>
          </p:txBody>
        </p:sp>
        <p:sp>
          <p:nvSpPr>
            <p:cNvPr id="57" name="Rectangle 56"/>
            <p:cNvSpPr/>
            <p:nvPr/>
          </p:nvSpPr>
          <p:spPr>
            <a:xfrm>
              <a:off x="663751" y="1617694"/>
              <a:ext cx="4811756" cy="76753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Tjänstelager</a:t>
              </a:r>
              <a:endParaRPr lang="sv-SE" dirty="0">
                <a:solidFill>
                  <a:schemeClr val="bg2">
                    <a:lumMod val="50000"/>
                  </a:schemeClr>
                </a:solidFill>
              </a:endParaRPr>
            </a:p>
          </p:txBody>
        </p:sp>
        <p:grpSp>
          <p:nvGrpSpPr>
            <p:cNvPr id="61" name="Group 60"/>
            <p:cNvGrpSpPr/>
            <p:nvPr/>
          </p:nvGrpSpPr>
          <p:grpSpPr>
            <a:xfrm>
              <a:off x="4461300" y="2707517"/>
              <a:ext cx="810793" cy="896895"/>
              <a:chOff x="6647688" y="3075030"/>
              <a:chExt cx="1033272" cy="1143000"/>
            </a:xfrm>
          </p:grpSpPr>
          <p:sp>
            <p:nvSpPr>
              <p:cNvPr id="58" name="Vertical Scroll 57"/>
              <p:cNvSpPr/>
              <p:nvPr/>
            </p:nvSpPr>
            <p:spPr>
              <a:xfrm>
                <a:off x="6647688" y="3075030"/>
                <a:ext cx="1033272" cy="11430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TextBox 59"/>
              <p:cNvSpPr txBox="1"/>
              <p:nvPr/>
            </p:nvSpPr>
            <p:spPr>
              <a:xfrm>
                <a:off x="6762512" y="3477140"/>
                <a:ext cx="809382" cy="353007"/>
              </a:xfrm>
              <a:prstGeom prst="rect">
                <a:avLst/>
              </a:prstGeom>
              <a:noFill/>
            </p:spPr>
            <p:txBody>
              <a:bodyPr wrap="none" rtlCol="0">
                <a:spAutoFit/>
              </a:bodyPr>
              <a:lstStyle/>
              <a:p>
                <a:r>
                  <a:rPr lang="sv-SE" sz="1200" dirty="0" smtClean="0">
                    <a:solidFill>
                      <a:schemeClr val="bg2">
                        <a:lumMod val="50000"/>
                      </a:schemeClr>
                    </a:solidFill>
                  </a:rPr>
                  <a:t>Regler</a:t>
                </a:r>
                <a:endParaRPr lang="sv-SE" sz="1200" dirty="0">
                  <a:solidFill>
                    <a:schemeClr val="bg2">
                      <a:lumMod val="50000"/>
                    </a:schemeClr>
                  </a:solidFill>
                </a:endParaRPr>
              </a:p>
            </p:txBody>
          </p:sp>
        </p:grpSp>
      </p:grpSp>
      <p:sp>
        <p:nvSpPr>
          <p:cNvPr id="62" name="Can 61"/>
          <p:cNvSpPr/>
          <p:nvPr/>
        </p:nvSpPr>
        <p:spPr>
          <a:xfrm>
            <a:off x="4094311" y="5722430"/>
            <a:ext cx="1353952" cy="1023806"/>
          </a:xfrm>
          <a:prstGeom prst="ca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t>Ansökan</a:t>
            </a:r>
          </a:p>
          <a:p>
            <a:pPr algn="ctr"/>
            <a:r>
              <a:rPr lang="sv-SE" dirty="0" smtClean="0"/>
              <a:t>DB</a:t>
            </a:r>
            <a:endParaRPr lang="sv-SE" dirty="0"/>
          </a:p>
        </p:txBody>
      </p:sp>
      <p:cxnSp>
        <p:nvCxnSpPr>
          <p:cNvPr id="64" name="Elbow Connector 63"/>
          <p:cNvCxnSpPr>
            <a:stCxn id="6" idx="2"/>
            <a:endCxn id="62" idx="1"/>
          </p:cNvCxnSpPr>
          <p:nvPr/>
        </p:nvCxnSpPr>
        <p:spPr>
          <a:xfrm rot="16200000" flipH="1">
            <a:off x="4382083" y="5333226"/>
            <a:ext cx="777558" cy="849"/>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7299325" y="1472682"/>
            <a:ext cx="2357363" cy="1703765"/>
            <a:chOff x="7299325" y="1472682"/>
            <a:chExt cx="2357363" cy="1703765"/>
          </a:xfrm>
        </p:grpSpPr>
        <p:sp>
          <p:nvSpPr>
            <p:cNvPr id="123" name="Rectangle 122"/>
            <p:cNvSpPr/>
            <p:nvPr/>
          </p:nvSpPr>
          <p:spPr>
            <a:xfrm>
              <a:off x="7299325" y="1472682"/>
              <a:ext cx="2357363" cy="170376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7" name="Rectangle 126"/>
            <p:cNvSpPr/>
            <p:nvPr/>
          </p:nvSpPr>
          <p:spPr>
            <a:xfrm>
              <a:off x="7421342" y="1617693"/>
              <a:ext cx="2116357" cy="1405353"/>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Rensningsrutin</a:t>
              </a:r>
            </a:p>
            <a:p>
              <a:pPr algn="ctr"/>
              <a:r>
                <a:rPr lang="sv-SE" dirty="0" smtClean="0">
                  <a:solidFill>
                    <a:schemeClr val="bg2">
                      <a:lumMod val="50000"/>
                    </a:schemeClr>
                  </a:solidFill>
                </a:rPr>
                <a:t>(GDPR)</a:t>
              </a:r>
              <a:endParaRPr lang="sv-SE" dirty="0">
                <a:solidFill>
                  <a:schemeClr val="bg2">
                    <a:lumMod val="50000"/>
                  </a:schemeClr>
                </a:solidFill>
              </a:endParaRPr>
            </a:p>
          </p:txBody>
        </p:sp>
      </p:grpSp>
      <p:grpSp>
        <p:nvGrpSpPr>
          <p:cNvPr id="128" name="Group 127"/>
          <p:cNvGrpSpPr/>
          <p:nvPr/>
        </p:nvGrpSpPr>
        <p:grpSpPr>
          <a:xfrm>
            <a:off x="7299325" y="3155964"/>
            <a:ext cx="2357363" cy="1788907"/>
            <a:chOff x="7299325" y="1472682"/>
            <a:chExt cx="2357363" cy="1703765"/>
          </a:xfrm>
        </p:grpSpPr>
        <p:sp>
          <p:nvSpPr>
            <p:cNvPr id="129" name="Rectangle 128"/>
            <p:cNvSpPr/>
            <p:nvPr/>
          </p:nvSpPr>
          <p:spPr>
            <a:xfrm>
              <a:off x="7299325" y="1472682"/>
              <a:ext cx="2357363" cy="170376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0" name="Rectangle 129"/>
            <p:cNvSpPr/>
            <p:nvPr/>
          </p:nvSpPr>
          <p:spPr>
            <a:xfrm>
              <a:off x="7421342" y="1617693"/>
              <a:ext cx="2116357" cy="1405353"/>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AML/KYC risk modul</a:t>
              </a:r>
            </a:p>
          </p:txBody>
        </p:sp>
      </p:grpSp>
    </p:spTree>
    <p:extLst>
      <p:ext uri="{BB962C8B-B14F-4D97-AF65-F5344CB8AC3E}">
        <p14:creationId xmlns:p14="http://schemas.microsoft.com/office/powerpoint/2010/main" val="19097657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24</a:t>
            </a:fld>
            <a:endParaRPr lang="en-US"/>
          </a:p>
        </p:txBody>
      </p:sp>
      <p:sp>
        <p:nvSpPr>
          <p:cNvPr id="3" name="Title 2"/>
          <p:cNvSpPr>
            <a:spLocks noGrp="1"/>
          </p:cNvSpPr>
          <p:nvPr>
            <p:ph type="title"/>
          </p:nvPr>
        </p:nvSpPr>
        <p:spPr/>
        <p:txBody>
          <a:bodyPr>
            <a:normAutofit fontScale="90000"/>
          </a:bodyPr>
          <a:lstStyle/>
          <a:p>
            <a:r>
              <a:rPr lang="sv-SE" dirty="0" smtClean="0"/>
              <a:t>Uppgradering</a:t>
            </a:r>
            <a:endParaRPr lang="sv-SE" dirty="0"/>
          </a:p>
        </p:txBody>
      </p:sp>
      <p:grpSp>
        <p:nvGrpSpPr>
          <p:cNvPr id="67" name="Group 66"/>
          <p:cNvGrpSpPr/>
          <p:nvPr/>
        </p:nvGrpSpPr>
        <p:grpSpPr>
          <a:xfrm>
            <a:off x="539750" y="1473010"/>
            <a:ext cx="5057775" cy="3471862"/>
            <a:chOff x="539750" y="1473010"/>
            <a:chExt cx="5057775" cy="3471862"/>
          </a:xfrm>
        </p:grpSpPr>
        <p:sp>
          <p:nvSpPr>
            <p:cNvPr id="7" name="Rectangle 6"/>
            <p:cNvSpPr/>
            <p:nvPr/>
          </p:nvSpPr>
          <p:spPr>
            <a:xfrm>
              <a:off x="654051" y="2495771"/>
              <a:ext cx="4821456" cy="132038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8" name="Group 7"/>
            <p:cNvGrpSpPr/>
            <p:nvPr/>
          </p:nvGrpSpPr>
          <p:grpSpPr>
            <a:xfrm>
              <a:off x="1005950" y="2639233"/>
              <a:ext cx="2928937" cy="1033463"/>
              <a:chOff x="1465848" y="1718815"/>
              <a:chExt cx="9280156" cy="4067194"/>
            </a:xfrm>
          </p:grpSpPr>
          <p:sp>
            <p:nvSpPr>
              <p:cNvPr id="9" name="Alternate Process 8"/>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10" name="Decision 9"/>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1" name="Elbow Connector 10"/>
              <p:cNvCxnSpPr>
                <a:stCxn id="14" idx="3"/>
                <a:endCxn id="15"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lternate Process 11"/>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3" name="Elbow Connector 12"/>
              <p:cNvCxnSpPr>
                <a:stCxn id="30" idx="2"/>
                <a:endCxn id="14"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ocument 13"/>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5" name="Alternate Process 14"/>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 name="Elbow Connector 15"/>
              <p:cNvCxnSpPr>
                <a:stCxn id="15" idx="3"/>
                <a:endCxn id="43"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5" idx="2"/>
                <a:endCxn id="53"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9" name="Magnetic Disk 18"/>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0" name="Elbow Connector 19"/>
              <p:cNvCxnSpPr>
                <a:endCxn id="43"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Alternate Process 20"/>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2" name="Elbow Connector 21"/>
              <p:cNvCxnSpPr>
                <a:stCxn id="43"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Alternate Process 22"/>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24" name="Elbow Connector 23"/>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Alternate Process 24"/>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6" name="Elbow Connector 25"/>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Decision 26"/>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8" name="Elbow Connector 27"/>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30" name="Elbow Connector 29"/>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32" name="Elbow Connector 31"/>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4" name="Elbow Connector 33"/>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Alternate Process 35"/>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7" name="Elbow Connector 36"/>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Alternate Process 37"/>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39" name="Elbow Connector 38"/>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Alternate Process 39"/>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1" name="Elbow Connector 40"/>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43" name="Alternate Process 42"/>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4" name="Elbow Connector 43"/>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Alternate Process 44"/>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6" name="Elbow Connector 45"/>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Magnetic Disk 46"/>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48" name="Elbow Connector 47"/>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9345996" y="2481623"/>
                <a:ext cx="556079" cy="339256"/>
                <a:chOff x="10069975" y="2790889"/>
                <a:chExt cx="556079" cy="339256"/>
              </a:xfrm>
            </p:grpSpPr>
            <p:sp>
              <p:nvSpPr>
                <p:cNvPr id="52" name="Rectangle 5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53" name="Rectangle 5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50" name="Alternate Process 49"/>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51" name="Elbow Connector 50"/>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654051" y="3928869"/>
              <a:ext cx="2395462" cy="884039"/>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mtClean="0">
                  <a:solidFill>
                    <a:schemeClr val="bg2">
                      <a:lumMod val="50000"/>
                    </a:schemeClr>
                  </a:solidFill>
                </a:rPr>
                <a:t>Domänmodell</a:t>
              </a:r>
              <a:endParaRPr lang="sv-SE" dirty="0">
                <a:solidFill>
                  <a:schemeClr val="bg2">
                    <a:lumMod val="50000"/>
                  </a:schemeClr>
                </a:solidFill>
              </a:endParaRPr>
            </a:p>
          </p:txBody>
        </p:sp>
        <p:sp>
          <p:nvSpPr>
            <p:cNvPr id="56" name="Rectangle 55"/>
            <p:cNvSpPr/>
            <p:nvPr/>
          </p:nvSpPr>
          <p:spPr>
            <a:xfrm>
              <a:off x="3163814" y="3928869"/>
              <a:ext cx="2311693" cy="877280"/>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Data-</a:t>
              </a:r>
              <a:r>
                <a:rPr lang="sv-SE" dirty="0" err="1" smtClean="0">
                  <a:solidFill>
                    <a:schemeClr val="bg2">
                      <a:lumMod val="50000"/>
                    </a:schemeClr>
                  </a:solidFill>
                </a:rPr>
                <a:t>proxys</a:t>
              </a:r>
              <a:endParaRPr lang="sv-SE" dirty="0">
                <a:solidFill>
                  <a:schemeClr val="bg2">
                    <a:lumMod val="50000"/>
                  </a:schemeClr>
                </a:solidFill>
              </a:endParaRPr>
            </a:p>
          </p:txBody>
        </p:sp>
        <p:sp>
          <p:nvSpPr>
            <p:cNvPr id="57" name="Rectangle 56"/>
            <p:cNvSpPr/>
            <p:nvPr/>
          </p:nvSpPr>
          <p:spPr>
            <a:xfrm>
              <a:off x="663751" y="1617694"/>
              <a:ext cx="4811756" cy="76753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Tjänstelager</a:t>
              </a:r>
              <a:endParaRPr lang="sv-SE" dirty="0">
                <a:solidFill>
                  <a:schemeClr val="bg2">
                    <a:lumMod val="50000"/>
                  </a:schemeClr>
                </a:solidFill>
              </a:endParaRPr>
            </a:p>
          </p:txBody>
        </p:sp>
        <p:grpSp>
          <p:nvGrpSpPr>
            <p:cNvPr id="61" name="Group 60"/>
            <p:cNvGrpSpPr/>
            <p:nvPr/>
          </p:nvGrpSpPr>
          <p:grpSpPr>
            <a:xfrm>
              <a:off x="4461300" y="2707517"/>
              <a:ext cx="810793" cy="896895"/>
              <a:chOff x="6647688" y="3075030"/>
              <a:chExt cx="1033272" cy="1143000"/>
            </a:xfrm>
          </p:grpSpPr>
          <p:sp>
            <p:nvSpPr>
              <p:cNvPr id="58" name="Vertical Scroll 57"/>
              <p:cNvSpPr/>
              <p:nvPr/>
            </p:nvSpPr>
            <p:spPr>
              <a:xfrm>
                <a:off x="6647688" y="3075030"/>
                <a:ext cx="1033272" cy="11430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TextBox 59"/>
              <p:cNvSpPr txBox="1"/>
              <p:nvPr/>
            </p:nvSpPr>
            <p:spPr>
              <a:xfrm>
                <a:off x="6762512" y="3477140"/>
                <a:ext cx="809382" cy="353007"/>
              </a:xfrm>
              <a:prstGeom prst="rect">
                <a:avLst/>
              </a:prstGeom>
              <a:noFill/>
            </p:spPr>
            <p:txBody>
              <a:bodyPr wrap="none" rtlCol="0">
                <a:spAutoFit/>
              </a:bodyPr>
              <a:lstStyle/>
              <a:p>
                <a:r>
                  <a:rPr lang="sv-SE" sz="1200" dirty="0" smtClean="0">
                    <a:solidFill>
                      <a:schemeClr val="bg2">
                        <a:lumMod val="50000"/>
                      </a:schemeClr>
                    </a:solidFill>
                  </a:rPr>
                  <a:t>Regler</a:t>
                </a:r>
                <a:endParaRPr lang="sv-SE" sz="1200" dirty="0">
                  <a:solidFill>
                    <a:schemeClr val="bg2">
                      <a:lumMod val="50000"/>
                    </a:schemeClr>
                  </a:solidFill>
                </a:endParaRPr>
              </a:p>
            </p:txBody>
          </p:sp>
        </p:grpSp>
        <p:sp>
          <p:nvSpPr>
            <p:cNvPr id="6" name="Rectangle 5"/>
            <p:cNvSpPr/>
            <p:nvPr/>
          </p:nvSpPr>
          <p:spPr>
            <a:xfrm>
              <a:off x="539750" y="1473010"/>
              <a:ext cx="5057775" cy="3471862"/>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800" dirty="0" smtClean="0">
                  <a:solidFill>
                    <a:schemeClr val="accent1"/>
                  </a:solidFill>
                </a:rPr>
                <a:t>v1</a:t>
              </a:r>
              <a:endParaRPr lang="sv-SE" sz="8800" dirty="0">
                <a:solidFill>
                  <a:schemeClr val="accent1"/>
                </a:solidFill>
              </a:endParaRPr>
            </a:p>
          </p:txBody>
        </p:sp>
      </p:grpSp>
      <p:grpSp>
        <p:nvGrpSpPr>
          <p:cNvPr id="123" name="Group 122"/>
          <p:cNvGrpSpPr/>
          <p:nvPr/>
        </p:nvGrpSpPr>
        <p:grpSpPr>
          <a:xfrm>
            <a:off x="6421777" y="1473010"/>
            <a:ext cx="5057775" cy="3471862"/>
            <a:chOff x="539750" y="1473010"/>
            <a:chExt cx="5057775" cy="3471862"/>
          </a:xfrm>
        </p:grpSpPr>
        <p:sp>
          <p:nvSpPr>
            <p:cNvPr id="125" name="Rectangle 124"/>
            <p:cNvSpPr/>
            <p:nvPr/>
          </p:nvSpPr>
          <p:spPr>
            <a:xfrm>
              <a:off x="654051" y="2495771"/>
              <a:ext cx="4821456" cy="132038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26" name="Group 125"/>
            <p:cNvGrpSpPr/>
            <p:nvPr/>
          </p:nvGrpSpPr>
          <p:grpSpPr>
            <a:xfrm>
              <a:off x="1005950" y="2639233"/>
              <a:ext cx="2928937" cy="1033463"/>
              <a:chOff x="1465848" y="1718815"/>
              <a:chExt cx="9280156" cy="4067194"/>
            </a:xfrm>
          </p:grpSpPr>
          <p:sp>
            <p:nvSpPr>
              <p:cNvPr id="134" name="Alternate Process 133"/>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135" name="Decision 134"/>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36" name="Elbow Connector 135"/>
              <p:cNvCxnSpPr>
                <a:stCxn id="136" idx="3"/>
                <a:endCxn id="137"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Alternate Process 136"/>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38" name="Elbow Connector 137"/>
              <p:cNvCxnSpPr>
                <a:stCxn id="152" idx="2"/>
                <a:endCxn id="136"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Document 138"/>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40" name="Alternate Process 139"/>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41" name="Elbow Connector 140"/>
              <p:cNvCxnSpPr>
                <a:stCxn id="137" idx="3"/>
                <a:endCxn id="165"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137" idx="2"/>
                <a:endCxn id="175"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44" name="Magnetic Disk 143"/>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45" name="Elbow Connector 144"/>
              <p:cNvCxnSpPr>
                <a:endCxn id="165"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Alternate Process 145"/>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47" name="Elbow Connector 146"/>
              <p:cNvCxnSpPr>
                <a:stCxn id="165"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Alternate Process 147"/>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149" name="Elbow Connector 148"/>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Alternate Process 149"/>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51" name="Elbow Connector 150"/>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Decision 151"/>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53" name="Elbow Connector 152"/>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155" name="Elbow Connector 154"/>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157" name="Elbow Connector 156"/>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Alternate Process 157"/>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59" name="Elbow Connector 158"/>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Elbow Connector 159"/>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Alternate Process 160"/>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2" name="Elbow Connector 161"/>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Alternate Process 162"/>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64" name="Elbow Connector 163"/>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Alternate Process 164"/>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6" name="Elbow Connector 165"/>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7" name="Picture 166"/>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168" name="Alternate Process 167"/>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9" name="Elbow Connector 168"/>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Alternate Process 169"/>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71" name="Elbow Connector 170"/>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Magnetic Disk 171"/>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73" name="Elbow Connector 172"/>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9345996" y="2481623"/>
                <a:ext cx="556079" cy="339256"/>
                <a:chOff x="10069975" y="2790889"/>
                <a:chExt cx="556079" cy="339256"/>
              </a:xfrm>
            </p:grpSpPr>
            <p:sp>
              <p:nvSpPr>
                <p:cNvPr id="177" name="Rectangle 176"/>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178" name="Rectangle 177"/>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175" name="Alternate Process 174"/>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176" name="Elbow Connector 175"/>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7" name="Rectangle 126"/>
            <p:cNvSpPr/>
            <p:nvPr/>
          </p:nvSpPr>
          <p:spPr>
            <a:xfrm>
              <a:off x="654051" y="3928869"/>
              <a:ext cx="2395462" cy="884039"/>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mtClean="0">
                  <a:solidFill>
                    <a:schemeClr val="bg2">
                      <a:lumMod val="50000"/>
                    </a:schemeClr>
                  </a:solidFill>
                </a:rPr>
                <a:t>Domänmodell</a:t>
              </a:r>
              <a:endParaRPr lang="sv-SE" dirty="0">
                <a:solidFill>
                  <a:schemeClr val="bg2">
                    <a:lumMod val="50000"/>
                  </a:schemeClr>
                </a:solidFill>
              </a:endParaRPr>
            </a:p>
          </p:txBody>
        </p:sp>
        <p:sp>
          <p:nvSpPr>
            <p:cNvPr id="128" name="Rectangle 127"/>
            <p:cNvSpPr/>
            <p:nvPr/>
          </p:nvSpPr>
          <p:spPr>
            <a:xfrm>
              <a:off x="3163814" y="3928869"/>
              <a:ext cx="2311693" cy="877280"/>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Data-</a:t>
              </a:r>
              <a:r>
                <a:rPr lang="sv-SE" dirty="0" err="1" smtClean="0">
                  <a:solidFill>
                    <a:schemeClr val="bg2">
                      <a:lumMod val="50000"/>
                    </a:schemeClr>
                  </a:solidFill>
                </a:rPr>
                <a:t>proxys</a:t>
              </a:r>
              <a:endParaRPr lang="sv-SE" dirty="0">
                <a:solidFill>
                  <a:schemeClr val="bg2">
                    <a:lumMod val="50000"/>
                  </a:schemeClr>
                </a:solidFill>
              </a:endParaRPr>
            </a:p>
          </p:txBody>
        </p:sp>
        <p:sp>
          <p:nvSpPr>
            <p:cNvPr id="129" name="Rectangle 128"/>
            <p:cNvSpPr/>
            <p:nvPr/>
          </p:nvSpPr>
          <p:spPr>
            <a:xfrm>
              <a:off x="663751" y="1617694"/>
              <a:ext cx="4811756" cy="76753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Tjänstelager</a:t>
              </a:r>
              <a:endParaRPr lang="sv-SE" dirty="0">
                <a:solidFill>
                  <a:schemeClr val="bg2">
                    <a:lumMod val="50000"/>
                  </a:schemeClr>
                </a:solidFill>
              </a:endParaRPr>
            </a:p>
          </p:txBody>
        </p:sp>
        <p:grpSp>
          <p:nvGrpSpPr>
            <p:cNvPr id="130" name="Group 129"/>
            <p:cNvGrpSpPr/>
            <p:nvPr/>
          </p:nvGrpSpPr>
          <p:grpSpPr>
            <a:xfrm>
              <a:off x="4461300" y="2707517"/>
              <a:ext cx="810793" cy="896895"/>
              <a:chOff x="6647688" y="3075030"/>
              <a:chExt cx="1033272" cy="1143000"/>
            </a:xfrm>
          </p:grpSpPr>
          <p:sp>
            <p:nvSpPr>
              <p:cNvPr id="132" name="Vertical Scroll 131"/>
              <p:cNvSpPr/>
              <p:nvPr/>
            </p:nvSpPr>
            <p:spPr>
              <a:xfrm>
                <a:off x="6647688" y="3075030"/>
                <a:ext cx="1033272" cy="11430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3" name="TextBox 132"/>
              <p:cNvSpPr txBox="1"/>
              <p:nvPr/>
            </p:nvSpPr>
            <p:spPr>
              <a:xfrm>
                <a:off x="6762512" y="3477140"/>
                <a:ext cx="809382" cy="353007"/>
              </a:xfrm>
              <a:prstGeom prst="rect">
                <a:avLst/>
              </a:prstGeom>
              <a:noFill/>
            </p:spPr>
            <p:txBody>
              <a:bodyPr wrap="none" rtlCol="0">
                <a:spAutoFit/>
              </a:bodyPr>
              <a:lstStyle/>
              <a:p>
                <a:r>
                  <a:rPr lang="sv-SE" sz="1200" dirty="0" smtClean="0">
                    <a:solidFill>
                      <a:schemeClr val="bg2">
                        <a:lumMod val="50000"/>
                      </a:schemeClr>
                    </a:solidFill>
                  </a:rPr>
                  <a:t>Regler</a:t>
                </a:r>
                <a:endParaRPr lang="sv-SE" sz="1200" dirty="0">
                  <a:solidFill>
                    <a:schemeClr val="bg2">
                      <a:lumMod val="50000"/>
                    </a:schemeClr>
                  </a:solidFill>
                </a:endParaRPr>
              </a:p>
            </p:txBody>
          </p:sp>
        </p:grpSp>
        <p:sp>
          <p:nvSpPr>
            <p:cNvPr id="131" name="Rectangle 130"/>
            <p:cNvSpPr/>
            <p:nvPr/>
          </p:nvSpPr>
          <p:spPr>
            <a:xfrm>
              <a:off x="539750" y="1473010"/>
              <a:ext cx="5057775" cy="3471862"/>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800" dirty="0" smtClean="0">
                  <a:solidFill>
                    <a:schemeClr val="accent1"/>
                  </a:solidFill>
                </a:rPr>
                <a:t>v2</a:t>
              </a:r>
              <a:endParaRPr lang="sv-SE" sz="8800" dirty="0">
                <a:solidFill>
                  <a:schemeClr val="accent1"/>
                </a:solidFill>
              </a:endParaRPr>
            </a:p>
          </p:txBody>
        </p:sp>
      </p:grpSp>
      <p:sp>
        <p:nvSpPr>
          <p:cNvPr id="4" name="Right Arrow 3"/>
          <p:cNvSpPr/>
          <p:nvPr/>
        </p:nvSpPr>
        <p:spPr>
          <a:xfrm>
            <a:off x="5854545" y="3012041"/>
            <a:ext cx="355600" cy="436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52285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fade">
                                      <p:cBhvr>
                                        <p:cTn id="1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pPr/>
              <a:t>25</a:t>
            </a:fld>
            <a:endParaRPr lang="en-US"/>
          </a:p>
        </p:txBody>
      </p:sp>
      <p:sp>
        <p:nvSpPr>
          <p:cNvPr id="4" name="Platshållare för innehåll 3"/>
          <p:cNvSpPr>
            <a:spLocks noGrp="1"/>
          </p:cNvSpPr>
          <p:nvPr>
            <p:ph idx="4294967295"/>
          </p:nvPr>
        </p:nvSpPr>
        <p:spPr>
          <a:xfrm>
            <a:off x="0" y="0"/>
            <a:ext cx="5293895" cy="6858000"/>
          </a:xfrm>
          <a:solidFill>
            <a:schemeClr val="accent1"/>
          </a:solidFill>
        </p:spPr>
        <p:txBody>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smtClean="0"/>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a:p>
            <a:pPr marL="0" marR="0" lvl="0" indent="0" defTabSz="914400" eaLnBrk="1" fontAlgn="auto" latinLnBrk="0" hangingPunct="1">
              <a:lnSpc>
                <a:spcPct val="100000"/>
              </a:lnSpc>
              <a:spcBef>
                <a:spcPts val="0"/>
              </a:spcBef>
              <a:spcAft>
                <a:spcPts val="0"/>
              </a:spcAft>
              <a:buClrTx/>
              <a:buSzTx/>
              <a:buNone/>
              <a:tabLst/>
              <a:defRPr/>
            </a:pPr>
            <a:endParaRPr lang="sv-SE" dirty="0" smtClean="0"/>
          </a:p>
          <a:p>
            <a:pPr marL="457200" lvl="1" indent="0">
              <a:lnSpc>
                <a:spcPct val="150000"/>
              </a:lnSpc>
              <a:spcBef>
                <a:spcPts val="0"/>
              </a:spcBef>
              <a:buNone/>
            </a:pPr>
            <a:endParaRPr lang="sv-SE" sz="2000" b="1" dirty="0" smtClean="0">
              <a:solidFill>
                <a:schemeClr val="bg1"/>
              </a:solidFill>
            </a:endParaRPr>
          </a:p>
          <a:p>
            <a:pPr marL="457200" lvl="1" indent="0">
              <a:lnSpc>
                <a:spcPct val="150000"/>
              </a:lnSpc>
              <a:spcBef>
                <a:spcPts val="0"/>
              </a:spcBef>
              <a:buNone/>
            </a:pPr>
            <a:r>
              <a:rPr lang="sv-SE" sz="1800" dirty="0">
                <a:solidFill>
                  <a:schemeClr val="bg1"/>
                </a:solidFill>
              </a:rPr>
              <a:t>01. Privatlånehantering - konceptuellt</a:t>
            </a:r>
          </a:p>
          <a:p>
            <a:pPr marL="457200" lvl="1" indent="0">
              <a:lnSpc>
                <a:spcPct val="150000"/>
              </a:lnSpc>
              <a:spcBef>
                <a:spcPts val="0"/>
              </a:spcBef>
              <a:buNone/>
            </a:pPr>
            <a:r>
              <a:rPr lang="sv-SE" sz="1800" dirty="0">
                <a:solidFill>
                  <a:schemeClr val="bg1"/>
                </a:solidFill>
              </a:rPr>
              <a:t>02. Typisk implementation</a:t>
            </a:r>
          </a:p>
          <a:p>
            <a:pPr marL="457200" lvl="1" indent="0">
              <a:lnSpc>
                <a:spcPct val="150000"/>
              </a:lnSpc>
              <a:spcBef>
                <a:spcPts val="0"/>
              </a:spcBef>
              <a:buNone/>
            </a:pPr>
            <a:r>
              <a:rPr lang="sv-SE" sz="1800" b="1" dirty="0">
                <a:solidFill>
                  <a:schemeClr val="bg1"/>
                </a:solidFill>
              </a:rPr>
              <a:t>03. Kafka – begrepp och egenskaper</a:t>
            </a:r>
          </a:p>
          <a:p>
            <a:pPr marL="457200" lvl="1" indent="0">
              <a:lnSpc>
                <a:spcPct val="150000"/>
              </a:lnSpc>
              <a:spcBef>
                <a:spcPts val="0"/>
              </a:spcBef>
              <a:buNone/>
            </a:pPr>
            <a:r>
              <a:rPr lang="sv-SE" sz="1800" dirty="0">
                <a:solidFill>
                  <a:schemeClr val="bg1"/>
                </a:solidFill>
              </a:rPr>
              <a:t>04. Kafka för </a:t>
            </a:r>
            <a:r>
              <a:rPr lang="sv-SE" sz="1800" dirty="0" err="1">
                <a:solidFill>
                  <a:schemeClr val="bg1"/>
                </a:solidFill>
              </a:rPr>
              <a:t>lånehantering</a:t>
            </a:r>
            <a:endParaRPr lang="sv-SE" sz="1800" dirty="0">
              <a:solidFill>
                <a:schemeClr val="bg1"/>
              </a:solidFill>
            </a:endParaRPr>
          </a:p>
          <a:p>
            <a:pPr marL="457200" lvl="1" indent="0">
              <a:lnSpc>
                <a:spcPct val="150000"/>
              </a:lnSpc>
              <a:spcBef>
                <a:spcPts val="0"/>
              </a:spcBef>
              <a:buNone/>
            </a:pPr>
            <a:r>
              <a:rPr lang="sv-SE" sz="1800" dirty="0">
                <a:solidFill>
                  <a:schemeClr val="bg1"/>
                </a:solidFill>
              </a:rPr>
              <a:t>05. Det större perspektivet</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p:txBody>
      </p:sp>
      <p:pic>
        <p:nvPicPr>
          <p:cNvPr id="7" name="Platshållare för bild 6"/>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8" b="288"/>
          <a:stretch>
            <a:fillRect/>
          </a:stretch>
        </p:blipFill>
        <p:spPr/>
      </p:pic>
    </p:spTree>
    <p:extLst>
      <p:ext uri="{BB962C8B-B14F-4D97-AF65-F5344CB8AC3E}">
        <p14:creationId xmlns:p14="http://schemas.microsoft.com/office/powerpoint/2010/main" val="12855745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26</a:t>
            </a:fld>
            <a:endParaRPr lang="en-US"/>
          </a:p>
        </p:txBody>
      </p:sp>
      <p:sp>
        <p:nvSpPr>
          <p:cNvPr id="3" name="Title 2"/>
          <p:cNvSpPr>
            <a:spLocks noGrp="1"/>
          </p:cNvSpPr>
          <p:nvPr>
            <p:ph type="title"/>
          </p:nvPr>
        </p:nvSpPr>
        <p:spPr/>
        <p:txBody>
          <a:bodyPr>
            <a:normAutofit fontScale="90000"/>
          </a:bodyPr>
          <a:lstStyle/>
          <a:p>
            <a:r>
              <a:rPr lang="sv-SE" dirty="0" smtClean="0"/>
              <a:t>Apache Kafka - 2012</a:t>
            </a:r>
            <a:endParaRPr lang="sv-SE" dirty="0"/>
          </a:p>
        </p:txBody>
      </p:sp>
      <p:sp>
        <p:nvSpPr>
          <p:cNvPr id="55" name="Direct Access Storage 54"/>
          <p:cNvSpPr/>
          <p:nvPr/>
        </p:nvSpPr>
        <p:spPr>
          <a:xfrm>
            <a:off x="4356100" y="2882900"/>
            <a:ext cx="2667000" cy="85090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62" name="Rectangle 61"/>
          <p:cNvSpPr/>
          <p:nvPr/>
        </p:nvSpPr>
        <p:spPr>
          <a:xfrm>
            <a:off x="1803400" y="2590800"/>
            <a:ext cx="1625600" cy="1435100"/>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0" dirty="0" smtClean="0">
                <a:solidFill>
                  <a:schemeClr val="tx2">
                    <a:lumMod val="50000"/>
                    <a:lumOff val="50000"/>
                  </a:schemeClr>
                </a:solidFill>
              </a:rPr>
              <a:t>A</a:t>
            </a:r>
            <a:endParaRPr lang="sv-SE" sz="6000" dirty="0">
              <a:solidFill>
                <a:schemeClr val="tx2">
                  <a:lumMod val="50000"/>
                  <a:lumOff val="50000"/>
                </a:schemeClr>
              </a:solidFill>
            </a:endParaRPr>
          </a:p>
        </p:txBody>
      </p:sp>
      <p:sp>
        <p:nvSpPr>
          <p:cNvPr id="227" name="Rectangle 226"/>
          <p:cNvSpPr/>
          <p:nvPr/>
        </p:nvSpPr>
        <p:spPr>
          <a:xfrm>
            <a:off x="7950200" y="2590800"/>
            <a:ext cx="1625600" cy="1435100"/>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0" dirty="0" smtClean="0">
                <a:solidFill>
                  <a:schemeClr val="tx2">
                    <a:lumMod val="50000"/>
                    <a:lumOff val="50000"/>
                  </a:schemeClr>
                </a:solidFill>
              </a:rPr>
              <a:t>B</a:t>
            </a:r>
            <a:endParaRPr lang="sv-SE" sz="6000" dirty="0">
              <a:solidFill>
                <a:schemeClr val="tx2">
                  <a:lumMod val="50000"/>
                  <a:lumOff val="50000"/>
                </a:schemeClr>
              </a:solidFill>
            </a:endParaRPr>
          </a:p>
        </p:txBody>
      </p:sp>
      <p:cxnSp>
        <p:nvCxnSpPr>
          <p:cNvPr id="229" name="Straight Arrow Connector 228"/>
          <p:cNvCxnSpPr>
            <a:stCxn id="62" idx="3"/>
            <a:endCxn id="55" idx="1"/>
          </p:cNvCxnSpPr>
          <p:nvPr/>
        </p:nvCxnSpPr>
        <p:spPr>
          <a:xfrm>
            <a:off x="3429000" y="3308350"/>
            <a:ext cx="9271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55" idx="4"/>
            <a:endCxn id="227" idx="1"/>
          </p:cNvCxnSpPr>
          <p:nvPr/>
        </p:nvCxnSpPr>
        <p:spPr>
          <a:xfrm>
            <a:off x="7023100" y="3308350"/>
            <a:ext cx="9271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pic>
        <p:nvPicPr>
          <p:cNvPr id="235" name="Picture 2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894" y="3808751"/>
            <a:ext cx="2348706" cy="700998"/>
          </a:xfrm>
          <a:prstGeom prst="rect">
            <a:avLst/>
          </a:prstGeom>
        </p:spPr>
      </p:pic>
    </p:spTree>
    <p:extLst>
      <p:ext uri="{BB962C8B-B14F-4D97-AF65-F5344CB8AC3E}">
        <p14:creationId xmlns:p14="http://schemas.microsoft.com/office/powerpoint/2010/main" val="1820075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irect Access Storage 45"/>
          <p:cNvSpPr/>
          <p:nvPr/>
        </p:nvSpPr>
        <p:spPr>
          <a:xfrm>
            <a:off x="966084" y="2558961"/>
            <a:ext cx="3193387" cy="1080000"/>
          </a:xfrm>
          <a:prstGeom prst="flowChartMagneticDrum">
            <a:avLst/>
          </a:prstGeom>
          <a:solidFill>
            <a:schemeClr val="accent1">
              <a:lumMod val="20000"/>
              <a:lumOff val="80000"/>
            </a:schemeClr>
          </a:solidFill>
          <a:ln w="38100">
            <a:solidFill>
              <a:schemeClr val="l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47" name="Direct Access Storage 46"/>
          <p:cNvSpPr/>
          <p:nvPr/>
        </p:nvSpPr>
        <p:spPr>
          <a:xfrm>
            <a:off x="6919889" y="2565770"/>
            <a:ext cx="3193387" cy="1080000"/>
          </a:xfrm>
          <a:prstGeom prst="flowChartMagneticDrum">
            <a:avLst/>
          </a:prstGeom>
          <a:solidFill>
            <a:schemeClr val="accent1">
              <a:lumMod val="20000"/>
              <a:lumOff val="80000"/>
            </a:schemeClr>
          </a:solidFill>
          <a:ln w="38100">
            <a:solidFill>
              <a:schemeClr val="l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48" name="Rectangle 47"/>
          <p:cNvSpPr/>
          <p:nvPr/>
        </p:nvSpPr>
        <p:spPr>
          <a:xfrm>
            <a:off x="3002350" y="2584925"/>
            <a:ext cx="4615923" cy="1060845"/>
          </a:xfrm>
          <a:prstGeom prst="rect">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Slide Number Placeholder 1"/>
          <p:cNvSpPr>
            <a:spLocks noGrp="1"/>
          </p:cNvSpPr>
          <p:nvPr>
            <p:ph type="sldNum" sz="quarter" idx="12"/>
          </p:nvPr>
        </p:nvSpPr>
        <p:spPr/>
        <p:txBody>
          <a:bodyPr/>
          <a:lstStyle/>
          <a:p>
            <a:fld id="{6332AF82-E98F-8C47-B5BC-EDAF4B2AF6A5}" type="slidenum">
              <a:rPr lang="en-US" smtClean="0"/>
              <a:t>27</a:t>
            </a:fld>
            <a:endParaRPr lang="en-US"/>
          </a:p>
        </p:txBody>
      </p:sp>
      <p:sp>
        <p:nvSpPr>
          <p:cNvPr id="3" name="Title 2"/>
          <p:cNvSpPr>
            <a:spLocks noGrp="1"/>
          </p:cNvSpPr>
          <p:nvPr>
            <p:ph type="title"/>
          </p:nvPr>
        </p:nvSpPr>
        <p:spPr/>
        <p:txBody>
          <a:bodyPr>
            <a:normAutofit fontScale="90000"/>
          </a:bodyPr>
          <a:lstStyle/>
          <a:p>
            <a:r>
              <a:rPr lang="sv-SE" dirty="0" smtClean="0"/>
              <a:t>Hjärtat i Kafka - loggen</a:t>
            </a:r>
            <a:endParaRPr lang="sv-SE" dirty="0"/>
          </a:p>
        </p:txBody>
      </p:sp>
      <p:sp>
        <p:nvSpPr>
          <p:cNvPr id="5" name="Rectangle 4"/>
          <p:cNvSpPr/>
          <p:nvPr/>
        </p:nvSpPr>
        <p:spPr>
          <a:xfrm>
            <a:off x="2311400"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1</a:t>
            </a:r>
            <a:endParaRPr lang="sv-SE" dirty="0">
              <a:solidFill>
                <a:schemeClr val="accent1"/>
              </a:solidFill>
            </a:endParaRPr>
          </a:p>
        </p:txBody>
      </p:sp>
      <p:sp>
        <p:nvSpPr>
          <p:cNvPr id="6" name="Rectangle 5"/>
          <p:cNvSpPr/>
          <p:nvPr/>
        </p:nvSpPr>
        <p:spPr>
          <a:xfrm>
            <a:off x="2806700"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2</a:t>
            </a:r>
            <a:endParaRPr lang="sv-SE" dirty="0">
              <a:solidFill>
                <a:schemeClr val="accent1"/>
              </a:solidFill>
            </a:endParaRPr>
          </a:p>
        </p:txBody>
      </p:sp>
      <p:sp>
        <p:nvSpPr>
          <p:cNvPr id="7" name="Rectangle 6"/>
          <p:cNvSpPr/>
          <p:nvPr/>
        </p:nvSpPr>
        <p:spPr>
          <a:xfrm>
            <a:off x="3302000"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3</a:t>
            </a:r>
            <a:endParaRPr lang="sv-SE" dirty="0">
              <a:solidFill>
                <a:schemeClr val="accent1"/>
              </a:solidFill>
            </a:endParaRPr>
          </a:p>
        </p:txBody>
      </p:sp>
      <p:sp>
        <p:nvSpPr>
          <p:cNvPr id="8" name="Rectangle 7"/>
          <p:cNvSpPr/>
          <p:nvPr/>
        </p:nvSpPr>
        <p:spPr>
          <a:xfrm>
            <a:off x="3792574"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4</a:t>
            </a:r>
            <a:endParaRPr lang="sv-SE" dirty="0">
              <a:solidFill>
                <a:schemeClr val="accent1"/>
              </a:solidFill>
            </a:endParaRPr>
          </a:p>
        </p:txBody>
      </p:sp>
      <p:sp>
        <p:nvSpPr>
          <p:cNvPr id="9" name="Rectangle 8"/>
          <p:cNvSpPr/>
          <p:nvPr/>
        </p:nvSpPr>
        <p:spPr>
          <a:xfrm>
            <a:off x="4287874"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5</a:t>
            </a:r>
            <a:endParaRPr lang="sv-SE" dirty="0">
              <a:solidFill>
                <a:schemeClr val="accent1"/>
              </a:solidFill>
            </a:endParaRPr>
          </a:p>
        </p:txBody>
      </p:sp>
      <p:sp>
        <p:nvSpPr>
          <p:cNvPr id="11" name="Rectangle 10"/>
          <p:cNvSpPr/>
          <p:nvPr/>
        </p:nvSpPr>
        <p:spPr>
          <a:xfrm>
            <a:off x="4778448"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6</a:t>
            </a:r>
            <a:endParaRPr lang="sv-SE" dirty="0">
              <a:solidFill>
                <a:schemeClr val="accent1"/>
              </a:solidFill>
            </a:endParaRPr>
          </a:p>
        </p:txBody>
      </p:sp>
      <p:sp>
        <p:nvSpPr>
          <p:cNvPr id="12" name="Rectangle 11"/>
          <p:cNvSpPr/>
          <p:nvPr/>
        </p:nvSpPr>
        <p:spPr>
          <a:xfrm>
            <a:off x="5273748"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7</a:t>
            </a:r>
            <a:endParaRPr lang="sv-SE" dirty="0">
              <a:solidFill>
                <a:schemeClr val="accent1"/>
              </a:solidFill>
            </a:endParaRPr>
          </a:p>
        </p:txBody>
      </p:sp>
      <p:sp>
        <p:nvSpPr>
          <p:cNvPr id="13" name="Rectangle 12"/>
          <p:cNvSpPr/>
          <p:nvPr/>
        </p:nvSpPr>
        <p:spPr>
          <a:xfrm>
            <a:off x="5769048"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8</a:t>
            </a:r>
            <a:endParaRPr lang="sv-SE" dirty="0">
              <a:solidFill>
                <a:schemeClr val="accent1"/>
              </a:solidFill>
            </a:endParaRPr>
          </a:p>
        </p:txBody>
      </p:sp>
      <p:sp>
        <p:nvSpPr>
          <p:cNvPr id="14" name="Rectangle 13"/>
          <p:cNvSpPr/>
          <p:nvPr/>
        </p:nvSpPr>
        <p:spPr>
          <a:xfrm>
            <a:off x="7745522" y="2768600"/>
            <a:ext cx="495300" cy="711200"/>
          </a:xfrm>
          <a:prstGeom prst="rect">
            <a:avLst/>
          </a:prstGeom>
          <a:solidFill>
            <a:schemeClr val="bg1"/>
          </a:solid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12</a:t>
            </a:r>
            <a:endParaRPr lang="sv-SE" dirty="0">
              <a:solidFill>
                <a:schemeClr val="accent1"/>
              </a:solidFill>
            </a:endParaRPr>
          </a:p>
        </p:txBody>
      </p:sp>
      <p:sp>
        <p:nvSpPr>
          <p:cNvPr id="17" name="Rectangle 16"/>
          <p:cNvSpPr/>
          <p:nvPr/>
        </p:nvSpPr>
        <p:spPr>
          <a:xfrm>
            <a:off x="7305156" y="1493184"/>
            <a:ext cx="1376031" cy="47462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Producent</a:t>
            </a:r>
            <a:endParaRPr lang="sv-SE" dirty="0">
              <a:solidFill>
                <a:schemeClr val="tx2">
                  <a:lumMod val="50000"/>
                  <a:lumOff val="50000"/>
                </a:schemeClr>
              </a:solidFill>
            </a:endParaRPr>
          </a:p>
        </p:txBody>
      </p:sp>
      <p:cxnSp>
        <p:nvCxnSpPr>
          <p:cNvPr id="18" name="Straight Arrow Connector 17"/>
          <p:cNvCxnSpPr>
            <a:stCxn id="17" idx="2"/>
            <a:endCxn id="14" idx="0"/>
          </p:cNvCxnSpPr>
          <p:nvPr/>
        </p:nvCxnSpPr>
        <p:spPr>
          <a:xfrm>
            <a:off x="7993172" y="1967810"/>
            <a:ext cx="0" cy="800790"/>
          </a:xfrm>
          <a:prstGeom prst="straightConnector1">
            <a:avLst/>
          </a:prstGeom>
          <a:ln w="25400">
            <a:solidFill>
              <a:schemeClr val="tx2">
                <a:lumMod val="50000"/>
                <a:lumOff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55928" y="4252909"/>
            <a:ext cx="1921539" cy="603510"/>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Konsument A</a:t>
            </a:r>
          </a:p>
          <a:p>
            <a:pPr algn="ctr"/>
            <a:r>
              <a:rPr lang="sv-SE" sz="1400" dirty="0" smtClean="0">
                <a:solidFill>
                  <a:schemeClr val="tx2">
                    <a:lumMod val="50000"/>
                    <a:lumOff val="50000"/>
                  </a:schemeClr>
                </a:solidFill>
              </a:rPr>
              <a:t>Offset=8</a:t>
            </a:r>
            <a:endParaRPr lang="sv-SE" sz="1400" dirty="0">
              <a:solidFill>
                <a:schemeClr val="tx2">
                  <a:lumMod val="50000"/>
                  <a:lumOff val="50000"/>
                </a:schemeClr>
              </a:solidFill>
            </a:endParaRPr>
          </a:p>
        </p:txBody>
      </p:sp>
      <p:sp>
        <p:nvSpPr>
          <p:cNvPr id="20" name="TextBox 19"/>
          <p:cNvSpPr txBox="1"/>
          <p:nvPr/>
        </p:nvSpPr>
        <p:spPr>
          <a:xfrm>
            <a:off x="8026842" y="2183539"/>
            <a:ext cx="1418562" cy="369332"/>
          </a:xfrm>
          <a:prstGeom prst="rect">
            <a:avLst/>
          </a:prstGeom>
          <a:noFill/>
        </p:spPr>
        <p:txBody>
          <a:bodyPr wrap="square" rtlCol="0">
            <a:spAutoFit/>
          </a:bodyPr>
          <a:lstStyle/>
          <a:p>
            <a:r>
              <a:rPr lang="sv-SE" smtClean="0"/>
              <a:t>producera</a:t>
            </a:r>
            <a:endParaRPr lang="sv-SE"/>
          </a:p>
        </p:txBody>
      </p:sp>
      <p:sp>
        <p:nvSpPr>
          <p:cNvPr id="21" name="Rectangle 20"/>
          <p:cNvSpPr/>
          <p:nvPr/>
        </p:nvSpPr>
        <p:spPr>
          <a:xfrm>
            <a:off x="2588880" y="4252909"/>
            <a:ext cx="1921539" cy="603510"/>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Konsument B</a:t>
            </a:r>
          </a:p>
          <a:p>
            <a:pPr algn="ctr"/>
            <a:r>
              <a:rPr lang="sv-SE" sz="1400" dirty="0" smtClean="0">
                <a:solidFill>
                  <a:schemeClr val="tx2">
                    <a:lumMod val="50000"/>
                    <a:lumOff val="50000"/>
                  </a:schemeClr>
                </a:solidFill>
              </a:rPr>
              <a:t>Offset=3</a:t>
            </a:r>
            <a:endParaRPr lang="sv-SE" sz="1400" dirty="0">
              <a:solidFill>
                <a:schemeClr val="tx2">
                  <a:lumMod val="50000"/>
                  <a:lumOff val="50000"/>
                </a:schemeClr>
              </a:solidFill>
            </a:endParaRPr>
          </a:p>
        </p:txBody>
      </p:sp>
      <p:cxnSp>
        <p:nvCxnSpPr>
          <p:cNvPr id="22" name="Straight Arrow Connector 21"/>
          <p:cNvCxnSpPr>
            <a:stCxn id="7" idx="2"/>
            <a:endCxn id="21" idx="0"/>
          </p:cNvCxnSpPr>
          <p:nvPr/>
        </p:nvCxnSpPr>
        <p:spPr>
          <a:xfrm>
            <a:off x="3549650" y="3479800"/>
            <a:ext cx="0" cy="773109"/>
          </a:xfrm>
          <a:prstGeom prst="straightConnector1">
            <a:avLst/>
          </a:prstGeom>
          <a:ln w="25400">
            <a:solidFill>
              <a:schemeClr val="tx2">
                <a:lumMod val="50000"/>
                <a:lumOff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2"/>
            <a:endCxn id="19" idx="0"/>
          </p:cNvCxnSpPr>
          <p:nvPr/>
        </p:nvCxnSpPr>
        <p:spPr>
          <a:xfrm>
            <a:off x="6016698" y="3479800"/>
            <a:ext cx="0" cy="773109"/>
          </a:xfrm>
          <a:prstGeom prst="straightConnector1">
            <a:avLst/>
          </a:prstGeom>
          <a:ln w="25400">
            <a:solidFill>
              <a:schemeClr val="tx2">
                <a:lumMod val="50000"/>
                <a:lumOff val="50000"/>
              </a:schemeClr>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16699" y="3661367"/>
            <a:ext cx="1481173" cy="369332"/>
          </a:xfrm>
          <a:prstGeom prst="rect">
            <a:avLst/>
          </a:prstGeom>
          <a:noFill/>
        </p:spPr>
        <p:txBody>
          <a:bodyPr wrap="square" rtlCol="0">
            <a:spAutoFit/>
          </a:bodyPr>
          <a:lstStyle/>
          <a:p>
            <a:r>
              <a:rPr lang="sv-SE" dirty="0" smtClean="0"/>
              <a:t>konsumera</a:t>
            </a:r>
            <a:endParaRPr lang="sv-SE" dirty="0"/>
          </a:p>
        </p:txBody>
      </p:sp>
      <p:sp>
        <p:nvSpPr>
          <p:cNvPr id="36" name="Rectangle 35"/>
          <p:cNvSpPr/>
          <p:nvPr/>
        </p:nvSpPr>
        <p:spPr>
          <a:xfrm>
            <a:off x="6259622"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9</a:t>
            </a:r>
            <a:endParaRPr lang="sv-SE" dirty="0">
              <a:solidFill>
                <a:schemeClr val="accent1"/>
              </a:solidFill>
            </a:endParaRPr>
          </a:p>
        </p:txBody>
      </p:sp>
      <p:sp>
        <p:nvSpPr>
          <p:cNvPr id="37" name="Rectangle 36"/>
          <p:cNvSpPr/>
          <p:nvPr/>
        </p:nvSpPr>
        <p:spPr>
          <a:xfrm>
            <a:off x="6754922"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10</a:t>
            </a:r>
            <a:endParaRPr lang="sv-SE" dirty="0">
              <a:solidFill>
                <a:schemeClr val="accent1"/>
              </a:solidFill>
            </a:endParaRPr>
          </a:p>
        </p:txBody>
      </p:sp>
      <p:sp>
        <p:nvSpPr>
          <p:cNvPr id="38" name="Rectangle 37"/>
          <p:cNvSpPr/>
          <p:nvPr/>
        </p:nvSpPr>
        <p:spPr>
          <a:xfrm>
            <a:off x="7250222"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11</a:t>
            </a:r>
            <a:endParaRPr lang="sv-SE" dirty="0">
              <a:solidFill>
                <a:schemeClr val="accent1"/>
              </a:solidFill>
            </a:endParaRPr>
          </a:p>
        </p:txBody>
      </p:sp>
    </p:spTree>
    <p:extLst>
      <p:ext uri="{BB962C8B-B14F-4D97-AF65-F5344CB8AC3E}">
        <p14:creationId xmlns:p14="http://schemas.microsoft.com/office/powerpoint/2010/main" val="1953877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28</a:t>
            </a:fld>
            <a:endParaRPr lang="en-US"/>
          </a:p>
        </p:txBody>
      </p:sp>
      <p:sp>
        <p:nvSpPr>
          <p:cNvPr id="3" name="Title 2"/>
          <p:cNvSpPr>
            <a:spLocks noGrp="1"/>
          </p:cNvSpPr>
          <p:nvPr>
            <p:ph type="title"/>
          </p:nvPr>
        </p:nvSpPr>
        <p:spPr/>
        <p:txBody>
          <a:bodyPr>
            <a:normAutofit fontScale="90000"/>
          </a:bodyPr>
          <a:lstStyle/>
          <a:p>
            <a:r>
              <a:rPr lang="sv-SE" dirty="0" smtClean="0"/>
              <a:t>Apache Kafka - 2018</a:t>
            </a:r>
            <a:endParaRPr lang="sv-S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033" y="2015159"/>
            <a:ext cx="2578100" cy="2578100"/>
          </a:xfrm>
          <a:prstGeom prst="rect">
            <a:avLst/>
          </a:prstGeom>
        </p:spPr>
      </p:pic>
      <p:sp>
        <p:nvSpPr>
          <p:cNvPr id="11" name="Direct Access Storage 10"/>
          <p:cNvSpPr/>
          <p:nvPr/>
        </p:nvSpPr>
        <p:spPr>
          <a:xfrm>
            <a:off x="5200503" y="1589709"/>
            <a:ext cx="2667000" cy="85090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2" name="Straight Arrow Connector 11"/>
          <p:cNvCxnSpPr>
            <a:endCxn id="11" idx="1"/>
          </p:cNvCxnSpPr>
          <p:nvPr/>
        </p:nvCxnSpPr>
        <p:spPr>
          <a:xfrm flipV="1">
            <a:off x="3763926" y="2015159"/>
            <a:ext cx="1436577" cy="1385210"/>
          </a:xfrm>
          <a:prstGeom prst="straightConnector1">
            <a:avLst/>
          </a:prstGeom>
          <a:ln w="38100">
            <a:solidFill>
              <a:schemeClr val="tx2">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Direct Access Storage 14"/>
          <p:cNvSpPr/>
          <p:nvPr/>
        </p:nvSpPr>
        <p:spPr>
          <a:xfrm rot="16200000">
            <a:off x="5813278" y="4489448"/>
            <a:ext cx="1441450" cy="114935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nvGrpSpPr>
          <p:cNvPr id="13" name="Group 12"/>
          <p:cNvGrpSpPr/>
          <p:nvPr/>
        </p:nvGrpSpPr>
        <p:grpSpPr>
          <a:xfrm>
            <a:off x="5825553" y="2868018"/>
            <a:ext cx="1320615" cy="1047971"/>
            <a:chOff x="8115300" y="3729769"/>
            <a:chExt cx="1320615" cy="1047971"/>
          </a:xfrm>
        </p:grpSpPr>
        <p:sp>
          <p:nvSpPr>
            <p:cNvPr id="9" name="Curved Right Arrow 8"/>
            <p:cNvSpPr/>
            <p:nvPr/>
          </p:nvSpPr>
          <p:spPr>
            <a:xfrm>
              <a:off x="8115300" y="3746500"/>
              <a:ext cx="624840" cy="1031240"/>
            </a:xfrm>
            <a:prstGeom prst="curvedRightArrow">
              <a:avLst>
                <a:gd name="adj1" fmla="val 47050"/>
                <a:gd name="adj2" fmla="val 47050"/>
                <a:gd name="adj3" fmla="val 2939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1" name="Curved Right Arrow 20"/>
            <p:cNvSpPr/>
            <p:nvPr/>
          </p:nvSpPr>
          <p:spPr>
            <a:xfrm rot="10800000">
              <a:off x="8766541" y="3729769"/>
              <a:ext cx="669374" cy="1031240"/>
            </a:xfrm>
            <a:prstGeom prst="curvedRightArrow">
              <a:avLst>
                <a:gd name="adj1" fmla="val 47050"/>
                <a:gd name="adj2" fmla="val 47050"/>
                <a:gd name="adj3" fmla="val 2939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cxnSp>
        <p:nvCxnSpPr>
          <p:cNvPr id="24" name="Straight Arrow Connector 23"/>
          <p:cNvCxnSpPr>
            <a:endCxn id="9" idx="0"/>
          </p:cNvCxnSpPr>
          <p:nvPr/>
        </p:nvCxnSpPr>
        <p:spPr>
          <a:xfrm>
            <a:off x="3763926" y="3400369"/>
            <a:ext cx="2061627" cy="0"/>
          </a:xfrm>
          <a:prstGeom prst="straightConnector1">
            <a:avLst/>
          </a:prstGeom>
          <a:ln w="38100">
            <a:solidFill>
              <a:schemeClr val="tx2">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5" idx="0"/>
          </p:cNvCxnSpPr>
          <p:nvPr/>
        </p:nvCxnSpPr>
        <p:spPr>
          <a:xfrm>
            <a:off x="3763926" y="3418122"/>
            <a:ext cx="2195402" cy="1646001"/>
          </a:xfrm>
          <a:prstGeom prst="straightConnector1">
            <a:avLst/>
          </a:prstGeom>
          <a:ln w="38100">
            <a:solidFill>
              <a:schemeClr val="tx2">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37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irect Access Storage 40"/>
          <p:cNvSpPr/>
          <p:nvPr/>
        </p:nvSpPr>
        <p:spPr>
          <a:xfrm rot="8315910">
            <a:off x="4347859" y="1958994"/>
            <a:ext cx="1271735" cy="311770"/>
          </a:xfrm>
          <a:prstGeom prst="flowChartMagneticDrum">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42" name="Direct Access Storage 41"/>
          <p:cNvSpPr/>
          <p:nvPr/>
        </p:nvSpPr>
        <p:spPr>
          <a:xfrm rot="2731369">
            <a:off x="4240536" y="3699238"/>
            <a:ext cx="1271735" cy="311770"/>
          </a:xfrm>
          <a:prstGeom prst="flowChartMagneticDrum">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43" name="Direct Access Storage 42"/>
          <p:cNvSpPr/>
          <p:nvPr/>
        </p:nvSpPr>
        <p:spPr>
          <a:xfrm rot="8168929">
            <a:off x="6298017" y="3709230"/>
            <a:ext cx="1271735" cy="311770"/>
          </a:xfrm>
          <a:prstGeom prst="flowChartMagneticDrum">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2" name="Slide Number Placeholder 1"/>
          <p:cNvSpPr>
            <a:spLocks noGrp="1"/>
          </p:cNvSpPr>
          <p:nvPr>
            <p:ph type="sldNum" sz="quarter" idx="12"/>
          </p:nvPr>
        </p:nvSpPr>
        <p:spPr/>
        <p:txBody>
          <a:bodyPr/>
          <a:lstStyle/>
          <a:p>
            <a:fld id="{6332AF82-E98F-8C47-B5BC-EDAF4B2AF6A5}" type="slidenum">
              <a:rPr lang="en-US" smtClean="0"/>
              <a:t>29</a:t>
            </a:fld>
            <a:endParaRPr lang="en-US"/>
          </a:p>
        </p:txBody>
      </p:sp>
      <p:sp>
        <p:nvSpPr>
          <p:cNvPr id="3" name="Title 2"/>
          <p:cNvSpPr>
            <a:spLocks noGrp="1"/>
          </p:cNvSpPr>
          <p:nvPr>
            <p:ph type="title"/>
          </p:nvPr>
        </p:nvSpPr>
        <p:spPr/>
        <p:txBody>
          <a:bodyPr>
            <a:normAutofit fontScale="90000"/>
          </a:bodyPr>
          <a:lstStyle/>
          <a:p>
            <a:r>
              <a:rPr lang="sv-SE" dirty="0" smtClean="0"/>
              <a:t>Processor topologi</a:t>
            </a:r>
            <a:endParaRPr lang="sv-SE" dirty="0"/>
          </a:p>
        </p:txBody>
      </p:sp>
      <p:sp>
        <p:nvSpPr>
          <p:cNvPr id="11" name="Direct Access Storage 10"/>
          <p:cNvSpPr/>
          <p:nvPr/>
        </p:nvSpPr>
        <p:spPr>
          <a:xfrm rot="2278100">
            <a:off x="6141025" y="1990241"/>
            <a:ext cx="1271735" cy="311770"/>
          </a:xfrm>
          <a:prstGeom prst="flowChartMagneticDrum">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nvGrpSpPr>
          <p:cNvPr id="6" name="Group 5"/>
          <p:cNvGrpSpPr/>
          <p:nvPr/>
        </p:nvGrpSpPr>
        <p:grpSpPr>
          <a:xfrm>
            <a:off x="5427899" y="931070"/>
            <a:ext cx="816941" cy="816941"/>
            <a:chOff x="1643062" y="2440608"/>
            <a:chExt cx="816941" cy="816941"/>
          </a:xfrm>
        </p:grpSpPr>
        <p:grpSp>
          <p:nvGrpSpPr>
            <p:cNvPr id="13" name="Group 12"/>
            <p:cNvGrpSpPr/>
            <p:nvPr/>
          </p:nvGrpSpPr>
          <p:grpSpPr>
            <a:xfrm>
              <a:off x="1730120" y="2539010"/>
              <a:ext cx="641606" cy="618528"/>
              <a:chOff x="8115300" y="3729769"/>
              <a:chExt cx="1320615" cy="1047971"/>
            </a:xfrm>
          </p:grpSpPr>
          <p:sp>
            <p:nvSpPr>
              <p:cNvPr id="9" name="Curved Right Arrow 8"/>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1" name="Curved Right Arrow 2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5" name="Oval 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6" name="Group 15"/>
          <p:cNvGrpSpPr/>
          <p:nvPr/>
        </p:nvGrpSpPr>
        <p:grpSpPr>
          <a:xfrm>
            <a:off x="3607363" y="2570403"/>
            <a:ext cx="816941" cy="816941"/>
            <a:chOff x="1643062" y="2440608"/>
            <a:chExt cx="816941" cy="816941"/>
          </a:xfrm>
        </p:grpSpPr>
        <p:grpSp>
          <p:nvGrpSpPr>
            <p:cNvPr id="17" name="Group 16"/>
            <p:cNvGrpSpPr/>
            <p:nvPr/>
          </p:nvGrpSpPr>
          <p:grpSpPr>
            <a:xfrm>
              <a:off x="1730120" y="2539010"/>
              <a:ext cx="641606" cy="618528"/>
              <a:chOff x="8115300" y="3729769"/>
              <a:chExt cx="1320615" cy="1047971"/>
            </a:xfrm>
          </p:grpSpPr>
          <p:sp>
            <p:nvSpPr>
              <p:cNvPr id="19" name="Curved Right Arrow 18"/>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0" name="Curved Right Arrow 19"/>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8" name="Oval 17"/>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22" name="Group 21"/>
          <p:cNvGrpSpPr/>
          <p:nvPr/>
        </p:nvGrpSpPr>
        <p:grpSpPr>
          <a:xfrm>
            <a:off x="7413372" y="2574535"/>
            <a:ext cx="816941" cy="816941"/>
            <a:chOff x="1643062" y="2440608"/>
            <a:chExt cx="816941" cy="816941"/>
          </a:xfrm>
        </p:grpSpPr>
        <p:grpSp>
          <p:nvGrpSpPr>
            <p:cNvPr id="23" name="Group 22"/>
            <p:cNvGrpSpPr/>
            <p:nvPr/>
          </p:nvGrpSpPr>
          <p:grpSpPr>
            <a:xfrm>
              <a:off x="1730120" y="2539010"/>
              <a:ext cx="641606" cy="618528"/>
              <a:chOff x="8115300" y="3729769"/>
              <a:chExt cx="1320615" cy="1047971"/>
            </a:xfrm>
          </p:grpSpPr>
          <p:sp>
            <p:nvSpPr>
              <p:cNvPr id="26" name="Curved Right Arrow 25"/>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7" name="Curved Right Arrow 2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25" name="Oval 2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29" name="Group 28"/>
          <p:cNvGrpSpPr/>
          <p:nvPr/>
        </p:nvGrpSpPr>
        <p:grpSpPr>
          <a:xfrm>
            <a:off x="5422884" y="4512470"/>
            <a:ext cx="816941" cy="816941"/>
            <a:chOff x="1643062" y="2440608"/>
            <a:chExt cx="816941" cy="816941"/>
          </a:xfrm>
        </p:grpSpPr>
        <p:grpSp>
          <p:nvGrpSpPr>
            <p:cNvPr id="30" name="Group 29"/>
            <p:cNvGrpSpPr/>
            <p:nvPr/>
          </p:nvGrpSpPr>
          <p:grpSpPr>
            <a:xfrm>
              <a:off x="1730120" y="2539010"/>
              <a:ext cx="641606" cy="618528"/>
              <a:chOff x="8115300" y="3729769"/>
              <a:chExt cx="1320615" cy="1047971"/>
            </a:xfrm>
          </p:grpSpPr>
          <p:sp>
            <p:nvSpPr>
              <p:cNvPr id="32" name="Curved Right Arrow 31"/>
              <p:cNvSpPr/>
              <p:nvPr/>
            </p:nvSpPr>
            <p:spPr>
              <a:xfrm>
                <a:off x="8115300" y="3746500"/>
                <a:ext cx="624840" cy="1031240"/>
              </a:xfrm>
              <a:prstGeom prst="curvedRightArrow">
                <a:avLst>
                  <a:gd name="adj1" fmla="val 47050"/>
                  <a:gd name="adj2" fmla="val 47050"/>
                  <a:gd name="adj3" fmla="val 29390"/>
                </a:avLst>
              </a:prstGeom>
              <a:solidFill>
                <a:schemeClr val="accent1">
                  <a:alpha val="3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33" name="Curved Right Arrow 32"/>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31" name="Oval 30"/>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 name="Straight Arrow Connector 7"/>
          <p:cNvCxnSpPr>
            <a:stCxn id="5" idx="5"/>
            <a:endCxn id="25" idx="1"/>
          </p:cNvCxnSpPr>
          <p:nvPr/>
        </p:nvCxnSpPr>
        <p:spPr>
          <a:xfrm>
            <a:off x="6125202" y="1628373"/>
            <a:ext cx="1407808" cy="1065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3"/>
            <a:endCxn id="18" idx="7"/>
          </p:cNvCxnSpPr>
          <p:nvPr/>
        </p:nvCxnSpPr>
        <p:spPr>
          <a:xfrm flipH="1">
            <a:off x="4304666" y="1628373"/>
            <a:ext cx="1242871" cy="10616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3"/>
            <a:endCxn id="31" idx="7"/>
          </p:cNvCxnSpPr>
          <p:nvPr/>
        </p:nvCxnSpPr>
        <p:spPr>
          <a:xfrm flipH="1">
            <a:off x="6120187" y="3271838"/>
            <a:ext cx="1412823" cy="13602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8" idx="5"/>
            <a:endCxn id="31" idx="1"/>
          </p:cNvCxnSpPr>
          <p:nvPr/>
        </p:nvCxnSpPr>
        <p:spPr>
          <a:xfrm>
            <a:off x="4304666" y="3267706"/>
            <a:ext cx="1237856" cy="13644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1" idx="4"/>
          </p:cNvCxnSpPr>
          <p:nvPr/>
        </p:nvCxnSpPr>
        <p:spPr>
          <a:xfrm flipH="1">
            <a:off x="5826339" y="5329411"/>
            <a:ext cx="5016" cy="6662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5" idx="0"/>
          </p:cNvCxnSpPr>
          <p:nvPr/>
        </p:nvCxnSpPr>
        <p:spPr>
          <a:xfrm>
            <a:off x="5836369" y="363196"/>
            <a:ext cx="1" cy="5678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27611" y="1526264"/>
            <a:ext cx="1005403" cy="369332"/>
          </a:xfrm>
          <a:prstGeom prst="rect">
            <a:avLst/>
          </a:prstGeom>
          <a:noFill/>
        </p:spPr>
        <p:txBody>
          <a:bodyPr wrap="none" rtlCol="0">
            <a:spAutoFit/>
          </a:bodyPr>
          <a:lstStyle/>
          <a:p>
            <a:r>
              <a:rPr lang="sv-SE" smtClean="0"/>
              <a:t>streams</a:t>
            </a:r>
            <a:endParaRPr lang="sv-SE" dirty="0"/>
          </a:p>
        </p:txBody>
      </p:sp>
      <p:sp>
        <p:nvSpPr>
          <p:cNvPr id="51" name="TextBox 50"/>
          <p:cNvSpPr txBox="1"/>
          <p:nvPr/>
        </p:nvSpPr>
        <p:spPr>
          <a:xfrm>
            <a:off x="6995829" y="541340"/>
            <a:ext cx="1967205" cy="369332"/>
          </a:xfrm>
          <a:prstGeom prst="rect">
            <a:avLst/>
          </a:prstGeom>
          <a:noFill/>
        </p:spPr>
        <p:txBody>
          <a:bodyPr wrap="none" rtlCol="0">
            <a:spAutoFit/>
          </a:bodyPr>
          <a:lstStyle/>
          <a:p>
            <a:r>
              <a:rPr lang="sv-SE" dirty="0" err="1"/>
              <a:t>s</a:t>
            </a:r>
            <a:r>
              <a:rPr lang="sv-SE" dirty="0" err="1" smtClean="0"/>
              <a:t>tream</a:t>
            </a:r>
            <a:r>
              <a:rPr lang="sv-SE" dirty="0" smtClean="0"/>
              <a:t> processor</a:t>
            </a:r>
            <a:endParaRPr lang="sv-SE" dirty="0"/>
          </a:p>
        </p:txBody>
      </p:sp>
      <p:cxnSp>
        <p:nvCxnSpPr>
          <p:cNvPr id="56" name="Curved Connector 55"/>
          <p:cNvCxnSpPr>
            <a:stCxn id="51" idx="1"/>
            <a:endCxn id="5" idx="7"/>
          </p:cNvCxnSpPr>
          <p:nvPr/>
        </p:nvCxnSpPr>
        <p:spPr>
          <a:xfrm rot="10800000" flipV="1">
            <a:off x="6125203" y="726006"/>
            <a:ext cx="870627" cy="324702"/>
          </a:xfrm>
          <a:prstGeom prst="curvedConnector2">
            <a:avLst/>
          </a:prstGeom>
          <a:ln w="38100">
            <a:solidFill>
              <a:schemeClr val="tx2">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50" idx="1"/>
            <a:endCxn id="11" idx="0"/>
          </p:cNvCxnSpPr>
          <p:nvPr/>
        </p:nvCxnSpPr>
        <p:spPr>
          <a:xfrm rot="10800000" flipV="1">
            <a:off x="6872797" y="1710930"/>
            <a:ext cx="854814" cy="312304"/>
          </a:xfrm>
          <a:prstGeom prst="curvedConnector2">
            <a:avLst/>
          </a:prstGeom>
          <a:ln w="38100">
            <a:solidFill>
              <a:schemeClr val="tx2">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500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a:t>
            </a:fld>
            <a:endParaRPr lang="en-US"/>
          </a:p>
        </p:txBody>
      </p:sp>
      <p:sp>
        <p:nvSpPr>
          <p:cNvPr id="3" name="Title 2"/>
          <p:cNvSpPr>
            <a:spLocks noGrp="1"/>
          </p:cNvSpPr>
          <p:nvPr>
            <p:ph type="title"/>
          </p:nvPr>
        </p:nvSpPr>
        <p:spPr/>
        <p:txBody>
          <a:bodyPr>
            <a:normAutofit fontScale="90000"/>
          </a:bodyPr>
          <a:lstStyle/>
          <a:p>
            <a:endParaRPr lang="sv-SE"/>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117492"/>
            <a:ext cx="2649538" cy="2640647"/>
          </a:xfrm>
          <a:prstGeom prst="rect">
            <a:avLst/>
          </a:prstGeom>
          <a:noFill/>
          <a:ln>
            <a:noFill/>
          </a:ln>
        </p:spPr>
      </p:pic>
      <p:sp>
        <p:nvSpPr>
          <p:cNvPr id="5" name="Rounded Rectangle 4"/>
          <p:cNvSpPr/>
          <p:nvPr/>
        </p:nvSpPr>
        <p:spPr>
          <a:xfrm>
            <a:off x="1577975" y="2138564"/>
            <a:ext cx="1600200" cy="850900"/>
          </a:xfrm>
          <a:prstGeom prst="roundRect">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t>AML</a:t>
            </a:r>
            <a:endParaRPr lang="sv-SE" dirty="0"/>
          </a:p>
        </p:txBody>
      </p:sp>
      <p:sp>
        <p:nvSpPr>
          <p:cNvPr id="6" name="Rounded Rectangle 5"/>
          <p:cNvSpPr/>
          <p:nvPr/>
        </p:nvSpPr>
        <p:spPr>
          <a:xfrm>
            <a:off x="1577975" y="4119561"/>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GDPR</a:t>
            </a:r>
            <a:endParaRPr lang="sv-SE" dirty="0">
              <a:solidFill>
                <a:schemeClr val="bg1"/>
              </a:solidFill>
            </a:endParaRPr>
          </a:p>
        </p:txBody>
      </p:sp>
      <p:sp>
        <p:nvSpPr>
          <p:cNvPr id="7" name="Rounded Rectangle 6"/>
          <p:cNvSpPr/>
          <p:nvPr/>
        </p:nvSpPr>
        <p:spPr>
          <a:xfrm>
            <a:off x="8666163" y="4119561"/>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PSD2</a:t>
            </a:r>
            <a:endParaRPr lang="sv-SE" dirty="0">
              <a:solidFill>
                <a:schemeClr val="bg1"/>
              </a:solidFill>
            </a:endParaRPr>
          </a:p>
        </p:txBody>
      </p:sp>
      <p:sp>
        <p:nvSpPr>
          <p:cNvPr id="8" name="Rounded Rectangle 7"/>
          <p:cNvSpPr/>
          <p:nvPr/>
        </p:nvSpPr>
        <p:spPr>
          <a:xfrm>
            <a:off x="8666163" y="2138564"/>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KYC</a:t>
            </a:r>
            <a:endParaRPr lang="sv-SE" dirty="0">
              <a:solidFill>
                <a:schemeClr val="bg1"/>
              </a:solidFill>
            </a:endParaRPr>
          </a:p>
        </p:txBody>
      </p:sp>
      <p:sp>
        <p:nvSpPr>
          <p:cNvPr id="9" name="Striped Right Arrow 8"/>
          <p:cNvSpPr/>
          <p:nvPr/>
        </p:nvSpPr>
        <p:spPr>
          <a:xfrm>
            <a:off x="3448050" y="3117444"/>
            <a:ext cx="1089025" cy="1078725"/>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p>
        </p:txBody>
      </p:sp>
      <p:sp>
        <p:nvSpPr>
          <p:cNvPr id="10" name="Striped Right Arrow 9"/>
          <p:cNvSpPr/>
          <p:nvPr/>
        </p:nvSpPr>
        <p:spPr>
          <a:xfrm rot="10800000">
            <a:off x="7427913" y="3117443"/>
            <a:ext cx="1089025" cy="1078725"/>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919522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pPr/>
              <a:t>30</a:t>
            </a:fld>
            <a:endParaRPr lang="en-US"/>
          </a:p>
        </p:txBody>
      </p:sp>
      <p:pic>
        <p:nvPicPr>
          <p:cNvPr id="5" name="Platshållare för bild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8" b="288"/>
          <a:stretch>
            <a:fillRect/>
          </a:stretch>
        </p:blipFill>
        <p:spPr/>
      </p:pic>
      <p:sp>
        <p:nvSpPr>
          <p:cNvPr id="4" name="Platshållare för innehåll 3"/>
          <p:cNvSpPr>
            <a:spLocks noGrp="1"/>
          </p:cNvSpPr>
          <p:nvPr>
            <p:ph idx="4294967295"/>
          </p:nvPr>
        </p:nvSpPr>
        <p:spPr>
          <a:xfrm>
            <a:off x="0" y="0"/>
            <a:ext cx="5293895" cy="6858000"/>
          </a:xfrm>
          <a:solidFill>
            <a:schemeClr val="accent5"/>
          </a:solidFill>
        </p:spPr>
        <p:txBody>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smtClean="0"/>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a:p>
            <a:pPr marL="0" marR="0" lvl="0" indent="0" defTabSz="914400" eaLnBrk="1" fontAlgn="auto" latinLnBrk="0" hangingPunct="1">
              <a:lnSpc>
                <a:spcPct val="100000"/>
              </a:lnSpc>
              <a:spcBef>
                <a:spcPts val="0"/>
              </a:spcBef>
              <a:spcAft>
                <a:spcPts val="0"/>
              </a:spcAft>
              <a:buClrTx/>
              <a:buSzTx/>
              <a:buNone/>
              <a:tabLst/>
              <a:defRPr/>
            </a:pPr>
            <a:endParaRPr lang="sv-SE" dirty="0" smtClean="0"/>
          </a:p>
          <a:p>
            <a:pPr marL="457200" lvl="1" indent="0">
              <a:lnSpc>
                <a:spcPct val="150000"/>
              </a:lnSpc>
              <a:spcBef>
                <a:spcPts val="0"/>
              </a:spcBef>
              <a:buNone/>
            </a:pPr>
            <a:endParaRPr lang="sv-SE" sz="2000" b="1" dirty="0" smtClean="0">
              <a:solidFill>
                <a:schemeClr val="bg1"/>
              </a:solidFill>
            </a:endParaRPr>
          </a:p>
          <a:p>
            <a:pPr marL="457200" lvl="1" indent="0">
              <a:lnSpc>
                <a:spcPct val="150000"/>
              </a:lnSpc>
              <a:spcBef>
                <a:spcPts val="0"/>
              </a:spcBef>
              <a:buNone/>
            </a:pPr>
            <a:r>
              <a:rPr lang="sv-SE" sz="1800" dirty="0">
                <a:solidFill>
                  <a:schemeClr val="bg1"/>
                </a:solidFill>
              </a:rPr>
              <a:t>01. Privatlånehantering - konceptuellt</a:t>
            </a:r>
          </a:p>
          <a:p>
            <a:pPr marL="457200" lvl="1" indent="0">
              <a:lnSpc>
                <a:spcPct val="150000"/>
              </a:lnSpc>
              <a:spcBef>
                <a:spcPts val="0"/>
              </a:spcBef>
              <a:buNone/>
            </a:pPr>
            <a:r>
              <a:rPr lang="sv-SE" sz="1800" dirty="0">
                <a:solidFill>
                  <a:schemeClr val="bg1"/>
                </a:solidFill>
              </a:rPr>
              <a:t>02. Typisk implementation</a:t>
            </a:r>
          </a:p>
          <a:p>
            <a:pPr marL="457200" lvl="1" indent="0">
              <a:lnSpc>
                <a:spcPct val="150000"/>
              </a:lnSpc>
              <a:spcBef>
                <a:spcPts val="0"/>
              </a:spcBef>
              <a:buNone/>
            </a:pPr>
            <a:r>
              <a:rPr lang="sv-SE" sz="1800" dirty="0">
                <a:solidFill>
                  <a:schemeClr val="bg1"/>
                </a:solidFill>
              </a:rPr>
              <a:t>03. Kafka – begrepp och egenskaper</a:t>
            </a:r>
          </a:p>
          <a:p>
            <a:pPr marL="457200" lvl="1" indent="0">
              <a:lnSpc>
                <a:spcPct val="150000"/>
              </a:lnSpc>
              <a:spcBef>
                <a:spcPts val="0"/>
              </a:spcBef>
              <a:buNone/>
            </a:pPr>
            <a:r>
              <a:rPr lang="sv-SE" sz="1800" b="1" dirty="0">
                <a:solidFill>
                  <a:schemeClr val="bg1"/>
                </a:solidFill>
              </a:rPr>
              <a:t>04. Kafka för </a:t>
            </a:r>
            <a:r>
              <a:rPr lang="sv-SE" sz="1800" b="1" dirty="0" err="1">
                <a:solidFill>
                  <a:schemeClr val="bg1"/>
                </a:solidFill>
              </a:rPr>
              <a:t>lånehantering</a:t>
            </a:r>
            <a:endParaRPr lang="sv-SE" sz="1800" b="1" dirty="0">
              <a:solidFill>
                <a:schemeClr val="bg1"/>
              </a:solidFill>
            </a:endParaRPr>
          </a:p>
          <a:p>
            <a:pPr marL="457200" lvl="1" indent="0">
              <a:lnSpc>
                <a:spcPct val="150000"/>
              </a:lnSpc>
              <a:spcBef>
                <a:spcPts val="0"/>
              </a:spcBef>
              <a:buNone/>
            </a:pPr>
            <a:r>
              <a:rPr lang="sv-SE" sz="1800" dirty="0">
                <a:solidFill>
                  <a:schemeClr val="bg1"/>
                </a:solidFill>
              </a:rPr>
              <a:t>05. Det större perspektivet</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p:txBody>
      </p:sp>
    </p:spTree>
    <p:extLst>
      <p:ext uri="{BB962C8B-B14F-4D97-AF65-F5344CB8AC3E}">
        <p14:creationId xmlns:p14="http://schemas.microsoft.com/office/powerpoint/2010/main" val="12009664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172"/>
          <p:cNvGrpSpPr/>
          <p:nvPr/>
        </p:nvGrpSpPr>
        <p:grpSpPr>
          <a:xfrm>
            <a:off x="1611065" y="1717201"/>
            <a:ext cx="8705999" cy="3815559"/>
            <a:chOff x="1465848" y="1718815"/>
            <a:chExt cx="9280156" cy="4067194"/>
          </a:xfrm>
        </p:grpSpPr>
        <p:sp>
          <p:nvSpPr>
            <p:cNvPr id="174" name="Alternate Process 173"/>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175" name="Decision 174"/>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76" name="Elbow Connector 175"/>
            <p:cNvCxnSpPr>
              <a:stCxn id="179" idx="3"/>
              <a:endCxn id="180"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Alternate Process 176"/>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78" name="Elbow Connector 177"/>
            <p:cNvCxnSpPr>
              <a:stCxn id="195" idx="2"/>
              <a:endCxn id="179"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9" name="Document 178"/>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80" name="Alternate Process 179"/>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81" name="Elbow Connector 180"/>
            <p:cNvCxnSpPr>
              <a:stCxn id="180" idx="3"/>
              <a:endCxn id="208"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180" idx="2"/>
              <a:endCxn id="218"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3" name="Oval 182"/>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84" name="Magnetic Disk 183"/>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85" name="Elbow Connector 184"/>
            <p:cNvCxnSpPr>
              <a:endCxn id="208"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Alternate Process 185"/>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87" name="Elbow Connector 186"/>
            <p:cNvCxnSpPr>
              <a:stCxn id="208"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Alternate Process 187"/>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189" name="Elbow Connector 188"/>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0" name="Alternate Process 189"/>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91" name="Elbow Connector 190"/>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Decision 191"/>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93" name="Elbow Connector 192"/>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195" name="Elbow Connector 194"/>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Oval 195"/>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197" name="Elbow Connector 196"/>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Alternate Process 197"/>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99" name="Elbow Connector 198"/>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Elbow Connector 199"/>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1" name="Alternate Process 200"/>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02" name="Elbow Connector 201"/>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Alternate Process 202"/>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204" name="Elbow Connector 203"/>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5" name="Alternate Process 204"/>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06" name="Elbow Connector 205"/>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7" name="Picture 206"/>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208" name="Alternate Process 207"/>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09" name="Elbow Connector 208"/>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Alternate Process 209"/>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211" name="Elbow Connector 210"/>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Magnetic Disk 211"/>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13" name="Elbow Connector 212"/>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9345996" y="2481623"/>
              <a:ext cx="556079" cy="339256"/>
              <a:chOff x="10069975" y="2790889"/>
              <a:chExt cx="556079" cy="339256"/>
            </a:xfrm>
          </p:grpSpPr>
          <p:sp>
            <p:nvSpPr>
              <p:cNvPr id="217" name="Rectangle 216"/>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218" name="Rectangle 217"/>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215" name="Alternate Process 214"/>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216" name="Elbow Connector 215"/>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Slide Number Placeholder 1"/>
          <p:cNvSpPr>
            <a:spLocks noGrp="1"/>
          </p:cNvSpPr>
          <p:nvPr>
            <p:ph type="sldNum" sz="quarter" idx="12"/>
          </p:nvPr>
        </p:nvSpPr>
        <p:spPr/>
        <p:txBody>
          <a:bodyPr/>
          <a:lstStyle/>
          <a:p>
            <a:fld id="{6332AF82-E98F-8C47-B5BC-EDAF4B2AF6A5}" type="slidenum">
              <a:rPr lang="en-US" smtClean="0"/>
              <a:t>31</a:t>
            </a:fld>
            <a:endParaRPr lang="en-US"/>
          </a:p>
        </p:txBody>
      </p:sp>
      <p:sp>
        <p:nvSpPr>
          <p:cNvPr id="3" name="Title 2"/>
          <p:cNvSpPr>
            <a:spLocks noGrp="1"/>
          </p:cNvSpPr>
          <p:nvPr>
            <p:ph type="title"/>
          </p:nvPr>
        </p:nvSpPr>
        <p:spPr/>
        <p:txBody>
          <a:bodyPr>
            <a:normAutofit fontScale="90000"/>
          </a:bodyPr>
          <a:lstStyle/>
          <a:p>
            <a:r>
              <a:rPr lang="sv-SE" dirty="0" smtClean="0"/>
              <a:t>Hanteringssystem – på Kafka</a:t>
            </a:r>
            <a:endParaRPr lang="sv-SE" dirty="0"/>
          </a:p>
        </p:txBody>
      </p:sp>
      <p:grpSp>
        <p:nvGrpSpPr>
          <p:cNvPr id="267" name="Group 266"/>
          <p:cNvGrpSpPr/>
          <p:nvPr/>
        </p:nvGrpSpPr>
        <p:grpSpPr>
          <a:xfrm>
            <a:off x="1306161" y="1467676"/>
            <a:ext cx="9108656" cy="4511005"/>
            <a:chOff x="1306161" y="1467676"/>
            <a:chExt cx="9108656" cy="4511005"/>
          </a:xfrm>
        </p:grpSpPr>
        <p:sp>
          <p:nvSpPr>
            <p:cNvPr id="265" name="Rectangle 264"/>
            <p:cNvSpPr/>
            <p:nvPr/>
          </p:nvSpPr>
          <p:spPr>
            <a:xfrm>
              <a:off x="1306161" y="1467676"/>
              <a:ext cx="9108656" cy="4511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72" name="Group 171"/>
            <p:cNvGrpSpPr/>
            <p:nvPr/>
          </p:nvGrpSpPr>
          <p:grpSpPr>
            <a:xfrm>
              <a:off x="1526229" y="1760501"/>
              <a:ext cx="8818344" cy="3864796"/>
              <a:chOff x="1526229" y="1760501"/>
              <a:chExt cx="8818344" cy="3864796"/>
            </a:xfrm>
          </p:grpSpPr>
          <p:sp>
            <p:nvSpPr>
              <p:cNvPr id="19" name="Alternate Process 18"/>
              <p:cNvSpPr/>
              <p:nvPr/>
            </p:nvSpPr>
            <p:spPr>
              <a:xfrm>
                <a:off x="1526229" y="1763398"/>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sp>
            <p:nvSpPr>
              <p:cNvPr id="22" name="Document 21"/>
              <p:cNvSpPr/>
              <p:nvPr/>
            </p:nvSpPr>
            <p:spPr>
              <a:xfrm>
                <a:off x="1592921" y="2590964"/>
                <a:ext cx="253428" cy="358196"/>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27" name="Oval 26"/>
              <p:cNvSpPr/>
              <p:nvPr/>
            </p:nvSpPr>
            <p:spPr>
              <a:xfrm>
                <a:off x="2511319" y="4327974"/>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29" name="Magnetic Disk 28"/>
              <p:cNvSpPr/>
              <p:nvPr/>
            </p:nvSpPr>
            <p:spPr>
              <a:xfrm>
                <a:off x="3213104" y="4166774"/>
                <a:ext cx="412217"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30" name="Elbow Connector 29"/>
              <p:cNvCxnSpPr>
                <a:endCxn id="53" idx="2"/>
              </p:cNvCxnSpPr>
              <p:nvPr/>
            </p:nvCxnSpPr>
            <p:spPr>
              <a:xfrm rot="16200000" flipV="1">
                <a:off x="3227319" y="3989055"/>
                <a:ext cx="38379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4041613" y="5274934"/>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34" name="Elbow Connector 33"/>
              <p:cNvCxnSpPr/>
              <p:nvPr/>
            </p:nvCxnSpPr>
            <p:spPr>
              <a:xfrm rot="16200000" flipV="1">
                <a:off x="3500919" y="4528130"/>
                <a:ext cx="149360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794763" y="4334008"/>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46" name="Alternate Process 45"/>
              <p:cNvSpPr/>
              <p:nvPr/>
            </p:nvSpPr>
            <p:spPr>
              <a:xfrm>
                <a:off x="7372148" y="2572686"/>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48" name="Alternate Process 47"/>
              <p:cNvSpPr/>
              <p:nvPr/>
            </p:nvSpPr>
            <p:spPr>
              <a:xfrm>
                <a:off x="7365060" y="176676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9" name="Elbow Connector 48"/>
              <p:cNvCxnSpPr>
                <a:stCxn id="46" idx="0"/>
                <a:endCxn id="48" idx="2"/>
              </p:cNvCxnSpPr>
              <p:nvPr/>
            </p:nvCxnSpPr>
            <p:spPr>
              <a:xfrm rot="16200000" flipV="1">
                <a:off x="7325595" y="2338761"/>
                <a:ext cx="460762"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7739803" y="1939345"/>
                <a:ext cx="641271" cy="14850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119769" y="1760501"/>
                <a:ext cx="482938" cy="455264"/>
              </a:xfrm>
              <a:prstGeom prst="rect">
                <a:avLst/>
              </a:prstGeom>
            </p:spPr>
          </p:pic>
          <p:sp>
            <p:nvSpPr>
              <p:cNvPr id="53" name="Alternate Process 52"/>
              <p:cNvSpPr/>
              <p:nvPr/>
            </p:nvSpPr>
            <p:spPr>
              <a:xfrm>
                <a:off x="9069493" y="3438513"/>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55" name="Alternate Process 54"/>
              <p:cNvSpPr/>
              <p:nvPr/>
            </p:nvSpPr>
            <p:spPr>
              <a:xfrm>
                <a:off x="9062758" y="176965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56" name="Elbow Connector 55"/>
              <p:cNvCxnSpPr/>
              <p:nvPr/>
            </p:nvCxnSpPr>
            <p:spPr>
              <a:xfrm rot="16200000" flipV="1">
                <a:off x="8598736" y="2766208"/>
                <a:ext cx="1309524" cy="67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Magnetic Disk 56"/>
              <p:cNvSpPr/>
              <p:nvPr/>
            </p:nvSpPr>
            <p:spPr>
              <a:xfrm>
                <a:off x="9030144" y="4171545"/>
                <a:ext cx="453440"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58" name="Elbow Connector 57"/>
              <p:cNvCxnSpPr/>
              <p:nvPr/>
            </p:nvCxnSpPr>
            <p:spPr>
              <a:xfrm rot="5400000">
                <a:off x="9055840" y="3970520"/>
                <a:ext cx="40205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9014234" y="2485349"/>
                <a:ext cx="528407" cy="322373"/>
                <a:chOff x="10069975" y="2790889"/>
                <a:chExt cx="556079" cy="339256"/>
              </a:xfrm>
            </p:grpSpPr>
            <p:sp>
              <p:nvSpPr>
                <p:cNvPr id="62" name="Rectangle 6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63" name="Rectangle 6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60" name="Alternate Process 59"/>
              <p:cNvSpPr/>
              <p:nvPr/>
            </p:nvSpPr>
            <p:spPr>
              <a:xfrm>
                <a:off x="9932356" y="5280139"/>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61" name="Elbow Connector 60"/>
              <p:cNvCxnSpPr/>
              <p:nvPr/>
            </p:nvCxnSpPr>
            <p:spPr>
              <a:xfrm>
                <a:off x="9483584" y="4394855"/>
                <a:ext cx="654881" cy="885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3232191" y="3419392"/>
                <a:ext cx="395130" cy="395130"/>
                <a:chOff x="1643062" y="2440608"/>
                <a:chExt cx="816941" cy="816941"/>
              </a:xfrm>
            </p:grpSpPr>
            <p:grpSp>
              <p:nvGrpSpPr>
                <p:cNvPr id="65" name="Group 64"/>
                <p:cNvGrpSpPr/>
                <p:nvPr/>
              </p:nvGrpSpPr>
              <p:grpSpPr>
                <a:xfrm>
                  <a:off x="1730120" y="2539010"/>
                  <a:ext cx="641606" cy="618528"/>
                  <a:chOff x="8115300" y="3729769"/>
                  <a:chExt cx="1320615" cy="1047971"/>
                </a:xfrm>
              </p:grpSpPr>
              <p:sp>
                <p:nvSpPr>
                  <p:cNvPr id="67" name="Curved Right Arrow 66"/>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68" name="Curved Right Arrow 67"/>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66" name="Oval 65"/>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2" name="Straight Arrow Connector 81"/>
              <p:cNvCxnSpPr>
                <a:stCxn id="19" idx="2"/>
                <a:endCxn id="85" idx="0"/>
              </p:cNvCxnSpPr>
              <p:nvPr/>
            </p:nvCxnSpPr>
            <p:spPr>
              <a:xfrm>
                <a:off x="1713601" y="2108556"/>
                <a:ext cx="12286" cy="13188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1528322" y="3427416"/>
                <a:ext cx="395130" cy="395130"/>
                <a:chOff x="1643062" y="2440608"/>
                <a:chExt cx="816941" cy="816941"/>
              </a:xfrm>
            </p:grpSpPr>
            <p:grpSp>
              <p:nvGrpSpPr>
                <p:cNvPr id="84" name="Group 83"/>
                <p:cNvGrpSpPr/>
                <p:nvPr/>
              </p:nvGrpSpPr>
              <p:grpSpPr>
                <a:xfrm>
                  <a:off x="1730120" y="2539010"/>
                  <a:ext cx="641606" cy="618528"/>
                  <a:chOff x="8115300" y="3729769"/>
                  <a:chExt cx="1320615" cy="1047971"/>
                </a:xfrm>
              </p:grpSpPr>
              <p:sp>
                <p:nvSpPr>
                  <p:cNvPr id="86" name="Curved Right Arrow 8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87" name="Curved Right Arrow 8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85" name="Oval 8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9" name="Straight Arrow Connector 88"/>
              <p:cNvCxnSpPr>
                <a:stCxn id="85" idx="6"/>
                <a:endCxn id="97" idx="2"/>
              </p:cNvCxnSpPr>
              <p:nvPr/>
            </p:nvCxnSpPr>
            <p:spPr>
              <a:xfrm>
                <a:off x="1923452" y="3624981"/>
                <a:ext cx="489376" cy="6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412828" y="3428090"/>
                <a:ext cx="395130" cy="395130"/>
                <a:chOff x="1643062" y="2440608"/>
                <a:chExt cx="816941" cy="816941"/>
              </a:xfrm>
            </p:grpSpPr>
            <p:grpSp>
              <p:nvGrpSpPr>
                <p:cNvPr id="96" name="Group 95"/>
                <p:cNvGrpSpPr/>
                <p:nvPr/>
              </p:nvGrpSpPr>
              <p:grpSpPr>
                <a:xfrm>
                  <a:off x="1730120" y="2539010"/>
                  <a:ext cx="641606" cy="618528"/>
                  <a:chOff x="8115300" y="3729769"/>
                  <a:chExt cx="1320615" cy="1047971"/>
                </a:xfrm>
              </p:grpSpPr>
              <p:sp>
                <p:nvSpPr>
                  <p:cNvPr id="98" name="Curved Right Arrow 9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99" name="Curved Right Arrow 9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97" name="Oval 9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01" name="Straight Arrow Connector 100"/>
              <p:cNvCxnSpPr>
                <a:stCxn id="97" idx="4"/>
                <a:endCxn id="27" idx="0"/>
              </p:cNvCxnSpPr>
              <p:nvPr/>
            </p:nvCxnSpPr>
            <p:spPr>
              <a:xfrm>
                <a:off x="2610393" y="3823220"/>
                <a:ext cx="1995" cy="504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7" idx="6"/>
                <a:endCxn id="66" idx="2"/>
              </p:cNvCxnSpPr>
              <p:nvPr/>
            </p:nvCxnSpPr>
            <p:spPr>
              <a:xfrm flipV="1">
                <a:off x="2807958" y="3616957"/>
                <a:ext cx="424233" cy="86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080120" y="3416615"/>
                <a:ext cx="395130" cy="395130"/>
                <a:chOff x="1643062" y="2440608"/>
                <a:chExt cx="816941" cy="816941"/>
              </a:xfrm>
            </p:grpSpPr>
            <p:grpSp>
              <p:nvGrpSpPr>
                <p:cNvPr id="108" name="Group 107"/>
                <p:cNvGrpSpPr/>
                <p:nvPr/>
              </p:nvGrpSpPr>
              <p:grpSpPr>
                <a:xfrm>
                  <a:off x="1730120" y="2539010"/>
                  <a:ext cx="641606" cy="618528"/>
                  <a:chOff x="8115300" y="3729769"/>
                  <a:chExt cx="1320615" cy="1047971"/>
                </a:xfrm>
              </p:grpSpPr>
              <p:sp>
                <p:nvSpPr>
                  <p:cNvPr id="110" name="Curved Right Arrow 10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1" name="Curved Right Arrow 11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09" name="Oval 10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12" name="Straight Arrow Connector 111"/>
              <p:cNvCxnSpPr>
                <a:stCxn id="66" idx="6"/>
                <a:endCxn id="109" idx="2"/>
              </p:cNvCxnSpPr>
              <p:nvPr/>
            </p:nvCxnSpPr>
            <p:spPr>
              <a:xfrm flipV="1">
                <a:off x="3627321" y="3614180"/>
                <a:ext cx="452799" cy="27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a:off x="4873911" y="3416615"/>
                <a:ext cx="395130" cy="395130"/>
                <a:chOff x="1643062" y="2440608"/>
                <a:chExt cx="816941" cy="816941"/>
              </a:xfrm>
            </p:grpSpPr>
            <p:grpSp>
              <p:nvGrpSpPr>
                <p:cNvPr id="116" name="Group 115"/>
                <p:cNvGrpSpPr/>
                <p:nvPr/>
              </p:nvGrpSpPr>
              <p:grpSpPr>
                <a:xfrm>
                  <a:off x="1730120" y="2539010"/>
                  <a:ext cx="641606" cy="618528"/>
                  <a:chOff x="8115300" y="3729769"/>
                  <a:chExt cx="1320615" cy="1047971"/>
                </a:xfrm>
              </p:grpSpPr>
              <p:sp>
                <p:nvSpPr>
                  <p:cNvPr id="118" name="Curved Right Arrow 11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9" name="Curved Right Arrow 11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17" name="Oval 11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0" name="Straight Arrow Connector 119"/>
              <p:cNvCxnSpPr>
                <a:stCxn id="109" idx="6"/>
                <a:endCxn id="117" idx="2"/>
              </p:cNvCxnSpPr>
              <p:nvPr/>
            </p:nvCxnSpPr>
            <p:spPr>
              <a:xfrm>
                <a:off x="4475250" y="3614180"/>
                <a:ext cx="39866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5697605" y="3417796"/>
                <a:ext cx="395130" cy="395130"/>
                <a:chOff x="1643062" y="2440608"/>
                <a:chExt cx="816941" cy="816941"/>
              </a:xfrm>
            </p:grpSpPr>
            <p:grpSp>
              <p:nvGrpSpPr>
                <p:cNvPr id="124" name="Group 123"/>
                <p:cNvGrpSpPr/>
                <p:nvPr/>
              </p:nvGrpSpPr>
              <p:grpSpPr>
                <a:xfrm>
                  <a:off x="1730120" y="2539010"/>
                  <a:ext cx="641606" cy="618528"/>
                  <a:chOff x="8115300" y="3729769"/>
                  <a:chExt cx="1320615" cy="1047971"/>
                </a:xfrm>
              </p:grpSpPr>
              <p:sp>
                <p:nvSpPr>
                  <p:cNvPr id="126" name="Curved Right Arrow 12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27" name="Curved Right Arrow 12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25" name="Oval 12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8" name="Straight Arrow Connector 127"/>
              <p:cNvCxnSpPr>
                <a:stCxn id="117" idx="6"/>
                <a:endCxn id="125" idx="2"/>
              </p:cNvCxnSpPr>
              <p:nvPr/>
            </p:nvCxnSpPr>
            <p:spPr>
              <a:xfrm>
                <a:off x="5269041" y="3614180"/>
                <a:ext cx="428564" cy="118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5705616" y="2590964"/>
                <a:ext cx="395130" cy="395130"/>
                <a:chOff x="1643062" y="2440608"/>
                <a:chExt cx="816941" cy="816941"/>
              </a:xfrm>
            </p:grpSpPr>
            <p:grpSp>
              <p:nvGrpSpPr>
                <p:cNvPr id="132" name="Group 131"/>
                <p:cNvGrpSpPr/>
                <p:nvPr/>
              </p:nvGrpSpPr>
              <p:grpSpPr>
                <a:xfrm>
                  <a:off x="1730120" y="2539010"/>
                  <a:ext cx="641606" cy="618528"/>
                  <a:chOff x="8115300" y="3729769"/>
                  <a:chExt cx="1320615" cy="1047971"/>
                </a:xfrm>
              </p:grpSpPr>
              <p:sp>
                <p:nvSpPr>
                  <p:cNvPr id="134" name="Curved Right Arrow 133"/>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35" name="Curved Right Arrow 134"/>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33" name="Oval 132"/>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36" name="Straight Arrow Connector 135"/>
              <p:cNvCxnSpPr>
                <a:stCxn id="117" idx="7"/>
                <a:endCxn id="133" idx="2"/>
              </p:cNvCxnSpPr>
              <p:nvPr/>
            </p:nvCxnSpPr>
            <p:spPr>
              <a:xfrm flipV="1">
                <a:off x="5211176" y="2788529"/>
                <a:ext cx="494440" cy="6859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25" idx="0"/>
                <a:endCxn id="133" idx="4"/>
              </p:cNvCxnSpPr>
              <p:nvPr/>
            </p:nvCxnSpPr>
            <p:spPr>
              <a:xfrm flipV="1">
                <a:off x="5895170" y="2986094"/>
                <a:ext cx="8011" cy="4317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42" name="Group 141"/>
              <p:cNvGrpSpPr/>
              <p:nvPr/>
            </p:nvGrpSpPr>
            <p:grpSpPr>
              <a:xfrm>
                <a:off x="7366054" y="3419721"/>
                <a:ext cx="395130" cy="395130"/>
                <a:chOff x="1643062" y="2440608"/>
                <a:chExt cx="816941" cy="816941"/>
              </a:xfrm>
            </p:grpSpPr>
            <p:grpSp>
              <p:nvGrpSpPr>
                <p:cNvPr id="143" name="Group 142"/>
                <p:cNvGrpSpPr/>
                <p:nvPr/>
              </p:nvGrpSpPr>
              <p:grpSpPr>
                <a:xfrm>
                  <a:off x="1730120" y="2539010"/>
                  <a:ext cx="641606" cy="618528"/>
                  <a:chOff x="8115300" y="3729769"/>
                  <a:chExt cx="1320615" cy="1047971"/>
                </a:xfrm>
              </p:grpSpPr>
              <p:sp>
                <p:nvSpPr>
                  <p:cNvPr id="145" name="Curved Right Arrow 144"/>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46" name="Curved Right Arrow 145"/>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4" name="Oval 143"/>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47" name="Group 146"/>
              <p:cNvGrpSpPr/>
              <p:nvPr/>
            </p:nvGrpSpPr>
            <p:grpSpPr>
              <a:xfrm>
                <a:off x="8207577" y="3418158"/>
                <a:ext cx="395130" cy="395130"/>
                <a:chOff x="1643062" y="2440608"/>
                <a:chExt cx="816941" cy="816941"/>
              </a:xfrm>
            </p:grpSpPr>
            <p:grpSp>
              <p:nvGrpSpPr>
                <p:cNvPr id="148" name="Group 147"/>
                <p:cNvGrpSpPr/>
                <p:nvPr/>
              </p:nvGrpSpPr>
              <p:grpSpPr>
                <a:xfrm>
                  <a:off x="1730120" y="2539010"/>
                  <a:ext cx="641606" cy="618528"/>
                  <a:chOff x="8115300" y="3729769"/>
                  <a:chExt cx="1320615" cy="1047971"/>
                </a:xfrm>
              </p:grpSpPr>
              <p:sp>
                <p:nvSpPr>
                  <p:cNvPr id="150" name="Curved Right Arrow 14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51" name="Curved Right Arrow 15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9" name="Oval 14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52" name="Straight Arrow Connector 151"/>
              <p:cNvCxnSpPr>
                <a:stCxn id="133" idx="6"/>
                <a:endCxn id="144" idx="2"/>
              </p:cNvCxnSpPr>
              <p:nvPr/>
            </p:nvCxnSpPr>
            <p:spPr>
              <a:xfrm>
                <a:off x="6100746" y="2788529"/>
                <a:ext cx="1265308" cy="828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25" idx="6"/>
                <a:endCxn id="144" idx="2"/>
              </p:cNvCxnSpPr>
              <p:nvPr/>
            </p:nvCxnSpPr>
            <p:spPr>
              <a:xfrm>
                <a:off x="6092735" y="3615361"/>
                <a:ext cx="1273319" cy="19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5" idx="4"/>
                <a:endCxn id="39" idx="0"/>
              </p:cNvCxnSpPr>
              <p:nvPr/>
            </p:nvCxnSpPr>
            <p:spPr>
              <a:xfrm>
                <a:off x="5895170" y="3812926"/>
                <a:ext cx="662" cy="5210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44" idx="0"/>
                <a:endCxn id="46" idx="2"/>
              </p:cNvCxnSpPr>
              <p:nvPr/>
            </p:nvCxnSpPr>
            <p:spPr>
              <a:xfrm flipH="1" flipV="1">
                <a:off x="7559520" y="2917844"/>
                <a:ext cx="4099" cy="5018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44" idx="6"/>
                <a:endCxn id="149" idx="2"/>
              </p:cNvCxnSpPr>
              <p:nvPr/>
            </p:nvCxnSpPr>
            <p:spPr>
              <a:xfrm flipV="1">
                <a:off x="7761184" y="3615723"/>
                <a:ext cx="446393" cy="15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49" idx="6"/>
                <a:endCxn id="53" idx="1"/>
              </p:cNvCxnSpPr>
              <p:nvPr/>
            </p:nvCxnSpPr>
            <p:spPr>
              <a:xfrm flipV="1">
                <a:off x="8602707" y="3611092"/>
                <a:ext cx="466786" cy="46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2394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
                                        </p:tgtEl>
                                        <p:attrNameLst>
                                          <p:attrName>style.visibility</p:attrName>
                                        </p:attrNameLst>
                                      </p:cBhvr>
                                      <p:to>
                                        <p:strVal val="visible"/>
                                      </p:to>
                                    </p:set>
                                    <p:animEffect transition="in" filter="fade">
                                      <p:cBhvr>
                                        <p:cTn id="7" dur="5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32</a:t>
            </a:fld>
            <a:endParaRPr lang="en-US"/>
          </a:p>
        </p:txBody>
      </p:sp>
      <p:sp>
        <p:nvSpPr>
          <p:cNvPr id="3" name="Title 2"/>
          <p:cNvSpPr>
            <a:spLocks noGrp="1"/>
          </p:cNvSpPr>
          <p:nvPr>
            <p:ph type="title"/>
          </p:nvPr>
        </p:nvSpPr>
        <p:spPr/>
        <p:txBody>
          <a:bodyPr>
            <a:normAutofit fontScale="90000"/>
          </a:bodyPr>
          <a:lstStyle/>
          <a:p>
            <a:r>
              <a:rPr lang="sv-SE" dirty="0" err="1" smtClean="0"/>
              <a:t>Asynkronitet</a:t>
            </a:r>
            <a:r>
              <a:rPr lang="sv-SE" dirty="0" smtClean="0"/>
              <a:t> och </a:t>
            </a:r>
            <a:r>
              <a:rPr lang="sv-SE" dirty="0" err="1" smtClean="0"/>
              <a:t>persistering</a:t>
            </a:r>
            <a:r>
              <a:rPr lang="is-IS" dirty="0" smtClean="0"/>
              <a:t>…</a:t>
            </a:r>
            <a:endParaRPr lang="sv-SE" dirty="0"/>
          </a:p>
        </p:txBody>
      </p:sp>
      <p:grpSp>
        <p:nvGrpSpPr>
          <p:cNvPr id="6" name="Group 5"/>
          <p:cNvGrpSpPr/>
          <p:nvPr/>
        </p:nvGrpSpPr>
        <p:grpSpPr>
          <a:xfrm>
            <a:off x="5693956" y="3243067"/>
            <a:ext cx="816941" cy="816941"/>
            <a:chOff x="1643062" y="2440608"/>
            <a:chExt cx="816941" cy="816941"/>
          </a:xfrm>
        </p:grpSpPr>
        <p:grpSp>
          <p:nvGrpSpPr>
            <p:cNvPr id="13" name="Group 12"/>
            <p:cNvGrpSpPr/>
            <p:nvPr/>
          </p:nvGrpSpPr>
          <p:grpSpPr>
            <a:xfrm>
              <a:off x="1730120" y="2539010"/>
              <a:ext cx="641606" cy="618528"/>
              <a:chOff x="8115300" y="3729769"/>
              <a:chExt cx="1320615" cy="1047971"/>
            </a:xfrm>
          </p:grpSpPr>
          <p:sp>
            <p:nvSpPr>
              <p:cNvPr id="9" name="Curved Right Arrow 8"/>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1" name="Curved Right Arrow 2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5" name="Oval 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34" name="Straight Arrow Connector 33"/>
          <p:cNvCxnSpPr>
            <a:stCxn id="5" idx="6"/>
          </p:cNvCxnSpPr>
          <p:nvPr/>
        </p:nvCxnSpPr>
        <p:spPr>
          <a:xfrm>
            <a:off x="6510897" y="3651538"/>
            <a:ext cx="2544203" cy="15757"/>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3073400" y="3651538"/>
            <a:ext cx="2620556" cy="1575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606916" y="3198587"/>
            <a:ext cx="1376031" cy="89441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Osignerad</a:t>
            </a:r>
          </a:p>
          <a:p>
            <a:pPr algn="ctr"/>
            <a:r>
              <a:rPr lang="sv-SE" dirty="0">
                <a:solidFill>
                  <a:schemeClr val="tx2">
                    <a:lumMod val="50000"/>
                    <a:lumOff val="50000"/>
                  </a:schemeClr>
                </a:solidFill>
              </a:rPr>
              <a:t>a</a:t>
            </a:r>
            <a:r>
              <a:rPr lang="sv-SE" dirty="0" smtClean="0">
                <a:solidFill>
                  <a:schemeClr val="tx2">
                    <a:lumMod val="50000"/>
                    <a:lumOff val="50000"/>
                  </a:schemeClr>
                </a:solidFill>
              </a:rPr>
              <a:t>nsökan</a:t>
            </a:r>
            <a:endParaRPr lang="sv-SE" dirty="0">
              <a:solidFill>
                <a:schemeClr val="tx2">
                  <a:lumMod val="50000"/>
                  <a:lumOff val="50000"/>
                </a:schemeClr>
              </a:solidFill>
            </a:endParaRPr>
          </a:p>
        </p:txBody>
      </p:sp>
      <p:cxnSp>
        <p:nvCxnSpPr>
          <p:cNvPr id="46" name="Straight Arrow Connector 45"/>
          <p:cNvCxnSpPr>
            <a:endCxn id="5" idx="0"/>
          </p:cNvCxnSpPr>
          <p:nvPr/>
        </p:nvCxnSpPr>
        <p:spPr>
          <a:xfrm>
            <a:off x="6097412" y="1420005"/>
            <a:ext cx="5015" cy="182306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409396" y="1831287"/>
            <a:ext cx="1376031" cy="89441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Signering-klar-event</a:t>
            </a:r>
            <a:endParaRPr lang="sv-SE" dirty="0">
              <a:solidFill>
                <a:schemeClr val="tx2">
                  <a:lumMod val="50000"/>
                  <a:lumOff val="50000"/>
                </a:schemeClr>
              </a:solidFill>
            </a:endParaRPr>
          </a:p>
        </p:txBody>
      </p:sp>
      <p:sp>
        <p:nvSpPr>
          <p:cNvPr id="52" name="Rectangle 51"/>
          <p:cNvSpPr/>
          <p:nvPr/>
        </p:nvSpPr>
        <p:spPr>
          <a:xfrm>
            <a:off x="7028746" y="3220087"/>
            <a:ext cx="1376031" cy="89441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Signerad</a:t>
            </a:r>
          </a:p>
          <a:p>
            <a:pPr algn="ctr"/>
            <a:r>
              <a:rPr lang="sv-SE" dirty="0">
                <a:solidFill>
                  <a:schemeClr val="tx2">
                    <a:lumMod val="50000"/>
                    <a:lumOff val="50000"/>
                  </a:schemeClr>
                </a:solidFill>
              </a:rPr>
              <a:t>a</a:t>
            </a:r>
            <a:r>
              <a:rPr lang="sv-SE" dirty="0" smtClean="0">
                <a:solidFill>
                  <a:schemeClr val="tx2">
                    <a:lumMod val="50000"/>
                    <a:lumOff val="50000"/>
                  </a:schemeClr>
                </a:solidFill>
              </a:rPr>
              <a:t>nsökan</a:t>
            </a:r>
            <a:endParaRPr lang="sv-SE" dirty="0">
              <a:solidFill>
                <a:schemeClr val="tx2">
                  <a:lumMod val="50000"/>
                  <a:lumOff val="50000"/>
                </a:schemeClr>
              </a:solidFill>
            </a:endParaRPr>
          </a:p>
        </p:txBody>
      </p:sp>
    </p:spTree>
    <p:extLst>
      <p:ext uri="{BB962C8B-B14F-4D97-AF65-F5344CB8AC3E}">
        <p14:creationId xmlns:p14="http://schemas.microsoft.com/office/powerpoint/2010/main" val="50824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33</a:t>
            </a:fld>
            <a:endParaRPr lang="en-US"/>
          </a:p>
        </p:txBody>
      </p:sp>
      <p:sp>
        <p:nvSpPr>
          <p:cNvPr id="3" name="Title 2"/>
          <p:cNvSpPr>
            <a:spLocks noGrp="1"/>
          </p:cNvSpPr>
          <p:nvPr>
            <p:ph type="title"/>
          </p:nvPr>
        </p:nvSpPr>
        <p:spPr/>
        <p:txBody>
          <a:bodyPr>
            <a:normAutofit fontScale="90000"/>
          </a:bodyPr>
          <a:lstStyle/>
          <a:p>
            <a:r>
              <a:rPr lang="sv-SE" dirty="0" err="1" smtClean="0"/>
              <a:t>Processing</a:t>
            </a:r>
            <a:r>
              <a:rPr lang="sv-SE" dirty="0" smtClean="0"/>
              <a:t> och affärsregler</a:t>
            </a:r>
            <a:r>
              <a:rPr lang="is-IS" dirty="0" smtClean="0"/>
              <a:t>…</a:t>
            </a:r>
            <a:endParaRPr lang="sv-SE" dirty="0"/>
          </a:p>
        </p:txBody>
      </p:sp>
      <p:grpSp>
        <p:nvGrpSpPr>
          <p:cNvPr id="6" name="Group 5"/>
          <p:cNvGrpSpPr/>
          <p:nvPr/>
        </p:nvGrpSpPr>
        <p:grpSpPr>
          <a:xfrm>
            <a:off x="5693956" y="3243067"/>
            <a:ext cx="816941" cy="816941"/>
            <a:chOff x="1643062" y="2440608"/>
            <a:chExt cx="816941" cy="816941"/>
          </a:xfrm>
        </p:grpSpPr>
        <p:grpSp>
          <p:nvGrpSpPr>
            <p:cNvPr id="13" name="Group 12"/>
            <p:cNvGrpSpPr/>
            <p:nvPr/>
          </p:nvGrpSpPr>
          <p:grpSpPr>
            <a:xfrm>
              <a:off x="1730120" y="2539010"/>
              <a:ext cx="641606" cy="618528"/>
              <a:chOff x="8115300" y="3729769"/>
              <a:chExt cx="1320615" cy="1047971"/>
            </a:xfrm>
          </p:grpSpPr>
          <p:sp>
            <p:nvSpPr>
              <p:cNvPr id="9" name="Curved Right Arrow 8"/>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1" name="Curved Right Arrow 2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5" name="Oval 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34" name="Straight Arrow Connector 33"/>
          <p:cNvCxnSpPr>
            <a:stCxn id="5" idx="6"/>
          </p:cNvCxnSpPr>
          <p:nvPr/>
        </p:nvCxnSpPr>
        <p:spPr>
          <a:xfrm>
            <a:off x="6510897" y="3651538"/>
            <a:ext cx="2544203" cy="15757"/>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3073400" y="3651538"/>
            <a:ext cx="2620556" cy="1575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606916" y="3198587"/>
            <a:ext cx="1376031" cy="89441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Ansökan</a:t>
            </a:r>
            <a:endParaRPr lang="sv-SE" dirty="0">
              <a:solidFill>
                <a:schemeClr val="tx2">
                  <a:lumMod val="50000"/>
                  <a:lumOff val="50000"/>
                </a:schemeClr>
              </a:solidFill>
            </a:endParaRPr>
          </a:p>
        </p:txBody>
      </p:sp>
      <p:sp>
        <p:nvSpPr>
          <p:cNvPr id="52" name="Rectangle 51"/>
          <p:cNvSpPr/>
          <p:nvPr/>
        </p:nvSpPr>
        <p:spPr>
          <a:xfrm>
            <a:off x="7028746" y="3220087"/>
            <a:ext cx="1376031" cy="89441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Ansökan med score</a:t>
            </a:r>
            <a:endParaRPr lang="sv-SE" dirty="0">
              <a:solidFill>
                <a:schemeClr val="tx2">
                  <a:lumMod val="50000"/>
                  <a:lumOff val="50000"/>
                </a:schemeClr>
              </a:solidFill>
            </a:endParaRPr>
          </a:p>
        </p:txBody>
      </p:sp>
      <p:sp>
        <p:nvSpPr>
          <p:cNvPr id="4" name="Vertical Scroll 3"/>
          <p:cNvSpPr/>
          <p:nvPr/>
        </p:nvSpPr>
        <p:spPr>
          <a:xfrm>
            <a:off x="5395131" y="4158410"/>
            <a:ext cx="1378909" cy="950007"/>
          </a:xfrm>
          <a:prstGeom prst="verticalScroll">
            <a:avLst/>
          </a:prstGeom>
          <a:solidFill>
            <a:schemeClr val="bg1"/>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Regler</a:t>
            </a:r>
            <a:endParaRPr lang="sv-SE" dirty="0">
              <a:solidFill>
                <a:schemeClr val="tx2">
                  <a:lumMod val="50000"/>
                  <a:lumOff val="50000"/>
                </a:schemeClr>
              </a:solidFill>
            </a:endParaRPr>
          </a:p>
        </p:txBody>
      </p:sp>
    </p:spTree>
    <p:extLst>
      <p:ext uri="{BB962C8B-B14F-4D97-AF65-F5344CB8AC3E}">
        <p14:creationId xmlns:p14="http://schemas.microsoft.com/office/powerpoint/2010/main" val="10847419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570750" y="2442001"/>
            <a:ext cx="1776722" cy="1839659"/>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4800" dirty="0" smtClean="0">
                <a:solidFill>
                  <a:schemeClr val="accent1"/>
                </a:solidFill>
              </a:rPr>
              <a:t>v1</a:t>
            </a:r>
            <a:endParaRPr lang="sv-SE" sz="4800" dirty="0">
              <a:solidFill>
                <a:schemeClr val="accent1"/>
              </a:solidFill>
            </a:endParaRPr>
          </a:p>
        </p:txBody>
      </p:sp>
      <p:sp>
        <p:nvSpPr>
          <p:cNvPr id="82" name="Rectangle 81"/>
          <p:cNvSpPr/>
          <p:nvPr/>
        </p:nvSpPr>
        <p:spPr>
          <a:xfrm>
            <a:off x="3570750" y="2442001"/>
            <a:ext cx="1776722" cy="1839659"/>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4800" dirty="0" smtClean="0">
                <a:solidFill>
                  <a:schemeClr val="accent1"/>
                </a:solidFill>
              </a:rPr>
              <a:t>v2</a:t>
            </a:r>
            <a:endParaRPr lang="sv-SE" sz="4800" dirty="0">
              <a:solidFill>
                <a:schemeClr val="accent1"/>
              </a:solidFill>
            </a:endParaRPr>
          </a:p>
        </p:txBody>
      </p:sp>
      <p:sp>
        <p:nvSpPr>
          <p:cNvPr id="2" name="Slide Number Placeholder 1"/>
          <p:cNvSpPr>
            <a:spLocks noGrp="1"/>
          </p:cNvSpPr>
          <p:nvPr>
            <p:ph type="sldNum" sz="quarter" idx="12"/>
          </p:nvPr>
        </p:nvSpPr>
        <p:spPr/>
        <p:txBody>
          <a:bodyPr/>
          <a:lstStyle/>
          <a:p>
            <a:fld id="{6332AF82-E98F-8C47-B5BC-EDAF4B2AF6A5}" type="slidenum">
              <a:rPr lang="en-US" smtClean="0"/>
              <a:t>34</a:t>
            </a:fld>
            <a:endParaRPr lang="en-US"/>
          </a:p>
        </p:txBody>
      </p:sp>
      <p:sp>
        <p:nvSpPr>
          <p:cNvPr id="3" name="Title 2"/>
          <p:cNvSpPr>
            <a:spLocks noGrp="1"/>
          </p:cNvSpPr>
          <p:nvPr>
            <p:ph type="title"/>
          </p:nvPr>
        </p:nvSpPr>
        <p:spPr/>
        <p:txBody>
          <a:bodyPr>
            <a:normAutofit fontScale="90000"/>
          </a:bodyPr>
          <a:lstStyle/>
          <a:p>
            <a:r>
              <a:rPr lang="sv-SE" dirty="0" err="1" smtClean="0"/>
              <a:t>Deployment</a:t>
            </a:r>
            <a:r>
              <a:rPr lang="sv-SE" dirty="0" smtClean="0"/>
              <a:t> och uppgradering</a:t>
            </a:r>
            <a:r>
              <a:rPr lang="is-IS" dirty="0" smtClean="0"/>
              <a:t>…</a:t>
            </a:r>
            <a:endParaRPr lang="sv-SE" dirty="0"/>
          </a:p>
        </p:txBody>
      </p:sp>
      <p:grpSp>
        <p:nvGrpSpPr>
          <p:cNvPr id="4" name="Group 3"/>
          <p:cNvGrpSpPr/>
          <p:nvPr/>
        </p:nvGrpSpPr>
        <p:grpSpPr>
          <a:xfrm>
            <a:off x="6707650" y="2442001"/>
            <a:ext cx="1776722" cy="1839659"/>
            <a:chOff x="6707650" y="2442001"/>
            <a:chExt cx="1776722" cy="1839659"/>
          </a:xfrm>
        </p:grpSpPr>
        <p:sp>
          <p:nvSpPr>
            <p:cNvPr id="81" name="Rectangle 80"/>
            <p:cNvSpPr/>
            <p:nvPr/>
          </p:nvSpPr>
          <p:spPr>
            <a:xfrm>
              <a:off x="6707650" y="2442001"/>
              <a:ext cx="1776722" cy="1839659"/>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4800" dirty="0" smtClean="0">
                  <a:solidFill>
                    <a:schemeClr val="accent1"/>
                  </a:solidFill>
                </a:rPr>
                <a:t>v1</a:t>
              </a:r>
              <a:endParaRPr lang="sv-SE" sz="4800" dirty="0">
                <a:solidFill>
                  <a:schemeClr val="accent1"/>
                </a:solidFill>
              </a:endParaRPr>
            </a:p>
          </p:txBody>
        </p:sp>
        <p:grpSp>
          <p:nvGrpSpPr>
            <p:cNvPr id="6" name="Group 5"/>
            <p:cNvGrpSpPr/>
            <p:nvPr/>
          </p:nvGrpSpPr>
          <p:grpSpPr>
            <a:xfrm>
              <a:off x="7192556" y="3243067"/>
              <a:ext cx="816941" cy="816941"/>
              <a:chOff x="1643062" y="2440608"/>
              <a:chExt cx="816941" cy="816941"/>
            </a:xfrm>
          </p:grpSpPr>
          <p:grpSp>
            <p:nvGrpSpPr>
              <p:cNvPr id="13" name="Group 12"/>
              <p:cNvGrpSpPr/>
              <p:nvPr/>
            </p:nvGrpSpPr>
            <p:grpSpPr>
              <a:xfrm>
                <a:off x="1730120" y="2539010"/>
                <a:ext cx="641606" cy="618528"/>
                <a:chOff x="8115300" y="3729769"/>
                <a:chExt cx="1320615" cy="1047971"/>
              </a:xfrm>
            </p:grpSpPr>
            <p:sp>
              <p:nvSpPr>
                <p:cNvPr id="9" name="Curved Right Arrow 8"/>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1" name="Curved Right Arrow 2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5" name="Oval 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cxnSp>
        <p:nvCxnSpPr>
          <p:cNvPr id="34" name="Straight Arrow Connector 33"/>
          <p:cNvCxnSpPr>
            <a:stCxn id="5" idx="6"/>
          </p:cNvCxnSpPr>
          <p:nvPr/>
        </p:nvCxnSpPr>
        <p:spPr>
          <a:xfrm>
            <a:off x="8009497" y="3651538"/>
            <a:ext cx="1693303" cy="10487"/>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9" idx="6"/>
            <a:endCxn id="5" idx="2"/>
          </p:cNvCxnSpPr>
          <p:nvPr/>
        </p:nvCxnSpPr>
        <p:spPr>
          <a:xfrm flipV="1">
            <a:off x="4872597" y="3651538"/>
            <a:ext cx="2319959" cy="1048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4055656" y="3253554"/>
            <a:ext cx="816941" cy="816941"/>
            <a:chOff x="1643062" y="2440608"/>
            <a:chExt cx="816941" cy="816941"/>
          </a:xfrm>
        </p:grpSpPr>
        <p:grpSp>
          <p:nvGrpSpPr>
            <p:cNvPr id="18" name="Group 17"/>
            <p:cNvGrpSpPr/>
            <p:nvPr/>
          </p:nvGrpSpPr>
          <p:grpSpPr>
            <a:xfrm>
              <a:off x="1730120" y="2539010"/>
              <a:ext cx="641606" cy="618528"/>
              <a:chOff x="8115300" y="3729769"/>
              <a:chExt cx="1320615" cy="1047971"/>
            </a:xfrm>
          </p:grpSpPr>
          <p:sp>
            <p:nvSpPr>
              <p:cNvPr id="20" name="Curved Right Arrow 19"/>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2" name="Curved Right Arrow 21"/>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9" name="Oval 1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23" name="Straight Arrow Connector 22"/>
          <p:cNvCxnSpPr>
            <a:endCxn id="19" idx="2"/>
          </p:cNvCxnSpPr>
          <p:nvPr/>
        </p:nvCxnSpPr>
        <p:spPr>
          <a:xfrm>
            <a:off x="1866900" y="3662025"/>
            <a:ext cx="2188756"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6505728" y="2230836"/>
            <a:ext cx="1776722" cy="1839659"/>
            <a:chOff x="6707650" y="2442001"/>
            <a:chExt cx="1776722" cy="1839659"/>
          </a:xfrm>
        </p:grpSpPr>
        <p:sp>
          <p:nvSpPr>
            <p:cNvPr id="91" name="Rectangle 90"/>
            <p:cNvSpPr/>
            <p:nvPr/>
          </p:nvSpPr>
          <p:spPr>
            <a:xfrm>
              <a:off x="6707650" y="2442001"/>
              <a:ext cx="1776722" cy="1839659"/>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4800" dirty="0" smtClean="0">
                  <a:solidFill>
                    <a:schemeClr val="accent1"/>
                  </a:solidFill>
                </a:rPr>
                <a:t>v1</a:t>
              </a:r>
              <a:endParaRPr lang="sv-SE" sz="4800" dirty="0">
                <a:solidFill>
                  <a:schemeClr val="accent1"/>
                </a:solidFill>
              </a:endParaRPr>
            </a:p>
          </p:txBody>
        </p:sp>
        <p:grpSp>
          <p:nvGrpSpPr>
            <p:cNvPr id="92" name="Group 91"/>
            <p:cNvGrpSpPr/>
            <p:nvPr/>
          </p:nvGrpSpPr>
          <p:grpSpPr>
            <a:xfrm>
              <a:off x="7192556" y="3243067"/>
              <a:ext cx="816941" cy="816941"/>
              <a:chOff x="1643062" y="2440608"/>
              <a:chExt cx="816941" cy="816941"/>
            </a:xfrm>
          </p:grpSpPr>
          <p:grpSp>
            <p:nvGrpSpPr>
              <p:cNvPr id="93" name="Group 92"/>
              <p:cNvGrpSpPr/>
              <p:nvPr/>
            </p:nvGrpSpPr>
            <p:grpSpPr>
              <a:xfrm>
                <a:off x="1730120" y="2539010"/>
                <a:ext cx="641606" cy="618528"/>
                <a:chOff x="8115300" y="3729769"/>
                <a:chExt cx="1320615" cy="1047971"/>
              </a:xfrm>
            </p:grpSpPr>
            <p:sp>
              <p:nvSpPr>
                <p:cNvPr id="95" name="Curved Right Arrow 94"/>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96" name="Curved Right Arrow 95"/>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94" name="Oval 93"/>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spTree>
    <p:extLst>
      <p:ext uri="{BB962C8B-B14F-4D97-AF65-F5344CB8AC3E}">
        <p14:creationId xmlns:p14="http://schemas.microsoft.com/office/powerpoint/2010/main" val="161656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1"/>
                                        </p:tgtEl>
                                      </p:cBhvr>
                                    </p:animEffect>
                                    <p:set>
                                      <p:cBhvr>
                                        <p:cTn id="12" dur="1" fill="hold">
                                          <p:stCondLst>
                                            <p:cond delay="499"/>
                                          </p:stCondLst>
                                        </p:cTn>
                                        <p:tgtEl>
                                          <p:spTgt spid="31"/>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8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35</a:t>
            </a:fld>
            <a:endParaRPr lang="en-US"/>
          </a:p>
        </p:txBody>
      </p:sp>
      <p:sp>
        <p:nvSpPr>
          <p:cNvPr id="3" name="Title 2"/>
          <p:cNvSpPr>
            <a:spLocks noGrp="1"/>
          </p:cNvSpPr>
          <p:nvPr>
            <p:ph type="title"/>
          </p:nvPr>
        </p:nvSpPr>
        <p:spPr/>
        <p:txBody>
          <a:bodyPr>
            <a:normAutofit fontScale="90000"/>
          </a:bodyPr>
          <a:lstStyle/>
          <a:p>
            <a:r>
              <a:rPr lang="sv-SE" dirty="0" smtClean="0"/>
              <a:t>Microservices</a:t>
            </a:r>
            <a:r>
              <a:rPr lang="is-IS" dirty="0" smtClean="0"/>
              <a:t>…</a:t>
            </a:r>
            <a:endParaRPr lang="sv-SE" dirty="0"/>
          </a:p>
        </p:txBody>
      </p:sp>
      <p:grpSp>
        <p:nvGrpSpPr>
          <p:cNvPr id="267" name="Group 266"/>
          <p:cNvGrpSpPr/>
          <p:nvPr/>
        </p:nvGrpSpPr>
        <p:grpSpPr>
          <a:xfrm>
            <a:off x="1647368" y="1401304"/>
            <a:ext cx="9108656" cy="4511005"/>
            <a:chOff x="1306161" y="1467676"/>
            <a:chExt cx="9108656" cy="4511005"/>
          </a:xfrm>
        </p:grpSpPr>
        <p:sp>
          <p:nvSpPr>
            <p:cNvPr id="265" name="Rectangle 264"/>
            <p:cNvSpPr/>
            <p:nvPr/>
          </p:nvSpPr>
          <p:spPr>
            <a:xfrm>
              <a:off x="1306161" y="1467676"/>
              <a:ext cx="9108656" cy="4511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72" name="Group 171"/>
            <p:cNvGrpSpPr/>
            <p:nvPr/>
          </p:nvGrpSpPr>
          <p:grpSpPr>
            <a:xfrm>
              <a:off x="1526229" y="1760501"/>
              <a:ext cx="8818344" cy="3864796"/>
              <a:chOff x="1526229" y="1760501"/>
              <a:chExt cx="8818344" cy="3864796"/>
            </a:xfrm>
          </p:grpSpPr>
          <p:sp>
            <p:nvSpPr>
              <p:cNvPr id="19" name="Alternate Process 18"/>
              <p:cNvSpPr/>
              <p:nvPr/>
            </p:nvSpPr>
            <p:spPr>
              <a:xfrm>
                <a:off x="1526229" y="1763398"/>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sp>
            <p:nvSpPr>
              <p:cNvPr id="22" name="Document 21"/>
              <p:cNvSpPr/>
              <p:nvPr/>
            </p:nvSpPr>
            <p:spPr>
              <a:xfrm>
                <a:off x="1592921" y="2590964"/>
                <a:ext cx="253428" cy="358196"/>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27" name="Oval 26"/>
              <p:cNvSpPr/>
              <p:nvPr/>
            </p:nvSpPr>
            <p:spPr>
              <a:xfrm>
                <a:off x="2511319" y="4327974"/>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29" name="Magnetic Disk 28"/>
              <p:cNvSpPr/>
              <p:nvPr/>
            </p:nvSpPr>
            <p:spPr>
              <a:xfrm>
                <a:off x="3213104" y="4166774"/>
                <a:ext cx="412217"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30" name="Elbow Connector 29"/>
              <p:cNvCxnSpPr>
                <a:endCxn id="53" idx="2"/>
              </p:cNvCxnSpPr>
              <p:nvPr/>
            </p:nvCxnSpPr>
            <p:spPr>
              <a:xfrm rot="16200000" flipV="1">
                <a:off x="3227319" y="3989055"/>
                <a:ext cx="38379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4041613" y="5274934"/>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34" name="Elbow Connector 33"/>
              <p:cNvCxnSpPr/>
              <p:nvPr/>
            </p:nvCxnSpPr>
            <p:spPr>
              <a:xfrm rot="16200000" flipV="1">
                <a:off x="3500919" y="4528130"/>
                <a:ext cx="149360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794763" y="4334008"/>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46" name="Alternate Process 45"/>
              <p:cNvSpPr/>
              <p:nvPr/>
            </p:nvSpPr>
            <p:spPr>
              <a:xfrm>
                <a:off x="7372148" y="2572686"/>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48" name="Alternate Process 47"/>
              <p:cNvSpPr/>
              <p:nvPr/>
            </p:nvSpPr>
            <p:spPr>
              <a:xfrm>
                <a:off x="7365060" y="176676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9" name="Elbow Connector 48"/>
              <p:cNvCxnSpPr>
                <a:stCxn id="46" idx="0"/>
                <a:endCxn id="48" idx="2"/>
              </p:cNvCxnSpPr>
              <p:nvPr/>
            </p:nvCxnSpPr>
            <p:spPr>
              <a:xfrm rot="16200000" flipV="1">
                <a:off x="7325595" y="2338761"/>
                <a:ext cx="460762"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7739803" y="1939345"/>
                <a:ext cx="641271" cy="14850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119769" y="1760501"/>
                <a:ext cx="482938" cy="455264"/>
              </a:xfrm>
              <a:prstGeom prst="rect">
                <a:avLst/>
              </a:prstGeom>
            </p:spPr>
          </p:pic>
          <p:sp>
            <p:nvSpPr>
              <p:cNvPr id="53" name="Alternate Process 52"/>
              <p:cNvSpPr/>
              <p:nvPr/>
            </p:nvSpPr>
            <p:spPr>
              <a:xfrm>
                <a:off x="9069493" y="3438513"/>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55" name="Alternate Process 54"/>
              <p:cNvSpPr/>
              <p:nvPr/>
            </p:nvSpPr>
            <p:spPr>
              <a:xfrm>
                <a:off x="9062758" y="176965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56" name="Elbow Connector 55"/>
              <p:cNvCxnSpPr/>
              <p:nvPr/>
            </p:nvCxnSpPr>
            <p:spPr>
              <a:xfrm rot="16200000" flipV="1">
                <a:off x="8598736" y="2766208"/>
                <a:ext cx="1309524" cy="67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Magnetic Disk 56"/>
              <p:cNvSpPr/>
              <p:nvPr/>
            </p:nvSpPr>
            <p:spPr>
              <a:xfrm>
                <a:off x="9030144" y="4171545"/>
                <a:ext cx="453440"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58" name="Elbow Connector 57"/>
              <p:cNvCxnSpPr/>
              <p:nvPr/>
            </p:nvCxnSpPr>
            <p:spPr>
              <a:xfrm rot="5400000">
                <a:off x="9055840" y="3970520"/>
                <a:ext cx="40205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9014234" y="2485349"/>
                <a:ext cx="528407" cy="322373"/>
                <a:chOff x="10069975" y="2790889"/>
                <a:chExt cx="556079" cy="339256"/>
              </a:xfrm>
            </p:grpSpPr>
            <p:sp>
              <p:nvSpPr>
                <p:cNvPr id="62" name="Rectangle 6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63" name="Rectangle 6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60" name="Alternate Process 59"/>
              <p:cNvSpPr/>
              <p:nvPr/>
            </p:nvSpPr>
            <p:spPr>
              <a:xfrm>
                <a:off x="9932356" y="5280139"/>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61" name="Elbow Connector 60"/>
              <p:cNvCxnSpPr/>
              <p:nvPr/>
            </p:nvCxnSpPr>
            <p:spPr>
              <a:xfrm>
                <a:off x="9483584" y="4394855"/>
                <a:ext cx="654881" cy="885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3232191" y="3419392"/>
                <a:ext cx="395130" cy="395130"/>
                <a:chOff x="1643062" y="2440608"/>
                <a:chExt cx="816941" cy="816941"/>
              </a:xfrm>
            </p:grpSpPr>
            <p:grpSp>
              <p:nvGrpSpPr>
                <p:cNvPr id="65" name="Group 64"/>
                <p:cNvGrpSpPr/>
                <p:nvPr/>
              </p:nvGrpSpPr>
              <p:grpSpPr>
                <a:xfrm>
                  <a:off x="1730120" y="2539010"/>
                  <a:ext cx="641606" cy="618528"/>
                  <a:chOff x="8115300" y="3729769"/>
                  <a:chExt cx="1320615" cy="1047971"/>
                </a:xfrm>
              </p:grpSpPr>
              <p:sp>
                <p:nvSpPr>
                  <p:cNvPr id="67" name="Curved Right Arrow 66"/>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68" name="Curved Right Arrow 67"/>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66" name="Oval 65"/>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2" name="Straight Arrow Connector 81"/>
              <p:cNvCxnSpPr>
                <a:stCxn id="19" idx="2"/>
                <a:endCxn id="85" idx="0"/>
              </p:cNvCxnSpPr>
              <p:nvPr/>
            </p:nvCxnSpPr>
            <p:spPr>
              <a:xfrm>
                <a:off x="1713601" y="2108556"/>
                <a:ext cx="12286" cy="13188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1528322" y="3427416"/>
                <a:ext cx="395130" cy="395130"/>
                <a:chOff x="1643062" y="2440608"/>
                <a:chExt cx="816941" cy="816941"/>
              </a:xfrm>
            </p:grpSpPr>
            <p:grpSp>
              <p:nvGrpSpPr>
                <p:cNvPr id="84" name="Group 83"/>
                <p:cNvGrpSpPr/>
                <p:nvPr/>
              </p:nvGrpSpPr>
              <p:grpSpPr>
                <a:xfrm>
                  <a:off x="1730120" y="2539010"/>
                  <a:ext cx="641606" cy="618528"/>
                  <a:chOff x="8115300" y="3729769"/>
                  <a:chExt cx="1320615" cy="1047971"/>
                </a:xfrm>
              </p:grpSpPr>
              <p:sp>
                <p:nvSpPr>
                  <p:cNvPr id="86" name="Curved Right Arrow 8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87" name="Curved Right Arrow 8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85" name="Oval 8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9" name="Straight Arrow Connector 88"/>
              <p:cNvCxnSpPr>
                <a:stCxn id="85" idx="6"/>
                <a:endCxn id="97" idx="2"/>
              </p:cNvCxnSpPr>
              <p:nvPr/>
            </p:nvCxnSpPr>
            <p:spPr>
              <a:xfrm>
                <a:off x="1923452" y="3624981"/>
                <a:ext cx="489376" cy="6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412828" y="3428090"/>
                <a:ext cx="395130" cy="395130"/>
                <a:chOff x="1643062" y="2440608"/>
                <a:chExt cx="816941" cy="816941"/>
              </a:xfrm>
            </p:grpSpPr>
            <p:grpSp>
              <p:nvGrpSpPr>
                <p:cNvPr id="96" name="Group 95"/>
                <p:cNvGrpSpPr/>
                <p:nvPr/>
              </p:nvGrpSpPr>
              <p:grpSpPr>
                <a:xfrm>
                  <a:off x="1730120" y="2539010"/>
                  <a:ext cx="641606" cy="618528"/>
                  <a:chOff x="8115300" y="3729769"/>
                  <a:chExt cx="1320615" cy="1047971"/>
                </a:xfrm>
              </p:grpSpPr>
              <p:sp>
                <p:nvSpPr>
                  <p:cNvPr id="98" name="Curved Right Arrow 9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99" name="Curved Right Arrow 9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97" name="Oval 9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01" name="Straight Arrow Connector 100"/>
              <p:cNvCxnSpPr>
                <a:stCxn id="97" idx="4"/>
                <a:endCxn id="27" idx="0"/>
              </p:cNvCxnSpPr>
              <p:nvPr/>
            </p:nvCxnSpPr>
            <p:spPr>
              <a:xfrm>
                <a:off x="2610393" y="3823220"/>
                <a:ext cx="1995" cy="504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7" idx="6"/>
                <a:endCxn id="66" idx="2"/>
              </p:cNvCxnSpPr>
              <p:nvPr/>
            </p:nvCxnSpPr>
            <p:spPr>
              <a:xfrm flipV="1">
                <a:off x="2807958" y="3616957"/>
                <a:ext cx="424233" cy="86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080120" y="3416615"/>
                <a:ext cx="395130" cy="395130"/>
                <a:chOff x="1643062" y="2440608"/>
                <a:chExt cx="816941" cy="816941"/>
              </a:xfrm>
            </p:grpSpPr>
            <p:grpSp>
              <p:nvGrpSpPr>
                <p:cNvPr id="108" name="Group 107"/>
                <p:cNvGrpSpPr/>
                <p:nvPr/>
              </p:nvGrpSpPr>
              <p:grpSpPr>
                <a:xfrm>
                  <a:off x="1730120" y="2539010"/>
                  <a:ext cx="641606" cy="618528"/>
                  <a:chOff x="8115300" y="3729769"/>
                  <a:chExt cx="1320615" cy="1047971"/>
                </a:xfrm>
              </p:grpSpPr>
              <p:sp>
                <p:nvSpPr>
                  <p:cNvPr id="110" name="Curved Right Arrow 10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1" name="Curved Right Arrow 11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09" name="Oval 10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12" name="Straight Arrow Connector 111"/>
              <p:cNvCxnSpPr>
                <a:stCxn id="66" idx="6"/>
                <a:endCxn id="109" idx="2"/>
              </p:cNvCxnSpPr>
              <p:nvPr/>
            </p:nvCxnSpPr>
            <p:spPr>
              <a:xfrm flipV="1">
                <a:off x="3627321" y="3614180"/>
                <a:ext cx="452799" cy="27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a:off x="4873911" y="3416615"/>
                <a:ext cx="395130" cy="395130"/>
                <a:chOff x="1643062" y="2440608"/>
                <a:chExt cx="816941" cy="816941"/>
              </a:xfrm>
            </p:grpSpPr>
            <p:grpSp>
              <p:nvGrpSpPr>
                <p:cNvPr id="116" name="Group 115"/>
                <p:cNvGrpSpPr/>
                <p:nvPr/>
              </p:nvGrpSpPr>
              <p:grpSpPr>
                <a:xfrm>
                  <a:off x="1730120" y="2539010"/>
                  <a:ext cx="641606" cy="618528"/>
                  <a:chOff x="8115300" y="3729769"/>
                  <a:chExt cx="1320615" cy="1047971"/>
                </a:xfrm>
              </p:grpSpPr>
              <p:sp>
                <p:nvSpPr>
                  <p:cNvPr id="118" name="Curved Right Arrow 11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9" name="Curved Right Arrow 11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17" name="Oval 11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0" name="Straight Arrow Connector 119"/>
              <p:cNvCxnSpPr>
                <a:stCxn id="109" idx="6"/>
                <a:endCxn id="117" idx="2"/>
              </p:cNvCxnSpPr>
              <p:nvPr/>
            </p:nvCxnSpPr>
            <p:spPr>
              <a:xfrm>
                <a:off x="4475250" y="3614180"/>
                <a:ext cx="39866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5697605" y="3417796"/>
                <a:ext cx="395130" cy="395130"/>
                <a:chOff x="1643062" y="2440608"/>
                <a:chExt cx="816941" cy="816941"/>
              </a:xfrm>
            </p:grpSpPr>
            <p:grpSp>
              <p:nvGrpSpPr>
                <p:cNvPr id="124" name="Group 123"/>
                <p:cNvGrpSpPr/>
                <p:nvPr/>
              </p:nvGrpSpPr>
              <p:grpSpPr>
                <a:xfrm>
                  <a:off x="1730120" y="2539010"/>
                  <a:ext cx="641606" cy="618528"/>
                  <a:chOff x="8115300" y="3729769"/>
                  <a:chExt cx="1320615" cy="1047971"/>
                </a:xfrm>
              </p:grpSpPr>
              <p:sp>
                <p:nvSpPr>
                  <p:cNvPr id="126" name="Curved Right Arrow 12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27" name="Curved Right Arrow 12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25" name="Oval 12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8" name="Straight Arrow Connector 127"/>
              <p:cNvCxnSpPr>
                <a:stCxn id="117" idx="6"/>
                <a:endCxn id="125" idx="2"/>
              </p:cNvCxnSpPr>
              <p:nvPr/>
            </p:nvCxnSpPr>
            <p:spPr>
              <a:xfrm>
                <a:off x="5269041" y="3614180"/>
                <a:ext cx="428564" cy="118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5705616" y="2590964"/>
                <a:ext cx="395130" cy="395130"/>
                <a:chOff x="1643062" y="2440608"/>
                <a:chExt cx="816941" cy="816941"/>
              </a:xfrm>
            </p:grpSpPr>
            <p:grpSp>
              <p:nvGrpSpPr>
                <p:cNvPr id="132" name="Group 131"/>
                <p:cNvGrpSpPr/>
                <p:nvPr/>
              </p:nvGrpSpPr>
              <p:grpSpPr>
                <a:xfrm>
                  <a:off x="1730120" y="2539010"/>
                  <a:ext cx="641606" cy="618528"/>
                  <a:chOff x="8115300" y="3729769"/>
                  <a:chExt cx="1320615" cy="1047971"/>
                </a:xfrm>
              </p:grpSpPr>
              <p:sp>
                <p:nvSpPr>
                  <p:cNvPr id="134" name="Curved Right Arrow 133"/>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35" name="Curved Right Arrow 134"/>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33" name="Oval 132"/>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36" name="Straight Arrow Connector 135"/>
              <p:cNvCxnSpPr>
                <a:stCxn id="117" idx="7"/>
                <a:endCxn id="133" idx="2"/>
              </p:cNvCxnSpPr>
              <p:nvPr/>
            </p:nvCxnSpPr>
            <p:spPr>
              <a:xfrm flipV="1">
                <a:off x="5211176" y="2788529"/>
                <a:ext cx="494440" cy="6859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25" idx="0"/>
                <a:endCxn id="133" idx="4"/>
              </p:cNvCxnSpPr>
              <p:nvPr/>
            </p:nvCxnSpPr>
            <p:spPr>
              <a:xfrm flipV="1">
                <a:off x="5895170" y="2986094"/>
                <a:ext cx="8011" cy="4317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42" name="Group 141"/>
              <p:cNvGrpSpPr/>
              <p:nvPr/>
            </p:nvGrpSpPr>
            <p:grpSpPr>
              <a:xfrm>
                <a:off x="7366054" y="3419721"/>
                <a:ext cx="395130" cy="395130"/>
                <a:chOff x="1643062" y="2440608"/>
                <a:chExt cx="816941" cy="816941"/>
              </a:xfrm>
            </p:grpSpPr>
            <p:grpSp>
              <p:nvGrpSpPr>
                <p:cNvPr id="143" name="Group 142"/>
                <p:cNvGrpSpPr/>
                <p:nvPr/>
              </p:nvGrpSpPr>
              <p:grpSpPr>
                <a:xfrm>
                  <a:off x="1730120" y="2539010"/>
                  <a:ext cx="641606" cy="618528"/>
                  <a:chOff x="8115300" y="3729769"/>
                  <a:chExt cx="1320615" cy="1047971"/>
                </a:xfrm>
              </p:grpSpPr>
              <p:sp>
                <p:nvSpPr>
                  <p:cNvPr id="145" name="Curved Right Arrow 144"/>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46" name="Curved Right Arrow 145"/>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4" name="Oval 143"/>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47" name="Group 146"/>
              <p:cNvGrpSpPr/>
              <p:nvPr/>
            </p:nvGrpSpPr>
            <p:grpSpPr>
              <a:xfrm>
                <a:off x="8207577" y="3418158"/>
                <a:ext cx="395130" cy="395130"/>
                <a:chOff x="1643062" y="2440608"/>
                <a:chExt cx="816941" cy="816941"/>
              </a:xfrm>
            </p:grpSpPr>
            <p:grpSp>
              <p:nvGrpSpPr>
                <p:cNvPr id="148" name="Group 147"/>
                <p:cNvGrpSpPr/>
                <p:nvPr/>
              </p:nvGrpSpPr>
              <p:grpSpPr>
                <a:xfrm>
                  <a:off x="1730120" y="2539010"/>
                  <a:ext cx="641606" cy="618528"/>
                  <a:chOff x="8115300" y="3729769"/>
                  <a:chExt cx="1320615" cy="1047971"/>
                </a:xfrm>
              </p:grpSpPr>
              <p:sp>
                <p:nvSpPr>
                  <p:cNvPr id="150" name="Curved Right Arrow 14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51" name="Curved Right Arrow 15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9" name="Oval 14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52" name="Straight Arrow Connector 151"/>
              <p:cNvCxnSpPr>
                <a:stCxn id="133" idx="6"/>
                <a:endCxn id="144" idx="2"/>
              </p:cNvCxnSpPr>
              <p:nvPr/>
            </p:nvCxnSpPr>
            <p:spPr>
              <a:xfrm>
                <a:off x="6100746" y="2788529"/>
                <a:ext cx="1265308" cy="828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25" idx="6"/>
                <a:endCxn id="144" idx="2"/>
              </p:cNvCxnSpPr>
              <p:nvPr/>
            </p:nvCxnSpPr>
            <p:spPr>
              <a:xfrm>
                <a:off x="6092735" y="3615361"/>
                <a:ext cx="1273319" cy="19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5" idx="4"/>
                <a:endCxn id="39" idx="0"/>
              </p:cNvCxnSpPr>
              <p:nvPr/>
            </p:nvCxnSpPr>
            <p:spPr>
              <a:xfrm>
                <a:off x="5895170" y="3812926"/>
                <a:ext cx="662" cy="5210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44" idx="0"/>
                <a:endCxn id="46" idx="2"/>
              </p:cNvCxnSpPr>
              <p:nvPr/>
            </p:nvCxnSpPr>
            <p:spPr>
              <a:xfrm flipH="1" flipV="1">
                <a:off x="7559520" y="2917844"/>
                <a:ext cx="4099" cy="5018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44" idx="6"/>
                <a:endCxn id="149" idx="2"/>
              </p:cNvCxnSpPr>
              <p:nvPr/>
            </p:nvCxnSpPr>
            <p:spPr>
              <a:xfrm flipV="1">
                <a:off x="7761184" y="3615723"/>
                <a:ext cx="446393" cy="15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49" idx="6"/>
                <a:endCxn id="53" idx="1"/>
              </p:cNvCxnSpPr>
              <p:nvPr/>
            </p:nvCxnSpPr>
            <p:spPr>
              <a:xfrm flipV="1">
                <a:off x="8602707" y="3611092"/>
                <a:ext cx="466786" cy="46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sp>
        <p:nvSpPr>
          <p:cNvPr id="137" name="Rectangle 136"/>
          <p:cNvSpPr/>
          <p:nvPr/>
        </p:nvSpPr>
        <p:spPr>
          <a:xfrm>
            <a:off x="1753769" y="3273143"/>
            <a:ext cx="623428" cy="570309"/>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138" name="Rectangle 137"/>
          <p:cNvSpPr/>
          <p:nvPr/>
        </p:nvSpPr>
        <p:spPr>
          <a:xfrm>
            <a:off x="2630607" y="3273143"/>
            <a:ext cx="623428" cy="570309"/>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140" name="Rectangle 139"/>
          <p:cNvSpPr/>
          <p:nvPr/>
        </p:nvSpPr>
        <p:spPr>
          <a:xfrm>
            <a:off x="3442747" y="3259533"/>
            <a:ext cx="1513344" cy="570309"/>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141" name="Rectangle 140"/>
          <p:cNvSpPr/>
          <p:nvPr/>
        </p:nvSpPr>
        <p:spPr>
          <a:xfrm>
            <a:off x="5094443" y="2418977"/>
            <a:ext cx="1520623" cy="1411699"/>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153" name="Rectangle 152"/>
          <p:cNvSpPr/>
          <p:nvPr/>
        </p:nvSpPr>
        <p:spPr>
          <a:xfrm>
            <a:off x="7584045" y="2359108"/>
            <a:ext cx="1437772" cy="1484344"/>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154" name="Rectangle 153"/>
          <p:cNvSpPr/>
          <p:nvPr/>
        </p:nvSpPr>
        <p:spPr>
          <a:xfrm>
            <a:off x="9286357" y="3259876"/>
            <a:ext cx="623428" cy="1401024"/>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Tree>
    <p:extLst>
      <p:ext uri="{BB962C8B-B14F-4D97-AF65-F5344CB8AC3E}">
        <p14:creationId xmlns:p14="http://schemas.microsoft.com/office/powerpoint/2010/main" val="99709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8"/>
                                        </p:tgtEl>
                                        <p:attrNameLst>
                                          <p:attrName>style.visibility</p:attrName>
                                        </p:attrNameLst>
                                      </p:cBhvr>
                                      <p:to>
                                        <p:strVal val="visible"/>
                                      </p:to>
                                    </p:set>
                                    <p:animEffect transition="in" filter="fade">
                                      <p:cBhvr>
                                        <p:cTn id="10" dur="500"/>
                                        <p:tgtEl>
                                          <p:spTgt spid="1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0"/>
                                        </p:tgtEl>
                                        <p:attrNameLst>
                                          <p:attrName>style.visibility</p:attrName>
                                        </p:attrNameLst>
                                      </p:cBhvr>
                                      <p:to>
                                        <p:strVal val="visible"/>
                                      </p:to>
                                    </p:set>
                                    <p:animEffect transition="in" filter="fade">
                                      <p:cBhvr>
                                        <p:cTn id="13" dur="500"/>
                                        <p:tgtEl>
                                          <p:spTgt spid="1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
                                        </p:tgtEl>
                                        <p:attrNameLst>
                                          <p:attrName>style.visibility</p:attrName>
                                        </p:attrNameLst>
                                      </p:cBhvr>
                                      <p:to>
                                        <p:strVal val="visible"/>
                                      </p:to>
                                    </p:set>
                                    <p:animEffect transition="in" filter="fade">
                                      <p:cBhvr>
                                        <p:cTn id="19" dur="500"/>
                                        <p:tgtEl>
                                          <p:spTgt spid="1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4"/>
                                        </p:tgtEl>
                                        <p:attrNameLst>
                                          <p:attrName>style.visibility</p:attrName>
                                        </p:attrNameLst>
                                      </p:cBhvr>
                                      <p:to>
                                        <p:strVal val="visible"/>
                                      </p:to>
                                    </p:set>
                                    <p:animEffect transition="in" filter="fade">
                                      <p:cBhvr>
                                        <p:cTn id="22"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p:bldP spid="140" grpId="0" animBg="1"/>
      <p:bldP spid="141" grpId="0" animBg="1"/>
      <p:bldP spid="153" grpId="0" animBg="1"/>
      <p:bldP spid="15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pPr/>
              <a:t>36</a:t>
            </a:fld>
            <a:endParaRPr lang="en-US"/>
          </a:p>
        </p:txBody>
      </p:sp>
      <p:pic>
        <p:nvPicPr>
          <p:cNvPr id="5" name="Platshållare för bild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88" b="288"/>
          <a:stretch>
            <a:fillRect/>
          </a:stretch>
        </p:blipFill>
        <p:spPr/>
      </p:pic>
      <p:sp>
        <p:nvSpPr>
          <p:cNvPr id="4" name="Platshållare för innehåll 3"/>
          <p:cNvSpPr>
            <a:spLocks noGrp="1"/>
          </p:cNvSpPr>
          <p:nvPr>
            <p:ph idx="4294967295"/>
          </p:nvPr>
        </p:nvSpPr>
        <p:spPr>
          <a:xfrm>
            <a:off x="0" y="0"/>
            <a:ext cx="5293895" cy="6858000"/>
          </a:xfrm>
          <a:solidFill>
            <a:schemeClr val="accent3"/>
          </a:solidFill>
        </p:spPr>
        <p:txBody>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smtClean="0"/>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a:p>
            <a:pPr marL="0" marR="0" lvl="0" indent="0" defTabSz="914400" eaLnBrk="1" fontAlgn="auto" latinLnBrk="0" hangingPunct="1">
              <a:lnSpc>
                <a:spcPct val="100000"/>
              </a:lnSpc>
              <a:spcBef>
                <a:spcPts val="0"/>
              </a:spcBef>
              <a:spcAft>
                <a:spcPts val="0"/>
              </a:spcAft>
              <a:buClrTx/>
              <a:buSzTx/>
              <a:buNone/>
              <a:tabLst/>
              <a:defRPr/>
            </a:pPr>
            <a:endParaRPr lang="sv-SE" dirty="0" smtClean="0"/>
          </a:p>
          <a:p>
            <a:pPr marL="457200" lvl="1" indent="0">
              <a:lnSpc>
                <a:spcPct val="150000"/>
              </a:lnSpc>
              <a:spcBef>
                <a:spcPts val="0"/>
              </a:spcBef>
              <a:buNone/>
            </a:pPr>
            <a:endParaRPr lang="sv-SE" sz="2000" b="1" dirty="0" smtClean="0">
              <a:solidFill>
                <a:schemeClr val="bg1"/>
              </a:solidFill>
            </a:endParaRPr>
          </a:p>
          <a:p>
            <a:pPr marL="457200" lvl="1" indent="0">
              <a:lnSpc>
                <a:spcPct val="150000"/>
              </a:lnSpc>
              <a:spcBef>
                <a:spcPts val="0"/>
              </a:spcBef>
              <a:buNone/>
            </a:pPr>
            <a:r>
              <a:rPr lang="sv-SE" sz="1800" dirty="0">
                <a:solidFill>
                  <a:schemeClr val="bg1"/>
                </a:solidFill>
              </a:rPr>
              <a:t>01. Privatlånehantering - konceptuellt</a:t>
            </a:r>
          </a:p>
          <a:p>
            <a:pPr marL="457200" lvl="1" indent="0">
              <a:lnSpc>
                <a:spcPct val="150000"/>
              </a:lnSpc>
              <a:spcBef>
                <a:spcPts val="0"/>
              </a:spcBef>
              <a:buNone/>
            </a:pPr>
            <a:r>
              <a:rPr lang="sv-SE" sz="1800" dirty="0">
                <a:solidFill>
                  <a:schemeClr val="bg1"/>
                </a:solidFill>
              </a:rPr>
              <a:t>02. Typisk implementation</a:t>
            </a:r>
          </a:p>
          <a:p>
            <a:pPr marL="457200" lvl="1" indent="0">
              <a:lnSpc>
                <a:spcPct val="150000"/>
              </a:lnSpc>
              <a:spcBef>
                <a:spcPts val="0"/>
              </a:spcBef>
              <a:buNone/>
            </a:pPr>
            <a:r>
              <a:rPr lang="sv-SE" sz="1800" dirty="0">
                <a:solidFill>
                  <a:schemeClr val="bg1"/>
                </a:solidFill>
              </a:rPr>
              <a:t>03. Kafka – begrepp och egenskaper</a:t>
            </a:r>
          </a:p>
          <a:p>
            <a:pPr marL="457200" lvl="1" indent="0">
              <a:lnSpc>
                <a:spcPct val="150000"/>
              </a:lnSpc>
              <a:spcBef>
                <a:spcPts val="0"/>
              </a:spcBef>
              <a:buNone/>
            </a:pPr>
            <a:r>
              <a:rPr lang="sv-SE" sz="1800" dirty="0">
                <a:solidFill>
                  <a:schemeClr val="bg1"/>
                </a:solidFill>
              </a:rPr>
              <a:t>04. Kafka för </a:t>
            </a:r>
            <a:r>
              <a:rPr lang="sv-SE" sz="1800" dirty="0" err="1">
                <a:solidFill>
                  <a:schemeClr val="bg1"/>
                </a:solidFill>
              </a:rPr>
              <a:t>lånehantering</a:t>
            </a:r>
            <a:endParaRPr lang="sv-SE" sz="1800" dirty="0">
              <a:solidFill>
                <a:schemeClr val="bg1"/>
              </a:solidFill>
            </a:endParaRPr>
          </a:p>
          <a:p>
            <a:pPr marL="457200" lvl="1" indent="0">
              <a:lnSpc>
                <a:spcPct val="150000"/>
              </a:lnSpc>
              <a:spcBef>
                <a:spcPts val="0"/>
              </a:spcBef>
              <a:buNone/>
            </a:pPr>
            <a:r>
              <a:rPr lang="sv-SE" sz="1800" b="1" dirty="0">
                <a:solidFill>
                  <a:schemeClr val="bg1"/>
                </a:solidFill>
              </a:rPr>
              <a:t>05. Det större perspektivet</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p:txBody>
      </p:sp>
    </p:spTree>
    <p:extLst>
      <p:ext uri="{BB962C8B-B14F-4D97-AF65-F5344CB8AC3E}">
        <p14:creationId xmlns:p14="http://schemas.microsoft.com/office/powerpoint/2010/main" val="2043948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3499104" y="4153933"/>
            <a:ext cx="3555587" cy="1938892"/>
          </a:xfrm>
          <a:prstGeom prst="rect">
            <a:avLst/>
          </a:prstGeom>
          <a:solidFill>
            <a:schemeClr val="bg1"/>
          </a:solidFill>
          <a:ln w="38100">
            <a:solidFill>
              <a:schemeClr val="tx2">
                <a:lumMod val="25000"/>
                <a:lumOff val="75000"/>
              </a:schemeClr>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2" name="Slide Number Placeholder 1"/>
          <p:cNvSpPr>
            <a:spLocks noGrp="1"/>
          </p:cNvSpPr>
          <p:nvPr>
            <p:ph type="sldNum" sz="quarter" idx="12"/>
          </p:nvPr>
        </p:nvSpPr>
        <p:spPr/>
        <p:txBody>
          <a:bodyPr/>
          <a:lstStyle/>
          <a:p>
            <a:fld id="{6332AF82-E98F-8C47-B5BC-EDAF4B2AF6A5}" type="slidenum">
              <a:rPr lang="en-US" smtClean="0"/>
              <a:t>37</a:t>
            </a:fld>
            <a:endParaRPr lang="en-US"/>
          </a:p>
        </p:txBody>
      </p:sp>
      <p:sp>
        <p:nvSpPr>
          <p:cNvPr id="3" name="Title 2"/>
          <p:cNvSpPr>
            <a:spLocks noGrp="1"/>
          </p:cNvSpPr>
          <p:nvPr>
            <p:ph type="title"/>
          </p:nvPr>
        </p:nvSpPr>
        <p:spPr/>
        <p:txBody>
          <a:bodyPr>
            <a:normAutofit fontScale="90000"/>
          </a:bodyPr>
          <a:lstStyle/>
          <a:p>
            <a:r>
              <a:rPr lang="sv-SE" dirty="0" smtClean="0"/>
              <a:t>Del av en helhet</a:t>
            </a:r>
            <a:endParaRPr lang="sv-SE" dirty="0"/>
          </a:p>
        </p:txBody>
      </p:sp>
      <p:grpSp>
        <p:nvGrpSpPr>
          <p:cNvPr id="267" name="Group 266"/>
          <p:cNvGrpSpPr/>
          <p:nvPr/>
        </p:nvGrpSpPr>
        <p:grpSpPr>
          <a:xfrm>
            <a:off x="3609360" y="4352925"/>
            <a:ext cx="3193597" cy="1581609"/>
            <a:chOff x="1306161" y="1467676"/>
            <a:chExt cx="9108656" cy="4511005"/>
          </a:xfrm>
        </p:grpSpPr>
        <p:sp>
          <p:nvSpPr>
            <p:cNvPr id="265" name="Rectangle 264"/>
            <p:cNvSpPr/>
            <p:nvPr/>
          </p:nvSpPr>
          <p:spPr>
            <a:xfrm>
              <a:off x="1306161" y="1467676"/>
              <a:ext cx="9108656" cy="4511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72" name="Group 171"/>
            <p:cNvGrpSpPr/>
            <p:nvPr/>
          </p:nvGrpSpPr>
          <p:grpSpPr>
            <a:xfrm>
              <a:off x="1526229" y="1760501"/>
              <a:ext cx="8818344" cy="3864796"/>
              <a:chOff x="1526229" y="1760501"/>
              <a:chExt cx="8818344" cy="3864796"/>
            </a:xfrm>
          </p:grpSpPr>
          <p:sp>
            <p:nvSpPr>
              <p:cNvPr id="19" name="Alternate Process 18"/>
              <p:cNvSpPr/>
              <p:nvPr/>
            </p:nvSpPr>
            <p:spPr>
              <a:xfrm>
                <a:off x="1526229" y="1763398"/>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sp>
            <p:nvSpPr>
              <p:cNvPr id="22" name="Document 21"/>
              <p:cNvSpPr/>
              <p:nvPr/>
            </p:nvSpPr>
            <p:spPr>
              <a:xfrm>
                <a:off x="1592921" y="2590964"/>
                <a:ext cx="253428" cy="358196"/>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27" name="Oval 26"/>
              <p:cNvSpPr/>
              <p:nvPr/>
            </p:nvSpPr>
            <p:spPr>
              <a:xfrm>
                <a:off x="2511319" y="4327974"/>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29" name="Magnetic Disk 28"/>
              <p:cNvSpPr/>
              <p:nvPr/>
            </p:nvSpPr>
            <p:spPr>
              <a:xfrm>
                <a:off x="3213104" y="4166774"/>
                <a:ext cx="412217"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30" name="Elbow Connector 29"/>
              <p:cNvCxnSpPr>
                <a:endCxn id="53" idx="2"/>
              </p:cNvCxnSpPr>
              <p:nvPr/>
            </p:nvCxnSpPr>
            <p:spPr>
              <a:xfrm rot="16200000" flipV="1">
                <a:off x="3227319" y="3989055"/>
                <a:ext cx="38379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4041613" y="5274934"/>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34" name="Elbow Connector 33"/>
              <p:cNvCxnSpPr/>
              <p:nvPr/>
            </p:nvCxnSpPr>
            <p:spPr>
              <a:xfrm rot="16200000" flipV="1">
                <a:off x="3500919" y="4528130"/>
                <a:ext cx="149360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794763" y="4334008"/>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46" name="Alternate Process 45"/>
              <p:cNvSpPr/>
              <p:nvPr/>
            </p:nvSpPr>
            <p:spPr>
              <a:xfrm>
                <a:off x="7372148" y="2572686"/>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48" name="Alternate Process 47"/>
              <p:cNvSpPr/>
              <p:nvPr/>
            </p:nvSpPr>
            <p:spPr>
              <a:xfrm>
                <a:off x="7365060" y="176676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9" name="Elbow Connector 48"/>
              <p:cNvCxnSpPr>
                <a:stCxn id="46" idx="0"/>
                <a:endCxn id="48" idx="2"/>
              </p:cNvCxnSpPr>
              <p:nvPr/>
            </p:nvCxnSpPr>
            <p:spPr>
              <a:xfrm rot="16200000" flipV="1">
                <a:off x="7325595" y="2338761"/>
                <a:ext cx="460762"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7739803" y="1939345"/>
                <a:ext cx="641271" cy="14850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119769" y="1760501"/>
                <a:ext cx="482938" cy="455264"/>
              </a:xfrm>
              <a:prstGeom prst="rect">
                <a:avLst/>
              </a:prstGeom>
            </p:spPr>
          </p:pic>
          <p:sp>
            <p:nvSpPr>
              <p:cNvPr id="53" name="Alternate Process 52"/>
              <p:cNvSpPr/>
              <p:nvPr/>
            </p:nvSpPr>
            <p:spPr>
              <a:xfrm>
                <a:off x="9069493" y="3438513"/>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55" name="Alternate Process 54"/>
              <p:cNvSpPr/>
              <p:nvPr/>
            </p:nvSpPr>
            <p:spPr>
              <a:xfrm>
                <a:off x="9062758" y="176965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56" name="Elbow Connector 55"/>
              <p:cNvCxnSpPr/>
              <p:nvPr/>
            </p:nvCxnSpPr>
            <p:spPr>
              <a:xfrm rot="16200000" flipV="1">
                <a:off x="8598736" y="2766208"/>
                <a:ext cx="1309524" cy="67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Magnetic Disk 56"/>
              <p:cNvSpPr/>
              <p:nvPr/>
            </p:nvSpPr>
            <p:spPr>
              <a:xfrm>
                <a:off x="9030144" y="4171545"/>
                <a:ext cx="453440"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58" name="Elbow Connector 57"/>
              <p:cNvCxnSpPr/>
              <p:nvPr/>
            </p:nvCxnSpPr>
            <p:spPr>
              <a:xfrm rot="5400000">
                <a:off x="9055840" y="3970520"/>
                <a:ext cx="40205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9014234" y="2485349"/>
                <a:ext cx="528407" cy="322373"/>
                <a:chOff x="10069975" y="2790889"/>
                <a:chExt cx="556079" cy="339256"/>
              </a:xfrm>
            </p:grpSpPr>
            <p:sp>
              <p:nvSpPr>
                <p:cNvPr id="62" name="Rectangle 6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63" name="Rectangle 6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60" name="Alternate Process 59"/>
              <p:cNvSpPr/>
              <p:nvPr/>
            </p:nvSpPr>
            <p:spPr>
              <a:xfrm>
                <a:off x="9932356" y="5280139"/>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61" name="Elbow Connector 60"/>
              <p:cNvCxnSpPr/>
              <p:nvPr/>
            </p:nvCxnSpPr>
            <p:spPr>
              <a:xfrm>
                <a:off x="9483584" y="4394855"/>
                <a:ext cx="654881" cy="885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3232191" y="3419392"/>
                <a:ext cx="395130" cy="395130"/>
                <a:chOff x="1643062" y="2440608"/>
                <a:chExt cx="816941" cy="816941"/>
              </a:xfrm>
            </p:grpSpPr>
            <p:grpSp>
              <p:nvGrpSpPr>
                <p:cNvPr id="65" name="Group 64"/>
                <p:cNvGrpSpPr/>
                <p:nvPr/>
              </p:nvGrpSpPr>
              <p:grpSpPr>
                <a:xfrm>
                  <a:off x="1730120" y="2539010"/>
                  <a:ext cx="641606" cy="618528"/>
                  <a:chOff x="8115300" y="3729769"/>
                  <a:chExt cx="1320615" cy="1047971"/>
                </a:xfrm>
              </p:grpSpPr>
              <p:sp>
                <p:nvSpPr>
                  <p:cNvPr id="67" name="Curved Right Arrow 66"/>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68" name="Curved Right Arrow 67"/>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66" name="Oval 65"/>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2" name="Straight Arrow Connector 81"/>
              <p:cNvCxnSpPr>
                <a:stCxn id="19" idx="2"/>
                <a:endCxn id="85" idx="0"/>
              </p:cNvCxnSpPr>
              <p:nvPr/>
            </p:nvCxnSpPr>
            <p:spPr>
              <a:xfrm>
                <a:off x="1713601" y="2108556"/>
                <a:ext cx="12286" cy="13188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1528322" y="3427416"/>
                <a:ext cx="395130" cy="395130"/>
                <a:chOff x="1643062" y="2440608"/>
                <a:chExt cx="816941" cy="816941"/>
              </a:xfrm>
            </p:grpSpPr>
            <p:grpSp>
              <p:nvGrpSpPr>
                <p:cNvPr id="84" name="Group 83"/>
                <p:cNvGrpSpPr/>
                <p:nvPr/>
              </p:nvGrpSpPr>
              <p:grpSpPr>
                <a:xfrm>
                  <a:off x="1730120" y="2539010"/>
                  <a:ext cx="641606" cy="618528"/>
                  <a:chOff x="8115300" y="3729769"/>
                  <a:chExt cx="1320615" cy="1047971"/>
                </a:xfrm>
              </p:grpSpPr>
              <p:sp>
                <p:nvSpPr>
                  <p:cNvPr id="86" name="Curved Right Arrow 8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87" name="Curved Right Arrow 8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85" name="Oval 8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9" name="Straight Arrow Connector 88"/>
              <p:cNvCxnSpPr>
                <a:stCxn id="85" idx="6"/>
                <a:endCxn id="97" idx="2"/>
              </p:cNvCxnSpPr>
              <p:nvPr/>
            </p:nvCxnSpPr>
            <p:spPr>
              <a:xfrm>
                <a:off x="1923452" y="3624981"/>
                <a:ext cx="489376" cy="6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412828" y="3428090"/>
                <a:ext cx="395130" cy="395130"/>
                <a:chOff x="1643062" y="2440608"/>
                <a:chExt cx="816941" cy="816941"/>
              </a:xfrm>
            </p:grpSpPr>
            <p:grpSp>
              <p:nvGrpSpPr>
                <p:cNvPr id="96" name="Group 95"/>
                <p:cNvGrpSpPr/>
                <p:nvPr/>
              </p:nvGrpSpPr>
              <p:grpSpPr>
                <a:xfrm>
                  <a:off x="1730120" y="2539010"/>
                  <a:ext cx="641606" cy="618528"/>
                  <a:chOff x="8115300" y="3729769"/>
                  <a:chExt cx="1320615" cy="1047971"/>
                </a:xfrm>
              </p:grpSpPr>
              <p:sp>
                <p:nvSpPr>
                  <p:cNvPr id="98" name="Curved Right Arrow 9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99" name="Curved Right Arrow 9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97" name="Oval 9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01" name="Straight Arrow Connector 100"/>
              <p:cNvCxnSpPr>
                <a:stCxn id="97" idx="4"/>
                <a:endCxn id="27" idx="0"/>
              </p:cNvCxnSpPr>
              <p:nvPr/>
            </p:nvCxnSpPr>
            <p:spPr>
              <a:xfrm>
                <a:off x="2610393" y="3823220"/>
                <a:ext cx="1995" cy="504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7" idx="6"/>
                <a:endCxn id="66" idx="2"/>
              </p:cNvCxnSpPr>
              <p:nvPr/>
            </p:nvCxnSpPr>
            <p:spPr>
              <a:xfrm flipV="1">
                <a:off x="2807958" y="3616957"/>
                <a:ext cx="424233" cy="86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080120" y="3416615"/>
                <a:ext cx="395130" cy="395130"/>
                <a:chOff x="1643062" y="2440608"/>
                <a:chExt cx="816941" cy="816941"/>
              </a:xfrm>
            </p:grpSpPr>
            <p:grpSp>
              <p:nvGrpSpPr>
                <p:cNvPr id="108" name="Group 107"/>
                <p:cNvGrpSpPr/>
                <p:nvPr/>
              </p:nvGrpSpPr>
              <p:grpSpPr>
                <a:xfrm>
                  <a:off x="1730120" y="2539010"/>
                  <a:ext cx="641606" cy="618528"/>
                  <a:chOff x="8115300" y="3729769"/>
                  <a:chExt cx="1320615" cy="1047971"/>
                </a:xfrm>
              </p:grpSpPr>
              <p:sp>
                <p:nvSpPr>
                  <p:cNvPr id="110" name="Curved Right Arrow 10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1" name="Curved Right Arrow 11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09" name="Oval 10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12" name="Straight Arrow Connector 111"/>
              <p:cNvCxnSpPr>
                <a:stCxn id="66" idx="6"/>
                <a:endCxn id="109" idx="2"/>
              </p:cNvCxnSpPr>
              <p:nvPr/>
            </p:nvCxnSpPr>
            <p:spPr>
              <a:xfrm flipV="1">
                <a:off x="3627321" y="3614180"/>
                <a:ext cx="452799" cy="27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a:off x="4873911" y="3416615"/>
                <a:ext cx="395130" cy="395130"/>
                <a:chOff x="1643062" y="2440608"/>
                <a:chExt cx="816941" cy="816941"/>
              </a:xfrm>
            </p:grpSpPr>
            <p:grpSp>
              <p:nvGrpSpPr>
                <p:cNvPr id="116" name="Group 115"/>
                <p:cNvGrpSpPr/>
                <p:nvPr/>
              </p:nvGrpSpPr>
              <p:grpSpPr>
                <a:xfrm>
                  <a:off x="1730120" y="2539010"/>
                  <a:ext cx="641606" cy="618528"/>
                  <a:chOff x="8115300" y="3729769"/>
                  <a:chExt cx="1320615" cy="1047971"/>
                </a:xfrm>
              </p:grpSpPr>
              <p:sp>
                <p:nvSpPr>
                  <p:cNvPr id="118" name="Curved Right Arrow 11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9" name="Curved Right Arrow 11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17" name="Oval 11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0" name="Straight Arrow Connector 119"/>
              <p:cNvCxnSpPr>
                <a:stCxn id="109" idx="6"/>
                <a:endCxn id="117" idx="2"/>
              </p:cNvCxnSpPr>
              <p:nvPr/>
            </p:nvCxnSpPr>
            <p:spPr>
              <a:xfrm>
                <a:off x="4475250" y="3614180"/>
                <a:ext cx="39866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5697605" y="3417796"/>
                <a:ext cx="395130" cy="395130"/>
                <a:chOff x="1643062" y="2440608"/>
                <a:chExt cx="816941" cy="816941"/>
              </a:xfrm>
            </p:grpSpPr>
            <p:grpSp>
              <p:nvGrpSpPr>
                <p:cNvPr id="124" name="Group 123"/>
                <p:cNvGrpSpPr/>
                <p:nvPr/>
              </p:nvGrpSpPr>
              <p:grpSpPr>
                <a:xfrm>
                  <a:off x="1730120" y="2539010"/>
                  <a:ext cx="641606" cy="618528"/>
                  <a:chOff x="8115300" y="3729769"/>
                  <a:chExt cx="1320615" cy="1047971"/>
                </a:xfrm>
              </p:grpSpPr>
              <p:sp>
                <p:nvSpPr>
                  <p:cNvPr id="126" name="Curved Right Arrow 12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27" name="Curved Right Arrow 12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25" name="Oval 12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8" name="Straight Arrow Connector 127"/>
              <p:cNvCxnSpPr>
                <a:stCxn id="117" idx="6"/>
                <a:endCxn id="125" idx="2"/>
              </p:cNvCxnSpPr>
              <p:nvPr/>
            </p:nvCxnSpPr>
            <p:spPr>
              <a:xfrm>
                <a:off x="5269041" y="3614180"/>
                <a:ext cx="428564" cy="118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5705616" y="2590964"/>
                <a:ext cx="395130" cy="395130"/>
                <a:chOff x="1643062" y="2440608"/>
                <a:chExt cx="816941" cy="816941"/>
              </a:xfrm>
            </p:grpSpPr>
            <p:grpSp>
              <p:nvGrpSpPr>
                <p:cNvPr id="132" name="Group 131"/>
                <p:cNvGrpSpPr/>
                <p:nvPr/>
              </p:nvGrpSpPr>
              <p:grpSpPr>
                <a:xfrm>
                  <a:off x="1730120" y="2539010"/>
                  <a:ext cx="641606" cy="618528"/>
                  <a:chOff x="8115300" y="3729769"/>
                  <a:chExt cx="1320615" cy="1047971"/>
                </a:xfrm>
              </p:grpSpPr>
              <p:sp>
                <p:nvSpPr>
                  <p:cNvPr id="134" name="Curved Right Arrow 133"/>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35" name="Curved Right Arrow 134"/>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33" name="Oval 132"/>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36" name="Straight Arrow Connector 135"/>
              <p:cNvCxnSpPr>
                <a:stCxn id="117" idx="7"/>
                <a:endCxn id="133" idx="2"/>
              </p:cNvCxnSpPr>
              <p:nvPr/>
            </p:nvCxnSpPr>
            <p:spPr>
              <a:xfrm flipV="1">
                <a:off x="5211176" y="2788529"/>
                <a:ext cx="494440" cy="6859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25" idx="0"/>
                <a:endCxn id="133" idx="4"/>
              </p:cNvCxnSpPr>
              <p:nvPr/>
            </p:nvCxnSpPr>
            <p:spPr>
              <a:xfrm flipV="1">
                <a:off x="5895170" y="2986094"/>
                <a:ext cx="8011" cy="4317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42" name="Group 141"/>
              <p:cNvGrpSpPr/>
              <p:nvPr/>
            </p:nvGrpSpPr>
            <p:grpSpPr>
              <a:xfrm>
                <a:off x="7366054" y="3419721"/>
                <a:ext cx="395130" cy="395130"/>
                <a:chOff x="1643062" y="2440608"/>
                <a:chExt cx="816941" cy="816941"/>
              </a:xfrm>
            </p:grpSpPr>
            <p:grpSp>
              <p:nvGrpSpPr>
                <p:cNvPr id="143" name="Group 142"/>
                <p:cNvGrpSpPr/>
                <p:nvPr/>
              </p:nvGrpSpPr>
              <p:grpSpPr>
                <a:xfrm>
                  <a:off x="1730120" y="2539010"/>
                  <a:ext cx="641606" cy="618528"/>
                  <a:chOff x="8115300" y="3729769"/>
                  <a:chExt cx="1320615" cy="1047971"/>
                </a:xfrm>
              </p:grpSpPr>
              <p:sp>
                <p:nvSpPr>
                  <p:cNvPr id="145" name="Curved Right Arrow 144"/>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46" name="Curved Right Arrow 145"/>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4" name="Oval 143"/>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47" name="Group 146"/>
              <p:cNvGrpSpPr/>
              <p:nvPr/>
            </p:nvGrpSpPr>
            <p:grpSpPr>
              <a:xfrm>
                <a:off x="8207577" y="3418158"/>
                <a:ext cx="395130" cy="395130"/>
                <a:chOff x="1643062" y="2440608"/>
                <a:chExt cx="816941" cy="816941"/>
              </a:xfrm>
            </p:grpSpPr>
            <p:grpSp>
              <p:nvGrpSpPr>
                <p:cNvPr id="148" name="Group 147"/>
                <p:cNvGrpSpPr/>
                <p:nvPr/>
              </p:nvGrpSpPr>
              <p:grpSpPr>
                <a:xfrm>
                  <a:off x="1730120" y="2539010"/>
                  <a:ext cx="641606" cy="618528"/>
                  <a:chOff x="8115300" y="3729769"/>
                  <a:chExt cx="1320615" cy="1047971"/>
                </a:xfrm>
              </p:grpSpPr>
              <p:sp>
                <p:nvSpPr>
                  <p:cNvPr id="150" name="Curved Right Arrow 14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51" name="Curved Right Arrow 15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9" name="Oval 14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52" name="Straight Arrow Connector 151"/>
              <p:cNvCxnSpPr>
                <a:stCxn id="133" idx="6"/>
                <a:endCxn id="144" idx="2"/>
              </p:cNvCxnSpPr>
              <p:nvPr/>
            </p:nvCxnSpPr>
            <p:spPr>
              <a:xfrm>
                <a:off x="6100746" y="2788529"/>
                <a:ext cx="1265308" cy="828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25" idx="6"/>
                <a:endCxn id="144" idx="2"/>
              </p:cNvCxnSpPr>
              <p:nvPr/>
            </p:nvCxnSpPr>
            <p:spPr>
              <a:xfrm>
                <a:off x="6092735" y="3615361"/>
                <a:ext cx="1273319" cy="19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5" idx="4"/>
                <a:endCxn id="39" idx="0"/>
              </p:cNvCxnSpPr>
              <p:nvPr/>
            </p:nvCxnSpPr>
            <p:spPr>
              <a:xfrm>
                <a:off x="5895170" y="3812926"/>
                <a:ext cx="662" cy="5210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44" idx="0"/>
                <a:endCxn id="46" idx="2"/>
              </p:cNvCxnSpPr>
              <p:nvPr/>
            </p:nvCxnSpPr>
            <p:spPr>
              <a:xfrm flipH="1" flipV="1">
                <a:off x="7559520" y="2917844"/>
                <a:ext cx="4099" cy="5018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44" idx="6"/>
                <a:endCxn id="149" idx="2"/>
              </p:cNvCxnSpPr>
              <p:nvPr/>
            </p:nvCxnSpPr>
            <p:spPr>
              <a:xfrm flipV="1">
                <a:off x="7761184" y="3615723"/>
                <a:ext cx="446393" cy="15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49" idx="6"/>
                <a:endCxn id="53" idx="1"/>
              </p:cNvCxnSpPr>
              <p:nvPr/>
            </p:nvCxnSpPr>
            <p:spPr>
              <a:xfrm flipV="1">
                <a:off x="8602707" y="3611092"/>
                <a:ext cx="466786" cy="46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sp>
        <p:nvSpPr>
          <p:cNvPr id="137" name="Rectangle 136"/>
          <p:cNvSpPr/>
          <p:nvPr/>
        </p:nvSpPr>
        <p:spPr>
          <a:xfrm>
            <a:off x="2064956" y="1647209"/>
            <a:ext cx="1065396" cy="870289"/>
          </a:xfrm>
          <a:prstGeom prst="rect">
            <a:avLst/>
          </a:prstGeom>
          <a:solidFill>
            <a:schemeClr val="bg1"/>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solidFill>
                  <a:schemeClr val="accent1"/>
                </a:solidFill>
              </a:rPr>
              <a:t>APP</a:t>
            </a:r>
            <a:endParaRPr lang="sv-SE" sz="2000" dirty="0">
              <a:solidFill>
                <a:schemeClr val="accent1"/>
              </a:solidFill>
            </a:endParaRPr>
          </a:p>
        </p:txBody>
      </p:sp>
      <p:sp>
        <p:nvSpPr>
          <p:cNvPr id="103" name="Rectangle 102"/>
          <p:cNvSpPr/>
          <p:nvPr/>
        </p:nvSpPr>
        <p:spPr>
          <a:xfrm>
            <a:off x="4002419" y="1647208"/>
            <a:ext cx="1065396" cy="870289"/>
          </a:xfrm>
          <a:prstGeom prst="rect">
            <a:avLst/>
          </a:prstGeom>
          <a:solidFill>
            <a:schemeClr val="bg1"/>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solidFill>
                  <a:schemeClr val="accent1"/>
                </a:solidFill>
              </a:rPr>
              <a:t>APP</a:t>
            </a:r>
            <a:endParaRPr lang="sv-SE" sz="2000" dirty="0">
              <a:solidFill>
                <a:schemeClr val="accent1"/>
              </a:solidFill>
            </a:endParaRPr>
          </a:p>
        </p:txBody>
      </p:sp>
      <p:sp>
        <p:nvSpPr>
          <p:cNvPr id="104" name="Rectangle 103"/>
          <p:cNvSpPr/>
          <p:nvPr/>
        </p:nvSpPr>
        <p:spPr>
          <a:xfrm>
            <a:off x="5828821" y="1647208"/>
            <a:ext cx="1065396" cy="870289"/>
          </a:xfrm>
          <a:prstGeom prst="rect">
            <a:avLst/>
          </a:prstGeom>
          <a:solidFill>
            <a:schemeClr val="bg1"/>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solidFill>
                  <a:schemeClr val="accent1"/>
                </a:solidFill>
              </a:rPr>
              <a:t>APP</a:t>
            </a:r>
            <a:endParaRPr lang="sv-SE" sz="2000" dirty="0">
              <a:solidFill>
                <a:schemeClr val="accent1"/>
              </a:solidFill>
            </a:endParaRPr>
          </a:p>
        </p:txBody>
      </p:sp>
      <p:sp>
        <p:nvSpPr>
          <p:cNvPr id="105" name="Rectangle 104"/>
          <p:cNvSpPr/>
          <p:nvPr/>
        </p:nvSpPr>
        <p:spPr>
          <a:xfrm>
            <a:off x="7655223" y="1647208"/>
            <a:ext cx="1065396" cy="870289"/>
          </a:xfrm>
          <a:prstGeom prst="rect">
            <a:avLst/>
          </a:prstGeom>
          <a:solidFill>
            <a:schemeClr val="bg1"/>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solidFill>
                  <a:schemeClr val="accent1"/>
                </a:solidFill>
              </a:rPr>
              <a:t>APP</a:t>
            </a:r>
            <a:endParaRPr lang="sv-SE" sz="2000" dirty="0">
              <a:solidFill>
                <a:schemeClr val="accent1"/>
              </a:solidFill>
            </a:endParaRPr>
          </a:p>
        </p:txBody>
      </p:sp>
      <p:grpSp>
        <p:nvGrpSpPr>
          <p:cNvPr id="11" name="Group 10"/>
          <p:cNvGrpSpPr/>
          <p:nvPr/>
        </p:nvGrpSpPr>
        <p:grpSpPr>
          <a:xfrm>
            <a:off x="2597654" y="2517498"/>
            <a:ext cx="2679244" cy="1636435"/>
            <a:chOff x="2597654" y="2517498"/>
            <a:chExt cx="2679244" cy="1636435"/>
          </a:xfrm>
        </p:grpSpPr>
        <p:cxnSp>
          <p:nvCxnSpPr>
            <p:cNvPr id="106" name="Straight Arrow Connector 105"/>
            <p:cNvCxnSpPr>
              <a:stCxn id="100" idx="0"/>
              <a:endCxn id="137" idx="2"/>
            </p:cNvCxnSpPr>
            <p:nvPr/>
          </p:nvCxnSpPr>
          <p:spPr>
            <a:xfrm flipH="1" flipV="1">
              <a:off x="2597654" y="2517498"/>
              <a:ext cx="2679244" cy="1636435"/>
            </a:xfrm>
            <a:prstGeom prst="straightConnector1">
              <a:avLst/>
            </a:prstGeom>
            <a:ln w="412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3499104" y="3092600"/>
              <a:ext cx="1150054" cy="669213"/>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solidFill>
                    <a:schemeClr val="tx2">
                      <a:lumMod val="50000"/>
                      <a:lumOff val="50000"/>
                    </a:schemeClr>
                  </a:solidFill>
                </a:rPr>
                <a:t>Beviljad ansökan</a:t>
              </a:r>
              <a:endParaRPr lang="sv-SE" sz="1400" dirty="0">
                <a:solidFill>
                  <a:schemeClr val="tx2">
                    <a:lumMod val="50000"/>
                    <a:lumOff val="50000"/>
                  </a:schemeClr>
                </a:solidFill>
              </a:endParaRPr>
            </a:p>
          </p:txBody>
        </p:sp>
      </p:grpSp>
      <p:grpSp>
        <p:nvGrpSpPr>
          <p:cNvPr id="12" name="Group 11"/>
          <p:cNvGrpSpPr/>
          <p:nvPr/>
        </p:nvGrpSpPr>
        <p:grpSpPr>
          <a:xfrm>
            <a:off x="5054253" y="2517497"/>
            <a:ext cx="1606679" cy="1636436"/>
            <a:chOff x="5054253" y="2517497"/>
            <a:chExt cx="1606679" cy="1636436"/>
          </a:xfrm>
        </p:grpSpPr>
        <p:cxnSp>
          <p:nvCxnSpPr>
            <p:cNvPr id="114" name="Straight Arrow Connector 113"/>
            <p:cNvCxnSpPr>
              <a:stCxn id="100" idx="0"/>
              <a:endCxn id="104" idx="2"/>
            </p:cNvCxnSpPr>
            <p:nvPr/>
          </p:nvCxnSpPr>
          <p:spPr>
            <a:xfrm flipV="1">
              <a:off x="5276898" y="2517497"/>
              <a:ext cx="1084621" cy="1636436"/>
            </a:xfrm>
            <a:prstGeom prst="straightConnector1">
              <a:avLst/>
            </a:prstGeom>
            <a:ln w="412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054253" y="3093693"/>
              <a:ext cx="1606679" cy="669213"/>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solidFill>
                    <a:schemeClr val="tx2">
                      <a:lumMod val="50000"/>
                      <a:lumOff val="50000"/>
                    </a:schemeClr>
                  </a:solidFill>
                </a:rPr>
                <a:t>Kreditupplysning </a:t>
              </a:r>
            </a:p>
            <a:p>
              <a:pPr algn="ctr"/>
              <a:r>
                <a:rPr lang="sv-SE" sz="1400" dirty="0" smtClean="0">
                  <a:solidFill>
                    <a:schemeClr val="tx2">
                      <a:lumMod val="50000"/>
                      <a:lumOff val="50000"/>
                    </a:schemeClr>
                  </a:solidFill>
                </a:rPr>
                <a:t>tagen</a:t>
              </a:r>
              <a:endParaRPr lang="sv-SE" sz="1400" dirty="0">
                <a:solidFill>
                  <a:schemeClr val="tx2">
                    <a:lumMod val="50000"/>
                    <a:lumOff val="50000"/>
                  </a:schemeClr>
                </a:solidFill>
              </a:endParaRPr>
            </a:p>
          </p:txBody>
        </p:sp>
      </p:grpSp>
      <p:sp>
        <p:nvSpPr>
          <p:cNvPr id="122" name="Rectangle 121"/>
          <p:cNvSpPr/>
          <p:nvPr/>
        </p:nvSpPr>
        <p:spPr>
          <a:xfrm>
            <a:off x="810322" y="2786517"/>
            <a:ext cx="10391078" cy="1149589"/>
          </a:xfrm>
          <a:prstGeom prst="rect">
            <a:avLst/>
          </a:prstGeom>
          <a:solidFill>
            <a:schemeClr val="accent1">
              <a:alpha val="45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4400" b="1" dirty="0" smtClean="0">
                <a:solidFill>
                  <a:schemeClr val="bg1"/>
                </a:solidFill>
              </a:rPr>
              <a:t>Streaming data </a:t>
            </a:r>
            <a:r>
              <a:rPr lang="sv-SE" sz="4400" b="1" dirty="0" err="1" smtClean="0">
                <a:solidFill>
                  <a:schemeClr val="bg1"/>
                </a:solidFill>
              </a:rPr>
              <a:t>platform</a:t>
            </a:r>
            <a:endParaRPr lang="sv-SE" sz="4400" b="1" dirty="0">
              <a:solidFill>
                <a:schemeClr val="bg1"/>
              </a:solidFill>
            </a:endParaRPr>
          </a:p>
        </p:txBody>
      </p:sp>
    </p:spTree>
    <p:extLst>
      <p:ext uri="{BB962C8B-B14F-4D97-AF65-F5344CB8AC3E}">
        <p14:creationId xmlns:p14="http://schemas.microsoft.com/office/powerpoint/2010/main" val="186671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fade">
                                      <p:cBhvr>
                                        <p:cTn id="17"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17034" y="548218"/>
            <a:ext cx="10557933" cy="869949"/>
          </a:xfrm>
        </p:spPr>
        <p:txBody>
          <a:bodyPr/>
          <a:lstStyle/>
          <a:p>
            <a:endParaRPr lang="sv-SE"/>
          </a:p>
        </p:txBody>
      </p:sp>
      <p:sp>
        <p:nvSpPr>
          <p:cNvPr id="3" name="Platshållare för datum 2"/>
          <p:cNvSpPr>
            <a:spLocks noGrp="1"/>
          </p:cNvSpPr>
          <p:nvPr>
            <p:ph type="dt" sz="half" idx="4294967295"/>
          </p:nvPr>
        </p:nvSpPr>
        <p:spPr>
          <a:xfrm>
            <a:off x="1894419" y="6541139"/>
            <a:ext cx="2844800" cy="127663"/>
          </a:xfrm>
          <a:prstGeom prst="rect">
            <a:avLst/>
          </a:prstGeom>
        </p:spPr>
        <p:txBody>
          <a:bodyPr/>
          <a:lstStyle/>
          <a:p>
            <a:pPr>
              <a:defRPr/>
            </a:pPr>
            <a:fld id="{21987273-BE94-984A-B105-CE7120D57418}" type="datetime1">
              <a:rPr lang="sv-SE" smtClean="0"/>
              <a:t>2018-03-18</a:t>
            </a:fld>
            <a:endParaRPr lang="sv-SE" dirty="0"/>
          </a:p>
        </p:txBody>
      </p:sp>
      <p:sp>
        <p:nvSpPr>
          <p:cNvPr id="4" name="Platshållare för sidfot 3"/>
          <p:cNvSpPr>
            <a:spLocks noGrp="1"/>
          </p:cNvSpPr>
          <p:nvPr>
            <p:ph type="ftr" sz="quarter" idx="4294967295"/>
          </p:nvPr>
        </p:nvSpPr>
        <p:spPr>
          <a:xfrm>
            <a:off x="5340350" y="6092825"/>
            <a:ext cx="6084888" cy="765175"/>
          </a:xfrm>
          <a:prstGeom prst="rect">
            <a:avLst/>
          </a:prstGeom>
        </p:spPr>
        <p:txBody>
          <a:bodyPr/>
          <a:lstStyle/>
          <a:p>
            <a:pPr>
              <a:defRPr/>
            </a:pPr>
            <a:r>
              <a:rPr lang="sv-SE" smtClean="0"/>
              <a:t>TLG konferens Affärsplan 2017</a:t>
            </a:r>
            <a:endParaRPr lang="sv-SE" dirty="0"/>
          </a:p>
        </p:txBody>
      </p:sp>
      <p:sp>
        <p:nvSpPr>
          <p:cNvPr id="5" name="Platshållare för bildnummer 4"/>
          <p:cNvSpPr>
            <a:spLocks noGrp="1"/>
          </p:cNvSpPr>
          <p:nvPr>
            <p:ph type="sldNum" sz="quarter" idx="12"/>
          </p:nvPr>
        </p:nvSpPr>
        <p:spPr/>
        <p:txBody>
          <a:bodyPr/>
          <a:lstStyle/>
          <a:p>
            <a:pPr>
              <a:defRPr/>
            </a:pPr>
            <a:fld id="{3367359A-BB99-4135-A651-B6F5452844FF}" type="slidenum">
              <a:rPr lang="sv-SE" smtClean="0"/>
              <a:pPr>
                <a:defRPr/>
              </a:pPr>
              <a:t>38</a:t>
            </a:fld>
            <a:endParaRPr lang="sv-SE" dirty="0"/>
          </a:p>
        </p:txBody>
      </p:sp>
      <p:pic>
        <p:nvPicPr>
          <p:cNvPr id="6" name="Bildobjekt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ruta 6"/>
          <p:cNvSpPr txBox="1"/>
          <p:nvPr/>
        </p:nvSpPr>
        <p:spPr>
          <a:xfrm>
            <a:off x="0" y="2828835"/>
            <a:ext cx="12192000" cy="1200329"/>
          </a:xfrm>
          <a:prstGeom prst="rect">
            <a:avLst/>
          </a:prstGeom>
          <a:noFill/>
        </p:spPr>
        <p:txBody>
          <a:bodyPr wrap="square" rtlCol="0">
            <a:spAutoFit/>
          </a:bodyPr>
          <a:lstStyle/>
          <a:p>
            <a:pPr algn="ctr"/>
            <a:r>
              <a:rPr lang="sv-SE" sz="7200" b="1" dirty="0" err="1" smtClean="0">
                <a:solidFill>
                  <a:schemeClr val="bg1"/>
                </a:solidFill>
              </a:rPr>
              <a:t>www.ffcg.se</a:t>
            </a:r>
            <a:endParaRPr lang="sv-SE" sz="7200" b="1" dirty="0">
              <a:solidFill>
                <a:schemeClr val="bg1"/>
              </a:solidFill>
            </a:endParaRPr>
          </a:p>
        </p:txBody>
      </p:sp>
    </p:spTree>
    <p:extLst>
      <p:ext uri="{BB962C8B-B14F-4D97-AF65-F5344CB8AC3E}">
        <p14:creationId xmlns:p14="http://schemas.microsoft.com/office/powerpoint/2010/main" val="1676247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4</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07007" cy="400110"/>
          </a:xfrm>
          <a:prstGeom prst="rect">
            <a:avLst/>
          </a:prstGeom>
          <a:noFill/>
        </p:spPr>
        <p:txBody>
          <a:bodyPr wrap="none" rtlCol="0">
            <a:spAutoFit/>
          </a:bodyPr>
          <a:lstStyle/>
          <a:p>
            <a:r>
              <a:rPr lang="sv-SE" sz="2000" b="1" dirty="0" smtClean="0"/>
              <a:t>1</a:t>
            </a:r>
            <a:r>
              <a:rPr lang="sv-SE" sz="2000" b="1" baseline="30000" dirty="0" smtClean="0"/>
              <a:t>st</a:t>
            </a:r>
            <a:r>
              <a:rPr lang="sv-SE" sz="2000" b="1" dirty="0" smtClean="0"/>
              <a:t> gen</a:t>
            </a:r>
            <a:endParaRPr lang="sv-SE" sz="2000" b="1" dirty="0"/>
          </a:p>
        </p:txBody>
      </p:sp>
      <p:sp>
        <p:nvSpPr>
          <p:cNvPr id="8" name="Rectangle 7"/>
          <p:cNvSpPr/>
          <p:nvPr/>
        </p:nvSpPr>
        <p:spPr>
          <a:xfrm>
            <a:off x="3526103" y="3596270"/>
            <a:ext cx="1985697" cy="15091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4195785" y="3155808"/>
            <a:ext cx="646331" cy="369332"/>
          </a:xfrm>
          <a:prstGeom prst="rect">
            <a:avLst/>
          </a:prstGeom>
          <a:noFill/>
        </p:spPr>
        <p:txBody>
          <a:bodyPr wrap="none" rtlCol="0">
            <a:spAutoFit/>
          </a:bodyPr>
          <a:lstStyle/>
          <a:p>
            <a:r>
              <a:rPr lang="sv-SE" dirty="0" smtClean="0"/>
              <a:t>TCP</a:t>
            </a:r>
            <a:endParaRPr lang="sv-SE" dirty="0"/>
          </a:p>
        </p:txBody>
      </p:sp>
      <p:sp>
        <p:nvSpPr>
          <p:cNvPr id="11" name="TextBox 10"/>
          <p:cNvSpPr txBox="1"/>
          <p:nvPr/>
        </p:nvSpPr>
        <p:spPr>
          <a:xfrm>
            <a:off x="7125384" y="3155808"/>
            <a:ext cx="556563" cy="369332"/>
          </a:xfrm>
          <a:prstGeom prst="rect">
            <a:avLst/>
          </a:prstGeom>
          <a:noFill/>
        </p:spPr>
        <p:txBody>
          <a:bodyPr wrap="none" rtlCol="0">
            <a:spAutoFit/>
          </a:bodyPr>
          <a:lstStyle/>
          <a:p>
            <a:r>
              <a:rPr lang="sv-SE" dirty="0" err="1" smtClean="0"/>
              <a:t>File</a:t>
            </a:r>
            <a:endParaRPr lang="sv-SE" dirty="0"/>
          </a:p>
        </p:txBody>
      </p:sp>
      <p:sp>
        <p:nvSpPr>
          <p:cNvPr id="12" name="TextBox 11"/>
          <p:cNvSpPr txBox="1"/>
          <p:nvPr/>
        </p:nvSpPr>
        <p:spPr>
          <a:xfrm>
            <a:off x="8110410" y="3152049"/>
            <a:ext cx="556563" cy="369332"/>
          </a:xfrm>
          <a:prstGeom prst="rect">
            <a:avLst/>
          </a:prstGeom>
          <a:noFill/>
        </p:spPr>
        <p:txBody>
          <a:bodyPr wrap="none" rtlCol="0">
            <a:spAutoFit/>
          </a:bodyPr>
          <a:lstStyle/>
          <a:p>
            <a:r>
              <a:rPr lang="sv-SE" dirty="0" smtClean="0"/>
              <a:t>MQ</a:t>
            </a:r>
            <a:endParaRPr lang="sv-SE" dirty="0"/>
          </a:p>
        </p:txBody>
      </p:sp>
    </p:spTree>
    <p:extLst>
      <p:ext uri="{BB962C8B-B14F-4D97-AF65-F5344CB8AC3E}">
        <p14:creationId xmlns:p14="http://schemas.microsoft.com/office/powerpoint/2010/main" val="1484941605"/>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5</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63112" cy="400110"/>
          </a:xfrm>
          <a:prstGeom prst="rect">
            <a:avLst/>
          </a:prstGeom>
          <a:noFill/>
        </p:spPr>
        <p:txBody>
          <a:bodyPr wrap="none" rtlCol="0">
            <a:spAutoFit/>
          </a:bodyPr>
          <a:lstStyle/>
          <a:p>
            <a:r>
              <a:rPr lang="sv-SE" sz="2000" b="1" dirty="0" smtClean="0"/>
              <a:t>2</a:t>
            </a:r>
            <a:r>
              <a:rPr lang="sv-SE" sz="2000" b="1" baseline="30000" dirty="0" smtClean="0"/>
              <a:t>nd</a:t>
            </a:r>
            <a:r>
              <a:rPr lang="sv-SE" sz="2000" b="1" dirty="0" smtClean="0"/>
              <a:t> </a:t>
            </a:r>
            <a:r>
              <a:rPr lang="sv-SE" sz="2000" b="1" dirty="0" smtClean="0"/>
              <a:t>gen</a:t>
            </a:r>
            <a:endParaRPr lang="sv-SE" sz="2000" b="1" dirty="0"/>
          </a:p>
        </p:txBody>
      </p:sp>
      <p:sp>
        <p:nvSpPr>
          <p:cNvPr id="8" name="Rectangle 7"/>
          <p:cNvSpPr/>
          <p:nvPr/>
        </p:nvSpPr>
        <p:spPr>
          <a:xfrm>
            <a:off x="3526103" y="3596270"/>
            <a:ext cx="1985697"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5511800" y="2271398"/>
            <a:ext cx="1261884" cy="369332"/>
          </a:xfrm>
          <a:prstGeom prst="rect">
            <a:avLst/>
          </a:prstGeom>
          <a:noFill/>
        </p:spPr>
        <p:txBody>
          <a:bodyPr wrap="none" rtlCol="0">
            <a:spAutoFit/>
          </a:bodyPr>
          <a:lstStyle/>
          <a:p>
            <a:r>
              <a:rPr lang="sv-SE" dirty="0" smtClean="0"/>
              <a:t>WS/SOAP</a:t>
            </a:r>
            <a:endParaRPr lang="sv-SE" dirty="0"/>
          </a:p>
        </p:txBody>
      </p:sp>
      <p:sp>
        <p:nvSpPr>
          <p:cNvPr id="12" name="Rectangle 11"/>
          <p:cNvSpPr/>
          <p:nvPr/>
        </p:nvSpPr>
        <p:spPr>
          <a:xfrm>
            <a:off x="3526103" y="2700956"/>
            <a:ext cx="5389297" cy="65042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38828836"/>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6</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26243" cy="400110"/>
          </a:xfrm>
          <a:prstGeom prst="rect">
            <a:avLst/>
          </a:prstGeom>
          <a:noFill/>
        </p:spPr>
        <p:txBody>
          <a:bodyPr wrap="none" rtlCol="0">
            <a:spAutoFit/>
          </a:bodyPr>
          <a:lstStyle/>
          <a:p>
            <a:r>
              <a:rPr lang="sv-SE" sz="2000" b="1" dirty="0" smtClean="0"/>
              <a:t>3</a:t>
            </a:r>
            <a:r>
              <a:rPr lang="sv-SE" sz="2000" b="1" baseline="30000" dirty="0" smtClean="0"/>
              <a:t>rd</a:t>
            </a:r>
            <a:r>
              <a:rPr lang="sv-SE" sz="2000" b="1" dirty="0" smtClean="0"/>
              <a:t> </a:t>
            </a:r>
            <a:r>
              <a:rPr lang="sv-SE" sz="2000" b="1" dirty="0" smtClean="0"/>
              <a:t>gen</a:t>
            </a:r>
            <a:endParaRPr lang="sv-SE" sz="2000" b="1" dirty="0"/>
          </a:p>
        </p:txBody>
      </p:sp>
      <p:grpSp>
        <p:nvGrpSpPr>
          <p:cNvPr id="5" name="Group 4"/>
          <p:cNvGrpSpPr/>
          <p:nvPr/>
        </p:nvGrpSpPr>
        <p:grpSpPr>
          <a:xfrm>
            <a:off x="3526103" y="2806244"/>
            <a:ext cx="2976297" cy="2299156"/>
            <a:chOff x="3526103" y="2271398"/>
            <a:chExt cx="5389297" cy="2834002"/>
          </a:xfrm>
        </p:grpSpPr>
        <p:sp>
          <p:nvSpPr>
            <p:cNvPr id="8" name="Rectangle 7"/>
            <p:cNvSpPr/>
            <p:nvPr/>
          </p:nvSpPr>
          <p:spPr>
            <a:xfrm>
              <a:off x="3526103" y="3596270"/>
              <a:ext cx="1985697"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5511800" y="2271398"/>
              <a:ext cx="1261884" cy="369332"/>
            </a:xfrm>
            <a:prstGeom prst="rect">
              <a:avLst/>
            </a:prstGeom>
            <a:noFill/>
          </p:spPr>
          <p:txBody>
            <a:bodyPr wrap="none" rtlCol="0">
              <a:spAutoFit/>
            </a:bodyPr>
            <a:lstStyle/>
            <a:p>
              <a:r>
                <a:rPr lang="sv-SE" dirty="0" smtClean="0"/>
                <a:t>WS/SOAP</a:t>
              </a:r>
              <a:endParaRPr lang="sv-SE" dirty="0"/>
            </a:p>
          </p:txBody>
        </p:sp>
        <p:sp>
          <p:nvSpPr>
            <p:cNvPr id="12" name="Rectangle 11"/>
            <p:cNvSpPr/>
            <p:nvPr/>
          </p:nvSpPr>
          <p:spPr>
            <a:xfrm>
              <a:off x="3526103" y="2700956"/>
              <a:ext cx="5389297" cy="650422"/>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sp>
        <p:nvSpPr>
          <p:cNvPr id="13" name="Rectangle 12"/>
          <p:cNvSpPr/>
          <p:nvPr/>
        </p:nvSpPr>
        <p:spPr>
          <a:xfrm>
            <a:off x="6975872" y="3154734"/>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4" name="Rectangle 13"/>
          <p:cNvSpPr/>
          <p:nvPr/>
        </p:nvSpPr>
        <p:spPr>
          <a:xfrm>
            <a:off x="7834908" y="3162671"/>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5" name="Rectangle 14"/>
          <p:cNvSpPr/>
          <p:nvPr/>
        </p:nvSpPr>
        <p:spPr>
          <a:xfrm>
            <a:off x="8677599" y="3158105"/>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6" name="Rectangle 15"/>
          <p:cNvSpPr/>
          <p:nvPr/>
        </p:nvSpPr>
        <p:spPr>
          <a:xfrm>
            <a:off x="8682230"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7" name="Rectangle 16"/>
          <p:cNvSpPr/>
          <p:nvPr/>
        </p:nvSpPr>
        <p:spPr>
          <a:xfrm>
            <a:off x="6975872"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8" name="TextBox 17"/>
          <p:cNvSpPr txBox="1"/>
          <p:nvPr/>
        </p:nvSpPr>
        <p:spPr>
          <a:xfrm>
            <a:off x="7441363" y="2782313"/>
            <a:ext cx="1236236" cy="369332"/>
          </a:xfrm>
          <a:prstGeom prst="rect">
            <a:avLst/>
          </a:prstGeom>
          <a:noFill/>
        </p:spPr>
        <p:txBody>
          <a:bodyPr wrap="none" rtlCol="0">
            <a:spAutoFit/>
          </a:bodyPr>
          <a:lstStyle/>
          <a:p>
            <a:r>
              <a:rPr lang="sv-SE" dirty="0" smtClean="0"/>
              <a:t>WS/REST</a:t>
            </a:r>
            <a:endParaRPr lang="sv-SE" dirty="0"/>
          </a:p>
        </p:txBody>
      </p:sp>
      <p:sp>
        <p:nvSpPr>
          <p:cNvPr id="19" name="Rectangle 18"/>
          <p:cNvSpPr/>
          <p:nvPr/>
        </p:nvSpPr>
        <p:spPr>
          <a:xfrm>
            <a:off x="7834908"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3768602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7</a:t>
            </a:fld>
            <a:endParaRPr lang="en-US"/>
          </a:p>
        </p:txBody>
      </p:sp>
      <p:sp>
        <p:nvSpPr>
          <p:cNvPr id="3" name="Title 2"/>
          <p:cNvSpPr>
            <a:spLocks noGrp="1"/>
          </p:cNvSpPr>
          <p:nvPr>
            <p:ph type="title"/>
          </p:nvPr>
        </p:nvSpPr>
        <p:spPr/>
        <p:txBody>
          <a:bodyPr>
            <a:normAutofit fontScale="90000"/>
          </a:bodyPr>
          <a:lstStyle/>
          <a:p>
            <a:r>
              <a:rPr lang="sv-SE" dirty="0" smtClean="0"/>
              <a:t>Nya krav på banken</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Bild på en bank som bombarderas av nya regulatoriska krav. Hur ska detta gå?</a:t>
            </a:r>
          </a:p>
          <a:p>
            <a:r>
              <a:rPr lang="sv-SE" dirty="0" smtClean="0"/>
              <a:t>Hur </a:t>
            </a:r>
            <a:r>
              <a:rPr lang="sv-SE" dirty="0" err="1" smtClean="0"/>
              <a:t>agil</a:t>
            </a:r>
            <a:r>
              <a:rPr lang="sv-SE" dirty="0" smtClean="0"/>
              <a:t> kan vi vara när vi sitter med statiska system</a:t>
            </a:r>
          </a:p>
          <a:p>
            <a:r>
              <a:rPr lang="sv-SE" dirty="0" smtClean="0"/>
              <a:t>Vi behövde helt klart göra något, både för nu och för framtiden. </a:t>
            </a:r>
          </a:p>
          <a:p>
            <a:r>
              <a:rPr lang="sv-SE" dirty="0" smtClean="0"/>
              <a:t>Vi har under lång tid jobbat med att modernisera och bygga </a:t>
            </a:r>
            <a:r>
              <a:rPr lang="sv-SE" dirty="0" err="1" smtClean="0"/>
              <a:t>microservices</a:t>
            </a:r>
            <a:endParaRPr lang="sv-SE" dirty="0" smtClean="0"/>
          </a:p>
          <a:p>
            <a:endParaRPr lang="sv-SE" dirty="0" smtClean="0"/>
          </a:p>
        </p:txBody>
      </p:sp>
    </p:spTree>
    <p:extLst>
      <p:ext uri="{BB962C8B-B14F-4D97-AF65-F5344CB8AC3E}">
        <p14:creationId xmlns:p14="http://schemas.microsoft.com/office/powerpoint/2010/main" val="1839335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8</a:t>
            </a:fld>
            <a:endParaRPr lang="en-US"/>
          </a:p>
        </p:txBody>
      </p:sp>
      <p:sp>
        <p:nvSpPr>
          <p:cNvPr id="3" name="Title 2"/>
          <p:cNvSpPr>
            <a:spLocks noGrp="1"/>
          </p:cNvSpPr>
          <p:nvPr>
            <p:ph type="title"/>
          </p:nvPr>
        </p:nvSpPr>
        <p:spPr/>
        <p:txBody>
          <a:bodyPr>
            <a:normAutofit fontScale="90000"/>
          </a:bodyPr>
          <a:lstStyle/>
          <a:p>
            <a:endParaRPr lang="sv-SE"/>
          </a:p>
        </p:txBody>
      </p:sp>
      <p:sp>
        <p:nvSpPr>
          <p:cNvPr id="4" name="Rounded Rectangle 3"/>
          <p:cNvSpPr/>
          <p:nvPr/>
        </p:nvSpPr>
        <p:spPr>
          <a:xfrm>
            <a:off x="4713288" y="2841619"/>
            <a:ext cx="2538412" cy="1349790"/>
          </a:xfrm>
          <a:prstGeom prst="roundRect">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sv-SE" sz="4400" dirty="0" smtClean="0"/>
              <a:t>AML</a:t>
            </a:r>
            <a:endParaRPr lang="sv-SE" sz="4400" dirty="0"/>
          </a:p>
        </p:txBody>
      </p:sp>
      <p:grpSp>
        <p:nvGrpSpPr>
          <p:cNvPr id="12" name="Group 11"/>
          <p:cNvGrpSpPr/>
          <p:nvPr/>
        </p:nvGrpSpPr>
        <p:grpSpPr>
          <a:xfrm>
            <a:off x="2336801" y="1642051"/>
            <a:ext cx="2376487" cy="1291649"/>
            <a:chOff x="2336801" y="1642051"/>
            <a:chExt cx="2376487" cy="129164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801" y="1642051"/>
              <a:ext cx="1473200" cy="983668"/>
            </a:xfrm>
            <a:prstGeom prst="rect">
              <a:avLst/>
            </a:prstGeom>
            <a:noFill/>
          </p:spPr>
        </p:pic>
        <p:cxnSp>
          <p:nvCxnSpPr>
            <p:cNvPr id="10" name="Straight Connector 9"/>
            <p:cNvCxnSpPr/>
            <p:nvPr/>
          </p:nvCxnSpPr>
          <p:spPr>
            <a:xfrm>
              <a:off x="3810001" y="2579058"/>
              <a:ext cx="903287" cy="35464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451101" y="4089400"/>
            <a:ext cx="2374899" cy="1290692"/>
            <a:chOff x="2451101" y="4089400"/>
            <a:chExt cx="2374899" cy="1290692"/>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451101" y="4191409"/>
              <a:ext cx="1358900" cy="1188683"/>
            </a:xfrm>
            <a:prstGeom prst="rect">
              <a:avLst/>
            </a:prstGeom>
          </p:spPr>
        </p:pic>
        <p:cxnSp>
          <p:nvCxnSpPr>
            <p:cNvPr id="13" name="Straight Connector 12"/>
            <p:cNvCxnSpPr/>
            <p:nvPr/>
          </p:nvCxnSpPr>
          <p:spPr>
            <a:xfrm flipV="1">
              <a:off x="3619500" y="4089400"/>
              <a:ext cx="1206500" cy="5842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7251700" y="2202627"/>
            <a:ext cx="3124200" cy="3179408"/>
            <a:chOff x="7251700" y="2202627"/>
            <a:chExt cx="3124200" cy="3179408"/>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5300" y="4239034"/>
              <a:ext cx="1143001" cy="1143001"/>
            </a:xfrm>
            <a:prstGeom prst="rect">
              <a:avLst/>
            </a:prstGeom>
          </p:spPr>
        </p:pic>
        <p:cxnSp>
          <p:nvCxnSpPr>
            <p:cNvPr id="17" name="Straight Connector 16"/>
            <p:cNvCxnSpPr>
              <a:stCxn id="8" idx="1"/>
            </p:cNvCxnSpPr>
            <p:nvPr/>
          </p:nvCxnSpPr>
          <p:spPr>
            <a:xfrm flipH="1" flipV="1">
              <a:off x="7251700" y="4089400"/>
              <a:ext cx="863600" cy="72113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Curved Left Arrow 25"/>
            <p:cNvSpPr/>
            <p:nvPr/>
          </p:nvSpPr>
          <p:spPr>
            <a:xfrm>
              <a:off x="9474200" y="2202627"/>
              <a:ext cx="901700" cy="2630542"/>
            </a:xfrm>
            <a:prstGeom prst="curvedLeftArrow">
              <a:avLst>
                <a:gd name="adj1" fmla="val 18649"/>
                <a:gd name="adj2" fmla="val 59450"/>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solidFill>
                  <a:schemeClr val="tx1"/>
                </a:solidFill>
              </a:endParaRPr>
            </a:p>
          </p:txBody>
        </p:sp>
      </p:grpSp>
      <p:grpSp>
        <p:nvGrpSpPr>
          <p:cNvPr id="29" name="Group 28"/>
          <p:cNvGrpSpPr/>
          <p:nvPr/>
        </p:nvGrpSpPr>
        <p:grpSpPr>
          <a:xfrm>
            <a:off x="7251700" y="1691257"/>
            <a:ext cx="1987550" cy="1303794"/>
            <a:chOff x="7251700" y="1691257"/>
            <a:chExt cx="1987550" cy="1303794"/>
          </a:xfrm>
        </p:grpSpPr>
        <p:grpSp>
          <p:nvGrpSpPr>
            <p:cNvPr id="23" name="Group 22"/>
            <p:cNvGrpSpPr/>
            <p:nvPr/>
          </p:nvGrpSpPr>
          <p:grpSpPr>
            <a:xfrm>
              <a:off x="7251700" y="1691257"/>
              <a:ext cx="1987550" cy="1242443"/>
              <a:chOff x="7251700" y="1691257"/>
              <a:chExt cx="1987550" cy="1242443"/>
            </a:xfrm>
          </p:grpSpPr>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5300" y="1691257"/>
                <a:ext cx="1123950" cy="934462"/>
              </a:xfrm>
              <a:prstGeom prst="rect">
                <a:avLst/>
              </a:prstGeom>
            </p:spPr>
          </p:pic>
          <p:cxnSp>
            <p:nvCxnSpPr>
              <p:cNvPr id="16" name="Straight Connector 15"/>
              <p:cNvCxnSpPr/>
              <p:nvPr/>
            </p:nvCxnSpPr>
            <p:spPr>
              <a:xfrm flipH="1">
                <a:off x="7251700" y="2565400"/>
                <a:ext cx="863600" cy="3683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8345488" y="2625719"/>
              <a:ext cx="736099" cy="369332"/>
            </a:xfrm>
            <a:prstGeom prst="rect">
              <a:avLst/>
            </a:prstGeom>
            <a:noFill/>
          </p:spPr>
          <p:txBody>
            <a:bodyPr wrap="none" rtlCol="0">
              <a:spAutoFit/>
            </a:bodyPr>
            <a:lstStyle/>
            <a:p>
              <a:r>
                <a:rPr lang="sv-SE" smtClean="0">
                  <a:solidFill>
                    <a:schemeClr val="bg2">
                      <a:lumMod val="25000"/>
                    </a:schemeClr>
                  </a:solidFill>
                </a:rPr>
                <a:t>RISK</a:t>
              </a:r>
              <a:endParaRPr lang="sv-SE">
                <a:solidFill>
                  <a:schemeClr val="bg2">
                    <a:lumMod val="25000"/>
                  </a:schemeClr>
                </a:solidFill>
              </a:endParaRPr>
            </a:p>
          </p:txBody>
        </p:sp>
      </p:grpSp>
    </p:spTree>
    <p:extLst>
      <p:ext uri="{BB962C8B-B14F-4D97-AF65-F5344CB8AC3E}">
        <p14:creationId xmlns:p14="http://schemas.microsoft.com/office/powerpoint/2010/main" val="92866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9</a:t>
            </a:fld>
            <a:endParaRPr lang="en-US"/>
          </a:p>
        </p:txBody>
      </p:sp>
      <p:sp>
        <p:nvSpPr>
          <p:cNvPr id="3" name="Title 2"/>
          <p:cNvSpPr>
            <a:spLocks noGrp="1"/>
          </p:cNvSpPr>
          <p:nvPr>
            <p:ph type="title"/>
          </p:nvPr>
        </p:nvSpPr>
        <p:spPr/>
        <p:txBody>
          <a:bodyPr>
            <a:normAutofit fontScale="90000"/>
          </a:bodyPr>
          <a:lstStyle/>
          <a:p>
            <a:r>
              <a:rPr lang="sv-SE" dirty="0" smtClean="0"/>
              <a:t>Vad innebär AML för bankens tekniska lösningar?</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Vi behöver:</a:t>
            </a:r>
          </a:p>
          <a:p>
            <a:pPr lvl="1"/>
            <a:r>
              <a:rPr lang="sv-SE" dirty="0" smtClean="0"/>
              <a:t>Verifiera kundernas identitet</a:t>
            </a:r>
          </a:p>
          <a:p>
            <a:pPr lvl="1"/>
            <a:r>
              <a:rPr lang="sv-SE" dirty="0" smtClean="0"/>
              <a:t>Screening av kund-data mot t.ex. PEP och sanktionslistor</a:t>
            </a:r>
          </a:p>
          <a:p>
            <a:pPr lvl="1"/>
            <a:r>
              <a:rPr lang="sv-SE" dirty="0" smtClean="0"/>
              <a:t>Utvärdera kunders ”risk” att utföra </a:t>
            </a:r>
            <a:r>
              <a:rPr lang="sv-SE" dirty="0" err="1" smtClean="0"/>
              <a:t>money</a:t>
            </a:r>
            <a:r>
              <a:rPr lang="sv-SE" dirty="0" smtClean="0"/>
              <a:t> </a:t>
            </a:r>
            <a:r>
              <a:rPr lang="sv-SE" dirty="0" err="1" smtClean="0"/>
              <a:t>laundering</a:t>
            </a:r>
            <a:r>
              <a:rPr lang="sv-SE" dirty="0" smtClean="0"/>
              <a:t>, terrorist </a:t>
            </a:r>
            <a:r>
              <a:rPr lang="sv-SE" dirty="0" err="1" smtClean="0"/>
              <a:t>finance</a:t>
            </a:r>
            <a:r>
              <a:rPr lang="sv-SE" dirty="0" smtClean="0"/>
              <a:t>, or </a:t>
            </a:r>
            <a:r>
              <a:rPr lang="sv-SE" dirty="0" err="1" smtClean="0"/>
              <a:t>identity</a:t>
            </a:r>
            <a:r>
              <a:rPr lang="sv-SE" dirty="0" smtClean="0"/>
              <a:t> </a:t>
            </a:r>
            <a:r>
              <a:rPr lang="sv-SE" dirty="0" err="1" smtClean="0"/>
              <a:t>theft</a:t>
            </a:r>
            <a:endParaRPr lang="sv-SE" dirty="0"/>
          </a:p>
          <a:p>
            <a:pPr lvl="1"/>
            <a:r>
              <a:rPr lang="sv-SE" dirty="0" err="1" smtClean="0"/>
              <a:t>Mha</a:t>
            </a:r>
            <a:r>
              <a:rPr lang="sv-SE" dirty="0" smtClean="0"/>
              <a:t> KYC –frågor kan detta göras</a:t>
            </a:r>
          </a:p>
          <a:p>
            <a:pPr lvl="1"/>
            <a:r>
              <a:rPr lang="sv-SE" dirty="0" err="1" smtClean="0"/>
              <a:t>Monitorera</a:t>
            </a:r>
            <a:r>
              <a:rPr lang="sv-SE" dirty="0" smtClean="0"/>
              <a:t> kunders transaktioner</a:t>
            </a:r>
          </a:p>
          <a:p>
            <a:pPr lvl="1"/>
            <a:endParaRPr lang="sv-SE" dirty="0" smtClean="0"/>
          </a:p>
        </p:txBody>
      </p:sp>
    </p:spTree>
    <p:extLst>
      <p:ext uri="{BB962C8B-B14F-4D97-AF65-F5344CB8AC3E}">
        <p14:creationId xmlns:p14="http://schemas.microsoft.com/office/powerpoint/2010/main" val="822024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tema">
  <a:themeElements>
    <a:clrScheme name="Forefront">
      <a:dk1>
        <a:srgbClr val="000000"/>
      </a:dk1>
      <a:lt1>
        <a:srgbClr val="FFFFFF"/>
      </a:lt1>
      <a:dk2>
        <a:srgbClr val="323332"/>
      </a:dk2>
      <a:lt2>
        <a:srgbClr val="F2F2F2"/>
      </a:lt2>
      <a:accent1>
        <a:srgbClr val="FEA300"/>
      </a:accent1>
      <a:accent2>
        <a:srgbClr val="FECF41"/>
      </a:accent2>
      <a:accent3>
        <a:srgbClr val="B5ADA0"/>
      </a:accent3>
      <a:accent4>
        <a:srgbClr val="E86950"/>
      </a:accent4>
      <a:accent5>
        <a:srgbClr val="73B0C2"/>
      </a:accent5>
      <a:accent6>
        <a:srgbClr val="ACC17C"/>
      </a:accent6>
      <a:hlink>
        <a:srgbClr val="FEA300"/>
      </a:hlink>
      <a:folHlink>
        <a:srgbClr val="FEA3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efront PPT mall 17 1.0" id="{FC945C29-2660-9A47-953C-7B8E98AAECB5}" vid="{17344678-CF57-5747-B7AF-EDC98EDC2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Forefront PPT mall 17 1.0</Template>
  <TotalTime>9018</TotalTime>
  <Words>2449</Words>
  <Application>Microsoft Macintosh PowerPoint</Application>
  <PresentationFormat>Widescreen</PresentationFormat>
  <Paragraphs>465</Paragraphs>
  <Slides>38</Slides>
  <Notes>36</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 Bold</vt:lpstr>
      <vt:lpstr>Calibri</vt:lpstr>
      <vt:lpstr>Gotham HTF</vt:lpstr>
      <vt:lpstr>Gotham HTF Book</vt:lpstr>
      <vt:lpstr>LucidaGrande</vt:lpstr>
      <vt:lpstr>Wingdings</vt:lpstr>
      <vt:lpstr>Arial</vt:lpstr>
      <vt:lpstr>Arial</vt:lpstr>
      <vt:lpstr>Office-tema</vt:lpstr>
      <vt:lpstr>Implementing Anti Money Laundering with Kafka</vt:lpstr>
      <vt:lpstr>PowerPoint Presentation</vt:lpstr>
      <vt:lpstr>PowerPoint Presentation</vt:lpstr>
      <vt:lpstr>PowerPoint Presentation</vt:lpstr>
      <vt:lpstr>PowerPoint Presentation</vt:lpstr>
      <vt:lpstr>PowerPoint Presentation</vt:lpstr>
      <vt:lpstr>Nya krav på banken</vt:lpstr>
      <vt:lpstr>PowerPoint Presentation</vt:lpstr>
      <vt:lpstr>Vad innebär AML för bankens tekniska lösningar?</vt:lpstr>
      <vt:lpstr>PowerPoint Presentation</vt:lpstr>
      <vt:lpstr>Vad som fanns</vt:lpstr>
      <vt:lpstr>Transaktionshantering</vt:lpstr>
      <vt:lpstr>Testning</vt:lpstr>
      <vt:lpstr>Införande av Kafka</vt:lpstr>
      <vt:lpstr>Införande av Kafka – kommunikation med affären</vt:lpstr>
      <vt:lpstr>Införande av Kafka</vt:lpstr>
      <vt:lpstr>PowerPoint Presentation</vt:lpstr>
      <vt:lpstr>Privatlånehantering – vad är det?</vt:lpstr>
      <vt:lpstr>Aspekter - regulatoriska</vt:lpstr>
      <vt:lpstr>Aspekter - tekniska </vt:lpstr>
      <vt:lpstr>PowerPoint Presentation</vt:lpstr>
      <vt:lpstr>Hanteringssystem</vt:lpstr>
      <vt:lpstr>Nya krav…</vt:lpstr>
      <vt:lpstr>Uppgradering</vt:lpstr>
      <vt:lpstr>PowerPoint Presentation</vt:lpstr>
      <vt:lpstr>Apache Kafka - 2012</vt:lpstr>
      <vt:lpstr>Hjärtat i Kafka - loggen</vt:lpstr>
      <vt:lpstr>Apache Kafka - 2018</vt:lpstr>
      <vt:lpstr>Processor topologi</vt:lpstr>
      <vt:lpstr>PowerPoint Presentation</vt:lpstr>
      <vt:lpstr>Hanteringssystem – på Kafka</vt:lpstr>
      <vt:lpstr>Asynkronitet och persistering…</vt:lpstr>
      <vt:lpstr>Processing och affärsregler…</vt:lpstr>
      <vt:lpstr>Deployment och uppgradering…</vt:lpstr>
      <vt:lpstr>Microservices…</vt:lpstr>
      <vt:lpstr>PowerPoint Presentation</vt:lpstr>
      <vt:lpstr>Del av en helhet</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Forefront presentationsmall</dc:title>
  <dc:subject/>
  <dc:creator>Johan Lanner</dc:creator>
  <cp:keywords/>
  <dc:description/>
  <cp:lastModifiedBy>Pär Eriksson</cp:lastModifiedBy>
  <cp:revision>89</cp:revision>
  <cp:lastPrinted>2016-09-21T12:21:07Z</cp:lastPrinted>
  <dcterms:created xsi:type="dcterms:W3CDTF">2017-10-07T05:59:53Z</dcterms:created>
  <dcterms:modified xsi:type="dcterms:W3CDTF">2018-03-18T12:58:50Z</dcterms:modified>
  <cp:category/>
</cp:coreProperties>
</file>