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63" r:id="rId2"/>
    <p:sldId id="335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61" r:id="rId13"/>
    <p:sldId id="362" r:id="rId14"/>
    <p:sldId id="363" r:id="rId15"/>
    <p:sldId id="356" r:id="rId16"/>
    <p:sldId id="359" r:id="rId17"/>
    <p:sldId id="358" r:id="rId18"/>
    <p:sldId id="353" r:id="rId19"/>
    <p:sldId id="355" r:id="rId20"/>
    <p:sldId id="354" r:id="rId21"/>
    <p:sldId id="3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1CD"/>
    <a:srgbClr val="FFB200"/>
    <a:srgbClr val="CCE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0"/>
    <p:restoredTop sz="69273"/>
  </p:normalViewPr>
  <p:slideViewPr>
    <p:cSldViewPr snapToGrid="0" snapToObjects="1" showGuides="1">
      <p:cViewPr>
        <p:scale>
          <a:sx n="94" d="100"/>
          <a:sy n="94" d="100"/>
        </p:scale>
        <p:origin x="57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76ABD-C746-5F4A-ABB8-FF5F9E1789F6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1F925-BFA2-264B-AE5B-B0906316B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85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Presentation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us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7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dirty="0" smtClean="0"/>
              <a:t> in the </a:t>
            </a:r>
            <a:r>
              <a:rPr lang="sv-SE" dirty="0" err="1" smtClean="0"/>
              <a:t>dev</a:t>
            </a:r>
            <a:r>
              <a:rPr lang="sv-SE" dirty="0" smtClean="0"/>
              <a:t> team </a:t>
            </a:r>
            <a:r>
              <a:rPr lang="sv-SE" dirty="0" err="1" smtClean="0"/>
              <a:t>saw</a:t>
            </a:r>
            <a:r>
              <a:rPr lang="sv-SE" dirty="0" smtClean="0"/>
              <a:t> the potential </a:t>
            </a:r>
            <a:r>
              <a:rPr lang="sv-SE" dirty="0" err="1" smtClean="0"/>
              <a:t>of</a:t>
            </a:r>
            <a:r>
              <a:rPr lang="sv-SE" dirty="0" smtClean="0"/>
              <a:t> Kafka as a part </a:t>
            </a:r>
            <a:r>
              <a:rPr lang="sv-SE" dirty="0" err="1" smtClean="0"/>
              <a:t>of</a:t>
            </a:r>
            <a:r>
              <a:rPr lang="sv-SE" dirty="0" smtClean="0"/>
              <a:t> re-</a:t>
            </a:r>
            <a:r>
              <a:rPr lang="sv-SE" dirty="0" err="1" smtClean="0"/>
              <a:t>thinking</a:t>
            </a:r>
            <a:r>
              <a:rPr lang="sv-SE" dirty="0" smtClean="0"/>
              <a:t> the </a:t>
            </a:r>
            <a:r>
              <a:rPr lang="sv-SE" dirty="0" err="1" smtClean="0"/>
              <a:t>way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treat</a:t>
            </a:r>
            <a:r>
              <a:rPr lang="sv-SE" dirty="0" smtClean="0"/>
              <a:t> data</a:t>
            </a:r>
            <a:r>
              <a:rPr lang="sv-SE" baseline="0" dirty="0" smtClean="0"/>
              <a:t> and services (as Ben </a:t>
            </a:r>
            <a:r>
              <a:rPr lang="sv-SE" baseline="0" dirty="0" err="1" smtClean="0"/>
              <a:t>Stopford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put</a:t>
            </a:r>
            <a:r>
              <a:rPr lang="sv-SE" baseline="0" dirty="0" smtClean="0"/>
              <a:t> it</a:t>
            </a:r>
            <a:r>
              <a:rPr lang="sv-SE" baseline="0" dirty="0" smtClean="0"/>
              <a:t>)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be a bit </a:t>
            </a:r>
            <a:r>
              <a:rPr lang="sv-SE" baseline="0" dirty="0" err="1" smtClean="0"/>
              <a:t>freigthning</a:t>
            </a:r>
            <a:r>
              <a:rPr lang="sv-SE" baseline="0" dirty="0" smtClean="0"/>
              <a:t> for the rest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organization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stay</a:t>
            </a:r>
            <a:r>
              <a:rPr lang="sv-SE" baseline="0" dirty="0" smtClean="0"/>
              <a:t> ”under the radar” </a:t>
            </a:r>
            <a:r>
              <a:rPr lang="sv-SE" baseline="0" dirty="0" err="1" smtClean="0"/>
              <a:t>initially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starting</a:t>
            </a:r>
            <a:r>
              <a:rPr lang="sv-SE" baseline="0" dirty="0" smtClean="0"/>
              <a:t> small  - a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integrate</a:t>
            </a:r>
            <a:r>
              <a:rPr lang="sv-SE" baseline="0" dirty="0" smtClean="0"/>
              <a:t> services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Over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let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technology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mindset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larger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impact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37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As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to talk </a:t>
            </a:r>
            <a:r>
              <a:rPr lang="sv-SE" dirty="0" err="1" smtClean="0"/>
              <a:t>about</a:t>
            </a:r>
            <a:r>
              <a:rPr lang="sv-SE" dirty="0" smtClean="0"/>
              <a:t> information </a:t>
            </a:r>
            <a:r>
              <a:rPr lang="sv-SE" dirty="0" err="1" smtClean="0"/>
              <a:t>being</a:t>
            </a:r>
            <a:r>
              <a:rPr lang="sv-SE" dirty="0" smtClean="0"/>
              <a:t> present in</a:t>
            </a:r>
            <a:r>
              <a:rPr lang="sv-SE" baseline="0" dirty="0" smtClean="0"/>
              <a:t> the form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events on Kafka, </a:t>
            </a:r>
            <a:r>
              <a:rPr lang="sv-SE" baseline="0" dirty="0" err="1" smtClean="0"/>
              <a:t>instead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stored</a:t>
            </a:r>
            <a:r>
              <a:rPr lang="sv-SE" baseline="0" dirty="0" smtClean="0"/>
              <a:t> in </a:t>
            </a:r>
            <a:r>
              <a:rPr lang="sv-SE" baseline="0" dirty="0" err="1" smtClean="0"/>
              <a:t>databases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behind</a:t>
            </a:r>
            <a:r>
              <a:rPr lang="sv-SE" baseline="0" dirty="0" smtClean="0"/>
              <a:t> CRUD APIs,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saw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shift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communicate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. 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It’s</a:t>
            </a:r>
            <a:r>
              <a:rPr lang="sv-SE" baseline="0" dirty="0" smtClean="0"/>
              <a:t> all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discussing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information. For </a:t>
            </a:r>
            <a:r>
              <a:rPr lang="sv-SE" baseline="0" dirty="0" err="1" smtClean="0"/>
              <a:t>most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businesses</a:t>
            </a:r>
            <a:r>
              <a:rPr lang="sv-SE" baseline="0" dirty="0" smtClean="0"/>
              <a:t>, the </a:t>
            </a:r>
            <a:r>
              <a:rPr lang="sv-SE" baseline="0" dirty="0" err="1" smtClean="0"/>
              <a:t>interesting</a:t>
            </a:r>
            <a:r>
              <a:rPr lang="sv-SE" baseline="0" dirty="0" smtClean="0"/>
              <a:t> parts lies in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happens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bussiness</a:t>
            </a:r>
            <a:r>
              <a:rPr lang="sv-SE" baseline="0" dirty="0" smtClean="0"/>
              <a:t> – the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E.g</a:t>
            </a:r>
            <a:r>
              <a:rPr lang="sv-SE" baseline="0" dirty="0" smtClean="0"/>
              <a:t>. ”A item is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in the shopping </a:t>
            </a:r>
            <a:r>
              <a:rPr lang="sv-SE" baseline="0" dirty="0" err="1" smtClean="0"/>
              <a:t>card</a:t>
            </a:r>
            <a:r>
              <a:rPr lang="sv-SE" baseline="0" dirty="0" smtClean="0"/>
              <a:t>”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”A </a:t>
            </a:r>
            <a:r>
              <a:rPr lang="sv-SE" baseline="0" dirty="0" err="1" smtClean="0"/>
              <a:t>sum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money</a:t>
            </a:r>
            <a:r>
              <a:rPr lang="sv-SE" baseline="0" dirty="0" smtClean="0"/>
              <a:t> is </a:t>
            </a:r>
            <a:r>
              <a:rPr lang="sv-SE" baseline="0" dirty="0" err="1" smtClean="0"/>
              <a:t>moved</a:t>
            </a:r>
            <a:r>
              <a:rPr lang="sv-SE" baseline="0" dirty="0" smtClean="0"/>
              <a:t> from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account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another</a:t>
            </a:r>
            <a:r>
              <a:rPr lang="sv-SE" baseline="0" dirty="0" smtClean="0"/>
              <a:t>”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It the right hand </a:t>
            </a:r>
            <a:r>
              <a:rPr lang="sv-SE" dirty="0" err="1" smtClean="0"/>
              <a:t>side</a:t>
            </a:r>
            <a:r>
              <a:rPr lang="sv-SE" dirty="0" smtClean="0"/>
              <a:t> 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is-IS" baseline="0" dirty="0" smtClean="0"/>
              <a:t>….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22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To be </a:t>
            </a:r>
            <a:r>
              <a:rPr lang="sv-SE" dirty="0" err="1" smtClean="0"/>
              <a:t>able</a:t>
            </a:r>
            <a:r>
              <a:rPr lang="sv-SE" dirty="0" smtClean="0"/>
              <a:t> to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reason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the information,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understand the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which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includes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things</a:t>
            </a:r>
            <a:r>
              <a:rPr lang="sv-SE" baseline="0" dirty="0" smtClean="0"/>
              <a:t> like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Relations, </a:t>
            </a:r>
            <a:r>
              <a:rPr lang="sv-SE" baseline="0" dirty="0" err="1" smtClean="0"/>
              <a:t>restrictions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cardinality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inheritence</a:t>
            </a:r>
            <a:r>
              <a:rPr lang="sv-SE" baseline="0" dirty="0" smtClean="0"/>
              <a:t>,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Other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concepts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The </a:t>
            </a:r>
            <a:r>
              <a:rPr lang="sv-SE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consist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operations on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a bit ”hard to get </a:t>
            </a:r>
            <a:r>
              <a:rPr lang="sv-SE" baseline="0" dirty="0" err="1" smtClean="0"/>
              <a:t>your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head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around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you’re</a:t>
            </a:r>
            <a:r>
              <a:rPr lang="sv-SE" baseline="0" dirty="0" smtClean="0"/>
              <a:t> not </a:t>
            </a:r>
            <a:r>
              <a:rPr lang="sv-SE" baseline="0" dirty="0" err="1" smtClean="0"/>
              <a:t>familiar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data-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Which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people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seldom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On the </a:t>
            </a:r>
            <a:r>
              <a:rPr lang="sv-SE" baseline="0" dirty="0" err="1" smtClean="0"/>
              <a:t>other</a:t>
            </a:r>
            <a:r>
              <a:rPr lang="sv-SE" baseline="0" dirty="0" smtClean="0"/>
              <a:t> hand, </a:t>
            </a:r>
            <a:r>
              <a:rPr lang="sv-SE" baseline="0" dirty="0" err="1" smtClean="0"/>
              <a:t>if</a:t>
            </a:r>
            <a:r>
              <a:rPr lang="sv-SE" baseline="0" dirty="0" smtClean="0"/>
              <a:t> events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primary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is-IS" baseline="0" dirty="0" smtClean="0"/>
              <a:t>…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have</a:t>
            </a:r>
            <a:r>
              <a:rPr lang="sv-SE" baseline="0" dirty="0" smtClean="0"/>
              <a:t> a </a:t>
            </a:r>
            <a:r>
              <a:rPr lang="sv-SE" baseline="0" dirty="0" err="1" smtClean="0"/>
              <a:t>much</a:t>
            </a:r>
            <a:r>
              <a:rPr lang="sv-SE" baseline="0" dirty="0" smtClean="0"/>
              <a:t> less </a:t>
            </a:r>
            <a:r>
              <a:rPr lang="sv-SE" baseline="0" dirty="0" err="1" smtClean="0"/>
              <a:t>complex</a:t>
            </a:r>
            <a:r>
              <a:rPr lang="sv-SE" baseline="0" dirty="0" smtClean="0"/>
              <a:t> data </a:t>
            </a:r>
            <a:r>
              <a:rPr lang="sv-SE" baseline="0" dirty="0" err="1" smtClean="0"/>
              <a:t>structure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Full focus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placed</a:t>
            </a:r>
            <a:r>
              <a:rPr lang="sv-SE" baseline="0" dirty="0" smtClean="0"/>
              <a:t> on reasoning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information –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happened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told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about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focuses</a:t>
            </a:r>
            <a:r>
              <a:rPr lang="sv-SE" baseline="0" dirty="0" smtClean="0"/>
              <a:t> on the </a:t>
            </a:r>
            <a:r>
              <a:rPr lang="sv-SE" baseline="0" dirty="0" err="1" smtClean="0"/>
              <a:t>dynamic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Dynamic</a:t>
            </a:r>
            <a:r>
              <a:rPr lang="sv-SE" baseline="0" dirty="0" smtClean="0"/>
              <a:t> information is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first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class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citizen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dirty="0" smtClean="0"/>
              <a:t>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simpler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modelling</a:t>
            </a:r>
            <a:r>
              <a:rPr lang="sv-SE" baseline="0" dirty="0" smtClean="0"/>
              <a:t> information.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A tight </a:t>
            </a:r>
            <a:r>
              <a:rPr lang="sv-SE" baseline="0" dirty="0" err="1" smtClean="0"/>
              <a:t>collaboration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beneficial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26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together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, and </a:t>
            </a:r>
            <a:r>
              <a:rPr lang="sv-SE" baseline="0" dirty="0" err="1" smtClean="0"/>
              <a:t>agree</a:t>
            </a:r>
            <a:r>
              <a:rPr lang="sv-SE" baseline="0" dirty="0" smtClean="0"/>
              <a:t> on information and </a:t>
            </a:r>
            <a:r>
              <a:rPr lang="sv-SE" baseline="0" dirty="0" err="1" smtClean="0"/>
              <a:t>modeles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experience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that</a:t>
            </a:r>
            <a:r>
              <a:rPr lang="sv-SE" baseline="0" dirty="0" smtClean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Less problem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</a:t>
            </a:r>
            <a:r>
              <a:rPr lang="sv-SE" baseline="0" dirty="0" smtClean="0"/>
              <a:t>/solution </a:t>
            </a:r>
            <a:r>
              <a:rPr lang="sv-SE" baseline="0" dirty="0" err="1" smtClean="0"/>
              <a:t>mismatch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increase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testability</a:t>
            </a:r>
            <a:r>
              <a:rPr lang="sv-SE" baseline="0" dirty="0" smtClean="0"/>
              <a:t> – business </a:t>
            </a:r>
            <a:r>
              <a:rPr lang="sv-SE" baseline="0" dirty="0" err="1" smtClean="0"/>
              <a:t>side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resonsible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acceptance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testing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Increase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chance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reuseability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models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business </a:t>
            </a:r>
            <a:r>
              <a:rPr lang="sv-SE" baseline="0" dirty="0" err="1" smtClean="0"/>
              <a:t>domain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centric</a:t>
            </a:r>
            <a:r>
              <a:rPr lang="sv-SE" baseline="0" dirty="0" smtClean="0"/>
              <a:t> and not </a:t>
            </a:r>
            <a:r>
              <a:rPr lang="sv-SE" baseline="0" dirty="0" err="1" smtClean="0"/>
              <a:t>invented</a:t>
            </a:r>
            <a:r>
              <a:rPr lang="sv-SE" baseline="0" dirty="0" smtClean="0"/>
              <a:t> by </a:t>
            </a:r>
            <a:r>
              <a:rPr lang="sv-SE" baseline="0" dirty="0" err="1" smtClean="0"/>
              <a:t>developers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developers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9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SOAP, REST, </a:t>
            </a:r>
            <a:r>
              <a:rPr lang="sv-SE" dirty="0" err="1" smtClean="0"/>
              <a:t>some</a:t>
            </a:r>
            <a:r>
              <a:rPr lang="sv-SE" dirty="0" smtClean="0"/>
              <a:t> AMQ.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handle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Event-driven CQRS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Implemented</a:t>
            </a:r>
            <a:r>
              <a:rPr lang="sv-SE" baseline="0" dirty="0" smtClean="0"/>
              <a:t> on spring-</a:t>
            </a:r>
            <a:r>
              <a:rPr lang="sv-SE" baseline="0" dirty="0" err="1" smtClean="0"/>
              <a:t>boot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mongoDB</a:t>
            </a:r>
            <a:r>
              <a:rPr lang="sv-SE" baseline="0" dirty="0" smtClean="0"/>
              <a:t>. AMQ for event handling and Mongo for </a:t>
            </a:r>
            <a:r>
              <a:rPr lang="sv-SE" baseline="0" dirty="0" err="1" smtClean="0"/>
              <a:t>persisting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Unaware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Kafka at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stage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Separated</a:t>
            </a:r>
            <a:r>
              <a:rPr lang="sv-SE" baseline="0" dirty="0" smtClean="0"/>
              <a:t> from risk process. </a:t>
            </a:r>
            <a:r>
              <a:rPr lang="sv-SE" baseline="0" dirty="0" err="1" smtClean="0"/>
              <a:t>Decoupled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way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want</a:t>
            </a:r>
            <a:r>
              <a:rPr lang="sv-SE" baseline="0" dirty="0" smtClean="0"/>
              <a:t> it.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Transaktionsanalys, </a:t>
            </a:r>
            <a:r>
              <a:rPr lang="sv-SE" baseline="0" dirty="0" err="1" smtClean="0"/>
              <a:t>batch-job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2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Transaction</a:t>
            </a:r>
            <a:r>
              <a:rPr lang="sv-SE" dirty="0" smtClean="0"/>
              <a:t>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7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Problems: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Either</a:t>
            </a:r>
            <a:r>
              <a:rPr lang="sv-SE" dirty="0" smtClean="0"/>
              <a:t> </a:t>
            </a:r>
            <a:r>
              <a:rPr lang="sv-SE" dirty="0" err="1" smtClean="0"/>
              <a:t>though</a:t>
            </a:r>
            <a:r>
              <a:rPr lang="sv-SE" dirty="0" smtClean="0"/>
              <a:t> the bank </a:t>
            </a:r>
            <a:r>
              <a:rPr lang="sv-SE" dirty="0" err="1" smtClean="0"/>
              <a:t>only</a:t>
            </a:r>
            <a:r>
              <a:rPr lang="sv-SE" dirty="0" smtClean="0"/>
              <a:t> has Swedish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transactions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are</a:t>
            </a:r>
            <a:r>
              <a:rPr lang="sv-SE" baseline="0" dirty="0" smtClean="0"/>
              <a:t> global.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Hard to test </a:t>
            </a:r>
            <a:r>
              <a:rPr lang="sv-SE" baseline="0" dirty="0" err="1" smtClean="0"/>
              <a:t>payment</a:t>
            </a:r>
            <a:r>
              <a:rPr lang="sv-SE" baseline="0" dirty="0" smtClean="0"/>
              <a:t> terminals in Brazil.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Evolvment</a:t>
            </a:r>
            <a:r>
              <a:rPr lang="sv-SE" baseline="0" dirty="0" smtClean="0"/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Slow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Implementation </a:t>
            </a:r>
            <a:r>
              <a:rPr lang="sv-SE" baseline="0" dirty="0" err="1" smtClean="0"/>
              <a:t>needs</a:t>
            </a:r>
            <a:r>
              <a:rPr lang="sv-SE" baseline="0" dirty="0" smtClean="0"/>
              <a:t> dual </a:t>
            </a:r>
            <a:r>
              <a:rPr lang="sv-SE" baseline="0" dirty="0" err="1" smtClean="0"/>
              <a:t>point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.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Not </a:t>
            </a:r>
            <a:r>
              <a:rPr lang="sv-SE" baseline="0" dirty="0" err="1" smtClean="0"/>
              <a:t>connected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Strictly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hardcoded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only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data from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itself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SOAP/JMS/TCP kommunikation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information: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CQRS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Event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already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implemented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MongoDB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r>
              <a:rPr lang="sv-SE" baseline="0" dirty="0" smtClean="0"/>
              <a:t>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SQL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Gammal skit säger vi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Batchbaserad</a:t>
            </a:r>
            <a:r>
              <a:rPr lang="sv-SE" baseline="0" dirty="0" smtClean="0"/>
              <a:t> arkitektur</a:t>
            </a:r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4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Solution: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Gives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complex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rules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several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datasources</a:t>
            </a:r>
            <a:r>
              <a:rPr lang="sv-SE" baseline="0" dirty="0" smtClean="0"/>
              <a:t>.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Real-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machine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learning</a:t>
            </a:r>
            <a:r>
              <a:rPr lang="sv-SE" baseline="0" dirty="0" smtClean="0"/>
              <a:t> -&gt;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find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anomalies</a:t>
            </a:r>
            <a:r>
              <a:rPr lang="sv-SE" baseline="0" dirty="0" smtClean="0"/>
              <a:t> in real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. </a:t>
            </a:r>
          </a:p>
          <a:p>
            <a:pPr marL="628650" lvl="1" indent="-171450">
              <a:buFont typeface="Arial" charset="0"/>
              <a:buChar char="•"/>
            </a:pP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CustomerInformation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Small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.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Publishing events on Kafka </a:t>
            </a:r>
            <a:r>
              <a:rPr lang="sv-SE" baseline="0" dirty="0" err="1" smtClean="0"/>
              <a:t>topic</a:t>
            </a:r>
            <a:r>
              <a:rPr lang="sv-SE" baseline="0" dirty="0" smtClean="0"/>
              <a:t> 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smtClean="0"/>
              <a:t>Still </a:t>
            </a:r>
            <a:r>
              <a:rPr lang="sv-SE" baseline="0" dirty="0" err="1" smtClean="0"/>
              <a:t>keepeing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seperation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concernes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store: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Constructs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strictly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events.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Also</a:t>
            </a:r>
            <a:r>
              <a:rPr lang="sv-SE" baseline="0" dirty="0" smtClean="0"/>
              <a:t> input from </a:t>
            </a:r>
            <a:r>
              <a:rPr lang="sv-SE" baseline="0" dirty="0" err="1" smtClean="0"/>
              <a:t>historic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decision </a:t>
            </a:r>
            <a:r>
              <a:rPr lang="sv-SE" baseline="0" dirty="0" err="1" smtClean="0"/>
              <a:t>results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store</a:t>
            </a:r>
          </a:p>
          <a:p>
            <a:pPr marL="1085850" lvl="2" indent="-171450">
              <a:buFont typeface="Arial" charset="0"/>
              <a:buChar char="•"/>
            </a:pPr>
            <a:r>
              <a:rPr lang="sv-SE" baseline="0" dirty="0" err="1" smtClean="0"/>
              <a:t>Holds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history</a:t>
            </a:r>
            <a:endParaRPr lang="sv-SE" baseline="0" dirty="0" smtClean="0"/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Möjlighet för andra applikationer att konsumera utgående &amp; inkommande events i realtid. Ex CRM, </a:t>
            </a:r>
            <a:r>
              <a:rPr lang="sv-SE" baseline="0" dirty="0" err="1" smtClean="0"/>
              <a:t>pushnotiser</a:t>
            </a:r>
            <a:r>
              <a:rPr lang="sv-SE" baseline="0" dirty="0" smtClean="0"/>
              <a:t> till användare etc. 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Replikering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Fokus på plattformen, inte applikationsgränser.</a:t>
            </a:r>
          </a:p>
          <a:p>
            <a:pPr marL="171450" lvl="0" indent="-171450">
              <a:buFont typeface="Arial" charset="0"/>
              <a:buChar char="•"/>
            </a:pP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Framtida </a:t>
            </a:r>
            <a:r>
              <a:rPr lang="sv-SE" baseline="0" dirty="0" err="1" smtClean="0"/>
              <a:t>use-cases</a:t>
            </a:r>
            <a:r>
              <a:rPr lang="sv-SE" baseline="0" dirty="0" smtClean="0"/>
              <a:t>, klura påt. </a:t>
            </a:r>
          </a:p>
          <a:p>
            <a:pPr marL="1085850" lvl="2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both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work</a:t>
            </a:r>
            <a:r>
              <a:rPr lang="sv-SE" baseline="0" dirty="0" smtClean="0"/>
              <a:t> as </a:t>
            </a:r>
            <a:r>
              <a:rPr lang="sv-SE" baseline="0" dirty="0" err="1" smtClean="0"/>
              <a:t>consultants</a:t>
            </a:r>
            <a:r>
              <a:rPr lang="sv-SE" baseline="0" dirty="0" smtClean="0"/>
              <a:t> at a </a:t>
            </a:r>
            <a:r>
              <a:rPr lang="sv-SE" baseline="0" dirty="0" err="1" smtClean="0"/>
              <a:t>consumer</a:t>
            </a:r>
            <a:r>
              <a:rPr lang="sv-SE" baseline="0" dirty="0" smtClean="0"/>
              <a:t> bank in Sweden.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google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word</a:t>
            </a:r>
            <a:r>
              <a:rPr lang="sv-SE" baseline="0" dirty="0" smtClean="0"/>
              <a:t> ”Bank”,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pictures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(CLICK)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picture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google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word</a:t>
            </a:r>
            <a:r>
              <a:rPr lang="sv-SE" baseline="0" dirty="0" smtClean="0"/>
              <a:t> ”</a:t>
            </a:r>
            <a:r>
              <a:rPr lang="sv-SE" baseline="0" dirty="0" err="1" smtClean="0"/>
              <a:t>Monolith</a:t>
            </a:r>
            <a:r>
              <a:rPr lang="sv-SE" baseline="0" dirty="0" smtClean="0"/>
              <a:t>”,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get </a:t>
            </a:r>
            <a:r>
              <a:rPr lang="sv-SE" baseline="0" dirty="0" err="1" smtClean="0"/>
              <a:t>pictures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similar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(CLICK)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you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see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similarities</a:t>
            </a:r>
            <a:r>
              <a:rPr lang="sv-SE" baseline="0" dirty="0" smtClean="0"/>
              <a:t>? Big ”</a:t>
            </a:r>
            <a:r>
              <a:rPr lang="sv-SE" baseline="0" dirty="0" err="1" smtClean="0"/>
              <a:t>pillars</a:t>
            </a:r>
            <a:r>
              <a:rPr lang="sv-SE" baseline="0" dirty="0" smtClean="0"/>
              <a:t>”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content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sv-SE" baseline="0" dirty="0" smtClean="0"/>
              <a:t>Is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also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something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visible</a:t>
            </a:r>
            <a:r>
              <a:rPr lang="sv-SE" baseline="0" dirty="0" smtClean="0"/>
              <a:t> in the IT </a:t>
            </a:r>
            <a:r>
              <a:rPr lang="sv-SE" baseline="0" dirty="0" err="1" smtClean="0"/>
              <a:t>architechture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unfortunately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yes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9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Bild på vilka informationsmängder vi nu har lagt i Kafka</a:t>
            </a:r>
          </a:p>
          <a:p>
            <a:pPr lvl="1"/>
            <a:r>
              <a:rPr lang="sv-SE" dirty="0" smtClean="0"/>
              <a:t>KYC frågor</a:t>
            </a:r>
          </a:p>
          <a:p>
            <a:pPr lvl="1"/>
            <a:r>
              <a:rPr lang="sv-SE" dirty="0" smtClean="0"/>
              <a:t>KYC svar</a:t>
            </a:r>
          </a:p>
          <a:p>
            <a:pPr lvl="1"/>
            <a:r>
              <a:rPr lang="sv-SE" dirty="0" smtClean="0"/>
              <a:t>Kundinformation</a:t>
            </a:r>
          </a:p>
          <a:p>
            <a:pPr lvl="1"/>
            <a:r>
              <a:rPr lang="sv-SE" dirty="0" smtClean="0"/>
              <a:t>Risk-score</a:t>
            </a:r>
          </a:p>
          <a:p>
            <a:pPr lvl="1"/>
            <a:r>
              <a:rPr lang="sv-SE" dirty="0" smtClean="0"/>
              <a:t>Transaktioner</a:t>
            </a:r>
          </a:p>
          <a:p>
            <a:r>
              <a:rPr lang="sv-SE" dirty="0" smtClean="0"/>
              <a:t>Tankar kring framtida informationsmängder som vi vill lägga</a:t>
            </a:r>
          </a:p>
          <a:p>
            <a:pPr lvl="1"/>
            <a:r>
              <a:rPr lang="sv-SE" dirty="0" smtClean="0"/>
              <a:t>Återanvändbarhet för framtida behov</a:t>
            </a:r>
          </a:p>
          <a:p>
            <a:pPr lvl="1"/>
            <a:r>
              <a:rPr lang="sv-SE" dirty="0" smtClean="0"/>
              <a:t>Hitta på framtida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case</a:t>
            </a:r>
            <a:r>
              <a:rPr lang="sv-SE" dirty="0" smtClean="0"/>
              <a:t>?</a:t>
            </a:r>
            <a:endParaRPr lang="sv-S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64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a </a:t>
            </a:r>
            <a:r>
              <a:rPr lang="sv-SE" dirty="0" err="1" smtClean="0"/>
              <a:t>lot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regulatory</a:t>
            </a:r>
            <a:r>
              <a:rPr lang="sv-SE" dirty="0" smtClean="0"/>
              <a:t> </a:t>
            </a:r>
            <a:r>
              <a:rPr lang="sv-SE" dirty="0" err="1" smtClean="0"/>
              <a:t>requirements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need</a:t>
            </a:r>
            <a:r>
              <a:rPr lang="sv-SE" dirty="0" smtClean="0"/>
              <a:t> to </a:t>
            </a:r>
            <a:r>
              <a:rPr lang="sv-SE" dirty="0" err="1" smtClean="0"/>
              <a:t>fullfill</a:t>
            </a:r>
            <a:r>
              <a:rPr lang="sv-SE" dirty="0" smtClean="0"/>
              <a:t>,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continue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operate</a:t>
            </a:r>
            <a:r>
              <a:rPr lang="sv-SE" baseline="0" dirty="0" smtClean="0"/>
              <a:t> as a bank. 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examples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challanging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when</a:t>
            </a:r>
            <a:r>
              <a:rPr lang="sv-SE" baseline="0" dirty="0" smtClean="0"/>
              <a:t> the IT is not </a:t>
            </a:r>
            <a:r>
              <a:rPr lang="sv-SE" baseline="0" dirty="0" err="1" smtClean="0"/>
              <a:t>enough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agile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Affects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many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core</a:t>
            </a:r>
            <a:r>
              <a:rPr lang="sv-SE" baseline="0" dirty="0" smtClean="0"/>
              <a:t> systems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So,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do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look? If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go back </a:t>
            </a:r>
            <a:r>
              <a:rPr lang="sv-SE" baseline="0" dirty="0" err="1" smtClean="0"/>
              <a:t>some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decades</a:t>
            </a:r>
            <a:r>
              <a:rPr lang="sv-SE" baseline="0" dirty="0" smtClean="0"/>
              <a:t> and look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the bank</a:t>
            </a:r>
            <a:r>
              <a:rPr lang="is-IS" baseline="0" dirty="0" smtClean="0"/>
              <a:t>… Let’s see how it has evolved!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smtClean="0"/>
              <a:t>A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monoliths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Comm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: TCP, </a:t>
            </a:r>
            <a:r>
              <a:rPr lang="sv-SE" baseline="0" dirty="0" err="1" smtClean="0"/>
              <a:t>File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batches</a:t>
            </a:r>
            <a:r>
              <a:rPr lang="sv-SE" baseline="0" dirty="0" smtClean="0"/>
              <a:t>, MQ..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6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Introduction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integration bus</a:t>
            </a:r>
            <a:r>
              <a:rPr lang="sv-SE" baseline="0" dirty="0" smtClean="0"/>
              <a:t>/ESB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Fronted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legacy</a:t>
            </a:r>
            <a:r>
              <a:rPr lang="sv-SE" baseline="0" dirty="0" smtClean="0"/>
              <a:t> systems and </a:t>
            </a:r>
            <a:r>
              <a:rPr lang="sv-SE" baseline="0" dirty="0" err="1" smtClean="0"/>
              <a:t>enabling</a:t>
            </a:r>
            <a:r>
              <a:rPr lang="sv-SE" baseline="0" dirty="0" smtClean="0"/>
              <a:t> new </a:t>
            </a:r>
            <a:r>
              <a:rPr lang="sv-SE" baseline="0" dirty="0" err="1" smtClean="0"/>
              <a:t>clients</a:t>
            </a:r>
            <a:r>
              <a:rPr lang="sv-SE" baseline="0" dirty="0" smtClean="0"/>
              <a:t>, web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etc.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Comm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, WS and SOAP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sv-SE" dirty="0" smtClean="0"/>
              <a:t>Microservices </a:t>
            </a:r>
            <a:r>
              <a:rPr lang="sv-SE" dirty="0" err="1" smtClean="0"/>
              <a:t>pattern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Decoupling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responsibilities</a:t>
            </a:r>
            <a:r>
              <a:rPr lang="sv-SE" baseline="0" dirty="0" smtClean="0"/>
              <a:t> on a system </a:t>
            </a:r>
            <a:r>
              <a:rPr lang="sv-SE" baseline="0" dirty="0" err="1" smtClean="0"/>
              <a:t>level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Enabling</a:t>
            </a:r>
            <a:r>
              <a:rPr lang="sv-SE" baseline="0" dirty="0" smtClean="0"/>
              <a:t> faster </a:t>
            </a:r>
            <a:r>
              <a:rPr lang="sv-SE" baseline="0" dirty="0" err="1" smtClean="0"/>
              <a:t>changes</a:t>
            </a:r>
            <a:r>
              <a:rPr lang="sv-SE" baseline="0" dirty="0" smtClean="0"/>
              <a:t> and </a:t>
            </a:r>
            <a:r>
              <a:rPr lang="sv-SE" baseline="0" dirty="0" err="1" smtClean="0"/>
              <a:t>time</a:t>
            </a:r>
            <a:r>
              <a:rPr lang="sv-SE" baseline="0" dirty="0" smtClean="0"/>
              <a:t> to market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err="1" smtClean="0"/>
              <a:t>However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since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replacing</a:t>
            </a:r>
            <a:r>
              <a:rPr lang="sv-SE" baseline="0" dirty="0" smtClean="0"/>
              <a:t> old </a:t>
            </a:r>
            <a:r>
              <a:rPr lang="sv-SE" baseline="0" dirty="0" err="1" smtClean="0"/>
              <a:t>legacy</a:t>
            </a:r>
            <a:r>
              <a:rPr lang="sv-SE" baseline="0" dirty="0" smtClean="0"/>
              <a:t> system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expensive</a:t>
            </a:r>
            <a:r>
              <a:rPr lang="sv-SE" baseline="0" dirty="0" smtClean="0"/>
              <a:t> and hard,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still live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them</a:t>
            </a:r>
            <a:r>
              <a:rPr lang="sv-SE" baseline="0" dirty="0" smtClean="0"/>
              <a:t>. </a:t>
            </a:r>
            <a:r>
              <a:rPr lang="sv-SE" baseline="0" dirty="0" err="1" smtClean="0"/>
              <a:t>Sometimes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fast/</a:t>
            </a:r>
            <a:r>
              <a:rPr lang="sv-SE" baseline="0" dirty="0" err="1" smtClean="0"/>
              <a:t>agile</a:t>
            </a:r>
            <a:r>
              <a:rPr lang="sv-SE" baseline="0" dirty="0" smtClean="0"/>
              <a:t>, </a:t>
            </a:r>
            <a:r>
              <a:rPr lang="sv-SE" baseline="0" dirty="0" err="1" smtClean="0"/>
              <a:t>sometimes</a:t>
            </a:r>
            <a:r>
              <a:rPr lang="sv-SE" baseline="0" dirty="0" smtClean="0"/>
              <a:t> not</a:t>
            </a:r>
            <a:r>
              <a:rPr lang="is-IS" baseline="0" dirty="0" smtClean="0"/>
              <a:t>…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goal</a:t>
            </a:r>
            <a:r>
              <a:rPr lang="sv-SE" dirty="0" smtClean="0"/>
              <a:t>: AML – 4 </a:t>
            </a:r>
            <a:r>
              <a:rPr lang="sv-SE" dirty="0" err="1" smtClean="0"/>
              <a:t>basic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requrements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err="1" smtClean="0"/>
              <a:t>Verifying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identity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authentication</a:t>
            </a:r>
            <a:r>
              <a:rPr lang="sv-SE" baseline="0" dirty="0" smtClean="0"/>
              <a:t>: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know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we’re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dealing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correct</a:t>
            </a:r>
            <a:r>
              <a:rPr lang="sv-SE" baseline="0" dirty="0" smtClean="0"/>
              <a:t> person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Screening –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look </a:t>
            </a:r>
            <a:r>
              <a:rPr lang="sv-SE" baseline="0" dirty="0" err="1" smtClean="0"/>
              <a:t>up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in PEP and </a:t>
            </a:r>
            <a:r>
              <a:rPr lang="sv-SE" baseline="0" dirty="0" err="1" smtClean="0"/>
              <a:t>sanction</a:t>
            </a:r>
            <a:r>
              <a:rPr lang="sv-SE" baseline="0" dirty="0" smtClean="0"/>
              <a:t> lists. PEP </a:t>
            </a:r>
            <a:r>
              <a:rPr lang="sv-SE" baseline="0" dirty="0" err="1" smtClean="0"/>
              <a:t>stands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Politically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Exposed</a:t>
            </a:r>
            <a:r>
              <a:rPr lang="sv-SE" baseline="0" dirty="0" smtClean="0"/>
              <a:t> Persons.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Risk </a:t>
            </a:r>
            <a:r>
              <a:rPr lang="sv-SE" baseline="0" dirty="0" err="1" smtClean="0"/>
              <a:t>evaluation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need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calculate</a:t>
            </a:r>
            <a:r>
              <a:rPr lang="sv-SE" baseline="0" dirty="0" smtClean="0"/>
              <a:t> a risk </a:t>
            </a:r>
            <a:r>
              <a:rPr lang="sv-SE" baseline="0" dirty="0" err="1" smtClean="0"/>
              <a:t>value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. Not a </a:t>
            </a:r>
            <a:r>
              <a:rPr lang="sv-SE" baseline="0" dirty="0" err="1" smtClean="0"/>
              <a:t>credit</a:t>
            </a:r>
            <a:r>
              <a:rPr lang="sv-SE" baseline="0" dirty="0" smtClean="0"/>
              <a:t> risk,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risk for </a:t>
            </a:r>
            <a:r>
              <a:rPr lang="sv-SE" baseline="0" dirty="0" err="1" smtClean="0"/>
              <a:t>commiting</a:t>
            </a:r>
            <a:r>
              <a:rPr lang="sv-SE" baseline="0" dirty="0" smtClean="0"/>
              <a:t> </a:t>
            </a:r>
            <a:r>
              <a:rPr lang="sv-SE" dirty="0" err="1" smtClean="0"/>
              <a:t>money</a:t>
            </a:r>
            <a:r>
              <a:rPr lang="sv-SE" dirty="0" smtClean="0"/>
              <a:t> </a:t>
            </a:r>
            <a:r>
              <a:rPr lang="sv-SE" dirty="0" err="1" smtClean="0"/>
              <a:t>laundering</a:t>
            </a:r>
            <a:r>
              <a:rPr lang="sv-SE" dirty="0" smtClean="0"/>
              <a:t>, terrorist </a:t>
            </a:r>
            <a:r>
              <a:rPr lang="sv-SE" dirty="0" err="1" smtClean="0"/>
              <a:t>finance</a:t>
            </a:r>
            <a:r>
              <a:rPr lang="sv-SE" dirty="0" smtClean="0"/>
              <a:t>, or </a:t>
            </a:r>
            <a:r>
              <a:rPr lang="sv-SE" dirty="0" err="1" smtClean="0"/>
              <a:t>identity</a:t>
            </a:r>
            <a:r>
              <a:rPr lang="sv-SE" dirty="0" smtClean="0"/>
              <a:t> </a:t>
            </a:r>
            <a:r>
              <a:rPr lang="sv-SE" dirty="0" err="1" smtClean="0"/>
              <a:t>theft</a:t>
            </a:r>
            <a:endParaRPr lang="sv-SE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dirty="0" err="1" smtClean="0"/>
              <a:t>Often</a:t>
            </a:r>
            <a:r>
              <a:rPr lang="sv-SE" dirty="0" smtClean="0"/>
              <a:t> KYC </a:t>
            </a:r>
            <a:r>
              <a:rPr lang="sv-SE" dirty="0" err="1" smtClean="0"/>
              <a:t>questions</a:t>
            </a:r>
            <a:r>
              <a:rPr lang="sv-SE" dirty="0" smtClean="0"/>
              <a:t> is</a:t>
            </a:r>
            <a:r>
              <a:rPr lang="sv-SE" baseline="0" dirty="0" smtClean="0"/>
              <a:t> a source for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, like ”</a:t>
            </a:r>
            <a:r>
              <a:rPr lang="sv-SE" baseline="0" dirty="0" err="1" smtClean="0"/>
              <a:t>What’s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purpose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loan</a:t>
            </a:r>
            <a:r>
              <a:rPr lang="sv-SE" baseline="0" dirty="0" smtClean="0"/>
              <a:t>?”</a:t>
            </a:r>
            <a:endParaRPr lang="sv-SE" dirty="0" smtClean="0"/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This</a:t>
            </a:r>
            <a:r>
              <a:rPr lang="sv-SE" dirty="0" smtClean="0"/>
              <a:t> risk is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</a:t>
            </a:r>
            <a:r>
              <a:rPr lang="sv-SE" baseline="0" dirty="0" smtClean="0"/>
              <a:t> for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monitoring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making</a:t>
            </a:r>
            <a:r>
              <a:rPr lang="sv-SE" baseline="0" dirty="0" smtClean="0"/>
              <a:t> sure the </a:t>
            </a:r>
            <a:r>
              <a:rPr lang="sv-SE" baseline="0" dirty="0" err="1" smtClean="0"/>
              <a:t>transaction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patterns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matches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what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can</a:t>
            </a:r>
            <a:r>
              <a:rPr lang="sv-SE" baseline="0" dirty="0" smtClean="0"/>
              <a:t> be </a:t>
            </a:r>
            <a:r>
              <a:rPr lang="sv-SE" baseline="0" dirty="0" err="1" smtClean="0"/>
              <a:t>expected</a:t>
            </a:r>
            <a:r>
              <a:rPr lang="sv-SE" baseline="0" dirty="0" smtClean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So, </a:t>
            </a:r>
            <a:r>
              <a:rPr lang="sv-SE" baseline="0" dirty="0" err="1" smtClean="0"/>
              <a:t>how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did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map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requirements</a:t>
            </a:r>
            <a:r>
              <a:rPr lang="sv-SE" baseline="0" dirty="0" smtClean="0"/>
              <a:t> to a IT solution?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course</a:t>
            </a:r>
            <a:r>
              <a:rPr lang="sv-SE" baseline="0" dirty="0" smtClean="0"/>
              <a:t> -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had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our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 as a </a:t>
            </a:r>
            <a:r>
              <a:rPr lang="sv-SE" baseline="0" dirty="0" err="1" smtClean="0"/>
              <a:t>starting</a:t>
            </a:r>
            <a:r>
              <a:rPr lang="sv-SE" baseline="0" dirty="0" smtClean="0"/>
              <a:t> </a:t>
            </a:r>
            <a:r>
              <a:rPr lang="sv-SE" baseline="0" dirty="0" err="1" smtClean="0"/>
              <a:t>point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- </a:t>
            </a:r>
            <a:r>
              <a:rPr lang="sv-SE" baseline="0" dirty="0" err="1" smtClean="0"/>
              <a:t>But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dynamically</a:t>
            </a:r>
            <a:r>
              <a:rPr lang="sv-SE" baseline="0" dirty="0" smtClean="0"/>
              <a:t> – it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organized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into</a:t>
            </a:r>
            <a:r>
              <a:rPr lang="sv-SE" baseline="0" dirty="0" smtClean="0"/>
              <a:t> ”silos” or </a:t>
            </a:r>
            <a:r>
              <a:rPr lang="sv-SE" baseline="0" dirty="0" err="1" smtClean="0"/>
              <a:t>isolated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Describe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each</a:t>
            </a:r>
            <a:r>
              <a:rPr lang="is-IS" baseline="0" dirty="0" smtClean="0"/>
              <a:t>…</a:t>
            </a:r>
            <a:endParaRPr lang="sv-SE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Communication </a:t>
            </a:r>
            <a:r>
              <a:rPr lang="sv-SE" baseline="0" dirty="0" err="1" smtClean="0"/>
              <a:t>between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often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based</a:t>
            </a:r>
            <a:r>
              <a:rPr lang="sv-SE" baseline="0" dirty="0" smtClean="0"/>
              <a:t> on </a:t>
            </a:r>
            <a:r>
              <a:rPr lang="sv-SE" baseline="0" dirty="0" err="1" smtClean="0"/>
              <a:t>daily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file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batches</a:t>
            </a:r>
            <a:r>
              <a:rPr lang="sv-SE" baseline="0" dirty="0" smtClean="0"/>
              <a:t>. 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To make a </a:t>
            </a:r>
            <a:r>
              <a:rPr lang="sv-SE" baseline="0" dirty="0" err="1" smtClean="0"/>
              <a:t>great</a:t>
            </a:r>
            <a:r>
              <a:rPr lang="sv-SE" baseline="0" dirty="0" smtClean="0"/>
              <a:t> AML-solution,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needed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integrate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flows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much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closer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other</a:t>
            </a:r>
            <a:endParaRPr lang="sv-SE" baseline="0" dirty="0" smtClean="0"/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CLICK - </a:t>
            </a:r>
            <a:r>
              <a:rPr lang="sv-SE" baseline="0" dirty="0" err="1" smtClean="0"/>
              <a:t>Luckily</a:t>
            </a:r>
            <a:r>
              <a:rPr lang="sv-SE" baseline="0" dirty="0" smtClean="0"/>
              <a:t> – </a:t>
            </a:r>
            <a:r>
              <a:rPr lang="sv-SE" baseline="0" dirty="0" err="1" smtClean="0"/>
              <a:t>there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hope</a:t>
            </a:r>
            <a:r>
              <a:rPr lang="sv-SE" baseline="0" dirty="0" smtClean="0"/>
              <a:t>! </a:t>
            </a:r>
            <a:r>
              <a:rPr lang="sv-SE" baseline="0" dirty="0" err="1" smtClean="0"/>
              <a:t>One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apps</a:t>
            </a:r>
            <a:r>
              <a:rPr lang="sv-SE" baseline="0" dirty="0" smtClean="0"/>
              <a:t> (</a:t>
            </a:r>
            <a:r>
              <a:rPr lang="sv-SE" baseline="0" dirty="0" err="1" smtClean="0"/>
              <a:t>couple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years</a:t>
            </a:r>
            <a:r>
              <a:rPr lang="sv-SE" baseline="0" dirty="0" smtClean="0"/>
              <a:t> old) </a:t>
            </a:r>
            <a:r>
              <a:rPr lang="sv-SE" baseline="0" dirty="0" err="1" smtClean="0"/>
              <a:t>was</a:t>
            </a:r>
            <a:r>
              <a:rPr lang="sv-SE" baseline="0" dirty="0" smtClean="0"/>
              <a:t> </a:t>
            </a:r>
            <a:r>
              <a:rPr lang="sv-SE" baseline="0" dirty="0" err="1" smtClean="0"/>
              <a:t>built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with</a:t>
            </a:r>
            <a:r>
              <a:rPr lang="sv-SE" baseline="0" dirty="0" smtClean="0"/>
              <a:t> a event-</a:t>
            </a:r>
            <a:r>
              <a:rPr lang="sv-SE" baseline="0" dirty="0" err="1" smtClean="0"/>
              <a:t>centric</a:t>
            </a:r>
            <a:r>
              <a:rPr lang="sv-SE" baseline="0" dirty="0" smtClean="0"/>
              <a:t> design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err="1" smtClean="0"/>
              <a:t>Pretty</a:t>
            </a:r>
            <a:r>
              <a:rPr lang="sv-SE" baseline="0" dirty="0" smtClean="0"/>
              <a:t> central </a:t>
            </a:r>
            <a:r>
              <a:rPr lang="sv-SE" baseline="0" dirty="0" err="1" smtClean="0"/>
              <a:t>application</a:t>
            </a:r>
            <a:r>
              <a:rPr lang="sv-SE" baseline="0" dirty="0" smtClean="0"/>
              <a:t> handling </a:t>
            </a:r>
            <a:r>
              <a:rPr lang="sv-SE" baseline="0" dirty="0" err="1" smtClean="0"/>
              <a:t>customer</a:t>
            </a:r>
            <a:r>
              <a:rPr lang="sv-SE" baseline="0" dirty="0" smtClean="0"/>
              <a:t> data. </a:t>
            </a:r>
            <a:r>
              <a:rPr lang="sv-SE" baseline="0" dirty="0" err="1" smtClean="0"/>
              <a:t>Each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state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-&gt; event</a:t>
            </a:r>
          </a:p>
          <a:p>
            <a:pPr marL="171450" lvl="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saw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possibility</a:t>
            </a:r>
            <a:r>
              <a:rPr lang="sv-SE" baseline="0" dirty="0" smtClean="0"/>
              <a:t> to </a:t>
            </a:r>
            <a:r>
              <a:rPr lang="sv-SE" baseline="0" dirty="0" err="1" smtClean="0"/>
              <a:t>publish</a:t>
            </a:r>
            <a:r>
              <a:rPr lang="sv-SE" baseline="0" dirty="0" smtClean="0"/>
              <a:t> </a:t>
            </a:r>
            <a:r>
              <a:rPr lang="sv-SE" baseline="0" dirty="0" err="1" smtClean="0"/>
              <a:t>these</a:t>
            </a:r>
            <a:r>
              <a:rPr lang="sv-SE" baseline="0" dirty="0" smtClean="0"/>
              <a:t> events to Kafka</a:t>
            </a:r>
          </a:p>
          <a:p>
            <a:pPr marL="628650" lvl="1" indent="-171450">
              <a:buFont typeface="Arial" charset="0"/>
              <a:buChar char="•"/>
            </a:pPr>
            <a:r>
              <a:rPr lang="sv-SE" baseline="0" dirty="0" smtClean="0"/>
              <a:t>The </a:t>
            </a:r>
            <a:r>
              <a:rPr lang="sv-SE" baseline="0" dirty="0" err="1" smtClean="0"/>
              <a:t>dawn</a:t>
            </a:r>
            <a:r>
              <a:rPr lang="sv-SE" baseline="0" dirty="0" smtClean="0"/>
              <a:t>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a 4th generation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the </a:t>
            </a:r>
            <a:r>
              <a:rPr lang="sv-SE" baseline="0" dirty="0" err="1" smtClean="0"/>
              <a:t>architecture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7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did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go forward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this</a:t>
            </a:r>
            <a:r>
              <a:rPr lang="sv-SE" dirty="0" smtClean="0"/>
              <a:t> </a:t>
            </a:r>
            <a:r>
              <a:rPr lang="sv-SE" dirty="0" err="1" smtClean="0"/>
              <a:t>idea</a:t>
            </a:r>
            <a:r>
              <a:rPr lang="sv-SE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dirty="0" err="1" smtClean="0"/>
              <a:t>Did</a:t>
            </a:r>
            <a:r>
              <a:rPr lang="sv-SE" baseline="0" dirty="0" smtClean="0"/>
              <a:t>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introduce</a:t>
            </a:r>
            <a:r>
              <a:rPr lang="sv-SE" baseline="0" dirty="0" smtClean="0"/>
              <a:t> it as a </a:t>
            </a:r>
            <a:r>
              <a:rPr lang="sv-SE" baseline="0" dirty="0" err="1" smtClean="0"/>
              <a:t>radical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change</a:t>
            </a:r>
            <a:r>
              <a:rPr lang="sv-SE" baseline="0" dirty="0" smtClean="0"/>
              <a:t> in the </a:t>
            </a:r>
            <a:r>
              <a:rPr lang="sv-SE" baseline="0" dirty="0" err="1" smtClean="0"/>
              <a:t>architecture</a:t>
            </a:r>
            <a:r>
              <a:rPr lang="sv-SE" baseline="0" dirty="0" smtClean="0"/>
              <a:t>?</a:t>
            </a:r>
          </a:p>
          <a:p>
            <a:pPr marL="171450" indent="-171450">
              <a:buFont typeface="Arial" charset="0"/>
              <a:buChar char="•"/>
            </a:pPr>
            <a:r>
              <a:rPr lang="sv-SE" baseline="0" dirty="0" smtClean="0"/>
              <a:t>CLICK –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</a:t>
            </a:r>
            <a:r>
              <a:rPr lang="sv-SE" baseline="0" dirty="0" err="1" smtClean="0"/>
              <a:t>course</a:t>
            </a:r>
            <a:r>
              <a:rPr lang="sv-SE" baseline="0" dirty="0" smtClean="0"/>
              <a:t> not, </a:t>
            </a:r>
            <a:r>
              <a:rPr lang="sv-SE" baseline="0" dirty="0" err="1" smtClean="0"/>
              <a:t>we</a:t>
            </a:r>
            <a:r>
              <a:rPr lang="sv-SE" baseline="0" dirty="0" smtClean="0"/>
              <a:t> </a:t>
            </a:r>
            <a:r>
              <a:rPr lang="sv-SE" baseline="0" dirty="0" err="1" smtClean="0"/>
              <a:t>had</a:t>
            </a:r>
            <a:r>
              <a:rPr lang="sv-SE" baseline="0" dirty="0" smtClean="0"/>
              <a:t> to start </a:t>
            </a:r>
            <a:r>
              <a:rPr lang="sv-SE" baseline="0" dirty="0" err="1" smtClean="0"/>
              <a:t>of</a:t>
            </a:r>
            <a:r>
              <a:rPr lang="sv-SE" baseline="0" dirty="0" smtClean="0"/>
              <a:t> small to </a:t>
            </a:r>
            <a:r>
              <a:rPr lang="sv-SE" baseline="0" dirty="0" err="1" smtClean="0"/>
              <a:t>keep</a:t>
            </a:r>
            <a:r>
              <a:rPr lang="sv-SE" baseline="0" dirty="0" smtClean="0"/>
              <a:t> the initial risks </a:t>
            </a:r>
            <a:r>
              <a:rPr lang="sv-SE" baseline="0" dirty="0" err="1" smtClean="0"/>
              <a:t>low</a:t>
            </a:r>
            <a:endParaRPr lang="sv-SE" baseline="0" dirty="0" smtClean="0"/>
          </a:p>
          <a:p>
            <a:pPr marL="628650" lvl="1" indent="-171450">
              <a:buFont typeface="Arial" charset="0"/>
              <a:buChar char="•"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1F925-BFA2-264B-AE5B-B0906316BC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74000" y="774000"/>
            <a:ext cx="10666800" cy="3479976"/>
          </a:xfrm>
        </p:spPr>
        <p:txBody>
          <a:bodyPr anchor="b">
            <a:norm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4000" y="4253976"/>
            <a:ext cx="10666800" cy="1346724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Version</a:t>
            </a:r>
          </a:p>
          <a:p>
            <a:r>
              <a:rPr lang="en-US" dirty="0" smtClean="0"/>
              <a:t>Place and Date</a:t>
            </a:r>
            <a:endParaRPr lang="en-US" dirty="0"/>
          </a:p>
        </p:txBody>
      </p:sp>
      <p:pic>
        <p:nvPicPr>
          <p:cNvPr id="5" name="Bildobjekt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28" y="5797813"/>
            <a:ext cx="2511555" cy="8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4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0100" y="173624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0100" y="2743200"/>
            <a:ext cx="5157787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2050" y="173624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42050" y="2743200"/>
            <a:ext cx="5183188" cy="3446463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5139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6525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3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3.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28850"/>
            <a:ext cx="3932237" cy="3640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4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4.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85988"/>
            <a:ext cx="3932237" cy="3683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0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 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700" y="1728788"/>
            <a:ext cx="10668000" cy="4049713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651083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6. 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8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585914"/>
            <a:ext cx="10668000" cy="41925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 marL="685800" indent="-228600">
              <a:lnSpc>
                <a:spcPct val="150000"/>
              </a:lnSpc>
              <a:buFont typeface="LucidaGrande" charset="0"/>
              <a:buChar char="-"/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5293895" y="0"/>
            <a:ext cx="6898105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0" y="0"/>
            <a:ext cx="5293895" cy="685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6978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Picture -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Title and Conten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5321300" cy="571500"/>
          </a:xfrm>
        </p:spPr>
        <p:txBody>
          <a:bodyPr lIns="0" tIns="0" rIns="0" bIns="0"/>
          <a:lstStyle/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00200"/>
            <a:ext cx="5321300" cy="4178301"/>
          </a:xfrm>
        </p:spPr>
        <p:txBody>
          <a:bodyPr lIns="0" tIns="0" rIns="0" bIns="0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851650" y="0"/>
            <a:ext cx="5340350" cy="6858000"/>
          </a:xfrm>
        </p:spPr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itle and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700" y="774000"/>
            <a:ext cx="4565650" cy="5715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Short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038214" y="765176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095999" y="765175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38214" y="25434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0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38214" y="4318000"/>
            <a:ext cx="3387024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6095999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2708974" y="25434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766761" y="2543400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2708974" y="4318000"/>
            <a:ext cx="3387025" cy="17712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2pPr>
            <a:lvl3pPr marL="9144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3pPr>
            <a:lvl4pPr marL="13716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4pPr>
            <a:lvl5pPr marL="1828800" indent="0">
              <a:lnSpc>
                <a:spcPct val="130000"/>
              </a:lnSpc>
              <a:buNone/>
              <a:defRPr sz="1400"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766760" y="4317999"/>
            <a:ext cx="1771200" cy="1771200"/>
          </a:xfrm>
        </p:spPr>
        <p:txBody>
          <a:bodyPr/>
          <a:lstStyle/>
          <a:p>
            <a:r>
              <a:rPr lang="sv-SE" smtClean="0"/>
              <a:t>Dra bilden till platshållaren eller klicka på ikonen för att lägga till den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le and Content layout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774700" y="1614488"/>
            <a:ext cx="10668000" cy="41640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 baseline="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  <a:lvl6pPr marL="2286000" indent="0">
              <a:buFontTx/>
              <a:buNone/>
              <a:defRPr sz="1200" baseline="0"/>
            </a:lvl6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altLang="sv-SE" dirty="0" smtClean="0"/>
              <a:t>Fifth level</a:t>
            </a:r>
            <a:endParaRPr lang="en-US" altLang="sv-SE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6" name="Rektangel 5"/>
          <p:cNvSpPr/>
          <p:nvPr userDrawn="1"/>
        </p:nvSpPr>
        <p:spPr>
          <a:xfrm>
            <a:off x="7494587" y="335076"/>
            <a:ext cx="3930651" cy="1428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7" name="Rektangel 6"/>
          <p:cNvSpPr/>
          <p:nvPr userDrawn="1"/>
        </p:nvSpPr>
        <p:spPr>
          <a:xfrm>
            <a:off x="7494587" y="1848681"/>
            <a:ext cx="3948113" cy="1428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8" name="Rektangel 7"/>
          <p:cNvSpPr/>
          <p:nvPr userDrawn="1"/>
        </p:nvSpPr>
        <p:spPr>
          <a:xfrm>
            <a:off x="7494587" y="3362286"/>
            <a:ext cx="3948113" cy="1428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7477125" y="4875891"/>
            <a:ext cx="3948113" cy="14287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Text</a:t>
            </a:r>
            <a:endParaRPr lang="sv-SE" dirty="0"/>
          </a:p>
        </p:txBody>
      </p:sp>
      <p:cxnSp>
        <p:nvCxnSpPr>
          <p:cNvPr id="11" name="Rak pil 10"/>
          <p:cNvCxnSpPr/>
          <p:nvPr userDrawn="1"/>
        </p:nvCxnSpPr>
        <p:spPr>
          <a:xfrm flipH="1">
            <a:off x="5044281" y="1078026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Rak pil 11"/>
          <p:cNvCxnSpPr/>
          <p:nvPr userDrawn="1"/>
        </p:nvCxnSpPr>
        <p:spPr>
          <a:xfrm flipH="1">
            <a:off x="4981575" y="2458280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Rak pil 12"/>
          <p:cNvCxnSpPr/>
          <p:nvPr userDrawn="1"/>
        </p:nvCxnSpPr>
        <p:spPr>
          <a:xfrm flipH="1">
            <a:off x="4981575" y="4058405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 userDrawn="1"/>
        </p:nvCxnSpPr>
        <p:spPr>
          <a:xfrm flipH="1">
            <a:off x="5044281" y="5547404"/>
            <a:ext cx="21288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97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74700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43638" y="1633121"/>
            <a:ext cx="5181600" cy="4351338"/>
          </a:xfrm>
        </p:spPr>
        <p:txBody>
          <a:bodyPr/>
          <a:lstStyle>
            <a:lvl5pPr>
              <a:defRPr sz="1200"/>
            </a:lvl5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latshållare för rubrik 1"/>
          <p:cNvSpPr>
            <a:spLocks noGrp="1"/>
          </p:cNvSpPr>
          <p:nvPr>
            <p:ph type="title" hasCustomPrompt="1"/>
          </p:nvPr>
        </p:nvSpPr>
        <p:spPr bwMode="auto">
          <a:xfrm>
            <a:off x="539750" y="641351"/>
            <a:ext cx="1088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19" rIns="91438" bIns="45719" numCol="1" anchor="b" anchorCtr="0" compatLnSpc="1">
            <a:prstTxWarp prst="textNoShape">
              <a:avLst/>
            </a:prstTxWarp>
          </a:bodyPr>
          <a:lstStyle>
            <a:lvl1pPr>
              <a:defRPr baseline="0"/>
            </a:lvl1pPr>
          </a:lstStyle>
          <a:p>
            <a:pPr lvl="0"/>
            <a:r>
              <a:rPr lang="en-US" altLang="sv-SE" dirty="0" smtClean="0"/>
              <a:t>Click to </a:t>
            </a:r>
            <a:r>
              <a:rPr lang="en-US" altLang="sv-SE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7142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800" y="340659"/>
            <a:ext cx="10668000" cy="99764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00" y="1614488"/>
            <a:ext cx="10668000" cy="41640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1374775" marR="0" lvl="3" indent="-227013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Third level</a:t>
            </a:r>
          </a:p>
          <a:p>
            <a:pPr marL="2057400" marR="0" lvl="4" indent="-231775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Fourth level</a:t>
            </a:r>
          </a:p>
          <a:p>
            <a:pPr marL="2514600" marR="0" lvl="5" indent="-228600" algn="l" defTabSz="912813" rtl="0" eaLnBrk="0" fontAlgn="base" latinLnBrk="0" hangingPunct="0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/>
            </a:pPr>
            <a:r>
              <a:rPr kumimoji="0" lang="en-US" altLang="sv-SE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"/>
                <a:cs typeface=""/>
              </a:rPr>
              <a:t>Fifth level</a:t>
            </a:r>
            <a:endParaRPr kumimoji="0" lang="en-US" altLang="sv-S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5238" y="6092825"/>
            <a:ext cx="766762" cy="76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Gotham HTF" charset="0"/>
                <a:cs typeface="Gotham HTF" charset="0"/>
              </a:defRPr>
            </a:lvl1pPr>
          </a:lstStyle>
          <a:p>
            <a:fld id="{6332AF82-E98F-8C47-B5BC-EDAF4B2AF6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9" y="6237613"/>
            <a:ext cx="1254505" cy="42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1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3" r:id="rId4"/>
    <p:sldLayoutId id="2147483662" r:id="rId5"/>
    <p:sldLayoutId id="2147483664" r:id="rId6"/>
    <p:sldLayoutId id="2147483666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 Bold" charset="0"/>
          <a:ea typeface="Gotham HTF" charset="0"/>
          <a:cs typeface="Gotham HTF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Wingdings" charset="2"/>
        <a:buChar char="§"/>
        <a:defRPr sz="18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Wingdings" charset="2"/>
        <a:buChar char="§"/>
        <a:defRPr sz="16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2pPr>
      <a:lvl3pPr marL="912813" marR="0" indent="-227013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3pPr>
      <a:lvl4pPr marL="1374775" marR="0" indent="-231775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1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4pPr>
      <a:lvl5pPr marL="2057400" marR="0" indent="-228600" algn="l" defTabSz="912813" rtl="0" eaLnBrk="1" fontAlgn="base" latinLnBrk="0" hangingPunct="1">
        <a:lnSpc>
          <a:spcPct val="100000"/>
        </a:lnSpc>
        <a:spcBef>
          <a:spcPts val="388"/>
        </a:spcBef>
        <a:spcAft>
          <a:spcPct val="0"/>
        </a:spcAft>
        <a:buClr>
          <a:srgbClr val="04617B"/>
        </a:buClr>
        <a:buSzTx/>
        <a:buFont typeface="Arial" charset="0"/>
        <a:buChar char="–"/>
        <a:tabLst/>
        <a:defRPr sz="2000" kern="1200" baseline="0">
          <a:solidFill>
            <a:schemeClr val="tx1"/>
          </a:solidFill>
          <a:latin typeface="arial" charset="0"/>
          <a:ea typeface="Gotham HTF Book" charset="0"/>
          <a:cs typeface="Gotham HTF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pos="7197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4316" userDrawn="1">
          <p15:clr>
            <a:srgbClr val="F26B43"/>
          </p15:clr>
        </p15:guide>
        <p15:guide id="7" pos="3364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2887" userDrawn="1">
          <p15:clr>
            <a:srgbClr val="F26B43"/>
          </p15:clr>
        </p15:guide>
        <p15:guide id="10" pos="47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Implementing Anti Money Laundering with Kafka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Andreas </a:t>
            </a:r>
            <a:r>
              <a:rPr lang="en-US" dirty="0" err="1" smtClean="0"/>
              <a:t>Lundsten</a:t>
            </a:r>
            <a:endParaRPr lang="en-US" dirty="0" smtClean="0"/>
          </a:p>
          <a:p>
            <a:r>
              <a:rPr lang="en-US" dirty="0" err="1" smtClean="0"/>
              <a:t>Pär</a:t>
            </a:r>
            <a:r>
              <a:rPr lang="en-US" dirty="0" smtClean="0"/>
              <a:t> Eriksson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870200" y="1612900"/>
            <a:ext cx="12700" cy="30353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82900" y="4635500"/>
            <a:ext cx="6629400" cy="254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7652" r="67045" b="28409"/>
          <a:stretch/>
        </p:blipFill>
        <p:spPr>
          <a:xfrm>
            <a:off x="3035300" y="3911600"/>
            <a:ext cx="410560" cy="635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7750" y="1151235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Impact</a:t>
            </a:r>
            <a:endParaRPr lang="sv-SE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25000" y="4417367"/>
            <a:ext cx="89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Time</a:t>
            </a:r>
            <a:endParaRPr lang="sv-SE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3445860" y="2400300"/>
            <a:ext cx="4898040" cy="1828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7652" r="67045" b="28409"/>
          <a:stretch/>
        </p:blipFill>
        <p:spPr>
          <a:xfrm>
            <a:off x="8335360" y="1311146"/>
            <a:ext cx="1295400" cy="200355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774700" y="3594100"/>
            <a:ext cx="9931400" cy="62384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498" y="3227127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”Radar” </a:t>
            </a:r>
            <a:r>
              <a:rPr lang="sv-SE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line</a:t>
            </a:r>
            <a:endParaRPr lang="sv-S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386866"/>
            <a:ext cx="3213100" cy="246123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298700" y="2819400"/>
            <a:ext cx="1435100" cy="6858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Event</a:t>
            </a:r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8164056" y="407798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DB-</a:t>
            </a:r>
            <a:r>
              <a:rPr lang="sv-SE" dirty="0" err="1" smtClean="0"/>
              <a:t>model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5376511" y="2869625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 smtClean="0"/>
              <a:t>VS.</a:t>
            </a:r>
            <a:endParaRPr lang="sv-SE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20900" y="4686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9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2729554" y="-2906973"/>
            <a:ext cx="6092825" cy="609282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762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2" y="535479"/>
            <a:ext cx="1924237" cy="1473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054104" y="3782864"/>
            <a:ext cx="1403346" cy="1737477"/>
          </a:xfrm>
          <a:prstGeom prst="rect">
            <a:avLst/>
          </a:prstGeom>
          <a:noFill/>
        </p:spPr>
      </p:pic>
      <p:sp>
        <p:nvSpPr>
          <p:cNvPr id="3" name="Cloud Callout 2"/>
          <p:cNvSpPr/>
          <p:nvPr/>
        </p:nvSpPr>
        <p:spPr>
          <a:xfrm>
            <a:off x="3220871" y="535479"/>
            <a:ext cx="7440092" cy="4984862"/>
          </a:xfrm>
          <a:prstGeom prst="cloudCallout">
            <a:avLst>
              <a:gd name="adj1" fmla="val -59905"/>
              <a:gd name="adj2" fmla="val 2225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462818" y="1678677"/>
            <a:ext cx="4667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smtClean="0"/>
              <a:t>Relations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Restrictions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Cardinality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Inheritence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/>
              <a:t>e</a:t>
            </a:r>
            <a:r>
              <a:rPr lang="is-IS" dirty="0" smtClean="0"/>
              <a:t>tc...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9665" y="3782864"/>
            <a:ext cx="5320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err="1" smtClean="0"/>
              <a:t>Dynamic</a:t>
            </a:r>
            <a:r>
              <a:rPr lang="sv-SE" sz="2400" i="1" dirty="0" smtClean="0"/>
              <a:t> operations on a </a:t>
            </a:r>
            <a:r>
              <a:rPr lang="sv-SE" sz="2400" i="1" dirty="0" err="1" smtClean="0"/>
              <a:t>static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model</a:t>
            </a:r>
            <a:endParaRPr lang="sv-SE" sz="2400" i="1" dirty="0"/>
          </a:p>
        </p:txBody>
      </p:sp>
    </p:spTree>
    <p:extLst>
      <p:ext uri="{BB962C8B-B14F-4D97-AF65-F5344CB8AC3E}">
        <p14:creationId xmlns:p14="http://schemas.microsoft.com/office/powerpoint/2010/main" val="84803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-2729554" y="-2906973"/>
            <a:ext cx="6092825" cy="6092825"/>
          </a:xfrm>
          <a:prstGeom prst="ellipse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39700" dist="762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054104" y="3782864"/>
            <a:ext cx="1403346" cy="1737477"/>
          </a:xfrm>
          <a:prstGeom prst="rect">
            <a:avLst/>
          </a:prstGeom>
          <a:noFill/>
        </p:spPr>
      </p:pic>
      <p:sp>
        <p:nvSpPr>
          <p:cNvPr id="3" name="Cloud Callout 2"/>
          <p:cNvSpPr/>
          <p:nvPr/>
        </p:nvSpPr>
        <p:spPr>
          <a:xfrm>
            <a:off x="3220871" y="535479"/>
            <a:ext cx="7440092" cy="4984862"/>
          </a:xfrm>
          <a:prstGeom prst="cloudCallout">
            <a:avLst>
              <a:gd name="adj1" fmla="val -59905"/>
              <a:gd name="adj2" fmla="val 22254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4462818" y="2183886"/>
            <a:ext cx="466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happened</a:t>
            </a:r>
            <a:r>
              <a:rPr lang="sv-SE" dirty="0" smtClean="0"/>
              <a:t>?</a:t>
            </a:r>
            <a:endParaRPr lang="sv-SE" dirty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What</a:t>
            </a:r>
            <a:r>
              <a:rPr lang="sv-SE" dirty="0" smtClean="0"/>
              <a:t> meta-data is </a:t>
            </a:r>
            <a:r>
              <a:rPr lang="sv-SE" dirty="0" err="1" smtClean="0"/>
              <a:t>related</a:t>
            </a:r>
            <a:r>
              <a:rPr lang="sv-SE" dirty="0" smtClean="0"/>
              <a:t>?</a:t>
            </a:r>
            <a:endParaRPr lang="is-I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62818" y="3782864"/>
            <a:ext cx="415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err="1" smtClean="0"/>
              <a:t>Focuses</a:t>
            </a:r>
            <a:r>
              <a:rPr lang="sv-SE" sz="2400" i="1" dirty="0" smtClean="0"/>
              <a:t> on the </a:t>
            </a:r>
            <a:r>
              <a:rPr lang="sv-SE" sz="2400" i="1" dirty="0" err="1" smtClean="0"/>
              <a:t>dynamic</a:t>
            </a:r>
            <a:r>
              <a:rPr lang="sv-SE" sz="2400" i="1" dirty="0" smtClean="0"/>
              <a:t> </a:t>
            </a:r>
            <a:r>
              <a:rPr lang="sv-SE" sz="2400" i="1" dirty="0" err="1" smtClean="0"/>
              <a:t>flow</a:t>
            </a:r>
            <a:endParaRPr lang="sv-SE" sz="2400" i="1" dirty="0"/>
          </a:p>
        </p:txBody>
      </p:sp>
      <p:sp>
        <p:nvSpPr>
          <p:cNvPr id="9" name="Rounded Rectangle 8"/>
          <p:cNvSpPr/>
          <p:nvPr/>
        </p:nvSpPr>
        <p:spPr>
          <a:xfrm>
            <a:off x="811095" y="856397"/>
            <a:ext cx="1435100" cy="68580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Event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946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1327059" y="2267963"/>
            <a:ext cx="1403346" cy="1737477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t="9218" r="58463" b="27732"/>
          <a:stretch/>
        </p:blipFill>
        <p:spPr>
          <a:xfrm>
            <a:off x="2939769" y="2267963"/>
            <a:ext cx="1403346" cy="1737477"/>
          </a:xfrm>
          <a:prstGeom prst="rect">
            <a:avLst/>
          </a:prstGeom>
          <a:noFill/>
        </p:spPr>
      </p:pic>
      <p:sp>
        <p:nvSpPr>
          <p:cNvPr id="4" name="Heart 3"/>
          <p:cNvSpPr/>
          <p:nvPr/>
        </p:nvSpPr>
        <p:spPr>
          <a:xfrm>
            <a:off x="298926" y="1187355"/>
            <a:ext cx="5064644" cy="4653887"/>
          </a:xfrm>
          <a:prstGeom prst="hear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TextBox 5"/>
          <p:cNvSpPr txBox="1"/>
          <p:nvPr/>
        </p:nvSpPr>
        <p:spPr>
          <a:xfrm>
            <a:off x="3412854" y="3514298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</a:rPr>
              <a:t>IT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1229" y="3543775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400" dirty="0" smtClean="0">
                <a:solidFill>
                  <a:schemeClr val="bg1"/>
                </a:solidFill>
              </a:rPr>
              <a:t>Business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6655" y="2365518"/>
            <a:ext cx="4667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Requirements</a:t>
            </a:r>
            <a:r>
              <a:rPr lang="sv-SE" sz="2400" dirty="0" smtClean="0"/>
              <a:t>/solution match</a:t>
            </a:r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Testability</a:t>
            </a:r>
            <a:endParaRPr lang="sv-SE" sz="2400" dirty="0" smtClean="0"/>
          </a:p>
          <a:p>
            <a:pPr marL="285750" indent="-285750">
              <a:lnSpc>
                <a:spcPct val="150000"/>
              </a:lnSpc>
              <a:buClr>
                <a:srgbClr val="92D050"/>
              </a:buClr>
              <a:buSzPct val="150000"/>
              <a:buFont typeface="Wingdings" charset="2"/>
              <a:buChar char="ü"/>
            </a:pPr>
            <a:r>
              <a:rPr lang="sv-SE" sz="2400" dirty="0" smtClean="0"/>
              <a:t> </a:t>
            </a:r>
            <a:r>
              <a:rPr lang="sv-SE" sz="2400" dirty="0" err="1" smtClean="0"/>
              <a:t>Reuseability</a:t>
            </a:r>
            <a:endParaRPr lang="sv-SE" sz="2400" dirty="0" smtClean="0"/>
          </a:p>
        </p:txBody>
      </p:sp>
    </p:spTree>
    <p:extLst>
      <p:ext uri="{BB962C8B-B14F-4D97-AF65-F5344CB8AC3E}">
        <p14:creationId xmlns:p14="http://schemas.microsoft.com/office/powerpoint/2010/main" val="11389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779898"/>
            <a:ext cx="2652413" cy="1385886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4" y="3682208"/>
            <a:ext cx="3609723" cy="1452914"/>
          </a:xfrm>
          <a:prstGeom prst="rect">
            <a:avLst/>
          </a:prstGeom>
        </p:spPr>
      </p:pic>
      <p:cxnSp>
        <p:nvCxnSpPr>
          <p:cNvPr id="8" name="Rak pil 7"/>
          <p:cNvCxnSpPr/>
          <p:nvPr/>
        </p:nvCxnSpPr>
        <p:spPr>
          <a:xfrm>
            <a:off x="3903732" y="2405795"/>
            <a:ext cx="1149747" cy="75723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 9"/>
          <p:cNvCxnSpPr/>
          <p:nvPr/>
        </p:nvCxnSpPr>
        <p:spPr>
          <a:xfrm flipV="1">
            <a:off x="3715367" y="3871119"/>
            <a:ext cx="1338112" cy="636766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5"/>
          <p:cNvSpPr/>
          <p:nvPr/>
        </p:nvSpPr>
        <p:spPr>
          <a:xfrm>
            <a:off x="5143976" y="3165784"/>
            <a:ext cx="2096720" cy="74581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/>
              <a:t>M</a:t>
            </a:r>
            <a:r>
              <a:rPr lang="sv-SE" dirty="0" smtClean="0"/>
              <a:t>aster </a:t>
            </a:r>
            <a:r>
              <a:rPr lang="sv-SE" dirty="0" err="1" smtClean="0"/>
              <a:t>customer</a:t>
            </a:r>
            <a:r>
              <a:rPr lang="sv-SE" dirty="0" smtClean="0"/>
              <a:t> </a:t>
            </a:r>
            <a:r>
              <a:rPr lang="sv-SE" dirty="0" err="1" smtClean="0"/>
              <a:t>application</a:t>
            </a:r>
            <a:r>
              <a:rPr lang="sv-SE" dirty="0" smtClean="0"/>
              <a:t> </a:t>
            </a:r>
            <a:endParaRPr lang="sv-SE" dirty="0"/>
          </a:p>
        </p:txBody>
      </p:sp>
      <p:sp>
        <p:nvSpPr>
          <p:cNvPr id="17" name="Rounded Rectangle 5"/>
          <p:cNvSpPr/>
          <p:nvPr/>
        </p:nvSpPr>
        <p:spPr>
          <a:xfrm>
            <a:off x="8345772" y="212540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CMS</a:t>
            </a:r>
            <a:endParaRPr lang="sv-SE" dirty="0"/>
          </a:p>
        </p:txBody>
      </p:sp>
      <p:sp>
        <p:nvSpPr>
          <p:cNvPr id="18" name="Rounded Rectangle 5"/>
          <p:cNvSpPr/>
          <p:nvPr/>
        </p:nvSpPr>
        <p:spPr>
          <a:xfrm>
            <a:off x="8345773" y="3188717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Marketing</a:t>
            </a:r>
            <a:endParaRPr lang="sv-SE" dirty="0"/>
          </a:p>
        </p:txBody>
      </p:sp>
      <p:sp>
        <p:nvSpPr>
          <p:cNvPr id="19" name="Rounded Rectangle 5"/>
          <p:cNvSpPr/>
          <p:nvPr/>
        </p:nvSpPr>
        <p:spPr>
          <a:xfrm>
            <a:off x="8385853" y="4252033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sv-SE" dirty="0"/>
          </a:p>
        </p:txBody>
      </p:sp>
      <p:cxnSp>
        <p:nvCxnSpPr>
          <p:cNvPr id="20" name="Rak pil 19"/>
          <p:cNvCxnSpPr/>
          <p:nvPr/>
        </p:nvCxnSpPr>
        <p:spPr>
          <a:xfrm>
            <a:off x="7397519" y="3847176"/>
            <a:ext cx="916094" cy="62984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 flipV="1">
            <a:off x="7355796" y="2480638"/>
            <a:ext cx="948253" cy="789317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>
            <a:endCxn id="18" idx="1"/>
          </p:cNvCxnSpPr>
          <p:nvPr/>
        </p:nvCxnSpPr>
        <p:spPr>
          <a:xfrm flipV="1">
            <a:off x="7397519" y="3482051"/>
            <a:ext cx="948254" cy="3214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"/>
          <p:cNvSpPr/>
          <p:nvPr/>
        </p:nvSpPr>
        <p:spPr>
          <a:xfrm>
            <a:off x="8385852" y="5191835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dirty="0" smtClean="0"/>
              <a:t>…</a:t>
            </a:r>
            <a:endParaRPr lang="sv-SE" dirty="0"/>
          </a:p>
        </p:txBody>
      </p:sp>
      <p:cxnSp>
        <p:nvCxnSpPr>
          <p:cNvPr id="33" name="Rak pil 32"/>
          <p:cNvCxnSpPr/>
          <p:nvPr/>
        </p:nvCxnSpPr>
        <p:spPr>
          <a:xfrm>
            <a:off x="7230431" y="4016507"/>
            <a:ext cx="1073618" cy="1468661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7212" y="440007"/>
            <a:ext cx="10885488" cy="579438"/>
          </a:xfrm>
        </p:spPr>
        <p:txBody>
          <a:bodyPr>
            <a:normAutofit fontScale="90000"/>
          </a:bodyPr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started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</p:txBody>
      </p:sp>
      <p:sp>
        <p:nvSpPr>
          <p:cNvPr id="17" name="Rounded Rectangle 5"/>
          <p:cNvSpPr/>
          <p:nvPr/>
        </p:nvSpPr>
        <p:spPr>
          <a:xfrm>
            <a:off x="1535112" y="252323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 smtClean="0"/>
              <a:t>-terminal</a:t>
            </a:r>
            <a:endParaRPr lang="sv-SE" dirty="0"/>
          </a:p>
        </p:txBody>
      </p:sp>
      <p:sp>
        <p:nvSpPr>
          <p:cNvPr id="18" name="Rounded Rectangle 5"/>
          <p:cNvSpPr/>
          <p:nvPr/>
        </p:nvSpPr>
        <p:spPr>
          <a:xfrm>
            <a:off x="1534949" y="3500904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Online</a:t>
            </a:r>
            <a:endParaRPr lang="sv-SE" dirty="0"/>
          </a:p>
        </p:txBody>
      </p:sp>
      <p:sp>
        <p:nvSpPr>
          <p:cNvPr id="19" name="Rounded Rectangle 5"/>
          <p:cNvSpPr/>
          <p:nvPr/>
        </p:nvSpPr>
        <p:spPr>
          <a:xfrm>
            <a:off x="5119590" y="2458939"/>
            <a:ext cx="2365491" cy="64935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Transaktion </a:t>
            </a:r>
            <a:r>
              <a:rPr lang="sv-SE" dirty="0" err="1" smtClean="0"/>
              <a:t>authorization</a:t>
            </a:r>
            <a:r>
              <a:rPr lang="sv-SE" dirty="0" smtClean="0"/>
              <a:t> master</a:t>
            </a:r>
            <a:endParaRPr lang="sv-SE" dirty="0"/>
          </a:p>
        </p:txBody>
      </p:sp>
      <p:cxnSp>
        <p:nvCxnSpPr>
          <p:cNvPr id="20" name="Rak pil 19"/>
          <p:cNvCxnSpPr/>
          <p:nvPr/>
        </p:nvCxnSpPr>
        <p:spPr>
          <a:xfrm>
            <a:off x="3450547" y="2795575"/>
            <a:ext cx="1210353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>
          <a:xfrm>
            <a:off x="3450547" y="1760634"/>
            <a:ext cx="1210353" cy="630972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ak pil 25"/>
          <p:cNvCxnSpPr/>
          <p:nvPr/>
        </p:nvCxnSpPr>
        <p:spPr>
          <a:xfrm flipV="1">
            <a:off x="3305136" y="3109898"/>
            <a:ext cx="1444664" cy="684339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5"/>
          <p:cNvSpPr/>
          <p:nvPr/>
        </p:nvSpPr>
        <p:spPr>
          <a:xfrm>
            <a:off x="8925602" y="252323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Card</a:t>
            </a:r>
            <a:r>
              <a:rPr lang="sv-SE" dirty="0"/>
              <a:t> </a:t>
            </a:r>
            <a:r>
              <a:rPr lang="sv-SE" dirty="0" smtClean="0"/>
              <a:t>master</a:t>
            </a:r>
            <a:endParaRPr lang="sv-SE" dirty="0"/>
          </a:p>
        </p:txBody>
      </p:sp>
      <p:sp>
        <p:nvSpPr>
          <p:cNvPr id="21" name="Rounded Rectangle 5"/>
          <p:cNvSpPr/>
          <p:nvPr/>
        </p:nvSpPr>
        <p:spPr>
          <a:xfrm>
            <a:off x="1535112" y="1443739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mtClean="0"/>
              <a:t>ATM</a:t>
            </a:r>
          </a:p>
        </p:txBody>
      </p:sp>
      <p:cxnSp>
        <p:nvCxnSpPr>
          <p:cNvPr id="25" name="Rak pil 24"/>
          <p:cNvCxnSpPr/>
          <p:nvPr/>
        </p:nvCxnSpPr>
        <p:spPr>
          <a:xfrm>
            <a:off x="7616147" y="2816564"/>
            <a:ext cx="1210353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pil 26"/>
          <p:cNvCxnSpPr>
            <a:stCxn id="19" idx="2"/>
            <a:endCxn id="29" idx="0"/>
          </p:cNvCxnSpPr>
          <p:nvPr/>
        </p:nvCxnSpPr>
        <p:spPr>
          <a:xfrm flipH="1">
            <a:off x="6302335" y="3108296"/>
            <a:ext cx="1" cy="97927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5"/>
          <p:cNvSpPr/>
          <p:nvPr/>
        </p:nvSpPr>
        <p:spPr>
          <a:xfrm>
            <a:off x="5453361" y="4087571"/>
            <a:ext cx="1697947" cy="5866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err="1" smtClean="0"/>
              <a:t>Transaction</a:t>
            </a:r>
            <a:r>
              <a:rPr lang="sv-SE" dirty="0" smtClean="0"/>
              <a:t> </a:t>
            </a:r>
            <a:r>
              <a:rPr lang="sv-SE" dirty="0" err="1" smtClean="0"/>
              <a:t>analysis</a:t>
            </a:r>
            <a:endParaRPr lang="sv-SE" dirty="0"/>
          </a:p>
        </p:txBody>
      </p:sp>
      <p:pic>
        <p:nvPicPr>
          <p:cNvPr id="36" name="Bildobjekt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49" y="5768279"/>
            <a:ext cx="812167" cy="812167"/>
          </a:xfrm>
          <a:prstGeom prst="rect">
            <a:avLst/>
          </a:prstGeom>
        </p:spPr>
      </p:pic>
      <p:cxnSp>
        <p:nvCxnSpPr>
          <p:cNvPr id="38" name="Rak pil 37"/>
          <p:cNvCxnSpPr/>
          <p:nvPr/>
        </p:nvCxnSpPr>
        <p:spPr>
          <a:xfrm flipH="1">
            <a:off x="6302333" y="4751069"/>
            <a:ext cx="1" cy="97927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7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Difficulties</a:t>
            </a:r>
            <a:endParaRPr lang="sv-SE" dirty="0"/>
          </a:p>
        </p:txBody>
      </p:sp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106680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 smtClean="0"/>
              <a:t>Testing</a:t>
            </a:r>
            <a:endParaRPr lang="sv-SE" dirty="0" smtClean="0"/>
          </a:p>
          <a:p>
            <a:pPr lvl="1"/>
            <a:r>
              <a:rPr lang="sv-SE" dirty="0" err="1" smtClean="0"/>
              <a:t>How</a:t>
            </a:r>
            <a:r>
              <a:rPr lang="sv-SE" dirty="0" smtClean="0"/>
              <a:t> to test a global </a:t>
            </a:r>
            <a:r>
              <a:rPr lang="sv-SE" dirty="0" err="1" smtClean="0"/>
              <a:t>transaction</a:t>
            </a:r>
            <a:r>
              <a:rPr lang="sv-SE" dirty="0" smtClean="0"/>
              <a:t> process?</a:t>
            </a:r>
            <a:endParaRPr lang="sv-SE" dirty="0"/>
          </a:p>
          <a:p>
            <a:r>
              <a:rPr lang="sv-SE" dirty="0" err="1" smtClean="0"/>
              <a:t>Evolvment</a:t>
            </a:r>
            <a:r>
              <a:rPr lang="sv-SE" dirty="0" smtClean="0"/>
              <a:t> </a:t>
            </a:r>
          </a:p>
          <a:p>
            <a:pPr lvl="1"/>
            <a:r>
              <a:rPr lang="sv-SE" dirty="0" err="1" smtClean="0"/>
              <a:t>Slow</a:t>
            </a:r>
            <a:r>
              <a:rPr lang="sv-SE" dirty="0" smtClean="0"/>
              <a:t> </a:t>
            </a:r>
            <a:r>
              <a:rPr lang="sv-SE" dirty="0" err="1" smtClean="0"/>
              <a:t>moving</a:t>
            </a:r>
            <a:r>
              <a:rPr lang="sv-SE" dirty="0"/>
              <a:t> </a:t>
            </a:r>
            <a:r>
              <a:rPr lang="sv-SE" dirty="0" smtClean="0"/>
              <a:t> 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29" y="1271591"/>
            <a:ext cx="4589141" cy="2413000"/>
          </a:xfrm>
          <a:prstGeom prst="rect">
            <a:avLst/>
          </a:prstGeom>
        </p:spPr>
      </p:pic>
      <p:cxnSp>
        <p:nvCxnSpPr>
          <p:cNvPr id="6" name="Rak pil 5"/>
          <p:cNvCxnSpPr/>
          <p:nvPr/>
        </p:nvCxnSpPr>
        <p:spPr>
          <a:xfrm flipV="1">
            <a:off x="7556500" y="1766090"/>
            <a:ext cx="850900" cy="106601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 8"/>
          <p:cNvCxnSpPr/>
          <p:nvPr/>
        </p:nvCxnSpPr>
        <p:spPr>
          <a:xfrm flipV="1">
            <a:off x="6921500" y="1677976"/>
            <a:ext cx="1485900" cy="328624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pil 10"/>
          <p:cNvCxnSpPr/>
          <p:nvPr/>
        </p:nvCxnSpPr>
        <p:spPr>
          <a:xfrm flipH="1" flipV="1">
            <a:off x="8509000" y="1677976"/>
            <a:ext cx="1358900" cy="693750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/>
        </p:nvCxnSpPr>
        <p:spPr>
          <a:xfrm flipH="1" flipV="1">
            <a:off x="8509000" y="1766090"/>
            <a:ext cx="203200" cy="915194"/>
          </a:xfrm>
          <a:prstGeom prst="straightConnector1">
            <a:avLst/>
          </a:prstGeom>
          <a:ln w="3492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ktangel 41"/>
          <p:cNvSpPr/>
          <p:nvPr/>
        </p:nvSpPr>
        <p:spPr>
          <a:xfrm>
            <a:off x="1686115" y="4422029"/>
            <a:ext cx="3358275" cy="1612925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3028012" y="1220789"/>
            <a:ext cx="5966085" cy="2563318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</a:t>
            </a:r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Original </a:t>
            </a:r>
            <a:r>
              <a:rPr lang="sv-SE" dirty="0" err="1" smtClean="0"/>
              <a:t>architecture</a:t>
            </a:r>
            <a:endParaRPr lang="sv-SE" dirty="0"/>
          </a:p>
        </p:txBody>
      </p:sp>
      <p:grpSp>
        <p:nvGrpSpPr>
          <p:cNvPr id="16" name="Group 15"/>
          <p:cNvGrpSpPr/>
          <p:nvPr/>
        </p:nvGrpSpPr>
        <p:grpSpPr>
          <a:xfrm>
            <a:off x="5349672" y="2382910"/>
            <a:ext cx="816941" cy="816941"/>
            <a:chOff x="1643062" y="2440608"/>
            <a:chExt cx="816941" cy="816941"/>
          </a:xfrm>
        </p:grpSpPr>
        <p:grpSp>
          <p:nvGrpSpPr>
            <p:cNvPr id="17" name="Group 16"/>
            <p:cNvGrpSpPr/>
            <p:nvPr/>
          </p:nvGrpSpPr>
          <p:grpSpPr>
            <a:xfrm>
              <a:off x="1730120" y="2539010"/>
              <a:ext cx="641606" cy="618528"/>
              <a:chOff x="8115300" y="3729769"/>
              <a:chExt cx="1320615" cy="1047971"/>
            </a:xfrm>
          </p:grpSpPr>
          <p:sp>
            <p:nvSpPr>
              <p:cNvPr id="19" name="Curved Right Arrow 18"/>
              <p:cNvSpPr/>
              <p:nvPr/>
            </p:nvSpPr>
            <p:spPr>
              <a:xfrm>
                <a:off x="8115300" y="3746500"/>
                <a:ext cx="624840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urved Right Arrow 19"/>
              <p:cNvSpPr/>
              <p:nvPr/>
            </p:nvSpPr>
            <p:spPr>
              <a:xfrm rot="10800000">
                <a:off x="8766541" y="3729769"/>
                <a:ext cx="669374" cy="1031240"/>
              </a:xfrm>
              <a:prstGeom prst="curvedRightArrow">
                <a:avLst>
                  <a:gd name="adj1" fmla="val 47050"/>
                  <a:gd name="adj2" fmla="val 47050"/>
                  <a:gd name="adj3" fmla="val 29390"/>
                </a:avLst>
              </a:prstGeom>
              <a:solidFill>
                <a:schemeClr val="accent1">
                  <a:alpha val="33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1643062" y="2440608"/>
              <a:ext cx="816941" cy="81694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6183959" y="2498687"/>
            <a:ext cx="3412046" cy="18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243281" y="2517145"/>
            <a:ext cx="3030799" cy="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26277" y="1364417"/>
            <a:ext cx="20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Transactionstream</a:t>
            </a:r>
            <a:endParaRPr lang="sv-SE" dirty="0"/>
          </a:p>
        </p:txBody>
      </p:sp>
      <p:sp>
        <p:nvSpPr>
          <p:cNvPr id="46" name="Rectangle 61"/>
          <p:cNvSpPr/>
          <p:nvPr/>
        </p:nvSpPr>
        <p:spPr>
          <a:xfrm>
            <a:off x="4747764" y="1800227"/>
            <a:ext cx="2243944" cy="1435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60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Rules</a:t>
            </a:r>
            <a:endParaRPr lang="sv-SE" sz="6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Rectangle 61"/>
          <p:cNvSpPr/>
          <p:nvPr/>
        </p:nvSpPr>
        <p:spPr>
          <a:xfrm>
            <a:off x="2243281" y="4638546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(CRM)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Information</a:t>
            </a:r>
          </a:p>
        </p:txBody>
      </p:sp>
      <p:sp>
        <p:nvSpPr>
          <p:cNvPr id="28" name="textruta 27"/>
          <p:cNvSpPr txBox="1"/>
          <p:nvPr/>
        </p:nvSpPr>
        <p:spPr>
          <a:xfrm>
            <a:off x="1981411" y="2053069"/>
            <a:ext cx="13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Transaction</a:t>
            </a:r>
            <a:endParaRPr lang="sv-SE" dirty="0"/>
          </a:p>
        </p:txBody>
      </p:sp>
      <p:sp>
        <p:nvSpPr>
          <p:cNvPr id="52" name="textruta 51"/>
          <p:cNvSpPr txBox="1"/>
          <p:nvPr/>
        </p:nvSpPr>
        <p:spPr>
          <a:xfrm>
            <a:off x="7067300" y="2053069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Approval</a:t>
            </a:r>
            <a:r>
              <a:rPr lang="sv-SE" dirty="0" smtClean="0"/>
              <a:t> decision</a:t>
            </a:r>
            <a:endParaRPr lang="sv-SE" dirty="0"/>
          </a:p>
        </p:txBody>
      </p:sp>
      <p:sp>
        <p:nvSpPr>
          <p:cNvPr id="21" name="Rectangle 61"/>
          <p:cNvSpPr/>
          <p:nvPr/>
        </p:nvSpPr>
        <p:spPr>
          <a:xfrm>
            <a:off x="9671597" y="1800227"/>
            <a:ext cx="2243944" cy="14351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5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CARD</a:t>
            </a:r>
            <a:endParaRPr lang="sv-SE" sz="6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19</a:t>
            </a:fld>
            <a:endParaRPr lang="en-US"/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Implementation </a:t>
            </a:r>
            <a:r>
              <a:rPr lang="sv-SE" dirty="0" err="1" smtClean="0"/>
              <a:t>goals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539750" y="1765300"/>
            <a:ext cx="10885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Build</a:t>
            </a:r>
            <a:r>
              <a:rPr lang="sv-SE" dirty="0" smtClean="0"/>
              <a:t> for the </a:t>
            </a:r>
            <a:r>
              <a:rPr lang="sv-SE" dirty="0" err="1" smtClean="0"/>
              <a:t>future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Flexibility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/>
              <a:t>Scalability</a:t>
            </a:r>
            <a:r>
              <a:rPr lang="sv-SE" dirty="0" smtClean="0"/>
              <a:t> </a:t>
            </a:r>
            <a:r>
              <a:rPr lang="sv-SE" dirty="0" err="1" smtClean="0"/>
              <a:t>through</a:t>
            </a:r>
            <a:r>
              <a:rPr lang="sv-SE" dirty="0" smtClean="0"/>
              <a:t> Kafka cluster in </a:t>
            </a:r>
            <a:r>
              <a:rPr lang="sv-SE" dirty="0" err="1" smtClean="0"/>
              <a:t>place</a:t>
            </a:r>
            <a:endParaRPr lang="sv-SE" dirty="0" smtClean="0"/>
          </a:p>
          <a:p>
            <a:pPr marL="285750" indent="-285750">
              <a:buFont typeface="Arial" charset="0"/>
              <a:buChar char="•"/>
            </a:pPr>
            <a:r>
              <a:rPr lang="sv-SE" dirty="0" smtClean="0"/>
              <a:t>Business </a:t>
            </a:r>
            <a:r>
              <a:rPr lang="sv-SE" dirty="0" err="1" smtClean="0"/>
              <a:t>growth</a:t>
            </a:r>
            <a:r>
              <a:rPr lang="sv-SE" dirty="0" smtClean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27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45" y="3323992"/>
            <a:ext cx="2649538" cy="26406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119" y="3969258"/>
            <a:ext cx="4009582" cy="225539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1" y="931070"/>
            <a:ext cx="2887192" cy="38503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71" y="1016562"/>
            <a:ext cx="2448245" cy="34533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90" y="3062516"/>
            <a:ext cx="3159609" cy="18134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254" y="2856240"/>
            <a:ext cx="3253188" cy="21699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11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09" y="1502693"/>
            <a:ext cx="1931965" cy="1931965"/>
          </a:xfrm>
          <a:prstGeom prst="rect">
            <a:avLst/>
          </a:prstGeom>
        </p:spPr>
      </p:pic>
      <p:sp>
        <p:nvSpPr>
          <p:cNvPr id="42" name="Rektangel 41"/>
          <p:cNvSpPr/>
          <p:nvPr/>
        </p:nvSpPr>
        <p:spPr>
          <a:xfrm>
            <a:off x="1571815" y="4549145"/>
            <a:ext cx="3358275" cy="1612925"/>
          </a:xfrm>
          <a:prstGeom prst="rect">
            <a:avLst/>
          </a:prstGeom>
          <a:solidFill>
            <a:schemeClr val="bg1"/>
          </a:solidFill>
          <a:ln w="349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/>
          <p:cNvSpPr/>
          <p:nvPr/>
        </p:nvSpPr>
        <p:spPr>
          <a:xfrm>
            <a:off x="1952189" y="1291955"/>
            <a:ext cx="7927086" cy="2985381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Solution</a:t>
            </a:r>
            <a:endParaRPr lang="sv-SE" dirty="0"/>
          </a:p>
        </p:txBody>
      </p:sp>
      <p:cxnSp>
        <p:nvCxnSpPr>
          <p:cNvPr id="38" name="Straight Arrow Connector 37"/>
          <p:cNvCxnSpPr>
            <a:stCxn id="6" idx="3"/>
          </p:cNvCxnSpPr>
          <p:nvPr/>
        </p:nvCxnSpPr>
        <p:spPr>
          <a:xfrm>
            <a:off x="6708374" y="2468676"/>
            <a:ext cx="2824220" cy="8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6" idx="1"/>
          </p:cNvCxnSpPr>
          <p:nvPr/>
        </p:nvCxnSpPr>
        <p:spPr>
          <a:xfrm flipV="1">
            <a:off x="2243281" y="2468676"/>
            <a:ext cx="2533128" cy="23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22238" y="1383705"/>
            <a:ext cx="346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Transaction</a:t>
            </a:r>
            <a:r>
              <a:rPr lang="sv-SE" b="1" dirty="0" smtClean="0"/>
              <a:t> decision </a:t>
            </a:r>
            <a:r>
              <a:rPr lang="sv-SE" b="1" dirty="0" err="1" smtClean="0"/>
              <a:t>platform</a:t>
            </a:r>
            <a:endParaRPr lang="sv-SE" b="1" dirty="0"/>
          </a:p>
        </p:txBody>
      </p:sp>
      <p:sp>
        <p:nvSpPr>
          <p:cNvPr id="39" name="Rectangle 61"/>
          <p:cNvSpPr/>
          <p:nvPr/>
        </p:nvSpPr>
        <p:spPr>
          <a:xfrm>
            <a:off x="2128981" y="4745925"/>
            <a:ext cx="2243944" cy="11527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Information</a:t>
            </a:r>
          </a:p>
        </p:txBody>
      </p:sp>
      <p:sp>
        <p:nvSpPr>
          <p:cNvPr id="41" name="Rectangle 61"/>
          <p:cNvSpPr/>
          <p:nvPr/>
        </p:nvSpPr>
        <p:spPr>
          <a:xfrm>
            <a:off x="6078336" y="3498114"/>
            <a:ext cx="1401275" cy="626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Transaction</a:t>
            </a:r>
            <a:r>
              <a:rPr lang="sv-SE" sz="11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History</a:t>
            </a:r>
            <a:r>
              <a:rPr lang="sv-SE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/>
            <a:r>
              <a:rPr lang="sv-SE" sz="12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1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26" name="Straight Arrow Connector 37"/>
          <p:cNvCxnSpPr>
            <a:stCxn id="41" idx="0"/>
            <a:endCxn id="18" idx="6"/>
          </p:cNvCxnSpPr>
          <p:nvPr/>
        </p:nvCxnSpPr>
        <p:spPr>
          <a:xfrm flipH="1" flipV="1">
            <a:off x="6166613" y="2791381"/>
            <a:ext cx="612361" cy="7067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61"/>
          <p:cNvSpPr/>
          <p:nvPr/>
        </p:nvSpPr>
        <p:spPr>
          <a:xfrm>
            <a:off x="2392452" y="2947049"/>
            <a:ext cx="1736286" cy="9110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2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 store</a:t>
            </a:r>
          </a:p>
        </p:txBody>
      </p:sp>
      <p:cxnSp>
        <p:nvCxnSpPr>
          <p:cNvPr id="32" name="Straight Arrow Connector 46"/>
          <p:cNvCxnSpPr>
            <a:stCxn id="39" idx="0"/>
            <a:endCxn id="31" idx="2"/>
          </p:cNvCxnSpPr>
          <p:nvPr/>
        </p:nvCxnSpPr>
        <p:spPr>
          <a:xfrm flipV="1">
            <a:off x="3250953" y="3858113"/>
            <a:ext cx="9642" cy="887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46"/>
          <p:cNvCxnSpPr>
            <a:stCxn id="31" idx="3"/>
          </p:cNvCxnSpPr>
          <p:nvPr/>
        </p:nvCxnSpPr>
        <p:spPr>
          <a:xfrm flipV="1">
            <a:off x="4128738" y="2947049"/>
            <a:ext cx="915652" cy="4555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1"/>
          <p:cNvSpPr/>
          <p:nvPr/>
        </p:nvSpPr>
        <p:spPr>
          <a:xfrm>
            <a:off x="4580107" y="3429910"/>
            <a:ext cx="1328977" cy="695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Aggr</a:t>
            </a:r>
            <a:r>
              <a:rPr lang="sv-SE" sz="11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 </a:t>
            </a:r>
            <a:r>
              <a:rPr lang="sv-SE" sz="11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Transaction</a:t>
            </a:r>
            <a:endParaRPr lang="sv-SE" sz="1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sv-SE" sz="14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state</a:t>
            </a:r>
            <a:r>
              <a:rPr lang="sv-SE" sz="14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store</a:t>
            </a:r>
          </a:p>
        </p:txBody>
      </p:sp>
      <p:cxnSp>
        <p:nvCxnSpPr>
          <p:cNvPr id="51" name="Straight Arrow Connector 46"/>
          <p:cNvCxnSpPr>
            <a:stCxn id="45" idx="0"/>
          </p:cNvCxnSpPr>
          <p:nvPr/>
        </p:nvCxnSpPr>
        <p:spPr>
          <a:xfrm flipV="1">
            <a:off x="5244596" y="2947049"/>
            <a:ext cx="203654" cy="482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7"/>
          <p:cNvCxnSpPr/>
          <p:nvPr/>
        </p:nvCxnSpPr>
        <p:spPr>
          <a:xfrm>
            <a:off x="6556755" y="2827243"/>
            <a:ext cx="3973514" cy="1504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37"/>
          <p:cNvCxnSpPr>
            <a:endCxn id="69" idx="1"/>
          </p:cNvCxnSpPr>
          <p:nvPr/>
        </p:nvCxnSpPr>
        <p:spPr>
          <a:xfrm>
            <a:off x="6661866" y="2720215"/>
            <a:ext cx="3847785" cy="756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1"/>
          <p:cNvSpPr/>
          <p:nvPr/>
        </p:nvSpPr>
        <p:spPr>
          <a:xfrm>
            <a:off x="10530269" y="3978583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CRM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Rectangle 61"/>
          <p:cNvSpPr/>
          <p:nvPr/>
        </p:nvSpPr>
        <p:spPr>
          <a:xfrm>
            <a:off x="10509651" y="3150292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Mob</a:t>
            </a:r>
            <a:r>
              <a:rPr lang="sv-SE" sz="2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app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7"/>
          <p:cNvCxnSpPr>
            <a:endCxn id="40" idx="1"/>
          </p:cNvCxnSpPr>
          <p:nvPr/>
        </p:nvCxnSpPr>
        <p:spPr>
          <a:xfrm>
            <a:off x="6434594" y="2929758"/>
            <a:ext cx="4090744" cy="2242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1"/>
          <p:cNvSpPr/>
          <p:nvPr/>
        </p:nvSpPr>
        <p:spPr>
          <a:xfrm>
            <a:off x="10525338" y="4845768"/>
            <a:ext cx="1371012" cy="65216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Kibana</a:t>
            </a:r>
            <a:endParaRPr lang="sv-SE" sz="24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Bildobjekt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166" y="968752"/>
            <a:ext cx="1716978" cy="1716978"/>
          </a:xfrm>
          <a:prstGeom prst="rect">
            <a:avLst/>
          </a:prstGeom>
        </p:spPr>
      </p:pic>
      <p:sp>
        <p:nvSpPr>
          <p:cNvPr id="5" name="Platshållare för innehåll 2"/>
          <p:cNvSpPr txBox="1">
            <a:spLocks/>
          </p:cNvSpPr>
          <p:nvPr/>
        </p:nvSpPr>
        <p:spPr>
          <a:xfrm>
            <a:off x="774700" y="1585914"/>
            <a:ext cx="9461500" cy="4192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Wingdings" charset="2"/>
              <a:buChar char="§"/>
              <a:defRPr sz="16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2pPr>
            <a:lvl3pPr marL="912813" marR="0" indent="-227013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3pPr>
            <a:lvl4pPr marL="1374775" marR="0" indent="-231775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1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4pPr>
            <a:lvl5pPr marL="2057400" marR="0" indent="-228600" algn="l" defTabSz="912813" rtl="0" eaLnBrk="1" fontAlgn="base" latinLnBrk="0" hangingPunct="1">
              <a:lnSpc>
                <a:spcPct val="100000"/>
              </a:lnSpc>
              <a:spcBef>
                <a:spcPts val="388"/>
              </a:spcBef>
              <a:spcAft>
                <a:spcPct val="0"/>
              </a:spcAft>
              <a:buClr>
                <a:srgbClr val="04617B"/>
              </a:buClr>
              <a:buSzTx/>
              <a:buFont typeface="Arial" charset="0"/>
              <a:buChar char="–"/>
              <a:tabLst/>
              <a:defRPr sz="2000" kern="1200" baseline="0">
                <a:solidFill>
                  <a:schemeClr val="tx1"/>
                </a:solidFill>
                <a:latin typeface="arial" charset="0"/>
                <a:ea typeface="Gotham HTF Book" charset="0"/>
                <a:cs typeface="Gotham HTF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 dirty="0" smtClean="0"/>
          </a:p>
          <a:p>
            <a:endParaRPr lang="sv-SE" dirty="0" smtClean="0"/>
          </a:p>
        </p:txBody>
      </p:sp>
      <p:sp>
        <p:nvSpPr>
          <p:cNvPr id="8" name="Rectangle 29"/>
          <p:cNvSpPr/>
          <p:nvPr/>
        </p:nvSpPr>
        <p:spPr>
          <a:xfrm>
            <a:off x="1178161" y="2241118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KYC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9" name="Rectangle 29"/>
          <p:cNvSpPr/>
          <p:nvPr/>
        </p:nvSpPr>
        <p:spPr>
          <a:xfrm>
            <a:off x="3360310" y="2241118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Risk-scores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1" name="Rectangle 29"/>
          <p:cNvSpPr/>
          <p:nvPr/>
        </p:nvSpPr>
        <p:spPr>
          <a:xfrm>
            <a:off x="5491659" y="2241118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Transactions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2" name="Rectangle 29"/>
          <p:cNvSpPr/>
          <p:nvPr/>
        </p:nvSpPr>
        <p:spPr>
          <a:xfrm>
            <a:off x="7686508" y="2241118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Transactions</a:t>
            </a:r>
            <a:endParaRPr lang="sv-SE" dirty="0">
              <a:solidFill>
                <a:schemeClr val="tx1"/>
              </a:solidFill>
            </a:endParaRPr>
          </a:p>
        </p:txBody>
      </p:sp>
      <p:cxnSp>
        <p:nvCxnSpPr>
          <p:cNvPr id="14" name="Rak 13"/>
          <p:cNvCxnSpPr/>
          <p:nvPr/>
        </p:nvCxnSpPr>
        <p:spPr>
          <a:xfrm>
            <a:off x="1079500" y="3204732"/>
            <a:ext cx="8793192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>
            <a:off x="1116504" y="4271532"/>
            <a:ext cx="8793192" cy="0"/>
          </a:xfrm>
          <a:prstGeom prst="line">
            <a:avLst/>
          </a:prstGeom>
          <a:ln w="476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9"/>
          <p:cNvSpPr/>
          <p:nvPr/>
        </p:nvSpPr>
        <p:spPr>
          <a:xfrm>
            <a:off x="1203560" y="3334479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REST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1" name="Rectangle 29"/>
          <p:cNvSpPr/>
          <p:nvPr/>
        </p:nvSpPr>
        <p:spPr>
          <a:xfrm>
            <a:off x="3325149" y="3341769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Monitoring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2" name="Rectangle 29"/>
          <p:cNvSpPr/>
          <p:nvPr/>
        </p:nvSpPr>
        <p:spPr>
          <a:xfrm>
            <a:off x="5459438" y="3341769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Analytics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3" name="Rectangle 29"/>
          <p:cNvSpPr/>
          <p:nvPr/>
        </p:nvSpPr>
        <p:spPr>
          <a:xfrm>
            <a:off x="7665143" y="3341769"/>
            <a:ext cx="1973223" cy="80010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Batch-jobs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4" name="Rectangle 29"/>
          <p:cNvSpPr/>
          <p:nvPr/>
        </p:nvSpPr>
        <p:spPr>
          <a:xfrm>
            <a:off x="1203560" y="4477078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Bank-giro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5" name="Rectangle 29"/>
          <p:cNvSpPr/>
          <p:nvPr/>
        </p:nvSpPr>
        <p:spPr>
          <a:xfrm>
            <a:off x="3325149" y="4484368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Customer</a:t>
            </a:r>
            <a:r>
              <a:rPr lang="sv-SE" dirty="0" smtClean="0">
                <a:solidFill>
                  <a:schemeClr val="tx1"/>
                </a:solidFill>
              </a:rPr>
              <a:t> service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6" name="Rectangle 29"/>
          <p:cNvSpPr/>
          <p:nvPr/>
        </p:nvSpPr>
        <p:spPr>
          <a:xfrm>
            <a:off x="5459438" y="4484368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tx1"/>
                </a:solidFill>
              </a:rPr>
              <a:t>Mobile </a:t>
            </a:r>
            <a:r>
              <a:rPr lang="sv-SE" dirty="0" err="1" smtClean="0">
                <a:solidFill>
                  <a:schemeClr val="tx1"/>
                </a:solidFill>
              </a:rPr>
              <a:t>app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7" name="Rectangle 29"/>
          <p:cNvSpPr/>
          <p:nvPr/>
        </p:nvSpPr>
        <p:spPr>
          <a:xfrm>
            <a:off x="7665143" y="4484368"/>
            <a:ext cx="1973223" cy="8001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tx1"/>
                </a:solidFill>
              </a:rPr>
              <a:t>Website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21</a:t>
            </a:fld>
            <a:endParaRPr lang="en-US"/>
          </a:p>
        </p:txBody>
      </p:sp>
      <p:sp>
        <p:nvSpPr>
          <p:cNvPr id="4" name="Rektangel 3"/>
          <p:cNvSpPr/>
          <p:nvPr/>
        </p:nvSpPr>
        <p:spPr>
          <a:xfrm>
            <a:off x="1079500" y="1422400"/>
            <a:ext cx="8793192" cy="4140199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78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117492"/>
            <a:ext cx="2649538" cy="26406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1577975" y="2138564"/>
            <a:ext cx="1600200" cy="85090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AML</a:t>
            </a:r>
            <a:endParaRPr lang="sv-SE" dirty="0"/>
          </a:p>
        </p:txBody>
      </p:sp>
      <p:sp>
        <p:nvSpPr>
          <p:cNvPr id="6" name="Rounded Rectangle 5"/>
          <p:cNvSpPr/>
          <p:nvPr/>
        </p:nvSpPr>
        <p:spPr>
          <a:xfrm>
            <a:off x="1577975" y="4119561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GDPR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66163" y="4119561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PSD2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666163" y="2138564"/>
            <a:ext cx="1600200" cy="850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bg1"/>
                </a:solidFill>
              </a:rPr>
              <a:t>KYC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>
            <a:off x="3448050" y="3117444"/>
            <a:ext cx="1089025" cy="1078725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Striped Right Arrow 9"/>
          <p:cNvSpPr/>
          <p:nvPr/>
        </p:nvSpPr>
        <p:spPr>
          <a:xfrm rot="10800000">
            <a:off x="7427913" y="3117443"/>
            <a:ext cx="1089025" cy="1078725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5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1</a:t>
            </a:r>
            <a:r>
              <a:rPr lang="sv-SE" sz="2000" b="1" baseline="30000" dirty="0" smtClean="0"/>
              <a:t>st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526103" y="3596270"/>
            <a:ext cx="1985697" cy="1509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6896100" y="3596270"/>
            <a:ext cx="2019300" cy="1509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4195785" y="3155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TCP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7125384" y="31558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File</a:t>
            </a:r>
            <a:endParaRPr lang="sv-SE" dirty="0"/>
          </a:p>
        </p:txBody>
      </p:sp>
      <p:sp>
        <p:nvSpPr>
          <p:cNvPr id="12" name="TextBox 11"/>
          <p:cNvSpPr txBox="1"/>
          <p:nvPr/>
        </p:nvSpPr>
        <p:spPr>
          <a:xfrm>
            <a:off x="8110410" y="31520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MQ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849416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2</a:t>
            </a:r>
            <a:r>
              <a:rPr lang="sv-SE" sz="2000" b="1" baseline="30000" dirty="0" smtClean="0"/>
              <a:t>nd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3526103" y="3596270"/>
            <a:ext cx="1985697" cy="1509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6896100" y="3596270"/>
            <a:ext cx="2019300" cy="1509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Box 9"/>
          <p:cNvSpPr txBox="1"/>
          <p:nvPr/>
        </p:nvSpPr>
        <p:spPr>
          <a:xfrm>
            <a:off x="5511800" y="227139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WS/SOAP</a:t>
            </a: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3526103" y="2700956"/>
            <a:ext cx="5389297" cy="6504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882883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54202" y="-177800"/>
            <a:ext cx="6184899" cy="7327900"/>
          </a:xfrm>
          <a:prstGeom prst="rect">
            <a:avLst/>
          </a:prstGeom>
          <a:noFill/>
          <a:ln>
            <a:noFill/>
          </a:ln>
          <a:scene3d>
            <a:camera prst="perspectiveHeroicExtremeRightFacing" fov="7200000">
              <a:rot lat="487347" lon="19532356" rev="17400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06700" y="1739900"/>
            <a:ext cx="6845300" cy="3708400"/>
          </a:xfrm>
          <a:prstGeom prst="rect">
            <a:avLst/>
          </a:prstGeom>
          <a:noFill/>
          <a:ln w="203200">
            <a:solidFill>
              <a:srgbClr val="AEC1C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Box 6"/>
          <p:cNvSpPr txBox="1"/>
          <p:nvPr/>
        </p:nvSpPr>
        <p:spPr>
          <a:xfrm>
            <a:off x="2984500" y="1887023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3</a:t>
            </a:r>
            <a:r>
              <a:rPr lang="sv-SE" sz="2000" b="1" baseline="30000" dirty="0" smtClean="0"/>
              <a:t>rd</a:t>
            </a:r>
            <a:r>
              <a:rPr lang="sv-SE" sz="2000" b="1" dirty="0" smtClean="0"/>
              <a:t> gen</a:t>
            </a:r>
            <a:endParaRPr lang="sv-SE" sz="20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526103" y="2806244"/>
            <a:ext cx="2976297" cy="2299156"/>
            <a:chOff x="3526103" y="2271398"/>
            <a:chExt cx="5389297" cy="2834002"/>
          </a:xfrm>
        </p:grpSpPr>
        <p:sp>
          <p:nvSpPr>
            <p:cNvPr id="8" name="Rectangle 7"/>
            <p:cNvSpPr/>
            <p:nvPr/>
          </p:nvSpPr>
          <p:spPr>
            <a:xfrm>
              <a:off x="3526103" y="3596270"/>
              <a:ext cx="1985697" cy="15091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96100" y="3596270"/>
              <a:ext cx="2019300" cy="15091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11800" y="2271398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smtClean="0"/>
                <a:t>WS/SOAP</a:t>
              </a:r>
              <a:endParaRPr lang="sv-SE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26103" y="2700956"/>
              <a:ext cx="5389297" cy="6504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975872" y="3154734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>
            <a:off x="7834908" y="3162671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8677599" y="3158105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8682230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ctangle 16"/>
          <p:cNvSpPr/>
          <p:nvPr/>
        </p:nvSpPr>
        <p:spPr>
          <a:xfrm>
            <a:off x="6975872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Box 17"/>
          <p:cNvSpPr txBox="1"/>
          <p:nvPr/>
        </p:nvSpPr>
        <p:spPr>
          <a:xfrm>
            <a:off x="7441363" y="27823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WS/REST</a:t>
            </a:r>
            <a:endParaRPr lang="sv-SE" dirty="0"/>
          </a:p>
        </p:txBody>
      </p:sp>
      <p:sp>
        <p:nvSpPr>
          <p:cNvPr id="19" name="Rectangle 18"/>
          <p:cNvSpPr/>
          <p:nvPr/>
        </p:nvSpPr>
        <p:spPr>
          <a:xfrm>
            <a:off x="7834908" y="4243408"/>
            <a:ext cx="601397" cy="5451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6860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sv-SE"/>
          </a:p>
        </p:txBody>
      </p:sp>
      <p:sp>
        <p:nvSpPr>
          <p:cNvPr id="4" name="Rounded Rectangle 3"/>
          <p:cNvSpPr/>
          <p:nvPr/>
        </p:nvSpPr>
        <p:spPr>
          <a:xfrm>
            <a:off x="4713288" y="2841619"/>
            <a:ext cx="2538412" cy="134979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4400" dirty="0" smtClean="0"/>
              <a:t>AML</a:t>
            </a:r>
            <a:endParaRPr lang="sv-SE" sz="4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36801" y="1642051"/>
            <a:ext cx="2376487" cy="1291649"/>
            <a:chOff x="2336801" y="1642051"/>
            <a:chExt cx="2376487" cy="129164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6801" y="1642051"/>
              <a:ext cx="1473200" cy="983668"/>
            </a:xfrm>
            <a:prstGeom prst="rect">
              <a:avLst/>
            </a:prstGeom>
            <a:noFill/>
          </p:spPr>
        </p:pic>
        <p:cxnSp>
          <p:nvCxnSpPr>
            <p:cNvPr id="10" name="Straight Connector 9"/>
            <p:cNvCxnSpPr/>
            <p:nvPr/>
          </p:nvCxnSpPr>
          <p:spPr>
            <a:xfrm>
              <a:off x="3810001" y="2579058"/>
              <a:ext cx="903287" cy="3546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451101" y="4089400"/>
            <a:ext cx="2374899" cy="1290692"/>
            <a:chOff x="2451101" y="4089400"/>
            <a:chExt cx="2374899" cy="129069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1101" y="4191409"/>
              <a:ext cx="1358900" cy="1188683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 flipV="1">
              <a:off x="3619500" y="4089400"/>
              <a:ext cx="1206500" cy="584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251700" y="2202627"/>
            <a:ext cx="3124200" cy="3179408"/>
            <a:chOff x="7251700" y="2202627"/>
            <a:chExt cx="3124200" cy="31794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300" y="4239034"/>
              <a:ext cx="1143001" cy="1143001"/>
            </a:xfrm>
            <a:prstGeom prst="rect">
              <a:avLst/>
            </a:prstGeom>
          </p:spPr>
        </p:pic>
        <p:cxnSp>
          <p:nvCxnSpPr>
            <p:cNvPr id="17" name="Straight Connector 16"/>
            <p:cNvCxnSpPr>
              <a:stCxn id="8" idx="1"/>
            </p:cNvCxnSpPr>
            <p:nvPr/>
          </p:nvCxnSpPr>
          <p:spPr>
            <a:xfrm flipH="1" flipV="1">
              <a:off x="7251700" y="4089400"/>
              <a:ext cx="863600" cy="7211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rved Left Arrow 25"/>
            <p:cNvSpPr/>
            <p:nvPr/>
          </p:nvSpPr>
          <p:spPr>
            <a:xfrm>
              <a:off x="9474200" y="2202627"/>
              <a:ext cx="901700" cy="2630542"/>
            </a:xfrm>
            <a:prstGeom prst="curvedLeftArrow">
              <a:avLst>
                <a:gd name="adj1" fmla="val 18649"/>
                <a:gd name="adj2" fmla="val 59450"/>
                <a:gd name="adj3" fmla="val 25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251700" y="1691257"/>
            <a:ext cx="1987550" cy="1303794"/>
            <a:chOff x="7251700" y="1691257"/>
            <a:chExt cx="1987550" cy="1303794"/>
          </a:xfrm>
        </p:grpSpPr>
        <p:grpSp>
          <p:nvGrpSpPr>
            <p:cNvPr id="23" name="Group 22"/>
            <p:cNvGrpSpPr/>
            <p:nvPr/>
          </p:nvGrpSpPr>
          <p:grpSpPr>
            <a:xfrm>
              <a:off x="7251700" y="1691257"/>
              <a:ext cx="1987550" cy="1242443"/>
              <a:chOff x="7251700" y="1691257"/>
              <a:chExt cx="1987550" cy="124244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15300" y="1691257"/>
                <a:ext cx="1123950" cy="934462"/>
              </a:xfrm>
              <a:prstGeom prst="rect">
                <a:avLst/>
              </a:prstGeom>
            </p:spPr>
          </p:pic>
          <p:cxnSp>
            <p:nvCxnSpPr>
              <p:cNvPr id="16" name="Straight Connector 15"/>
              <p:cNvCxnSpPr/>
              <p:nvPr/>
            </p:nvCxnSpPr>
            <p:spPr>
              <a:xfrm flipH="1">
                <a:off x="7251700" y="2565400"/>
                <a:ext cx="863600" cy="3683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8345488" y="26257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>
                  <a:solidFill>
                    <a:schemeClr val="bg2">
                      <a:lumMod val="25000"/>
                    </a:schemeClr>
                  </a:solidFill>
                </a:rPr>
                <a:t>RISK</a:t>
              </a:r>
              <a:endParaRPr lang="sv-SE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66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198026" y="2632348"/>
            <a:ext cx="8394445" cy="3197109"/>
            <a:chOff x="3526103" y="3154734"/>
            <a:chExt cx="6118543" cy="2330313"/>
          </a:xfrm>
        </p:grpSpPr>
        <p:sp>
          <p:nvSpPr>
            <p:cNvPr id="5" name="Rectangle 4"/>
            <p:cNvSpPr/>
            <p:nvPr/>
          </p:nvSpPr>
          <p:spPr>
            <a:xfrm>
              <a:off x="3526103" y="4260727"/>
              <a:ext cx="1096622" cy="122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87220" y="4260727"/>
              <a:ext cx="1115180" cy="12243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26103" y="3154734"/>
              <a:ext cx="2976297" cy="52767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27628" y="3154734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95923" y="3162671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38617" y="3158105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43249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27628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95923" y="4243408"/>
              <a:ext cx="601397" cy="545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3864" y="1409700"/>
            <a:ext cx="8245094" cy="4229100"/>
            <a:chOff x="1953864" y="1409700"/>
            <a:chExt cx="8245094" cy="42291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216400" y="1409700"/>
              <a:ext cx="0" cy="422910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53864" y="1477842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Card</a:t>
              </a:r>
              <a:r>
                <a:rPr lang="sv-SE" dirty="0" smtClean="0"/>
                <a:t> </a:t>
              </a:r>
              <a:r>
                <a:rPr lang="sv-SE" dirty="0" err="1" smtClean="0"/>
                <a:t>transactions</a:t>
              </a:r>
              <a:endParaRPr lang="sv-S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08560" y="1477842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 smtClean="0"/>
                <a:t>Customer</a:t>
              </a:r>
              <a:r>
                <a:rPr lang="sv-SE" dirty="0" smtClean="0"/>
                <a:t> information</a:t>
              </a:r>
              <a:endParaRPr lang="sv-S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34671" y="1477842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mtClean="0"/>
                <a:t>Monitoring</a:t>
              </a:r>
              <a:endParaRPr lang="sv-S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832600" y="1409700"/>
              <a:ext cx="0" cy="422910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284790" y="1037158"/>
            <a:ext cx="9722734" cy="5055667"/>
            <a:chOff x="1284790" y="1037158"/>
            <a:chExt cx="9722734" cy="5055667"/>
          </a:xfrm>
        </p:grpSpPr>
        <p:sp>
          <p:nvSpPr>
            <p:cNvPr id="31" name="Rectangle 30"/>
            <p:cNvSpPr/>
            <p:nvPr/>
          </p:nvSpPr>
          <p:spPr>
            <a:xfrm>
              <a:off x="1284790" y="1284790"/>
              <a:ext cx="9722734" cy="480803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20456" y="3391142"/>
              <a:ext cx="9190298" cy="7285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20456" y="1037158"/>
              <a:ext cx="1016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000" b="1" dirty="0"/>
                <a:t>4</a:t>
              </a:r>
              <a:r>
                <a:rPr lang="sv-SE" sz="2000" b="1" baseline="30000" dirty="0" smtClean="0"/>
                <a:t>th</a:t>
              </a:r>
              <a:r>
                <a:rPr lang="sv-SE" sz="2000" b="1" dirty="0" smtClean="0"/>
                <a:t> gen</a:t>
              </a:r>
              <a:endParaRPr lang="sv-SE" sz="2000" b="1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83" b="29136"/>
            <a:stretch/>
          </p:blipFill>
          <p:spPr>
            <a:xfrm>
              <a:off x="5015027" y="3464501"/>
              <a:ext cx="1376120" cy="581845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6672648" y="2632350"/>
            <a:ext cx="1566044" cy="1254502"/>
            <a:chOff x="6672648" y="2632350"/>
            <a:chExt cx="1566044" cy="1254502"/>
          </a:xfrm>
        </p:grpSpPr>
        <p:sp>
          <p:nvSpPr>
            <p:cNvPr id="23" name="Rectangle 22"/>
            <p:cNvSpPr/>
            <p:nvPr/>
          </p:nvSpPr>
          <p:spPr>
            <a:xfrm>
              <a:off x="7413595" y="2632350"/>
              <a:ext cx="825097" cy="7479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7" name="Bent Arrow 26"/>
            <p:cNvSpPr/>
            <p:nvPr/>
          </p:nvSpPr>
          <p:spPr>
            <a:xfrm rot="10800000">
              <a:off x="7626756" y="3356297"/>
              <a:ext cx="530016" cy="447748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72648" y="3517520"/>
              <a:ext cx="954107" cy="369332"/>
            </a:xfrm>
            <a:prstGeom prst="rect">
              <a:avLst/>
            </a:prstGeom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sv-SE" dirty="0" smtClean="0"/>
                <a:t>Events!</a:t>
              </a:r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39647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AF82-E98F-8C47-B5BC-EDAF4B2AF6A5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750" y="1382131"/>
            <a:ext cx="10885488" cy="579438"/>
          </a:xfrm>
        </p:spPr>
        <p:txBody>
          <a:bodyPr>
            <a:normAutofit fontScale="90000"/>
          </a:bodyPr>
          <a:lstStyle/>
          <a:p>
            <a:pPr algn="ctr"/>
            <a:r>
              <a:rPr lang="sv-SE" i="1" dirty="0" smtClean="0"/>
              <a:t>”All systems </a:t>
            </a:r>
            <a:r>
              <a:rPr lang="sv-SE" i="1" dirty="0" err="1" smtClean="0"/>
              <a:t>should</a:t>
            </a:r>
            <a:r>
              <a:rPr lang="sv-SE" i="1" dirty="0" smtClean="0"/>
              <a:t> </a:t>
            </a:r>
            <a:r>
              <a:rPr lang="sv-SE" i="1" dirty="0" err="1" smtClean="0"/>
              <a:t>communicate</a:t>
            </a:r>
            <a:r>
              <a:rPr lang="sv-SE" i="1" dirty="0" smtClean="0"/>
              <a:t> </a:t>
            </a:r>
            <a:r>
              <a:rPr lang="sv-SE" i="1" dirty="0" err="1" smtClean="0"/>
              <a:t>asynchronously</a:t>
            </a:r>
            <a:r>
              <a:rPr lang="sv-SE" i="1" dirty="0" smtClean="0"/>
              <a:t> over a </a:t>
            </a:r>
            <a:r>
              <a:rPr lang="sv-SE" i="1" dirty="0" err="1" smtClean="0"/>
              <a:t>pretty</a:t>
            </a:r>
            <a:r>
              <a:rPr lang="sv-SE" i="1" dirty="0" smtClean="0"/>
              <a:t> new </a:t>
            </a:r>
            <a:r>
              <a:rPr lang="sv-SE" i="1" dirty="0" err="1" smtClean="0"/>
              <a:t>technology</a:t>
            </a:r>
            <a:r>
              <a:rPr lang="sv-SE" i="1" dirty="0" smtClean="0"/>
              <a:t> </a:t>
            </a:r>
            <a:r>
              <a:rPr lang="sv-SE" i="1" dirty="0" err="1" smtClean="0"/>
              <a:t>called</a:t>
            </a:r>
            <a:r>
              <a:rPr lang="sv-SE" i="1" dirty="0" smtClean="0"/>
              <a:t> Kafka!”</a:t>
            </a:r>
            <a:endParaRPr lang="sv-SE" i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429286" y="2612792"/>
            <a:ext cx="11235836" cy="2640647"/>
            <a:chOff x="429286" y="2612792"/>
            <a:chExt cx="11235836" cy="26406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725" y="2612792"/>
              <a:ext cx="2649538" cy="26406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" name="Group 10"/>
            <p:cNvGrpSpPr/>
            <p:nvPr/>
          </p:nvGrpSpPr>
          <p:grpSpPr>
            <a:xfrm>
              <a:off x="429286" y="2612792"/>
              <a:ext cx="11235836" cy="2202378"/>
              <a:chOff x="429286" y="2612792"/>
              <a:chExt cx="11235836" cy="220237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556500" y="2612792"/>
                <a:ext cx="10486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”NO!”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81486" y="3702282"/>
                <a:ext cx="43836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Transactional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guarantees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?”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29286" y="4353505"/>
                <a:ext cx="4372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We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 like the old and proven”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200150" y="3240617"/>
                <a:ext cx="32880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”Sounds </a:t>
                </a:r>
                <a:r>
                  <a:rPr lang="sv-SE" sz="2400" b="1" dirty="0" err="1" smtClean="0">
                    <a:solidFill>
                      <a:schemeClr val="accent4">
                        <a:lumMod val="75000"/>
                      </a:schemeClr>
                    </a:solidFill>
                  </a:rPr>
                  <a:t>expensive</a:t>
                </a:r>
                <a:r>
                  <a:rPr lang="sv-SE" sz="2400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!”</a:t>
                </a:r>
                <a:endParaRPr lang="sv-SE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31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Forefront">
      <a:dk1>
        <a:srgbClr val="000000"/>
      </a:dk1>
      <a:lt1>
        <a:srgbClr val="FFFFFF"/>
      </a:lt1>
      <a:dk2>
        <a:srgbClr val="323332"/>
      </a:dk2>
      <a:lt2>
        <a:srgbClr val="F2F2F2"/>
      </a:lt2>
      <a:accent1>
        <a:srgbClr val="FEA300"/>
      </a:accent1>
      <a:accent2>
        <a:srgbClr val="FECF41"/>
      </a:accent2>
      <a:accent3>
        <a:srgbClr val="B5ADA0"/>
      </a:accent3>
      <a:accent4>
        <a:srgbClr val="E86950"/>
      </a:accent4>
      <a:accent5>
        <a:srgbClr val="73B0C2"/>
      </a:accent5>
      <a:accent6>
        <a:srgbClr val="ACC17C"/>
      </a:accent6>
      <a:hlink>
        <a:srgbClr val="FEA300"/>
      </a:hlink>
      <a:folHlink>
        <a:srgbClr val="FEA3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refront PPT mall 17 1.0" id="{FC945C29-2660-9A47-953C-7B8E98AAECB5}" vid="{17344678-CF57-5747-B7AF-EDC98EDC2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Forefront PPT mall 17 1.0</Template>
  <TotalTime>12924</TotalTime>
  <Words>1418</Words>
  <Application>Microsoft Macintosh PowerPoint</Application>
  <PresentationFormat>Widescreen</PresentationFormat>
  <Paragraphs>271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 Bold</vt:lpstr>
      <vt:lpstr>Calibri</vt:lpstr>
      <vt:lpstr>Gotham HTF</vt:lpstr>
      <vt:lpstr>Gotham HTF Book</vt:lpstr>
      <vt:lpstr>LucidaGrande</vt:lpstr>
      <vt:lpstr>Mangal</vt:lpstr>
      <vt:lpstr>Wingdings</vt:lpstr>
      <vt:lpstr>Arial</vt:lpstr>
      <vt:lpstr>Arial</vt:lpstr>
      <vt:lpstr>Office-tema</vt:lpstr>
      <vt:lpstr>Implementing Anti Money Laundering with Kafka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”All systems should communicate asynchronously over a pretty new technology called Kafka!”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started with</vt:lpstr>
      <vt:lpstr>What we started with</vt:lpstr>
      <vt:lpstr>Difficulties</vt:lpstr>
      <vt:lpstr>Original architecture</vt:lpstr>
      <vt:lpstr>Implementation goals.</vt:lpstr>
      <vt:lpstr>Solution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Forefront presentationsmall</dc:title>
  <dc:subject/>
  <dc:creator>Johan Lanner</dc:creator>
  <cp:keywords/>
  <dc:description/>
  <cp:lastModifiedBy>Pär Eriksson</cp:lastModifiedBy>
  <cp:revision>126</cp:revision>
  <cp:lastPrinted>2016-09-21T12:21:07Z</cp:lastPrinted>
  <dcterms:created xsi:type="dcterms:W3CDTF">2017-10-07T05:59:53Z</dcterms:created>
  <dcterms:modified xsi:type="dcterms:W3CDTF">2018-04-02T09:58:14Z</dcterms:modified>
  <cp:category/>
</cp:coreProperties>
</file>