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68" r:id="rId16"/>
    <p:sldId id="356" r:id="rId17"/>
    <p:sldId id="359" r:id="rId18"/>
    <p:sldId id="353" r:id="rId19"/>
    <p:sldId id="358" r:id="rId20"/>
    <p:sldId id="364" r:id="rId21"/>
    <p:sldId id="365" r:id="rId22"/>
    <p:sldId id="354" r:id="rId23"/>
    <p:sldId id="367" r:id="rId24"/>
    <p:sldId id="360" r:id="rId25"/>
    <p:sldId id="3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0"/>
    <a:srgbClr val="AEC1CD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0"/>
    <p:restoredTop sz="75248"/>
  </p:normalViewPr>
  <p:slideViewPr>
    <p:cSldViewPr snapToGrid="0" snapToObjects="1" showGuides="1">
      <p:cViewPr>
        <p:scale>
          <a:sx n="94" d="100"/>
          <a:sy n="94" d="100"/>
        </p:scale>
        <p:origin x="576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Presentation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Pär, Andreas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AML - </a:t>
            </a:r>
            <a:r>
              <a:rPr lang="sv-SE" baseline="0" dirty="0" err="1" smtClean="0"/>
              <a:t>been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working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year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err="1" smtClean="0"/>
              <a:t>of</a:t>
            </a:r>
            <a:r>
              <a:rPr lang="sv-SE" dirty="0" smtClean="0"/>
              <a:t> Kafka as a part </a:t>
            </a:r>
            <a:r>
              <a:rPr lang="sv-SE" dirty="0" err="1" smtClean="0"/>
              <a:t>of</a:t>
            </a:r>
            <a:r>
              <a:rPr lang="sv-SE" dirty="0" smtClean="0"/>
              <a:t> re-</a:t>
            </a:r>
            <a:r>
              <a:rPr lang="sv-SE" dirty="0" err="1" smtClean="0"/>
              <a:t>thinking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services 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smtClean="0"/>
              <a:t>_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_ </a:t>
            </a:r>
            <a:r>
              <a:rPr lang="sv-SE" baseline="0" dirty="0" smtClean="0"/>
              <a:t>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SO,</a:t>
            </a:r>
            <a:r>
              <a:rPr lang="sv-SE" baseline="0" dirty="0" smtClean="0"/>
              <a:t> </a:t>
            </a:r>
            <a:r>
              <a:rPr lang="sv-SE" dirty="0" smtClean="0"/>
              <a:t>If </a:t>
            </a:r>
            <a:r>
              <a:rPr lang="sv-SE" dirty="0" smtClean="0"/>
              <a:t>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Then</a:t>
            </a:r>
            <a:r>
              <a:rPr lang="sv-SE" dirty="0" smtClean="0"/>
              <a:t>, to </a:t>
            </a:r>
            <a:r>
              <a:rPr lang="sv-SE" dirty="0" smtClean="0"/>
              <a:t>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</a:t>
            </a:r>
            <a:r>
              <a:rPr lang="sv-SE" baseline="0" dirty="0" smtClean="0"/>
              <a:t>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mechanics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Other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CLICK - 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understand /be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</a:t>
            </a:r>
            <a:r>
              <a:rPr lang="sv-SE" baseline="0" dirty="0" smtClean="0"/>
              <a:t>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Let’s</a:t>
            </a:r>
            <a:r>
              <a:rPr lang="sv-SE" dirty="0" smtClean="0"/>
              <a:t> go</a:t>
            </a:r>
            <a:r>
              <a:rPr lang="sv-SE" baseline="0" dirty="0" smtClean="0"/>
              <a:t> a bit </a:t>
            </a:r>
            <a:r>
              <a:rPr lang="sv-SE" baseline="0" dirty="0" err="1" smtClean="0"/>
              <a:t>deeper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technical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and look at the implementation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2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So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start </a:t>
            </a:r>
            <a:r>
              <a:rPr lang="sv-SE" dirty="0" err="1" smtClean="0"/>
              <a:t>with</a:t>
            </a:r>
            <a:r>
              <a:rPr lang="sv-SE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master. </a:t>
            </a:r>
            <a:r>
              <a:rPr lang="sv-SE" baseline="0" dirty="0" err="1" smtClean="0"/>
              <a:t>Containing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Based</a:t>
            </a:r>
            <a:r>
              <a:rPr lang="sv-SE" dirty="0" smtClean="0"/>
              <a:t> on REST</a:t>
            </a:r>
            <a:r>
              <a:rPr lang="sv-SE" baseline="0" dirty="0" smtClean="0"/>
              <a:t> and AMQ.</a:t>
            </a:r>
            <a:r>
              <a:rPr lang="sv-SE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Event-driven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on spring-</a:t>
            </a:r>
            <a:r>
              <a:rPr lang="sv-SE" baseline="0" dirty="0" err="1" smtClean="0"/>
              <a:t>boot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. AMQ for event handling and Mongo for </a:t>
            </a:r>
            <a:r>
              <a:rPr lang="sv-SE" baseline="0" dirty="0" err="1" smtClean="0"/>
              <a:t>persisting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at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stage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Transaction</a:t>
            </a:r>
            <a:r>
              <a:rPr lang="sv-SE" dirty="0" smtClean="0"/>
              <a:t> process.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Batch</a:t>
            </a:r>
            <a:r>
              <a:rPr lang="sv-SE" dirty="0" smtClean="0"/>
              <a:t> </a:t>
            </a:r>
            <a:r>
              <a:rPr lang="sv-SE" dirty="0" err="1" smtClean="0"/>
              <a:t>job</a:t>
            </a:r>
            <a:r>
              <a:rPr lang="sv-SE" dirty="0" smtClean="0"/>
              <a:t> driven </a:t>
            </a:r>
            <a:r>
              <a:rPr lang="sv-SE" dirty="0" err="1" smtClean="0"/>
              <a:t>analysis</a:t>
            </a:r>
            <a:r>
              <a:rPr lang="sv-S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CQRS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MongoDB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logs.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Intense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logging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performence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Part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för extern applikationer.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extra </a:t>
            </a:r>
            <a:r>
              <a:rPr lang="sv-SE" baseline="0" dirty="0" err="1" smtClean="0"/>
              <a:t>slides</a:t>
            </a:r>
            <a:r>
              <a:rPr lang="sv-SE" baseline="0" dirty="0" smtClean="0"/>
              <a:t> för aggregering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LÄgg</a:t>
            </a:r>
            <a:r>
              <a:rPr lang="sv-SE" baseline="0" dirty="0" smtClean="0"/>
              <a:t> till demo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i slutet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Bygg ut demo-</a:t>
            </a:r>
            <a:r>
              <a:rPr lang="sv-SE" baseline="0" dirty="0" err="1" smtClean="0"/>
              <a:t>appen</a:t>
            </a:r>
            <a:r>
              <a:rPr lang="sv-SE" baseline="0" dirty="0" smtClean="0"/>
              <a:t> med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 </a:t>
            </a:r>
            <a:r>
              <a:rPr lang="sv-SE" baseline="0" dirty="0" err="1" smtClean="0"/>
              <a:t>etc.http</a:t>
            </a:r>
            <a:r>
              <a:rPr lang="sv-SE" baseline="0" dirty="0" smtClean="0"/>
              <a:t>://mba-admin-atlassian1/</a:t>
            </a:r>
            <a:r>
              <a:rPr lang="sv-SE" baseline="0" dirty="0" err="1" smtClean="0"/>
              <a:t>bitbucket</a:t>
            </a:r>
            <a:r>
              <a:rPr lang="sv-SE" baseline="0" dirty="0" smtClean="0"/>
              <a:t>/</a:t>
            </a:r>
            <a:r>
              <a:rPr lang="sv-SE" baseline="0" dirty="0" err="1" smtClean="0"/>
              <a:t>projects</a:t>
            </a:r>
            <a:r>
              <a:rPr lang="sv-SE" baseline="0" dirty="0" smtClean="0"/>
              <a:t>/POC/</a:t>
            </a:r>
            <a:r>
              <a:rPr lang="sv-SE" baseline="0" dirty="0" err="1" smtClean="0"/>
              <a:t>repos</a:t>
            </a:r>
            <a:r>
              <a:rPr lang="sv-SE" baseline="0" dirty="0" smtClean="0"/>
              <a:t>/kim-event-processor/</a:t>
            </a:r>
            <a:r>
              <a:rPr lang="sv-SE" baseline="0" dirty="0" err="1" smtClean="0"/>
              <a:t>browse</a:t>
            </a:r>
            <a:r>
              <a:rPr lang="sv-SE" baseline="0" dirty="0" smtClean="0"/>
              <a:t>/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-processor/</a:t>
            </a:r>
            <a:r>
              <a:rPr lang="sv-SE" baseline="0" dirty="0" err="1" smtClean="0"/>
              <a:t>src</a:t>
            </a:r>
            <a:r>
              <a:rPr lang="sv-SE" baseline="0" dirty="0" smtClean="0"/>
              <a:t>/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/java/se/</a:t>
            </a:r>
            <a:r>
              <a:rPr lang="sv-SE" baseline="0" dirty="0" err="1" smtClean="0"/>
              <a:t>kf</a:t>
            </a:r>
            <a:r>
              <a:rPr lang="sv-SE" baseline="0" dirty="0" smtClean="0"/>
              <a:t>/cm1/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/</a:t>
            </a:r>
            <a:r>
              <a:rPr lang="sv-SE" baseline="0" dirty="0" err="1" smtClean="0"/>
              <a:t>util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CustomerEventMerger.java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similarities</a:t>
            </a:r>
            <a:r>
              <a:rPr lang="sv-SE" baseline="0" dirty="0" smtClean="0"/>
              <a:t>? Big 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ask: 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s-IS" baseline="0" dirty="0" smtClean="0"/>
              <a:t>Can be challiging when adapting to changes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just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CQRS 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place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easy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to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quickly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the data in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from a risk-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in a streaming-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statefull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aggregated</a:t>
            </a:r>
            <a:r>
              <a:rPr lang="sv-SE" baseline="0" dirty="0" smtClean="0"/>
              <a:t> data?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heres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look like.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By </a:t>
            </a:r>
            <a:r>
              <a:rPr lang="sv-SE" baseline="0" dirty="0" err="1" smtClean="0"/>
              <a:t>implementing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local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streaming events,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quirable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dataviews</a:t>
            </a:r>
            <a:r>
              <a:rPr lang="sv-SE" baseline="0" dirty="0" smtClean="0"/>
              <a:t>. Everything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a Kafka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A </a:t>
            </a:r>
            <a:r>
              <a:rPr lang="sv-SE" baseline="0" dirty="0" err="1" smtClean="0"/>
              <a:t>request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return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6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Another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folded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write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intelligent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The input data is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look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process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-streaming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enrich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Finished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included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Interesting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plays</a:t>
            </a:r>
            <a:r>
              <a:rPr lang="sv-SE" baseline="0" dirty="0" smtClean="0"/>
              <a:t> a part in decision-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So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taking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Kafkas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Besides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-risk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Solves</a:t>
            </a:r>
            <a:r>
              <a:rPr lang="sv-SE" baseline="0" dirty="0" smtClean="0"/>
              <a:t> 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smtClean="0"/>
              <a:t> business data. </a:t>
            </a:r>
            <a:endParaRPr lang="sv-SE" baseline="0" dirty="0" smtClean="0"/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9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My </a:t>
            </a:r>
            <a:r>
              <a:rPr lang="sv-SE" dirty="0" err="1" smtClean="0"/>
              <a:t>managing</a:t>
            </a:r>
            <a:r>
              <a:rPr lang="sv-SE" dirty="0" smtClean="0"/>
              <a:t> the different </a:t>
            </a:r>
            <a:r>
              <a:rPr lang="sv-SE" dirty="0" err="1" smtClean="0"/>
              <a:t>funktionality</a:t>
            </a:r>
            <a:r>
              <a:rPr lang="sv-SE" dirty="0" smtClean="0"/>
              <a:t> in Kafka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a robust streaming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Kafka is the </a:t>
            </a:r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compontent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Data is </a:t>
            </a:r>
            <a:r>
              <a:rPr lang="sv-SE" dirty="0" err="1" smtClean="0"/>
              <a:t>contained</a:t>
            </a:r>
            <a:r>
              <a:rPr lang="sv-SE" dirty="0" smtClean="0"/>
              <a:t> in Kafka. </a:t>
            </a:r>
          </a:p>
          <a:p>
            <a:r>
              <a:rPr lang="sv-SE" dirty="0" smtClean="0"/>
              <a:t>Interface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updated</a:t>
            </a:r>
            <a:r>
              <a:rPr lang="sv-SE" baseline="0" dirty="0" smtClean="0"/>
              <a:t> to support streaming data.</a:t>
            </a:r>
          </a:p>
          <a:p>
            <a:r>
              <a:rPr lang="sv-SE" baseline="0" dirty="0" err="1" smtClean="0"/>
              <a:t>Consumers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the same services.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except</a:t>
            </a:r>
            <a:r>
              <a:rPr lang="sv-SE" baseline="0" dirty="0" smtClean="0"/>
              <a:t> 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streaming data, </a:t>
            </a:r>
            <a:r>
              <a:rPr lang="sv-SE" baseline="0" dirty="0" err="1" smtClean="0"/>
              <a:t>lower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times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better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</a:t>
            </a:r>
            <a:endParaRPr lang="sv-SE" dirty="0" smtClean="0"/>
          </a:p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r>
              <a:rPr lang="sv-SE" baseline="0" dirty="0" smtClean="0"/>
              <a:t> – gå igenom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IT is not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agile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common </a:t>
            </a:r>
            <a:r>
              <a:rPr lang="sv-SE" baseline="0" dirty="0" err="1" smtClean="0"/>
              <a:t>aspect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In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decades</a:t>
            </a:r>
            <a:r>
              <a:rPr lang="sv-SE" baseline="0" dirty="0" smtClean="0"/>
              <a:t> and look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the bank</a:t>
            </a:r>
            <a:r>
              <a:rPr lang="is-IS" baseline="0" dirty="0" smtClean="0"/>
              <a:t>… Let’s see 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few</a:t>
            </a:r>
            <a:r>
              <a:rPr lang="sv-SE" dirty="0" smtClean="0"/>
              <a:t> systems:</a:t>
            </a:r>
            <a:r>
              <a:rPr lang="sv-SE" baseline="0" dirty="0" smtClean="0"/>
              <a:t> </a:t>
            </a: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TCP,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MQ..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Support</a:t>
            </a:r>
            <a:r>
              <a:rPr lang="sv-SE" baseline="0" dirty="0" smtClean="0"/>
              <a:t> for web integration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Fronted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systems and </a:t>
            </a:r>
            <a:r>
              <a:rPr lang="sv-SE" baseline="0" dirty="0" err="1" smtClean="0"/>
              <a:t>enabling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, web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etc.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</a:t>
            </a:r>
            <a:r>
              <a:rPr lang="sv-SE" baseline="0" dirty="0" smtClean="0"/>
              <a:t>Adapters, WS </a:t>
            </a:r>
            <a:r>
              <a:rPr lang="sv-SE" baseline="0" dirty="0" smtClean="0"/>
              <a:t>and SOAP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realized</a:t>
            </a:r>
            <a:r>
              <a:rPr lang="sv-SE" baseline="0" dirty="0" smtClean="0"/>
              <a:t> the ESB </a:t>
            </a:r>
            <a:r>
              <a:rPr lang="sv-SE" baseline="0" dirty="0" err="1" smtClean="0"/>
              <a:t>became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market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fast/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not</a:t>
            </a:r>
            <a:r>
              <a:rPr lang="is-IS" baseline="0" dirty="0" smtClean="0"/>
              <a:t>…</a:t>
            </a:r>
          </a:p>
          <a:p>
            <a:pPr marL="171450" lvl="0" indent="-171450">
              <a:buFont typeface="Arial" charset="0"/>
              <a:buChar char="•"/>
            </a:pPr>
            <a:r>
              <a:rPr lang="is-IS" baseline="0" dirty="0" smtClean="0"/>
              <a:t>Where we were, a year ago...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</a:t>
            </a:r>
            <a:r>
              <a:rPr lang="sv-SE" dirty="0" smtClean="0"/>
              <a:t>AML for banks </a:t>
            </a:r>
            <a:r>
              <a:rPr lang="sv-SE" dirty="0" smtClean="0"/>
              <a:t>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 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calculate</a:t>
            </a:r>
            <a:r>
              <a:rPr lang="sv-SE" baseline="0" dirty="0" smtClean="0"/>
              <a:t> a risk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. 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Often</a:t>
            </a:r>
            <a:r>
              <a:rPr lang="sv-SE" dirty="0" smtClean="0"/>
              <a:t> KYC </a:t>
            </a:r>
            <a:r>
              <a:rPr lang="sv-SE" dirty="0" err="1" smtClean="0"/>
              <a:t>questions</a:t>
            </a:r>
            <a:r>
              <a:rPr lang="sv-SE" dirty="0" smtClean="0"/>
              <a:t> is</a:t>
            </a:r>
            <a:r>
              <a:rPr lang="sv-SE" baseline="0" dirty="0" smtClean="0"/>
              <a:t> a source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like ”</a:t>
            </a:r>
            <a:r>
              <a:rPr lang="sv-SE" baseline="0" dirty="0" err="1" smtClean="0"/>
              <a:t>What’s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?”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-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enabled</a:t>
            </a:r>
            <a:r>
              <a:rPr lang="sv-SE" baseline="0" dirty="0" smtClean="0"/>
              <a:t> and stuff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–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 "one isolated flow handling..."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To 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AML-solution,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central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handling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4th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smtClean="0"/>
              <a:t>risk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getting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"</a:t>
            </a:r>
            <a:r>
              <a:rPr lang="sv-SE" baseline="0" dirty="0" err="1" smtClean="0"/>
              <a:t>objections</a:t>
            </a:r>
            <a:r>
              <a:rPr lang="sv-SE" baseline="0" dirty="0" smtClean="0"/>
              <a:t>"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After</a:t>
            </a:r>
            <a:r>
              <a:rPr lang="sv-SE" baseline="0" dirty="0" smtClean="0"/>
              <a:t> all: </a:t>
            </a:r>
            <a:r>
              <a:rPr lang="sv-SE" baseline="0" dirty="0" err="1" smtClean="0"/>
              <a:t>it's</a:t>
            </a:r>
            <a:r>
              <a:rPr lang="sv-SE" baseline="0" dirty="0" smtClean="0"/>
              <a:t> a "bank" </a:t>
            </a:r>
            <a:r>
              <a:rPr lang="sv-SE" baseline="0" dirty="0" err="1" smtClean="0"/>
              <a:t>we're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talking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06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7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Laundering with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85498" y="3227127"/>
            <a:ext cx="10020602" cy="461665"/>
            <a:chOff x="685498" y="3227127"/>
            <a:chExt cx="10020602" cy="461665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74700" y="3594100"/>
              <a:ext cx="9931400" cy="62384"/>
            </a:xfrm>
            <a:prstGeom prst="straightConnector1">
              <a:avLst/>
            </a:prstGeom>
            <a:ln w="19050">
              <a:solidFill>
                <a:schemeClr val="tx2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5498" y="3227127"/>
              <a:ext cx="179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”Radar” </a:t>
              </a:r>
              <a:r>
                <a:rPr lang="sv-SE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</a:t>
              </a:r>
              <a:endParaRPr lang="sv-SE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48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events </a:t>
            </a:r>
            <a:r>
              <a:rPr lang="sv-SE" sz="2400" i="1" dirty="0" err="1" smtClean="0"/>
              <a:t>are</a:t>
            </a:r>
            <a:r>
              <a:rPr lang="sv-SE" sz="2400" i="1" dirty="0" smtClean="0"/>
              <a:t> ”</a:t>
            </a:r>
            <a:r>
              <a:rPr lang="sv-SE" sz="2400" i="1" dirty="0" err="1" smtClean="0"/>
              <a:t>first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class</a:t>
            </a:r>
            <a:r>
              <a:rPr lang="sv-SE" sz="2400" i="1" dirty="0" smtClean="0"/>
              <a:t>”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1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93183" y="3198167"/>
            <a:ext cx="290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solidFill>
                  <a:schemeClr val="bg1"/>
                </a:solidFill>
              </a:rPr>
              <a:t>IMPLEMENTATION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391607"/>
            <a:ext cx="2365491" cy="7166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391607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>
            <a:off x="6302336" y="3108297"/>
            <a:ext cx="0" cy="979274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19590" y="4087571"/>
            <a:ext cx="2365491" cy="6634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086316" y="1437306"/>
            <a:ext cx="5966085" cy="2360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>
            <a:off x="624475" y="2705709"/>
            <a:ext cx="3416084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65252" y="1482888"/>
            <a:ext cx="35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2">
                    <a:lumMod val="50000"/>
                  </a:schemeClr>
                </a:solidFill>
              </a:rPr>
              <a:t>Transaction</a:t>
            </a:r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bg2">
                    <a:lumMod val="50000"/>
                  </a:schemeClr>
                </a:solidFill>
              </a:rPr>
              <a:t>authorization</a:t>
            </a:r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 master</a:t>
            </a:r>
            <a:endParaRPr lang="sv-S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Rectangle 61"/>
          <p:cNvSpPr/>
          <p:nvPr/>
        </p:nvSpPr>
        <p:spPr>
          <a:xfrm>
            <a:off x="4040559" y="2114580"/>
            <a:ext cx="1857753" cy="11822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3806068" y="4829230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nformation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704719" y="2269586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6125604" y="226958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4" name="Cylinder 3"/>
          <p:cNvSpPr/>
          <p:nvPr/>
        </p:nvSpPr>
        <p:spPr>
          <a:xfrm>
            <a:off x="10289506" y="3035154"/>
            <a:ext cx="710589" cy="762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Arrow Connector 21"/>
          <p:cNvCxnSpPr>
            <a:stCxn id="46" idx="3"/>
            <a:endCxn id="25" idx="1"/>
          </p:cNvCxnSpPr>
          <p:nvPr/>
        </p:nvCxnSpPr>
        <p:spPr>
          <a:xfrm>
            <a:off x="5898312" y="2705709"/>
            <a:ext cx="3176544" cy="2795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5"/>
          <p:cNvSpPr/>
          <p:nvPr/>
        </p:nvSpPr>
        <p:spPr>
          <a:xfrm>
            <a:off x="9074856" y="2374516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4719" y="4247167"/>
            <a:ext cx="100680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challenges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process?</a:t>
            </a:r>
          </a:p>
          <a:p>
            <a:r>
              <a:rPr lang="sv-SE" dirty="0" smtClean="0"/>
              <a:t>Lack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endParaRPr lang="sv-SE" dirty="0" smtClean="0"/>
          </a:p>
          <a:p>
            <a:pPr lvl="1"/>
            <a:r>
              <a:rPr lang="sv-SE" dirty="0" err="1" smtClean="0"/>
              <a:t>Complicated</a:t>
            </a:r>
            <a:r>
              <a:rPr lang="sv-SE" dirty="0" smtClean="0"/>
              <a:t> and negative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64135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13585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04773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04773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13585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99" y="3329890"/>
            <a:ext cx="4363202" cy="2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67" y="3949871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3" y="521638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17" y="579510"/>
            <a:ext cx="2609189" cy="3680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1" y="2703354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67" y="2555499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4838250" y="2925465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009540" y="2983449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474730" y="2969793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3630304"/>
            <a:ext cx="3534274" cy="108413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2401673"/>
            <a:ext cx="3534274" cy="1047584"/>
          </a:xfrm>
          <a:prstGeom prst="rect">
            <a:avLst/>
          </a:prstGeom>
        </p:spPr>
      </p:pic>
      <p:pic>
        <p:nvPicPr>
          <p:cNvPr id="54" name="Bildobjekt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7" y="1135571"/>
            <a:ext cx="3551765" cy="1109260"/>
          </a:xfrm>
          <a:prstGeom prst="rect">
            <a:avLst/>
          </a:prstGeom>
        </p:spPr>
      </p:pic>
      <p:pic>
        <p:nvPicPr>
          <p:cNvPr id="59" name="Bildobjekt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4895484"/>
            <a:ext cx="3534274" cy="926150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1302957"/>
            <a:ext cx="4381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5317547" y="2952761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488837" y="3010745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954027" y="2997089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409433"/>
            <a:ext cx="3570207" cy="6031718"/>
          </a:xfrm>
          <a:prstGeom prst="rect">
            <a:avLst/>
          </a:prstGeom>
          <a:ln>
            <a:noFill/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3221115"/>
            <a:ext cx="3570207" cy="319273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844534"/>
            <a:ext cx="3951858" cy="14097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2642152"/>
            <a:ext cx="3943474" cy="146050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4439771"/>
            <a:ext cx="3943474" cy="1485900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8060555" y="3221115"/>
            <a:ext cx="3530292" cy="3220036"/>
          </a:xfrm>
          <a:prstGeom prst="rect">
            <a:avLst/>
          </a:prstGeom>
          <a:noFill/>
          <a:ln w="349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9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6"/>
          <p:cNvSpPr/>
          <p:nvPr/>
        </p:nvSpPr>
        <p:spPr>
          <a:xfrm>
            <a:off x="1692322" y="1220789"/>
            <a:ext cx="7287905" cy="3242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sp>
        <p:nvSpPr>
          <p:cNvPr id="50" name="TextBox 49"/>
          <p:cNvSpPr txBox="1"/>
          <p:nvPr/>
        </p:nvSpPr>
        <p:spPr>
          <a:xfrm>
            <a:off x="3311229" y="1363323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41" name="Rectangle 61"/>
          <p:cNvSpPr/>
          <p:nvPr/>
        </p:nvSpPr>
        <p:spPr>
          <a:xfrm>
            <a:off x="6375285" y="3270574"/>
            <a:ext cx="2429685" cy="9293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</p:cNvCxnSpPr>
          <p:nvPr/>
        </p:nvCxnSpPr>
        <p:spPr>
          <a:xfrm flipH="1" flipV="1">
            <a:off x="6147993" y="2843108"/>
            <a:ext cx="1442135" cy="4274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044924" y="3269269"/>
            <a:ext cx="1736286" cy="911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0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store</a:t>
            </a:r>
          </a:p>
        </p:txBody>
      </p:sp>
      <p:cxnSp>
        <p:nvCxnSpPr>
          <p:cNvPr id="32" name="Straight Arrow Connector 46"/>
          <p:cNvCxnSpPr>
            <a:stCxn id="34" idx="0"/>
            <a:endCxn id="31" idx="2"/>
          </p:cNvCxnSpPr>
          <p:nvPr/>
        </p:nvCxnSpPr>
        <p:spPr>
          <a:xfrm flipV="1">
            <a:off x="2913067" y="4180333"/>
            <a:ext cx="0" cy="681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0"/>
          </p:cNvCxnSpPr>
          <p:nvPr/>
        </p:nvCxnSpPr>
        <p:spPr>
          <a:xfrm flipV="1">
            <a:off x="2913067" y="2844106"/>
            <a:ext cx="1047633" cy="4251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3983462" y="3269269"/>
            <a:ext cx="2246507" cy="8925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ransaction</a:t>
            </a:r>
            <a:endParaRPr lang="sv-SE" sz="20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106716" y="2841803"/>
            <a:ext cx="6556" cy="42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90" y="1887911"/>
            <a:ext cx="2182266" cy="1016063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977763" y="2490569"/>
            <a:ext cx="3150975" cy="63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6629311" y="2484960"/>
            <a:ext cx="309798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3"/>
          <p:cNvSpPr/>
          <p:nvPr/>
        </p:nvSpPr>
        <p:spPr>
          <a:xfrm>
            <a:off x="10941941" y="2786452"/>
            <a:ext cx="710589" cy="762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ounded Rectangle 5"/>
          <p:cNvSpPr/>
          <p:nvPr/>
        </p:nvSpPr>
        <p:spPr>
          <a:xfrm>
            <a:off x="9727291" y="2125814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sp>
        <p:nvSpPr>
          <p:cNvPr id="34" name="Rectangle 61"/>
          <p:cNvSpPr/>
          <p:nvPr/>
        </p:nvSpPr>
        <p:spPr>
          <a:xfrm>
            <a:off x="1791095" y="4862223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nformation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1"/>
          <p:cNvSpPr/>
          <p:nvPr/>
        </p:nvSpPr>
        <p:spPr>
          <a:xfrm>
            <a:off x="8493772" y="274309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61"/>
          <p:cNvSpPr/>
          <p:nvPr/>
        </p:nvSpPr>
        <p:spPr>
          <a:xfrm>
            <a:off x="8493772" y="14725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61"/>
          <p:cNvSpPr/>
          <p:nvPr/>
        </p:nvSpPr>
        <p:spPr>
          <a:xfrm>
            <a:off x="8493772" y="4031113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15" y="1472568"/>
            <a:ext cx="3228194" cy="3228194"/>
          </a:xfrm>
          <a:prstGeom prst="rect">
            <a:avLst/>
          </a:prstGeom>
        </p:spPr>
      </p:pic>
      <p:cxnSp>
        <p:nvCxnSpPr>
          <p:cNvPr id="12" name="Straight Arrow Connector 37"/>
          <p:cNvCxnSpPr/>
          <p:nvPr/>
        </p:nvCxnSpPr>
        <p:spPr>
          <a:xfrm flipH="1">
            <a:off x="6851176" y="1798650"/>
            <a:ext cx="1450655" cy="944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7"/>
          <p:cNvCxnSpPr/>
          <p:nvPr/>
        </p:nvCxnSpPr>
        <p:spPr>
          <a:xfrm flipH="1" flipV="1">
            <a:off x="6851176" y="3562066"/>
            <a:ext cx="1450654" cy="7951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/>
          <p:nvPr/>
        </p:nvCxnSpPr>
        <p:spPr>
          <a:xfrm flipH="1">
            <a:off x="6851176" y="3144381"/>
            <a:ext cx="1450655" cy="82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00" y="803951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2180419" y="1408493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2583880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4766029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6897378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9092227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 flipV="1">
            <a:off x="996287" y="3027311"/>
            <a:ext cx="10282124" cy="297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996287" y="4094111"/>
            <a:ext cx="10319128" cy="2751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2609279" y="315705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4730868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865157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070862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2609279" y="429965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4730868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6865157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9070862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Web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24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996287" y="1244979"/>
            <a:ext cx="10282124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1365606" y="2323643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28" name="textruta 27"/>
          <p:cNvSpPr txBox="1"/>
          <p:nvPr/>
        </p:nvSpPr>
        <p:spPr>
          <a:xfrm>
            <a:off x="1245827" y="3458356"/>
            <a:ext cx="11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Interface</a:t>
            </a:r>
            <a:endParaRPr lang="sv-SE" dirty="0"/>
          </a:p>
        </p:txBody>
      </p:sp>
      <p:sp>
        <p:nvSpPr>
          <p:cNvPr id="30" name="textruta 29"/>
          <p:cNvSpPr txBox="1"/>
          <p:nvPr/>
        </p:nvSpPr>
        <p:spPr>
          <a:xfrm>
            <a:off x="1264438" y="4568735"/>
            <a:ext cx="14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Consumers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2018-04-15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25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smtClean="0">
                <a:solidFill>
                  <a:schemeClr val="bg1"/>
                </a:solidFill>
              </a:rPr>
              <a:t>DEMO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3208" y="4328120"/>
            <a:ext cx="3882583" cy="501644"/>
            <a:chOff x="3583208" y="4328120"/>
            <a:chExt cx="3882583" cy="501644"/>
          </a:xfrm>
        </p:grpSpPr>
        <p:grpSp>
          <p:nvGrpSpPr>
            <p:cNvPr id="7" name="Group 6"/>
            <p:cNvGrpSpPr/>
            <p:nvPr/>
          </p:nvGrpSpPr>
          <p:grpSpPr>
            <a:xfrm>
              <a:off x="3583208" y="4328120"/>
              <a:ext cx="1266383" cy="501644"/>
              <a:chOff x="5015027" y="6253998"/>
              <a:chExt cx="1266383" cy="501644"/>
            </a:xfrm>
          </p:grpSpPr>
          <p:sp>
            <p:nvSpPr>
              <p:cNvPr id="4" name="Left-Right Arrow 3"/>
              <p:cNvSpPr/>
              <p:nvPr/>
            </p:nvSpPr>
            <p:spPr>
              <a:xfrm>
                <a:off x="5015027" y="6277970"/>
                <a:ext cx="1266383" cy="477672"/>
              </a:xfrm>
              <a:prstGeom prst="leftRight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" name="Folded Corner 2"/>
              <p:cNvSpPr/>
              <p:nvPr/>
            </p:nvSpPr>
            <p:spPr>
              <a:xfrm rot="10800000">
                <a:off x="5465613" y="6253998"/>
                <a:ext cx="348062" cy="444453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99408" y="4328120"/>
              <a:ext cx="1266383" cy="501644"/>
              <a:chOff x="5015027" y="6253998"/>
              <a:chExt cx="1266383" cy="501644"/>
            </a:xfrm>
          </p:grpSpPr>
          <p:sp>
            <p:nvSpPr>
              <p:cNvPr id="36" name="Left-Right Arrow 35"/>
              <p:cNvSpPr/>
              <p:nvPr/>
            </p:nvSpPr>
            <p:spPr>
              <a:xfrm>
                <a:off x="5015027" y="6277970"/>
                <a:ext cx="1266383" cy="477672"/>
              </a:xfrm>
              <a:prstGeom prst="leftRight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olded Corner 36"/>
              <p:cNvSpPr/>
              <p:nvPr/>
            </p:nvSpPr>
            <p:spPr>
              <a:xfrm rot="10800000">
                <a:off x="5465613" y="6253998"/>
                <a:ext cx="348062" cy="444453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20596</TotalTime>
  <Words>2006</Words>
  <Application>Microsoft Macintosh PowerPoint</Application>
  <PresentationFormat>Widescreen</PresentationFormat>
  <Paragraphs>354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”All systems should communicate asynchronously over a pretty new technology called Kafka!”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started with</vt:lpstr>
      <vt:lpstr>Transaction flow</vt:lpstr>
      <vt:lpstr>Original architecture</vt:lpstr>
      <vt:lpstr>Technical challenges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Pär Eriksson</cp:lastModifiedBy>
  <cp:revision>170</cp:revision>
  <cp:lastPrinted>2016-09-21T12:21:07Z</cp:lastPrinted>
  <dcterms:created xsi:type="dcterms:W3CDTF">2017-10-07T05:59:53Z</dcterms:created>
  <dcterms:modified xsi:type="dcterms:W3CDTF">2018-04-15T09:26:33Z</dcterms:modified>
  <cp:category/>
</cp:coreProperties>
</file>