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56" r:id="rId16"/>
    <p:sldId id="359" r:id="rId17"/>
    <p:sldId id="353" r:id="rId18"/>
    <p:sldId id="358" r:id="rId19"/>
    <p:sldId id="364" r:id="rId20"/>
    <p:sldId id="365" r:id="rId21"/>
    <p:sldId id="354" r:id="rId22"/>
    <p:sldId id="367" r:id="rId23"/>
    <p:sldId id="360" r:id="rId24"/>
    <p:sldId id="3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1CD"/>
    <a:srgbClr val="FFB200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9"/>
    <p:restoredTop sz="84253"/>
  </p:normalViewPr>
  <p:slideViewPr>
    <p:cSldViewPr snapToGrid="0" snapToObjects="1" showGuides="1">
      <p:cViewPr>
        <p:scale>
          <a:sx n="94" d="100"/>
          <a:sy n="94" d="100"/>
        </p:scale>
        <p:origin x="76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Presentation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err="1" smtClean="0"/>
              <a:t>of</a:t>
            </a:r>
            <a:r>
              <a:rPr lang="sv-SE" dirty="0" smtClean="0"/>
              <a:t> Kafka as a part </a:t>
            </a:r>
            <a:r>
              <a:rPr lang="sv-SE" dirty="0" err="1" smtClean="0"/>
              <a:t>of</a:t>
            </a:r>
            <a:r>
              <a:rPr lang="sv-SE" dirty="0" smtClean="0"/>
              <a:t> re-</a:t>
            </a:r>
            <a:r>
              <a:rPr lang="sv-SE" dirty="0" err="1" smtClean="0"/>
              <a:t>thinking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services 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It 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To 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Other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seldom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So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start </a:t>
            </a:r>
            <a:r>
              <a:rPr lang="sv-SE" dirty="0" err="1" smtClean="0"/>
              <a:t>with</a:t>
            </a:r>
            <a:r>
              <a:rPr lang="sv-SE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master. </a:t>
            </a:r>
            <a:r>
              <a:rPr lang="sv-SE" baseline="0" dirty="0" err="1" smtClean="0"/>
              <a:t>Containing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Based</a:t>
            </a:r>
            <a:r>
              <a:rPr lang="sv-SE" dirty="0" smtClean="0"/>
              <a:t> on REST</a:t>
            </a:r>
            <a:r>
              <a:rPr lang="sv-SE" baseline="0" dirty="0" smtClean="0"/>
              <a:t> and AMQ.</a:t>
            </a:r>
            <a:r>
              <a:rPr lang="sv-SE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Event-driven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on spring-</a:t>
            </a:r>
            <a:r>
              <a:rPr lang="sv-SE" baseline="0" dirty="0" err="1" smtClean="0"/>
              <a:t>boot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. AMQ for event handling and Mongo for </a:t>
            </a:r>
            <a:r>
              <a:rPr lang="sv-SE" baseline="0" dirty="0" err="1" smtClean="0"/>
              <a:t>persisting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at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stage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Transaction</a:t>
            </a:r>
            <a:r>
              <a:rPr lang="sv-SE" dirty="0" smtClean="0"/>
              <a:t> process.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Batch</a:t>
            </a:r>
            <a:r>
              <a:rPr lang="sv-SE" dirty="0" smtClean="0"/>
              <a:t> </a:t>
            </a:r>
            <a:r>
              <a:rPr lang="sv-SE" dirty="0" err="1" smtClean="0"/>
              <a:t>job</a:t>
            </a:r>
            <a:r>
              <a:rPr lang="sv-SE" dirty="0" smtClean="0"/>
              <a:t> driven </a:t>
            </a:r>
            <a:r>
              <a:rPr lang="sv-SE" dirty="0" err="1" smtClean="0"/>
              <a:t>analysis</a:t>
            </a:r>
            <a:r>
              <a:rPr lang="sv-S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CQRS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MongoDB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logs.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Intense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logging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performence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Part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för extern applikationer.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extra </a:t>
            </a:r>
            <a:r>
              <a:rPr lang="sv-SE" baseline="0" dirty="0" err="1" smtClean="0"/>
              <a:t>slides</a:t>
            </a:r>
            <a:r>
              <a:rPr lang="sv-SE" baseline="0" dirty="0" smtClean="0"/>
              <a:t> för aggregering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LÄgg</a:t>
            </a:r>
            <a:r>
              <a:rPr lang="sv-SE" baseline="0" dirty="0" smtClean="0"/>
              <a:t> till demo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i slutet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Bygg ut demo-</a:t>
            </a:r>
            <a:r>
              <a:rPr lang="sv-SE" baseline="0" dirty="0" err="1" smtClean="0"/>
              <a:t>appen</a:t>
            </a:r>
            <a:r>
              <a:rPr lang="sv-SE" baseline="0" dirty="0" smtClean="0"/>
              <a:t> med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 </a:t>
            </a:r>
            <a:r>
              <a:rPr lang="sv-SE" baseline="0" dirty="0" err="1" smtClean="0"/>
              <a:t>etc.http</a:t>
            </a:r>
            <a:r>
              <a:rPr lang="sv-SE" baseline="0" dirty="0" smtClean="0"/>
              <a:t>://mba-admin-atlassian1/</a:t>
            </a:r>
            <a:r>
              <a:rPr lang="sv-SE" baseline="0" dirty="0" err="1" smtClean="0"/>
              <a:t>bitbucket</a:t>
            </a:r>
            <a:r>
              <a:rPr lang="sv-SE" baseline="0" dirty="0" smtClean="0"/>
              <a:t>/</a:t>
            </a:r>
            <a:r>
              <a:rPr lang="sv-SE" baseline="0" dirty="0" err="1" smtClean="0"/>
              <a:t>projects</a:t>
            </a:r>
            <a:r>
              <a:rPr lang="sv-SE" baseline="0" dirty="0" smtClean="0"/>
              <a:t>/POC/</a:t>
            </a:r>
            <a:r>
              <a:rPr lang="sv-SE" baseline="0" dirty="0" err="1" smtClean="0"/>
              <a:t>repos</a:t>
            </a:r>
            <a:r>
              <a:rPr lang="sv-SE" baseline="0" dirty="0" smtClean="0"/>
              <a:t>/kim-event-processor/</a:t>
            </a:r>
            <a:r>
              <a:rPr lang="sv-SE" baseline="0" dirty="0" err="1" smtClean="0"/>
              <a:t>browse</a:t>
            </a:r>
            <a:r>
              <a:rPr lang="sv-SE" baseline="0" dirty="0" smtClean="0"/>
              <a:t>/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-processor/</a:t>
            </a:r>
            <a:r>
              <a:rPr lang="sv-SE" baseline="0" dirty="0" err="1" smtClean="0"/>
              <a:t>src</a:t>
            </a:r>
            <a:r>
              <a:rPr lang="sv-SE" baseline="0" dirty="0" smtClean="0"/>
              <a:t>/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/java/se/</a:t>
            </a:r>
            <a:r>
              <a:rPr lang="sv-SE" baseline="0" dirty="0" err="1" smtClean="0"/>
              <a:t>kf</a:t>
            </a:r>
            <a:r>
              <a:rPr lang="sv-SE" baseline="0" dirty="0" smtClean="0"/>
              <a:t>/cm1/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/</a:t>
            </a:r>
            <a:r>
              <a:rPr lang="sv-SE" baseline="0" dirty="0" err="1" smtClean="0"/>
              <a:t>util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CustomerEventMerger.java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just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CQRS 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place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easy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to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quickly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the data in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from a risk-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in a streaming-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statefull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aggregated</a:t>
            </a:r>
            <a:r>
              <a:rPr lang="sv-SE" baseline="0" dirty="0" smtClean="0"/>
              <a:t> data?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heres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look like.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By </a:t>
            </a:r>
            <a:r>
              <a:rPr lang="sv-SE" baseline="0" dirty="0" err="1" smtClean="0"/>
              <a:t>implementing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local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streaming events,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quirable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dataviews</a:t>
            </a:r>
            <a:r>
              <a:rPr lang="sv-SE" baseline="0" dirty="0" smtClean="0"/>
              <a:t>. Everything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a Kafka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A </a:t>
            </a:r>
            <a:r>
              <a:rPr lang="sv-SE" baseline="0" dirty="0" err="1" smtClean="0"/>
              <a:t>request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return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similarities</a:t>
            </a:r>
            <a:r>
              <a:rPr lang="sv-SE" baseline="0" dirty="0" smtClean="0"/>
              <a:t>? Big 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Another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folded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write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intelligent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The input data is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look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process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-streaming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enrich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Finished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included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Interesting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plays</a:t>
            </a:r>
            <a:r>
              <a:rPr lang="sv-SE" baseline="0" dirty="0" smtClean="0"/>
              <a:t> a part in decision-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So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taking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Kafkas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Besides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-risk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Solves</a:t>
            </a:r>
            <a:r>
              <a:rPr lang="sv-SE" baseline="0" dirty="0" smtClean="0"/>
              <a:t> </a:t>
            </a:r>
            <a:r>
              <a:rPr lang="sv-SE" baseline="0" dirty="0" smtClean="0"/>
              <a:t>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smtClean="0"/>
              <a:t> business data. </a:t>
            </a:r>
            <a:endParaRPr lang="sv-SE" baseline="0" dirty="0" smtClean="0"/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9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My </a:t>
            </a:r>
            <a:r>
              <a:rPr lang="sv-SE" dirty="0" err="1" smtClean="0"/>
              <a:t>managing</a:t>
            </a:r>
            <a:r>
              <a:rPr lang="sv-SE" dirty="0" smtClean="0"/>
              <a:t> the different </a:t>
            </a:r>
            <a:r>
              <a:rPr lang="sv-SE" dirty="0" err="1" smtClean="0"/>
              <a:t>funktionality</a:t>
            </a:r>
            <a:r>
              <a:rPr lang="sv-SE" dirty="0" smtClean="0"/>
              <a:t> in Kafka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a robust streaming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Kafka is the </a:t>
            </a:r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compontent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Data is </a:t>
            </a:r>
            <a:r>
              <a:rPr lang="sv-SE" dirty="0" err="1" smtClean="0"/>
              <a:t>contained</a:t>
            </a:r>
            <a:r>
              <a:rPr lang="sv-SE" dirty="0" smtClean="0"/>
              <a:t> in Kafka. </a:t>
            </a:r>
          </a:p>
          <a:p>
            <a:r>
              <a:rPr lang="sv-SE" dirty="0" smtClean="0"/>
              <a:t>Interface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updated</a:t>
            </a:r>
            <a:r>
              <a:rPr lang="sv-SE" baseline="0" dirty="0" smtClean="0"/>
              <a:t> to support streaming data.</a:t>
            </a:r>
          </a:p>
          <a:p>
            <a:r>
              <a:rPr lang="sv-SE" baseline="0" dirty="0" err="1" smtClean="0"/>
              <a:t>Consumers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the same services.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except</a:t>
            </a:r>
            <a:r>
              <a:rPr lang="sv-SE" baseline="0" dirty="0" smtClean="0"/>
              <a:t> 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streaming data, </a:t>
            </a:r>
            <a:r>
              <a:rPr lang="sv-SE" baseline="0" dirty="0" err="1" smtClean="0"/>
              <a:t>lower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times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better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</a:t>
            </a:r>
            <a:endParaRPr lang="sv-SE" dirty="0" smtClean="0"/>
          </a:p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IT is not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agile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decades</a:t>
            </a:r>
            <a:r>
              <a:rPr lang="sv-SE" baseline="0" dirty="0" smtClean="0"/>
              <a:t> and look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the bank</a:t>
            </a:r>
            <a:r>
              <a:rPr lang="is-IS" baseline="0" dirty="0" smtClean="0"/>
              <a:t>… Let’s see 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TCP,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MQ..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Fronted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systems and </a:t>
            </a:r>
            <a:r>
              <a:rPr lang="sv-SE" baseline="0" dirty="0" err="1" smtClean="0"/>
              <a:t>enabling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, web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etc.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WS and SOAP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market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fast/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not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AML 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 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calculate</a:t>
            </a:r>
            <a:r>
              <a:rPr lang="sv-SE" baseline="0" dirty="0" smtClean="0"/>
              <a:t> a risk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. 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Often</a:t>
            </a:r>
            <a:r>
              <a:rPr lang="sv-SE" dirty="0" smtClean="0"/>
              <a:t> KYC </a:t>
            </a:r>
            <a:r>
              <a:rPr lang="sv-SE" dirty="0" err="1" smtClean="0"/>
              <a:t>questions</a:t>
            </a:r>
            <a:r>
              <a:rPr lang="sv-SE" dirty="0" smtClean="0"/>
              <a:t> is</a:t>
            </a:r>
            <a:r>
              <a:rPr lang="sv-SE" baseline="0" dirty="0" smtClean="0"/>
              <a:t> a source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like ”</a:t>
            </a:r>
            <a:r>
              <a:rPr lang="sv-SE" baseline="0" dirty="0" err="1" smtClean="0"/>
              <a:t>What’s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?”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–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To 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AML-solution,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central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handling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4th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not,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‹Nr.›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06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7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Laundering with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74700" y="3594100"/>
            <a:ext cx="9931400" cy="6238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498" y="3227127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”Radar” </a:t>
            </a:r>
            <a:r>
              <a:rPr lang="sv-S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Focuses</a:t>
            </a:r>
            <a:r>
              <a:rPr lang="sv-SE" sz="2400" i="1" dirty="0" smtClean="0"/>
              <a:t> on the </a:t>
            </a:r>
            <a:r>
              <a:rPr lang="sv-SE" sz="2400" i="1" dirty="0" err="1" smtClean="0"/>
              <a:t>dynamic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flow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458939"/>
            <a:ext cx="2365491" cy="64935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Transaktion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/>
              <a:t> </a:t>
            </a:r>
            <a:r>
              <a:rPr lang="sv-SE" dirty="0" smtClean="0"/>
              <a:t>master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 flipH="1">
            <a:off x="6302335" y="3108296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453361" y="408757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ktangel 41"/>
          <p:cNvSpPr/>
          <p:nvPr/>
        </p:nvSpPr>
        <p:spPr>
          <a:xfrm>
            <a:off x="1686115" y="4422029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028012" y="1220789"/>
            <a:ext cx="5966085" cy="2563318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49672" y="2382910"/>
            <a:ext cx="816941" cy="816941"/>
            <a:chOff x="1643062" y="2440608"/>
            <a:chExt cx="816941" cy="816941"/>
          </a:xfrm>
        </p:grpSpPr>
        <p:grpSp>
          <p:nvGrpSpPr>
            <p:cNvPr id="17" name="Group 16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19" name="Curved Right Arrow 1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Right Arrow 19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183959" y="2498687"/>
            <a:ext cx="3412046" cy="1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43281" y="2517145"/>
            <a:ext cx="3030799" cy="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26277" y="1364417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Transactionstream</a:t>
            </a:r>
            <a:endParaRPr lang="sv-SE" dirty="0"/>
          </a:p>
        </p:txBody>
      </p:sp>
      <p:sp>
        <p:nvSpPr>
          <p:cNvPr id="46" name="Rectangle 61"/>
          <p:cNvSpPr/>
          <p:nvPr/>
        </p:nvSpPr>
        <p:spPr>
          <a:xfrm>
            <a:off x="4747764" y="1800227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2243281" y="4638546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(CRM)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1981411" y="205306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7067300" y="205306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4" name="Cylinder 3"/>
          <p:cNvSpPr/>
          <p:nvPr/>
        </p:nvSpPr>
        <p:spPr>
          <a:xfrm>
            <a:off x="9938876" y="1725078"/>
            <a:ext cx="1869743" cy="18387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61"/>
          <p:cNvSpPr/>
          <p:nvPr/>
        </p:nvSpPr>
        <p:spPr>
          <a:xfrm>
            <a:off x="9778828" y="2053069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CARD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challenges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process?</a:t>
            </a:r>
          </a:p>
          <a:p>
            <a:r>
              <a:rPr lang="sv-SE" dirty="0" smtClean="0"/>
              <a:t>Lack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endParaRPr lang="sv-SE" dirty="0" smtClean="0"/>
          </a:p>
          <a:p>
            <a:pPr lvl="1"/>
            <a:r>
              <a:rPr lang="sv-SE" dirty="0" err="1" smtClean="0"/>
              <a:t>Complicated</a:t>
            </a:r>
            <a:r>
              <a:rPr lang="sv-SE" dirty="0" smtClean="0"/>
              <a:t> and negative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64135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13585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04773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04773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13585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99" y="3329890"/>
            <a:ext cx="4363202" cy="2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4838250" y="2925465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009540" y="2983449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474730" y="2969793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3630304"/>
            <a:ext cx="3534274" cy="108413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2401673"/>
            <a:ext cx="3534274" cy="1047584"/>
          </a:xfrm>
          <a:prstGeom prst="rect">
            <a:avLst/>
          </a:prstGeom>
        </p:spPr>
      </p:pic>
      <p:pic>
        <p:nvPicPr>
          <p:cNvPr id="54" name="Bildobjekt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7" y="1135571"/>
            <a:ext cx="3551765" cy="1109260"/>
          </a:xfrm>
          <a:prstGeom prst="rect">
            <a:avLst/>
          </a:prstGeom>
        </p:spPr>
      </p:pic>
      <p:pic>
        <p:nvPicPr>
          <p:cNvPr id="59" name="Bildobjekt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4895484"/>
            <a:ext cx="3534274" cy="926150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1302957"/>
            <a:ext cx="4381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19" y="3969258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1" y="931070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71" y="1016562"/>
            <a:ext cx="2448245" cy="3453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0" y="3062516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54" y="2856240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5317547" y="2952761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488837" y="3010745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954027" y="2997089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409433"/>
            <a:ext cx="3570207" cy="6031718"/>
          </a:xfrm>
          <a:prstGeom prst="rect">
            <a:avLst/>
          </a:prstGeom>
          <a:ln>
            <a:noFill/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3221115"/>
            <a:ext cx="3570207" cy="319273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844534"/>
            <a:ext cx="3951858" cy="14097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2642152"/>
            <a:ext cx="3943474" cy="146050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4439771"/>
            <a:ext cx="3943474" cy="1485900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8060555" y="3221115"/>
            <a:ext cx="3530292" cy="3220036"/>
          </a:xfrm>
          <a:prstGeom prst="rect">
            <a:avLst/>
          </a:prstGeom>
          <a:noFill/>
          <a:ln w="349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9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09" y="1502693"/>
            <a:ext cx="1931965" cy="1931965"/>
          </a:xfrm>
          <a:prstGeom prst="rect">
            <a:avLst/>
          </a:prstGeom>
        </p:spPr>
      </p:pic>
      <p:sp>
        <p:nvSpPr>
          <p:cNvPr id="42" name="Rektangel 41"/>
          <p:cNvSpPr/>
          <p:nvPr/>
        </p:nvSpPr>
        <p:spPr>
          <a:xfrm>
            <a:off x="1571815" y="4549145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1952189" y="1291955"/>
            <a:ext cx="7927086" cy="298538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cxnSp>
        <p:nvCxnSpPr>
          <p:cNvPr id="47" name="Straight Arrow Connector 46"/>
          <p:cNvCxnSpPr>
            <a:endCxn id="6" idx="1"/>
          </p:cNvCxnSpPr>
          <p:nvPr/>
        </p:nvCxnSpPr>
        <p:spPr>
          <a:xfrm flipV="1">
            <a:off x="2243281" y="2468676"/>
            <a:ext cx="2533128" cy="23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2238" y="1383705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39" name="Rectangle 61"/>
          <p:cNvSpPr/>
          <p:nvPr/>
        </p:nvSpPr>
        <p:spPr>
          <a:xfrm>
            <a:off x="2128981" y="4745925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41" name="Rectangle 61"/>
          <p:cNvSpPr/>
          <p:nvPr/>
        </p:nvSpPr>
        <p:spPr>
          <a:xfrm>
            <a:off x="6078336" y="3498114"/>
            <a:ext cx="1401275" cy="62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1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  <a:endCxn id="18" idx="6"/>
          </p:cNvCxnSpPr>
          <p:nvPr/>
        </p:nvCxnSpPr>
        <p:spPr>
          <a:xfrm flipH="1" flipV="1">
            <a:off x="6166613" y="2791381"/>
            <a:ext cx="612361" cy="7067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392452" y="2947049"/>
            <a:ext cx="1736286" cy="911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 store</a:t>
            </a:r>
          </a:p>
        </p:txBody>
      </p:sp>
      <p:cxnSp>
        <p:nvCxnSpPr>
          <p:cNvPr id="32" name="Straight Arrow Connector 46"/>
          <p:cNvCxnSpPr>
            <a:stCxn id="39" idx="0"/>
            <a:endCxn id="31" idx="2"/>
          </p:cNvCxnSpPr>
          <p:nvPr/>
        </p:nvCxnSpPr>
        <p:spPr>
          <a:xfrm flipV="1">
            <a:off x="3250953" y="3858113"/>
            <a:ext cx="9642" cy="887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3"/>
          </p:cNvCxnSpPr>
          <p:nvPr/>
        </p:nvCxnSpPr>
        <p:spPr>
          <a:xfrm flipV="1">
            <a:off x="4128738" y="2947049"/>
            <a:ext cx="915652" cy="455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4580107" y="3429910"/>
            <a:ext cx="1328977" cy="695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endParaRPr lang="sv-SE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1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244596" y="2947049"/>
            <a:ext cx="203654" cy="482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1"/>
          <p:cNvSpPr/>
          <p:nvPr/>
        </p:nvSpPr>
        <p:spPr>
          <a:xfrm>
            <a:off x="8493772" y="274309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61"/>
          <p:cNvSpPr/>
          <p:nvPr/>
        </p:nvSpPr>
        <p:spPr>
          <a:xfrm>
            <a:off x="8493772" y="14725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61"/>
          <p:cNvSpPr/>
          <p:nvPr/>
        </p:nvSpPr>
        <p:spPr>
          <a:xfrm>
            <a:off x="8493772" y="4031113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15" y="1472568"/>
            <a:ext cx="3228194" cy="3228194"/>
          </a:xfrm>
          <a:prstGeom prst="rect">
            <a:avLst/>
          </a:prstGeom>
        </p:spPr>
      </p:pic>
      <p:cxnSp>
        <p:nvCxnSpPr>
          <p:cNvPr id="12" name="Straight Arrow Connector 37"/>
          <p:cNvCxnSpPr/>
          <p:nvPr/>
        </p:nvCxnSpPr>
        <p:spPr>
          <a:xfrm flipH="1">
            <a:off x="7305543" y="1798650"/>
            <a:ext cx="996287" cy="7098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7"/>
          <p:cNvCxnSpPr/>
          <p:nvPr/>
        </p:nvCxnSpPr>
        <p:spPr>
          <a:xfrm flipH="1" flipV="1">
            <a:off x="7342096" y="3779060"/>
            <a:ext cx="959734" cy="5781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/>
          <p:nvPr/>
        </p:nvCxnSpPr>
        <p:spPr>
          <a:xfrm flipH="1">
            <a:off x="7504309" y="3144381"/>
            <a:ext cx="797521" cy="965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00" y="803951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2180419" y="1408493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2583880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4766029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6897378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9092227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 flipV="1">
            <a:off x="996287" y="3027311"/>
            <a:ext cx="10282124" cy="297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996287" y="4094111"/>
            <a:ext cx="10319128" cy="2751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2609279" y="315705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4730868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865157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070862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2609279" y="429965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4730868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6865157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9070862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Web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23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996287" y="1244979"/>
            <a:ext cx="10282124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1365606" y="2323643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28" name="textruta 27"/>
          <p:cNvSpPr txBox="1"/>
          <p:nvPr/>
        </p:nvSpPr>
        <p:spPr>
          <a:xfrm>
            <a:off x="1245827" y="3458356"/>
            <a:ext cx="11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Interface</a:t>
            </a:r>
            <a:endParaRPr lang="sv-SE" dirty="0"/>
          </a:p>
        </p:txBody>
      </p:sp>
      <p:sp>
        <p:nvSpPr>
          <p:cNvPr id="30" name="textruta 29"/>
          <p:cNvSpPr txBox="1"/>
          <p:nvPr/>
        </p:nvSpPr>
        <p:spPr>
          <a:xfrm>
            <a:off x="1264438" y="4568735"/>
            <a:ext cx="14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Consumers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2018-04-14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smtClean="0">
                <a:solidFill>
                  <a:schemeClr val="bg1"/>
                </a:solidFill>
              </a:rPr>
              <a:t>DEMO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20518</TotalTime>
  <Words>1879</Words>
  <Application>Microsoft Macintosh PowerPoint</Application>
  <PresentationFormat>Bredbild</PresentationFormat>
  <Paragraphs>332</Paragraphs>
  <Slides>24</Slides>
  <Notes>24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34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Kafka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”All systems should communicate asynchronously over a pretty new technology called Kafka!”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What we started with</vt:lpstr>
      <vt:lpstr>Transaction flow</vt:lpstr>
      <vt:lpstr>Original architecture</vt:lpstr>
      <vt:lpstr>Technical challenges</vt:lpstr>
      <vt:lpstr>PowerPoint-presentation</vt:lpstr>
      <vt:lpstr>PowerPoint-presentation</vt:lpstr>
      <vt:lpstr>Solution</vt:lpstr>
      <vt:lpstr>PowerPoint-presentation</vt:lpstr>
      <vt:lpstr>PowerPoint-presentation</vt:lpstr>
      <vt:lpstr>PowerPoint-presentation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Andreas Lundsten</cp:lastModifiedBy>
  <cp:revision>158</cp:revision>
  <cp:lastPrinted>2016-09-21T12:21:07Z</cp:lastPrinted>
  <dcterms:created xsi:type="dcterms:W3CDTF">2017-10-07T05:59:53Z</dcterms:created>
  <dcterms:modified xsi:type="dcterms:W3CDTF">2018-04-14T12:54:00Z</dcterms:modified>
  <cp:category/>
</cp:coreProperties>
</file>