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68" r:id="rId16"/>
    <p:sldId id="356" r:id="rId17"/>
    <p:sldId id="359" r:id="rId18"/>
    <p:sldId id="353" r:id="rId19"/>
    <p:sldId id="358" r:id="rId20"/>
    <p:sldId id="354" r:id="rId21"/>
    <p:sldId id="364" r:id="rId22"/>
    <p:sldId id="365" r:id="rId23"/>
    <p:sldId id="367" r:id="rId24"/>
    <p:sldId id="360" r:id="rId25"/>
    <p:sldId id="366" r:id="rId26"/>
    <p:sldId id="369" r:id="rId27"/>
    <p:sldId id="370" r:id="rId28"/>
    <p:sldId id="3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12"/>
    <a:srgbClr val="FFB200"/>
    <a:srgbClr val="AEC1CD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0"/>
    <p:restoredTop sz="70098"/>
  </p:normalViewPr>
  <p:slideViewPr>
    <p:cSldViewPr snapToGrid="0" snapToObjects="1" showGuides="1">
      <p:cViewPr>
        <p:scale>
          <a:sx n="100" d="100"/>
          <a:sy n="100" d="100"/>
        </p:scale>
        <p:origin x="30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Really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excited</a:t>
            </a:r>
            <a:r>
              <a:rPr lang="sv-SE" baseline="0" dirty="0" smtClean="0"/>
              <a:t> to be </a:t>
            </a:r>
            <a:r>
              <a:rPr lang="sv-SE" baseline="0" dirty="0" err="1" smtClean="0"/>
              <a:t>here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enjoy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smtClean="0"/>
              <a:t>in Kafka, and a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"re-</a:t>
            </a:r>
            <a:r>
              <a:rPr lang="sv-SE" dirty="0" err="1" smtClean="0"/>
              <a:t>thinking</a:t>
            </a:r>
            <a:r>
              <a:rPr lang="sv-SE" dirty="0" smtClean="0"/>
              <a:t> </a:t>
            </a:r>
            <a:r>
              <a:rPr lang="sv-SE" dirty="0" smtClean="0"/>
              <a:t>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</a:t>
            </a:r>
            <a:r>
              <a:rPr lang="sv-SE" baseline="0" dirty="0" smtClean="0"/>
              <a:t>services" </a:t>
            </a:r>
            <a:r>
              <a:rPr lang="sv-SE" baseline="0" dirty="0" smtClean="0"/>
              <a:t>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smtClean="0"/>
              <a:t>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Then</a:t>
            </a:r>
            <a:r>
              <a:rPr lang="sv-SE" baseline="0" dirty="0" smtClean="0"/>
              <a:t>, 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r>
              <a:rPr lang="sv-SE" baseline="0" dirty="0" smtClean="0"/>
              <a:t> -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integrations,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processes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_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_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SO,</a:t>
            </a:r>
            <a:r>
              <a:rPr lang="sv-SE" baseline="0" dirty="0" smtClean="0"/>
              <a:t> </a:t>
            </a:r>
            <a:r>
              <a:rPr lang="sv-SE" dirty="0" smtClean="0"/>
              <a:t>If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Then</a:t>
            </a:r>
            <a:r>
              <a:rPr lang="sv-SE" dirty="0" smtClean="0"/>
              <a:t>, 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mechanics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smtClean="0"/>
              <a:t>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endParaRPr lang="sv-SE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CLICK </a:t>
            </a:r>
            <a:r>
              <a:rPr lang="sv-SE" dirty="0" smtClean="0"/>
              <a:t>- 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Inserts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updates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deletes</a:t>
            </a:r>
            <a:r>
              <a:rPr lang="sv-SE" baseline="0" dirty="0" smtClean="0"/>
              <a:t> 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</a:t>
            </a:r>
            <a:r>
              <a:rPr lang="sv-SE" baseline="0" dirty="0" smtClean="0"/>
              <a:t>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</a:t>
            </a:r>
            <a:r>
              <a:rPr lang="sv-SE" baseline="0" dirty="0" smtClean="0"/>
              <a:t>. - </a:t>
            </a:r>
            <a:r>
              <a:rPr lang="sv-SE" baseline="0" dirty="0" err="1" smtClean="0"/>
              <a:t>simpler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understand /be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Let’s</a:t>
            </a:r>
            <a:r>
              <a:rPr lang="sv-SE" dirty="0" smtClean="0"/>
              <a:t> go</a:t>
            </a:r>
            <a:r>
              <a:rPr lang="sv-SE" baseline="0" dirty="0" smtClean="0"/>
              <a:t> a bit </a:t>
            </a:r>
            <a:r>
              <a:rPr lang="sv-SE" baseline="0" dirty="0" err="1" smtClean="0"/>
              <a:t>deeper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technical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and look at the </a:t>
            </a:r>
            <a:r>
              <a:rPr lang="sv-SE" baseline="0" dirty="0" smtClean="0"/>
              <a:t>implementation</a:t>
            </a:r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Thanks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me</a:t>
            </a:r>
            <a:r>
              <a:rPr lang="sv-SE" baseline="0" dirty="0" smtClean="0"/>
              <a:t> and I </a:t>
            </a:r>
            <a:r>
              <a:rPr lang="sv-SE" baseline="0" dirty="0" err="1" smtClean="0"/>
              <a:t>will</a:t>
            </a:r>
            <a:r>
              <a:rPr lang="sv-SE" baseline="0" dirty="0" smtClean="0"/>
              <a:t> hand over to Andreas.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dirty="0" err="1" smtClean="0"/>
              <a:t>Alright</a:t>
            </a:r>
            <a:r>
              <a:rPr lang="sv-SE" dirty="0" smtClean="0"/>
              <a:t> so </a:t>
            </a:r>
            <a:r>
              <a:rPr lang="sv-SE" dirty="0" err="1" smtClean="0"/>
              <a:t>now</a:t>
            </a:r>
            <a:r>
              <a:rPr lang="sv-SE" dirty="0" smtClean="0"/>
              <a:t> I </a:t>
            </a:r>
            <a:r>
              <a:rPr lang="sv-SE" dirty="0" err="1" smtClean="0"/>
              <a:t>will</a:t>
            </a:r>
            <a:r>
              <a:rPr lang="sv-SE" dirty="0" smtClean="0"/>
              <a:t> talk </a:t>
            </a:r>
            <a:r>
              <a:rPr lang="sv-SE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technical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architectual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And try to focus on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created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completely</a:t>
            </a:r>
            <a:r>
              <a:rPr lang="sv-SE" baseline="0" dirty="0" smtClean="0"/>
              <a:t> start from the </a:t>
            </a:r>
            <a:r>
              <a:rPr lang="sv-SE" baseline="0" dirty="0" err="1" smtClean="0"/>
              <a:t>beginning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suited</a:t>
            </a:r>
            <a:r>
              <a:rPr lang="sv-SE" baseline="0" dirty="0" smtClean="0"/>
              <a:t> for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aiming</a:t>
            </a:r>
            <a:r>
              <a:rPr lang="sv-SE" baseline="0" dirty="0" smtClean="0"/>
              <a:t> for. 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completely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wandering</a:t>
            </a:r>
            <a:r>
              <a:rPr lang="sv-SE" baseline="0" dirty="0" smtClean="0"/>
              <a:t> in the dark.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(CLICK) For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Master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Such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adresses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engagements</a:t>
            </a:r>
            <a:r>
              <a:rPr lang="sv-SE" baseline="0" dirty="0" smtClean="0"/>
              <a:t> (bank </a:t>
            </a:r>
            <a:r>
              <a:rPr lang="sv-SE" baseline="0" dirty="0" err="1" smtClean="0"/>
              <a:t>products</a:t>
            </a:r>
            <a:r>
              <a:rPr lang="sv-SE" baseline="0" dirty="0" smtClean="0"/>
              <a:t>).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(CLICK) It is the 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fetching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information for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service, the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&amp;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etc.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(CLICK) And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delivers data for CMS, marketing etc.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java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”ta fördel av?” </a:t>
            </a:r>
            <a:r>
              <a:rPr lang="sv-SE" dirty="0" err="1" smtClean="0"/>
              <a:t>MongoDB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REST-services</a:t>
            </a:r>
            <a:r>
              <a:rPr lang="sv-SE" baseline="0" dirty="0" smtClean="0"/>
              <a:t> and AMQ </a:t>
            </a:r>
            <a:r>
              <a:rPr lang="sv-SE" baseline="0" dirty="0" err="1" smtClean="0"/>
              <a:t>queues</a:t>
            </a:r>
            <a:r>
              <a:rPr lang="sv-SE" baseline="0" dirty="0" smtClean="0"/>
              <a:t>.</a:t>
            </a:r>
            <a:r>
              <a:rPr lang="sv-SE" dirty="0" smtClean="0"/>
              <a:t>.</a:t>
            </a:r>
            <a:r>
              <a:rPr lang="sv-SE" dirty="0" err="1" smtClean="0"/>
              <a:t>designed</a:t>
            </a:r>
            <a:r>
              <a:rPr lang="sv-SE" dirty="0" smtClean="0"/>
              <a:t> in a event-driven</a:t>
            </a:r>
            <a:r>
              <a:rPr lang="sv-SE" baseline="0" dirty="0" smtClean="0"/>
              <a:t>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or less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event-</a:t>
            </a:r>
            <a:r>
              <a:rPr lang="sv-SE" baseline="0" dirty="0" err="1" smtClean="0"/>
              <a:t>sourced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customer-application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actually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store events in a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collection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for minor </a:t>
            </a:r>
            <a:r>
              <a:rPr lang="sv-SE" baseline="0" dirty="0" err="1" smtClean="0"/>
              <a:t>processes</a:t>
            </a:r>
            <a:r>
              <a:rPr lang="sv-SE" baseline="0" dirty="0" smtClean="0"/>
              <a:t>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Either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, the design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fitted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adding</a:t>
            </a:r>
            <a:r>
              <a:rPr lang="sv-SE" baseline="0" dirty="0" smtClean="0"/>
              <a:t>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master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managing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authorizations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collection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different </a:t>
            </a:r>
            <a:r>
              <a:rPr lang="sv-SE" baseline="0" dirty="0" err="1" smtClean="0"/>
              <a:t>sources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souch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ATM’s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-terminals and online </a:t>
            </a:r>
            <a:r>
              <a:rPr lang="sv-SE" baseline="0" dirty="0" err="1" smtClean="0"/>
              <a:t>payments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unchanged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communicates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Card-ledger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card-validity</a:t>
            </a:r>
            <a:r>
              <a:rPr lang="sv-SE" baseline="0" dirty="0" smtClean="0"/>
              <a:t> etc.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exporting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batchwise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etc.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The central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drools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rule-engine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decide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authorizations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has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latency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 (</a:t>
            </a:r>
            <a:r>
              <a:rPr lang="sv-SE" baseline="0" dirty="0" err="1" smtClean="0"/>
              <a:t>Obviosly</a:t>
            </a:r>
            <a:r>
              <a:rPr lang="sv-SE" baseline="0" dirty="0" smtClean="0"/>
              <a:t>)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OK.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Problem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data in the </a:t>
            </a:r>
            <a:r>
              <a:rPr lang="sv-SE" baseline="0" dirty="0" err="1" smtClean="0"/>
              <a:t>rule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engine</a:t>
            </a:r>
            <a:r>
              <a:rPr lang="sv-SE" baseline="0" dirty="0" smtClean="0"/>
              <a:t>. So the </a:t>
            </a:r>
            <a:r>
              <a:rPr lang="sv-SE" baseline="0" dirty="0" err="1" smtClean="0"/>
              <a:t>challenge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standing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make </a:t>
            </a:r>
            <a:r>
              <a:rPr lang="sv-SE" baseline="0" dirty="0" err="1" smtClean="0"/>
              <a:t>smarter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latency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In the </a:t>
            </a:r>
            <a:r>
              <a:rPr lang="sv-SE" baseline="0" dirty="0" err="1" smtClean="0"/>
              <a:t>broader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looking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fast,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avalible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problem.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banking</a:t>
            </a:r>
            <a:r>
              <a:rPr lang="sv-SE" baseline="0" dirty="0" smtClean="0"/>
              <a:t>...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</a:t>
            </a:r>
            <a:r>
              <a:rPr lang="sv-SE" baseline="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 -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funny</a:t>
            </a:r>
            <a:r>
              <a:rPr lang="sv-SE" baseline="0" dirty="0" smtClean="0"/>
              <a:t>...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Remarkable </a:t>
            </a:r>
            <a:r>
              <a:rPr lang="sv-SE" baseline="0" dirty="0" err="1" smtClean="0"/>
              <a:t>resemblence</a:t>
            </a:r>
            <a:r>
              <a:rPr lang="sv-SE" baseline="0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Big </a:t>
            </a:r>
            <a:r>
              <a:rPr lang="sv-SE" baseline="0" dirty="0" smtClean="0"/>
              <a:t>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ask: 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s-IS" baseline="0" dirty="0" smtClean="0"/>
              <a:t>Can be challiging when adapting to changes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Keeping</a:t>
            </a:r>
            <a:r>
              <a:rPr lang="sv-SE" dirty="0" smtClean="0"/>
              <a:t> </a:t>
            </a:r>
            <a:r>
              <a:rPr lang="sv-SE" dirty="0" err="1" smtClean="0"/>
              <a:t>seperation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concerne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The</a:t>
            </a:r>
            <a:r>
              <a:rPr lang="sv-SE" baseline="0" dirty="0" smtClean="0"/>
              <a:t> mobile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availible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putting </a:t>
            </a:r>
            <a:r>
              <a:rPr lang="sv-SE" baseline="0" dirty="0" err="1" smtClean="0"/>
              <a:t>heavy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master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REST-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from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r>
              <a:rPr lang="sv-SE" dirty="0" smtClean="0"/>
              <a:t>It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solves</a:t>
            </a:r>
            <a:r>
              <a:rPr lang="sv-SE" baseline="0" dirty="0" smtClean="0"/>
              <a:t> 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data.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Keeping</a:t>
            </a:r>
            <a:r>
              <a:rPr lang="sv-SE" dirty="0" smtClean="0"/>
              <a:t> </a:t>
            </a:r>
            <a:r>
              <a:rPr lang="sv-SE" dirty="0" err="1" smtClean="0"/>
              <a:t>seperation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concerne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The</a:t>
            </a:r>
            <a:r>
              <a:rPr lang="sv-SE" baseline="0" dirty="0" smtClean="0"/>
              <a:t> mobile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availible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putting </a:t>
            </a:r>
            <a:r>
              <a:rPr lang="sv-SE" baseline="0" dirty="0" err="1" smtClean="0"/>
              <a:t>heavy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master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REST-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from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r>
              <a:rPr lang="sv-SE" dirty="0" smtClean="0"/>
              <a:t>It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solves</a:t>
            </a:r>
            <a:r>
              <a:rPr lang="sv-SE" baseline="0" dirty="0" smtClean="0"/>
              <a:t> 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data.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6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Keeping</a:t>
            </a:r>
            <a:r>
              <a:rPr lang="sv-SE" dirty="0" smtClean="0"/>
              <a:t> </a:t>
            </a:r>
            <a:r>
              <a:rPr lang="sv-SE" dirty="0" err="1" smtClean="0"/>
              <a:t>seperation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concerne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The</a:t>
            </a:r>
            <a:r>
              <a:rPr lang="sv-SE" baseline="0" dirty="0" smtClean="0"/>
              <a:t> mobile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availible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putting </a:t>
            </a:r>
            <a:r>
              <a:rPr lang="sv-SE" baseline="0" dirty="0" err="1" smtClean="0"/>
              <a:t>heavy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master </a:t>
            </a:r>
            <a:r>
              <a:rPr lang="sv-SE" baseline="0" dirty="0" err="1" smtClean="0"/>
              <a:t>though</a:t>
            </a:r>
            <a:r>
              <a:rPr lang="sv-SE" baseline="0" dirty="0" smtClean="0"/>
              <a:t> REST-</a:t>
            </a:r>
            <a:r>
              <a:rPr lang="sv-SE" baseline="0" dirty="0" err="1" smtClean="0"/>
              <a:t>requests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directly</a:t>
            </a:r>
            <a:r>
              <a:rPr lang="sv-SE" baseline="0" dirty="0" smtClean="0"/>
              <a:t> from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endParaRPr lang="sv-SE" dirty="0" smtClean="0"/>
          </a:p>
          <a:p>
            <a:r>
              <a:rPr lang="sv-SE" dirty="0" smtClean="0"/>
              <a:t>It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smtClean="0"/>
              <a:t>solves</a:t>
            </a:r>
            <a:r>
              <a:rPr lang="sv-SE" baseline="0" dirty="0" smtClean="0"/>
              <a:t> the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earlier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monitor the </a:t>
            </a:r>
            <a:r>
              <a:rPr lang="sv-SE" baseline="0" dirty="0" err="1" smtClean="0"/>
              <a:t>tecnical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from the </a:t>
            </a:r>
            <a:r>
              <a:rPr lang="sv-SE" baseline="0" dirty="0" err="1" smtClean="0"/>
              <a:t>dataflow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Aswell</a:t>
            </a:r>
            <a:r>
              <a:rPr lang="sv-SE" baseline="0" dirty="0" smtClean="0"/>
              <a:t> as a BI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data. </a:t>
            </a:r>
          </a:p>
          <a:p>
            <a:endParaRPr lang="sv-SE" baseline="0" dirty="0" smtClean="0"/>
          </a:p>
          <a:p>
            <a:r>
              <a:rPr lang="sv-SE" baseline="0" dirty="0" smtClean="0"/>
              <a:t>As a </a:t>
            </a:r>
            <a:r>
              <a:rPr lang="sv-SE" baseline="0" dirty="0" err="1" smtClean="0"/>
              <a:t>sideeffect</a:t>
            </a:r>
            <a:r>
              <a:rPr lang="sv-SE" baseline="0" dirty="0" smtClean="0"/>
              <a:t> it gives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flexibility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add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later.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is in </a:t>
            </a:r>
            <a:r>
              <a:rPr lang="sv-SE" baseline="0" dirty="0" err="1" smtClean="0"/>
              <a:t>line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plan to </a:t>
            </a:r>
            <a:r>
              <a:rPr lang="sv-SE" baseline="0" dirty="0" err="1" smtClean="0"/>
              <a:t>grow</a:t>
            </a:r>
            <a:r>
              <a:rPr lang="sv-SE" baseline="0" dirty="0" smtClean="0"/>
              <a:t>. </a:t>
            </a:r>
          </a:p>
          <a:p>
            <a:r>
              <a:rPr lang="sv-SE" baseline="0" dirty="0" smtClean="0"/>
              <a:t>Etc.</a:t>
            </a:r>
          </a:p>
          <a:p>
            <a:endParaRPr lang="sv-SE" baseline="0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6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As a bank,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r>
              <a:rPr lang="sv-SE" baseline="0" dirty="0" smtClean="0"/>
              <a:t> – gå igenom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smtClean="0"/>
              <a:t>is not 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Lot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lecagy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common </a:t>
            </a:r>
            <a:r>
              <a:rPr lang="sv-SE" baseline="0" dirty="0" err="1" smtClean="0"/>
              <a:t>aspect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In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Lets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</a:t>
            </a:r>
            <a:r>
              <a:rPr lang="sv-SE" baseline="0" dirty="0" smtClean="0"/>
              <a:t> and </a:t>
            </a:r>
            <a:r>
              <a:rPr lang="is-IS" baseline="0" dirty="0" smtClean="0"/>
              <a:t>see </a:t>
            </a:r>
            <a:r>
              <a:rPr lang="is-IS" baseline="0" dirty="0" smtClean="0"/>
              <a:t>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open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the bank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few</a:t>
            </a:r>
            <a:r>
              <a:rPr lang="sv-SE" dirty="0" smtClean="0"/>
              <a:t> systems:</a:t>
            </a:r>
            <a:r>
              <a:rPr lang="sv-SE" baseline="0" dirty="0" smtClean="0"/>
              <a:t> </a:t>
            </a: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pretty</a:t>
            </a:r>
            <a:r>
              <a:rPr lang="sv-SE" baseline="0" dirty="0" smtClean="0"/>
              <a:t> old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</a:t>
            </a:r>
            <a:r>
              <a:rPr lang="sv-SE" baseline="0" dirty="0" smtClean="0"/>
              <a:t> TCP </a:t>
            </a:r>
            <a:r>
              <a:rPr lang="sv-SE" baseline="0" dirty="0" err="1" smtClean="0"/>
              <a:t>protocols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MQ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expose</a:t>
            </a:r>
            <a:r>
              <a:rPr lang="sv-SE" baseline="0" dirty="0" smtClean="0"/>
              <a:t> the data to a web </a:t>
            </a:r>
            <a:r>
              <a:rPr lang="sv-SE" baseline="0" dirty="0" err="1" smtClean="0"/>
              <a:t>layer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Adapters, </a:t>
            </a:r>
            <a:r>
              <a:rPr lang="sv-SE" baseline="0" dirty="0" err="1" smtClean="0"/>
              <a:t>WebServices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dirty="0" err="1" smtClean="0"/>
              <a:t>After</a:t>
            </a:r>
            <a:r>
              <a:rPr lang="sv-SE" dirty="0" smtClean="0"/>
              <a:t> a </a:t>
            </a:r>
            <a:r>
              <a:rPr lang="sv-SE" dirty="0" err="1" smtClean="0"/>
              <a:t>while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realized</a:t>
            </a:r>
            <a:r>
              <a:rPr lang="sv-SE" baseline="0" dirty="0" smtClean="0"/>
              <a:t> the ESB </a:t>
            </a:r>
            <a:r>
              <a:rPr lang="sv-SE" baseline="0" dirty="0" err="1" smtClean="0"/>
              <a:t>became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</a:t>
            </a:r>
            <a:r>
              <a:rPr lang="sv-SE" baseline="0" dirty="0" smtClean="0"/>
              <a:t>market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. </a:t>
            </a:r>
            <a:endParaRPr lang="is-IS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is-IS" baseline="0" dirty="0" smtClean="0"/>
              <a:t>Where we were, a year ago...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</a:t>
            </a:r>
            <a:r>
              <a:rPr lang="sv-SE" dirty="0" err="1" smtClean="0"/>
              <a:t>Implement</a:t>
            </a:r>
            <a:r>
              <a:rPr lang="sv-SE" dirty="0" smtClean="0"/>
              <a:t> AML</a:t>
            </a:r>
          </a:p>
          <a:p>
            <a:r>
              <a:rPr lang="sv-SE" dirty="0" smtClean="0"/>
              <a:t>AML </a:t>
            </a:r>
            <a:r>
              <a:rPr lang="sv-SE" dirty="0" smtClean="0"/>
              <a:t>for banks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smtClean="0"/>
              <a:t>in public </a:t>
            </a:r>
            <a:r>
              <a:rPr lang="sv-SE" baseline="0" dirty="0" smtClean="0"/>
              <a:t>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smtClean="0"/>
              <a:t>on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. </a:t>
            </a:r>
            <a:r>
              <a:rPr lang="sv-SE" baseline="0" dirty="0" smtClean="0"/>
              <a:t>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smtClean="0"/>
              <a:t>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endParaRPr lang="sv-SE" baseline="0" dirty="0" smtClean="0"/>
          </a:p>
          <a:p>
            <a:r>
              <a:rPr lang="sv-SE" baseline="0" dirty="0" smtClean="0"/>
              <a:t>Microservice </a:t>
            </a:r>
            <a:r>
              <a:rPr lang="sv-SE" baseline="0" dirty="0" err="1" smtClean="0"/>
              <a:t>enabled</a:t>
            </a:r>
            <a:r>
              <a:rPr lang="sv-SE" baseline="0" dirty="0" smtClean="0"/>
              <a:t> and stuff</a:t>
            </a:r>
          </a:p>
          <a:p>
            <a:r>
              <a:rPr lang="sv-SE" baseline="0" dirty="0" smtClean="0"/>
              <a:t>CLICK </a:t>
            </a:r>
            <a:r>
              <a:rPr lang="sv-SE" baseline="0" dirty="0" smtClean="0"/>
              <a:t>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</a:t>
            </a:r>
            <a:r>
              <a:rPr lang="sv-SE" baseline="0" dirty="0" smtClean="0"/>
              <a:t> - </a:t>
            </a:r>
            <a:r>
              <a:rPr lang="sv-SE" baseline="0" dirty="0" err="1" smtClean="0"/>
              <a:t>actual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– </a:t>
            </a:r>
            <a:r>
              <a:rPr lang="sv-SE" baseline="0" dirty="0" smtClean="0"/>
              <a:t>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 "one isolated flow handling..."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Since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relevant for AML ,to </a:t>
            </a:r>
            <a:r>
              <a:rPr lang="sv-SE" baseline="0" dirty="0" smtClean="0"/>
              <a:t>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</a:t>
            </a:r>
            <a:r>
              <a:rPr lang="sv-SE" baseline="0" dirty="0" smtClean="0"/>
              <a:t>solution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smtClean="0"/>
              <a:t>4th </a:t>
            </a:r>
            <a:r>
              <a:rPr lang="sv-SE" baseline="0" dirty="0" smtClean="0"/>
              <a:t>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lvl="0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risk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getting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"</a:t>
            </a:r>
            <a:r>
              <a:rPr lang="sv-SE" baseline="0" dirty="0" err="1" smtClean="0"/>
              <a:t>objections</a:t>
            </a:r>
            <a:r>
              <a:rPr lang="sv-SE" baseline="0" dirty="0" smtClean="0"/>
              <a:t>"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After</a:t>
            </a:r>
            <a:r>
              <a:rPr lang="sv-SE" baseline="0" dirty="0" smtClean="0"/>
              <a:t> all: </a:t>
            </a:r>
            <a:r>
              <a:rPr lang="sv-SE" baseline="0" dirty="0" err="1" smtClean="0"/>
              <a:t>it's</a:t>
            </a:r>
            <a:r>
              <a:rPr lang="sv-SE" baseline="0" dirty="0" smtClean="0"/>
              <a:t> a "bank" </a:t>
            </a:r>
            <a:r>
              <a:rPr lang="sv-SE" baseline="0" dirty="0" err="1" smtClean="0"/>
              <a:t>we're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talking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</a:t>
            </a:r>
            <a:r>
              <a:rPr lang="en-US" b="0" dirty="0" smtClean="0"/>
              <a:t>Laundering </a:t>
            </a:r>
            <a:r>
              <a:rPr lang="en-US" b="0" dirty="0"/>
              <a:t>with </a:t>
            </a:r>
            <a:r>
              <a:rPr lang="en-US" b="0" dirty="0"/>
              <a:t>Apache </a:t>
            </a:r>
            <a:r>
              <a:rPr lang="en-US" b="0" dirty="0" smtClean="0"/>
              <a:t>Kafka</a:t>
            </a:r>
            <a:r>
              <a:rPr lang="en-US" b="0" baseline="30000" dirty="0" smtClean="0"/>
              <a:t>®</a:t>
            </a:r>
            <a:endParaRPr lang="en-US" b="0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85498" y="3227127"/>
            <a:ext cx="10020602" cy="461665"/>
            <a:chOff x="685498" y="3227127"/>
            <a:chExt cx="10020602" cy="461665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74700" y="3594100"/>
              <a:ext cx="9931400" cy="62384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5498" y="3227127"/>
              <a:ext cx="1795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”Radar” </a:t>
              </a:r>
              <a:r>
                <a:rPr lang="sv-SE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485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events </a:t>
            </a:r>
            <a:r>
              <a:rPr lang="sv-SE" sz="2400" i="1" dirty="0" err="1" smtClean="0"/>
              <a:t>are</a:t>
            </a:r>
            <a:r>
              <a:rPr lang="sv-SE" sz="2400" i="1" dirty="0" smtClean="0"/>
              <a:t> ”</a:t>
            </a:r>
            <a:r>
              <a:rPr lang="sv-SE" sz="2400" i="1" dirty="0" err="1" smtClean="0"/>
              <a:t>first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class</a:t>
            </a:r>
            <a:r>
              <a:rPr lang="sv-SE" sz="2400" i="1" dirty="0" smtClean="0"/>
              <a:t>”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latshållare för bild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" b="288"/>
          <a:stretch>
            <a:fillRect/>
          </a:stretch>
        </p:blipFill>
        <p:spPr/>
      </p:pic>
      <p:sp>
        <p:nvSpPr>
          <p:cNvPr id="4" name="Platshållare för innehåll 3"/>
          <p:cNvSpPr>
            <a:spLocks noGrp="1"/>
          </p:cNvSpPr>
          <p:nvPr>
            <p:ph idx="4294967295"/>
          </p:nvPr>
        </p:nvSpPr>
        <p:spPr>
          <a:xfrm>
            <a:off x="0" y="0"/>
            <a:ext cx="5293895" cy="6858000"/>
          </a:xfrm>
          <a:solidFill>
            <a:schemeClr val="accent1"/>
          </a:solidFill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sv-SE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sv-SE" sz="2000" b="1" dirty="0" smtClean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sv-SE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93183" y="3198167"/>
            <a:ext cx="290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solidFill>
                  <a:schemeClr val="bg1"/>
                </a:solidFill>
              </a:rPr>
              <a:t>IMPLEMENTATION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391607"/>
            <a:ext cx="2365491" cy="7166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391607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>
            <a:off x="6302336" y="3108297"/>
            <a:ext cx="0" cy="979274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19590" y="4087571"/>
            <a:ext cx="2365491" cy="66349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086316" y="1437306"/>
            <a:ext cx="5966085" cy="2360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624475" y="2705709"/>
            <a:ext cx="3416084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65252" y="1482888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Transaction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2">
                    <a:lumMod val="50000"/>
                  </a:schemeClr>
                </a:solidFill>
              </a:rPr>
              <a:t>authorization</a:t>
            </a:r>
            <a:r>
              <a:rPr lang="sv-SE" dirty="0" smtClean="0">
                <a:solidFill>
                  <a:schemeClr val="bg2">
                    <a:lumMod val="50000"/>
                  </a:schemeClr>
                </a:solidFill>
              </a:rPr>
              <a:t> master</a:t>
            </a:r>
            <a:endParaRPr lang="sv-S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61"/>
          <p:cNvSpPr/>
          <p:nvPr/>
        </p:nvSpPr>
        <p:spPr>
          <a:xfrm>
            <a:off x="4040559" y="2114580"/>
            <a:ext cx="1857753" cy="11822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3806068" y="4829230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704719" y="2269586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6125604" y="226958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10289506" y="3035154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Arrow Connector 21"/>
          <p:cNvCxnSpPr>
            <a:stCxn id="46" idx="3"/>
            <a:endCxn id="25" idx="1"/>
          </p:cNvCxnSpPr>
          <p:nvPr/>
        </p:nvCxnSpPr>
        <p:spPr>
          <a:xfrm>
            <a:off x="5898312" y="2705709"/>
            <a:ext cx="3176544" cy="2795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"/>
          <p:cNvSpPr/>
          <p:nvPr/>
        </p:nvSpPr>
        <p:spPr>
          <a:xfrm>
            <a:off x="9074856" y="2374516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4719" y="4247167"/>
            <a:ext cx="100680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67" y="3949871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3" y="521638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17" y="579510"/>
            <a:ext cx="2609189" cy="3680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2703354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67" y="2555499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6"/>
          <p:cNvSpPr/>
          <p:nvPr/>
        </p:nvSpPr>
        <p:spPr>
          <a:xfrm>
            <a:off x="1692322" y="1220789"/>
            <a:ext cx="7287905" cy="3242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sp>
        <p:nvSpPr>
          <p:cNvPr id="50" name="TextBox 49"/>
          <p:cNvSpPr txBox="1"/>
          <p:nvPr/>
        </p:nvSpPr>
        <p:spPr>
          <a:xfrm>
            <a:off x="3311229" y="1363323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41" name="Rectangle 61"/>
          <p:cNvSpPr/>
          <p:nvPr/>
        </p:nvSpPr>
        <p:spPr>
          <a:xfrm>
            <a:off x="6375285" y="3270574"/>
            <a:ext cx="2429685" cy="9293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</p:cNvCxnSpPr>
          <p:nvPr/>
        </p:nvCxnSpPr>
        <p:spPr>
          <a:xfrm flipH="1" flipV="1">
            <a:off x="6147993" y="2843108"/>
            <a:ext cx="1442135" cy="4274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044924" y="3269269"/>
            <a:ext cx="1736286" cy="911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32" name="Straight Arrow Connector 46"/>
          <p:cNvCxnSpPr>
            <a:stCxn id="34" idx="0"/>
            <a:endCxn id="31" idx="2"/>
          </p:cNvCxnSpPr>
          <p:nvPr/>
        </p:nvCxnSpPr>
        <p:spPr>
          <a:xfrm flipV="1">
            <a:off x="2913067" y="4180333"/>
            <a:ext cx="0" cy="681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0"/>
          </p:cNvCxnSpPr>
          <p:nvPr/>
        </p:nvCxnSpPr>
        <p:spPr>
          <a:xfrm flipV="1">
            <a:off x="2913067" y="2844106"/>
            <a:ext cx="1047633" cy="4251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3983462" y="3269269"/>
            <a:ext cx="2246507" cy="8925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ransaction</a:t>
            </a:r>
            <a:endParaRPr lang="sv-SE" sz="20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106716" y="2841803"/>
            <a:ext cx="6556" cy="42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90" y="1887911"/>
            <a:ext cx="2182266" cy="101606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977763" y="2490569"/>
            <a:ext cx="3150975" cy="63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6629311" y="2484960"/>
            <a:ext cx="309798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3"/>
          <p:cNvSpPr/>
          <p:nvPr/>
        </p:nvSpPr>
        <p:spPr>
          <a:xfrm>
            <a:off x="10220969" y="2962373"/>
            <a:ext cx="710589" cy="762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ounded Rectangle 5"/>
          <p:cNvSpPr/>
          <p:nvPr/>
        </p:nvSpPr>
        <p:spPr>
          <a:xfrm>
            <a:off x="9727291" y="2125814"/>
            <a:ext cx="1697947" cy="718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 </a:t>
            </a:r>
            <a:r>
              <a:rPr lang="sv-SE" dirty="0" err="1" smtClean="0"/>
              <a:t>ledger</a:t>
            </a:r>
            <a:endParaRPr lang="sv-SE" dirty="0"/>
          </a:p>
        </p:txBody>
      </p:sp>
      <p:sp>
        <p:nvSpPr>
          <p:cNvPr id="34" name="Rectangle 61"/>
          <p:cNvSpPr/>
          <p:nvPr/>
        </p:nvSpPr>
        <p:spPr>
          <a:xfrm>
            <a:off x="1791095" y="4862223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nformation</a:t>
            </a:r>
          </a:p>
        </p:txBody>
      </p: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493772" y="274309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493772" y="403111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15" y="1472568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6851176" y="1798650"/>
            <a:ext cx="1450655" cy="944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6851176" y="3562066"/>
            <a:ext cx="1450654" cy="7951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6851176" y="3144381"/>
            <a:ext cx="1450655" cy="82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24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2018-04-21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25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26</a:t>
            </a:fld>
            <a:endParaRPr lang="en-US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13" y="555625"/>
            <a:ext cx="8597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27</a:t>
            </a:fld>
            <a:endParaRPr lang="en-US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8" y="327025"/>
            <a:ext cx="9753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7" y="3781287"/>
            <a:ext cx="1885121" cy="1885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7" y="1597991"/>
            <a:ext cx="1885121" cy="1885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9700" y="2836781"/>
            <a:ext cx="233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A9112"/>
                </a:solidFill>
              </a:rPr>
              <a:t>Pär Eriksson</a:t>
            </a:r>
          </a:p>
          <a:p>
            <a:r>
              <a:rPr lang="sv-SE" dirty="0" err="1" smtClean="0">
                <a:solidFill>
                  <a:srgbClr val="FA9112"/>
                </a:solidFill>
              </a:rPr>
              <a:t>par.eriksson@ffcg.se</a:t>
            </a:r>
            <a:endParaRPr lang="sv-SE" dirty="0" smtClean="0">
              <a:solidFill>
                <a:srgbClr val="FA911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9699" y="5020077"/>
            <a:ext cx="286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A9112"/>
                </a:solidFill>
              </a:rPr>
              <a:t>Andreas Lundsten</a:t>
            </a:r>
          </a:p>
          <a:p>
            <a:r>
              <a:rPr lang="sv-SE" dirty="0" err="1">
                <a:solidFill>
                  <a:srgbClr val="FA9112"/>
                </a:solidFill>
              </a:rPr>
              <a:t>a</a:t>
            </a:r>
            <a:r>
              <a:rPr lang="sv-SE" dirty="0" err="1" smtClean="0">
                <a:solidFill>
                  <a:srgbClr val="FA9112"/>
                </a:solidFill>
              </a:rPr>
              <a:t>ndreas.lundsten@ffcg.se</a:t>
            </a:r>
            <a:endParaRPr lang="sv-SE" dirty="0" smtClean="0">
              <a:solidFill>
                <a:srgbClr val="FA9112"/>
              </a:solidFill>
            </a:endParaRPr>
          </a:p>
        </p:txBody>
      </p:sp>
      <p:sp>
        <p:nvSpPr>
          <p:cNvPr id="8" name="textruta 6"/>
          <p:cNvSpPr txBox="1"/>
          <p:nvPr/>
        </p:nvSpPr>
        <p:spPr>
          <a:xfrm>
            <a:off x="0" y="4723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smtClean="0">
                <a:solidFill>
                  <a:schemeClr val="bg1"/>
                </a:solidFill>
              </a:rPr>
              <a:t>Questions</a:t>
            </a:r>
            <a:endParaRPr lang="sv-SE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3208" y="4328120"/>
            <a:ext cx="3882583" cy="501644"/>
            <a:chOff x="3583208" y="4328120"/>
            <a:chExt cx="3882583" cy="501644"/>
          </a:xfrm>
        </p:grpSpPr>
        <p:grpSp>
          <p:nvGrpSpPr>
            <p:cNvPr id="7" name="Group 6"/>
            <p:cNvGrpSpPr/>
            <p:nvPr/>
          </p:nvGrpSpPr>
          <p:grpSpPr>
            <a:xfrm>
              <a:off x="3583208" y="4328120"/>
              <a:ext cx="1266383" cy="501644"/>
              <a:chOff x="5015027" y="6253998"/>
              <a:chExt cx="1266383" cy="501644"/>
            </a:xfrm>
          </p:grpSpPr>
          <p:sp>
            <p:nvSpPr>
              <p:cNvPr id="4" name="Left-Right Arrow 3"/>
              <p:cNvSpPr/>
              <p:nvPr/>
            </p:nvSpPr>
            <p:spPr>
              <a:xfrm>
                <a:off x="5015027" y="6277970"/>
                <a:ext cx="1266383" cy="477672"/>
              </a:xfrm>
              <a:prstGeom prst="leftRight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" name="Folded Corner 2"/>
              <p:cNvSpPr/>
              <p:nvPr/>
            </p:nvSpPr>
            <p:spPr>
              <a:xfrm rot="10800000">
                <a:off x="5465613" y="6253998"/>
                <a:ext cx="348062" cy="444453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99408" y="4328120"/>
              <a:ext cx="1266383" cy="501644"/>
              <a:chOff x="5015027" y="6253998"/>
              <a:chExt cx="1266383" cy="501644"/>
            </a:xfrm>
          </p:grpSpPr>
          <p:sp>
            <p:nvSpPr>
              <p:cNvPr id="36" name="Left-Right Arrow 35"/>
              <p:cNvSpPr/>
              <p:nvPr/>
            </p:nvSpPr>
            <p:spPr>
              <a:xfrm>
                <a:off x="5015027" y="6277970"/>
                <a:ext cx="1266383" cy="477672"/>
              </a:xfrm>
              <a:prstGeom prst="leftRight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olded Corner 36"/>
              <p:cNvSpPr/>
              <p:nvPr/>
            </p:nvSpPr>
            <p:spPr>
              <a:xfrm rot="10800000">
                <a:off x="5465613" y="6253998"/>
                <a:ext cx="348062" cy="444453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22202</TotalTime>
  <Words>2628</Words>
  <Application>Microsoft Macintosh PowerPoint</Application>
  <PresentationFormat>Widescreen</PresentationFormat>
  <Paragraphs>424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Apache Kafka®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”All systems should communicate asynchronously over a pretty new technology called Kafka!”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started with</vt:lpstr>
      <vt:lpstr>Transaction flow</vt:lpstr>
      <vt:lpstr>Original architecture</vt:lpstr>
      <vt:lpstr>Technical challenges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Pär Eriksson</cp:lastModifiedBy>
  <cp:revision>186</cp:revision>
  <cp:lastPrinted>2016-09-21T12:21:07Z</cp:lastPrinted>
  <dcterms:created xsi:type="dcterms:W3CDTF">2017-10-07T05:59:53Z</dcterms:created>
  <dcterms:modified xsi:type="dcterms:W3CDTF">2018-04-21T18:41:20Z</dcterms:modified>
  <cp:category/>
</cp:coreProperties>
</file>