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63" r:id="rId2"/>
    <p:sldId id="301" r:id="rId3"/>
    <p:sldId id="307" r:id="rId4"/>
    <p:sldId id="303" r:id="rId5"/>
    <p:sldId id="335" r:id="rId6"/>
    <p:sldId id="336" r:id="rId7"/>
    <p:sldId id="337" r:id="rId8"/>
    <p:sldId id="33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24"/>
    <p:restoredTop sz="78220"/>
  </p:normalViewPr>
  <p:slideViewPr>
    <p:cSldViewPr snapToGrid="0" snapToObjects="1" showGuides="1">
      <p:cViewPr>
        <p:scale>
          <a:sx n="85" d="100"/>
          <a:sy n="85" d="100"/>
        </p:scale>
        <p:origin x="592" y="328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-864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76ABD-C746-5F4A-ABB8-FF5F9E1789F6}" type="datetimeFigureOut">
              <a:rPr lang="en-US" smtClean="0"/>
              <a:t>3/9/18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1F925-BFA2-264B-AE5B-B0906316B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85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Thank</a:t>
            </a:r>
            <a:r>
              <a:rPr lang="sv-SE" baseline="0" dirty="0" smtClean="0"/>
              <a:t> </a:t>
            </a:r>
            <a:r>
              <a:rPr lang="sv-SE" baseline="0" dirty="0" err="1" smtClean="0"/>
              <a:t>you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letting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speak</a:t>
            </a:r>
            <a:r>
              <a:rPr lang="sv-SE" baseline="0" dirty="0" smtClean="0"/>
              <a:t>. </a:t>
            </a:r>
          </a:p>
          <a:p>
            <a:r>
              <a:rPr lang="sv-SE" baseline="0" dirty="0" smtClean="0"/>
              <a:t>I </a:t>
            </a:r>
            <a:r>
              <a:rPr lang="sv-SE" baseline="0" dirty="0" err="1" smtClean="0"/>
              <a:t>will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continue</a:t>
            </a:r>
            <a:r>
              <a:rPr lang="sv-SE" baseline="0" dirty="0" smtClean="0"/>
              <a:t> on </a:t>
            </a:r>
            <a:r>
              <a:rPr lang="sv-SE" baseline="0" dirty="0" err="1" smtClean="0"/>
              <a:t>Morvarids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path</a:t>
            </a:r>
            <a:r>
              <a:rPr lang="sv-SE" baseline="0" dirty="0" smtClean="0"/>
              <a:t> on </a:t>
            </a:r>
            <a:r>
              <a:rPr lang="sv-SE" baseline="0" dirty="0" err="1" smtClean="0"/>
              <a:t>applying</a:t>
            </a:r>
            <a:r>
              <a:rPr lang="sv-SE" baseline="0" dirty="0" smtClean="0"/>
              <a:t> Kafka to design </a:t>
            </a:r>
            <a:r>
              <a:rPr lang="sv-SE" baseline="0" dirty="0" err="1" smtClean="0"/>
              <a:t>microservices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abit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more</a:t>
            </a:r>
            <a:r>
              <a:rPr lang="sv-SE" baseline="0" dirty="0" smtClean="0"/>
              <a:t> in a real </a:t>
            </a:r>
            <a:r>
              <a:rPr lang="sv-SE" baseline="0" dirty="0" err="1" smtClean="0"/>
              <a:t>case</a:t>
            </a:r>
            <a:r>
              <a:rPr lang="sv-SE" baseline="0" dirty="0" smtClean="0"/>
              <a:t> scenario. Focus/</a:t>
            </a:r>
            <a:r>
              <a:rPr lang="sv-SE" baseline="0" dirty="0" err="1" smtClean="0"/>
              <a:t>Use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case</a:t>
            </a:r>
            <a:r>
              <a:rPr lang="sv-SE" baseline="0" dirty="0" smtClean="0"/>
              <a:t> is on AML and </a:t>
            </a:r>
            <a:r>
              <a:rPr lang="sv-SE" baseline="0" dirty="0" err="1" smtClean="0"/>
              <a:t>fraud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in a Swedish </a:t>
            </a:r>
            <a:r>
              <a:rPr lang="sv-SE" baseline="0" dirty="0" err="1" smtClean="0"/>
              <a:t>finance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environment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but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applied</a:t>
            </a:r>
            <a:r>
              <a:rPr lang="sv-SE" baseline="0" dirty="0" smtClean="0"/>
              <a:t> in </a:t>
            </a:r>
            <a:r>
              <a:rPr lang="sv-SE" baseline="0" dirty="0" err="1" smtClean="0"/>
              <a:t>most</a:t>
            </a:r>
            <a:r>
              <a:rPr lang="sv-SE" baseline="0" dirty="0" smtClean="0"/>
              <a:t> BPM like </a:t>
            </a:r>
            <a:r>
              <a:rPr lang="sv-SE" baseline="0" dirty="0" err="1" smtClean="0"/>
              <a:t>usecases</a:t>
            </a:r>
            <a:r>
              <a:rPr lang="sv-SE" baseline="0" dirty="0" smtClean="0"/>
              <a:t>. </a:t>
            </a:r>
          </a:p>
          <a:p>
            <a:endParaRPr lang="sv-SE" dirty="0" smtClean="0"/>
          </a:p>
          <a:p>
            <a:pPr marL="171450" indent="-171450">
              <a:buFont typeface="Arial" charset="0"/>
              <a:buChar char="•"/>
            </a:pPr>
            <a:r>
              <a:rPr lang="sv-SE" dirty="0" smtClean="0"/>
              <a:t>Andreas Lundsten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Forefront</a:t>
            </a:r>
            <a:r>
              <a:rPr lang="sv-SE" baseline="0" dirty="0" smtClean="0"/>
              <a:t> 1y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Project on Swedish bank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Working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Kafka implementations </a:t>
            </a:r>
            <a:r>
              <a:rPr lang="sv-SE" baseline="0" dirty="0" err="1" smtClean="0"/>
              <a:t>daily</a:t>
            </a:r>
            <a:endParaRPr lang="sv-SE" baseline="0" dirty="0" smtClean="0"/>
          </a:p>
          <a:p>
            <a:endParaRPr lang="sv-SE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70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Pär * Bakgrund (Affärsnivå), transaktionsmonitorering. Avsaknad av information i transaktionen. Statiska regler (tex visst belopp från ett visst land), svåra att uppdatera osv osv.</a:t>
            </a:r>
          </a:p>
          <a:p>
            <a:r>
              <a:rPr lang="sv-S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Pär * Införande. Några </a:t>
            </a:r>
            <a:r>
              <a:rPr lang="sv-S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slides</a:t>
            </a:r>
            <a:r>
              <a:rPr lang="sv-S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på strategisk, politiskt faktor. Börja litet, drivet av IT inte av affärsbehovet.</a:t>
            </a:r>
          </a:p>
          <a:p>
            <a:r>
              <a:rPr lang="sv-S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Hur tar man sig från ingen </a:t>
            </a:r>
            <a:r>
              <a:rPr lang="sv-S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</a:t>
            </a:r>
            <a:r>
              <a:rPr lang="sv-S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till utopin av Kafka som central komponent i infrastrukturen.</a:t>
            </a:r>
          </a:p>
          <a:p>
            <a:r>
              <a:rPr lang="sv-S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Andreas * Nuläge, teknisk </a:t>
            </a:r>
            <a:r>
              <a:rPr lang="sv-S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arkutektur</a:t>
            </a:r>
            <a:r>
              <a:rPr lang="sv-S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gammal lösning.</a:t>
            </a:r>
          </a:p>
          <a:p>
            <a:r>
              <a:rPr lang="sv-S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Andreas * Lösning teknisk - möjlighet att </a:t>
            </a:r>
            <a:r>
              <a:rPr lang="sv-S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monitorera</a:t>
            </a:r>
            <a:r>
              <a:rPr lang="sv-S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direkt från utgående </a:t>
            </a:r>
            <a:r>
              <a:rPr lang="sv-S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</a:t>
            </a:r>
            <a:r>
              <a:rPr lang="sv-S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v-S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Demo</a:t>
            </a:r>
          </a:p>
          <a:p>
            <a:r>
              <a:rPr lang="sv-SE" dirty="0" smtClean="0"/>
              <a:t/>
            </a:r>
            <a:br>
              <a:rPr lang="sv-SE" dirty="0" smtClean="0"/>
            </a:br>
            <a:endParaRPr lang="sv-SE" baseline="0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41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SO </a:t>
            </a:r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err="1" smtClean="0"/>
              <a:t>could</a:t>
            </a:r>
            <a:r>
              <a:rPr lang="sv-SE" dirty="0" smtClean="0"/>
              <a:t> a </a:t>
            </a:r>
            <a:r>
              <a:rPr lang="sv-SE" dirty="0" err="1" smtClean="0"/>
              <a:t>traditional</a:t>
            </a:r>
            <a:r>
              <a:rPr lang="sv-SE" baseline="0" dirty="0" smtClean="0"/>
              <a:t> implementation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such</a:t>
            </a:r>
            <a:r>
              <a:rPr lang="sv-SE" baseline="0" dirty="0" smtClean="0"/>
              <a:t> a process look like.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16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87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Not </a:t>
            </a:r>
            <a:r>
              <a:rPr lang="sv-SE" baseline="0" dirty="0" err="1" smtClean="0"/>
              <a:t>connected</a:t>
            </a: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err="1" smtClean="0"/>
              <a:t>Strictly</a:t>
            </a:r>
            <a:r>
              <a:rPr lang="sv-SE" baseline="0" dirty="0" smtClean="0"/>
              <a:t> ”</a:t>
            </a:r>
            <a:r>
              <a:rPr lang="sv-SE" baseline="0" dirty="0" err="1" smtClean="0"/>
              <a:t>hardcoded</a:t>
            </a:r>
            <a:r>
              <a:rPr lang="sv-SE" baseline="0" dirty="0" smtClean="0"/>
              <a:t>” </a:t>
            </a:r>
            <a:r>
              <a:rPr lang="sv-SE" baseline="0" dirty="0" err="1" smtClean="0"/>
              <a:t>rules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only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based</a:t>
            </a:r>
            <a:r>
              <a:rPr lang="sv-SE" baseline="0" dirty="0" smtClean="0"/>
              <a:t> on data from the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itself</a:t>
            </a:r>
            <a:r>
              <a:rPr lang="sv-SE" baseline="0" dirty="0" smtClean="0"/>
              <a:t>.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Customer</a:t>
            </a:r>
            <a:r>
              <a:rPr lang="sv-SE" baseline="0" dirty="0" smtClean="0"/>
              <a:t> information: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CQRS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Event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already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implemented</a:t>
            </a:r>
            <a:endParaRPr lang="sv-SE" baseline="0" dirty="0" smtClean="0"/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err="1" smtClean="0"/>
              <a:t>MongoDB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history</a:t>
            </a:r>
            <a:r>
              <a:rPr lang="sv-SE" baseline="0" dirty="0" smtClean="0"/>
              <a:t>: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SQL 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Gammal skit säger vi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err="1" smtClean="0"/>
              <a:t>Batchbaserad</a:t>
            </a:r>
            <a:r>
              <a:rPr lang="sv-SE" baseline="0" dirty="0" smtClean="0"/>
              <a:t> arkitektur</a:t>
            </a:r>
          </a:p>
          <a:p>
            <a:pPr marL="1085850" lvl="2" indent="-171450">
              <a:buFont typeface="Arial" charset="0"/>
              <a:buChar char="•"/>
            </a:pP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57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utilize</a:t>
            </a:r>
            <a:r>
              <a:rPr lang="sv-SE" dirty="0" smtClean="0"/>
              <a:t> Kafka to </a:t>
            </a:r>
            <a:r>
              <a:rPr lang="sv-SE" dirty="0" err="1" smtClean="0"/>
              <a:t>improve</a:t>
            </a:r>
            <a:r>
              <a:rPr lang="sv-SE" dirty="0" smtClean="0"/>
              <a:t> the design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had</a:t>
            </a:r>
            <a:r>
              <a:rPr lang="sv-SE" dirty="0" smtClean="0"/>
              <a:t> </a:t>
            </a:r>
            <a:r>
              <a:rPr lang="sv-SE" dirty="0" err="1" smtClean="0"/>
              <a:t>earlier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82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Solution: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Gives </a:t>
            </a:r>
            <a:r>
              <a:rPr lang="sv-SE" baseline="0" dirty="0" err="1" smtClean="0"/>
              <a:t>possibility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complex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rules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based</a:t>
            </a:r>
            <a:r>
              <a:rPr lang="sv-SE" baseline="0" dirty="0" smtClean="0"/>
              <a:t> on </a:t>
            </a:r>
            <a:r>
              <a:rPr lang="sv-SE" baseline="0" dirty="0" err="1" smtClean="0"/>
              <a:t>several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datasources</a:t>
            </a:r>
            <a:r>
              <a:rPr lang="sv-SE" baseline="0" dirty="0" smtClean="0"/>
              <a:t>.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Real-</a:t>
            </a:r>
            <a:r>
              <a:rPr lang="sv-SE" baseline="0" dirty="0" err="1" smtClean="0"/>
              <a:t>time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machine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learning</a:t>
            </a:r>
            <a:r>
              <a:rPr lang="sv-SE" baseline="0" dirty="0" smtClean="0"/>
              <a:t> -&gt; </a:t>
            </a:r>
            <a:r>
              <a:rPr lang="sv-SE" baseline="0" dirty="0" err="1" smtClean="0"/>
              <a:t>Possibility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find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anomalies</a:t>
            </a:r>
            <a:r>
              <a:rPr lang="sv-SE" baseline="0" dirty="0" smtClean="0"/>
              <a:t> in real </a:t>
            </a:r>
            <a:r>
              <a:rPr lang="sv-SE" baseline="0" dirty="0" err="1" smtClean="0"/>
              <a:t>time</a:t>
            </a:r>
            <a:r>
              <a:rPr lang="sv-SE" baseline="0" dirty="0" smtClean="0"/>
              <a:t>. </a:t>
            </a:r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CustomerInformation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app</a:t>
            </a:r>
            <a:endParaRPr lang="sv-SE" baseline="0" dirty="0" smtClean="0"/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Small </a:t>
            </a:r>
            <a:r>
              <a:rPr lang="sv-SE" baseline="0" dirty="0" err="1" smtClean="0"/>
              <a:t>change</a:t>
            </a:r>
            <a:r>
              <a:rPr lang="sv-SE" baseline="0" dirty="0" smtClean="0"/>
              <a:t>. 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Publishing events on Kafka </a:t>
            </a:r>
            <a:r>
              <a:rPr lang="sv-SE" baseline="0" dirty="0" err="1" smtClean="0"/>
              <a:t>topic</a:t>
            </a:r>
            <a:r>
              <a:rPr lang="sv-SE" baseline="0" dirty="0" smtClean="0"/>
              <a:t> 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Still </a:t>
            </a:r>
            <a:r>
              <a:rPr lang="sv-SE" baseline="0" dirty="0" err="1" smtClean="0"/>
              <a:t>keepeing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seperation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concernes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Customer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 store: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err="1" smtClean="0"/>
              <a:t>Constructs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strictly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based</a:t>
            </a:r>
            <a:r>
              <a:rPr lang="sv-SE" baseline="0" dirty="0" smtClean="0"/>
              <a:t> on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events.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err="1" smtClean="0"/>
              <a:t>Also</a:t>
            </a:r>
            <a:r>
              <a:rPr lang="sv-SE" baseline="0" dirty="0" smtClean="0"/>
              <a:t> input from </a:t>
            </a:r>
            <a:r>
              <a:rPr lang="sv-SE" baseline="0" dirty="0" err="1" smtClean="0"/>
              <a:t>historic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decision </a:t>
            </a:r>
            <a:r>
              <a:rPr lang="sv-SE" baseline="0" dirty="0" err="1" smtClean="0"/>
              <a:t>results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 store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err="1" smtClean="0"/>
              <a:t>Holds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history</a:t>
            </a:r>
            <a:endParaRPr lang="sv-SE" baseline="0" dirty="0" smtClean="0"/>
          </a:p>
          <a:p>
            <a:pPr marL="1085850" lvl="2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Möjlighet för andra applikationer att konsumera utgående &amp; inkommande events i realtid. Ex CRM, </a:t>
            </a:r>
            <a:r>
              <a:rPr lang="sv-SE" baseline="0" dirty="0" err="1" smtClean="0"/>
              <a:t>pushnotiser</a:t>
            </a:r>
            <a:r>
              <a:rPr lang="sv-SE" baseline="0" dirty="0" smtClean="0"/>
              <a:t> till användare </a:t>
            </a:r>
            <a:r>
              <a:rPr lang="sv-SE" baseline="0" smtClean="0"/>
              <a:t>etc. </a:t>
            </a:r>
            <a:endParaRPr lang="sv-SE" baseline="0" dirty="0" smtClean="0"/>
          </a:p>
          <a:p>
            <a:pPr marL="1085850" lvl="2" indent="-171450">
              <a:buFont typeface="Arial" charset="0"/>
              <a:buChar char="•"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54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.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74000" y="774000"/>
            <a:ext cx="10666800" cy="3479976"/>
          </a:xfrm>
        </p:spPr>
        <p:txBody>
          <a:bodyPr anchor="b">
            <a:normAutofit/>
          </a:bodyPr>
          <a:lstStyle>
            <a:lvl1pPr algn="ctr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74000" y="4253976"/>
            <a:ext cx="10666800" cy="1346724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Version</a:t>
            </a:r>
          </a:p>
          <a:p>
            <a:r>
              <a:rPr lang="en-US" dirty="0" smtClean="0"/>
              <a:t>Place and Date</a:t>
            </a:r>
            <a:endParaRPr lang="en-US" dirty="0"/>
          </a:p>
        </p:txBody>
      </p:sp>
      <p:pic>
        <p:nvPicPr>
          <p:cNvPr id="5" name="Bildobjekt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28" y="5797813"/>
            <a:ext cx="2511555" cy="84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41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.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0100" y="173624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0100" y="2743200"/>
            <a:ext cx="5157787" cy="3446463"/>
          </a:xfrm>
        </p:spPr>
        <p:txBody>
          <a:bodyPr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42050" y="173624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42050" y="2743200"/>
            <a:ext cx="5183188" cy="3446463"/>
          </a:xfrm>
        </p:spPr>
        <p:txBody>
          <a:bodyPr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51398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65254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2.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30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3.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228850"/>
            <a:ext cx="3932237" cy="3640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4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4.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85988"/>
            <a:ext cx="3932237" cy="3683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01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. 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700" y="1728788"/>
            <a:ext cx="10668000" cy="4049713"/>
          </a:xfrm>
        </p:spPr>
        <p:txBody>
          <a:bodyPr vert="eaVert"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651083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6. 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87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67359A-BB99-4135-A651-B6F5452844FF}" type="slidenum">
              <a:rPr lang="sv-SE" smtClean="0"/>
              <a:pPr>
                <a:defRPr/>
              </a:pPr>
              <a:t>‹Nr.›</a:t>
            </a:fld>
            <a:endParaRPr lang="sv-SE" dirty="0"/>
          </a:p>
        </p:txBody>
      </p:sp>
      <p:sp>
        <p:nvSpPr>
          <p:cNvPr id="4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80126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74700" y="1585914"/>
            <a:ext cx="10668000" cy="419258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 marL="685800" indent="-228600">
              <a:lnSpc>
                <a:spcPct val="150000"/>
              </a:lnSpc>
              <a:buFont typeface="LucidaGrande" charset="0"/>
              <a:buChar char="-"/>
              <a:defRPr baseline="0"/>
            </a:lvl2pPr>
            <a:lvl3pPr>
              <a:lnSpc>
                <a:spcPct val="150000"/>
              </a:lnSpc>
              <a:defRPr sz="12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  <a:lvl6pPr marL="2286000" indent="0">
              <a:buFontTx/>
              <a:buNone/>
              <a:defRPr sz="1200" baseline="0"/>
            </a:lvl6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altLang="sv-SE" dirty="0" smtClean="0"/>
              <a:t>Fifth level</a:t>
            </a:r>
            <a:endParaRPr lang="en-US" alt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332AF82-E98F-8C47-B5BC-EDAF4B2AF6A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332AF82-E98F-8C47-B5BC-EDAF4B2AF6A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5293895" y="0"/>
            <a:ext cx="6898105" cy="6858000"/>
          </a:xfrm>
        </p:spPr>
        <p:txBody>
          <a:bodyPr/>
          <a:lstStyle/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0" y="0"/>
            <a:ext cx="5293895" cy="685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969782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Picture -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332AF82-E98F-8C47-B5BC-EDAF4B2AF6A5}" type="slidenum">
              <a:rPr lang="en-US" smtClean="0"/>
              <a:pPr/>
              <a:t>‹Nr.›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Title and Content -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4700" y="774000"/>
            <a:ext cx="5321300" cy="571500"/>
          </a:xfrm>
        </p:spPr>
        <p:txBody>
          <a:bodyPr lIns="0" tIns="0" rIns="0" bIns="0"/>
          <a:lstStyle/>
          <a:p>
            <a:r>
              <a:rPr lang="en-US" dirty="0" smtClean="0"/>
              <a:t>Short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332AF82-E98F-8C47-B5BC-EDAF4B2AF6A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774700" y="1600200"/>
            <a:ext cx="5321300" cy="4178301"/>
          </a:xfrm>
        </p:spPr>
        <p:txBody>
          <a:bodyPr lIns="0" tIns="0" rIns="0" bIns="0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 sz="12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6851650" y="0"/>
            <a:ext cx="5340350" cy="6858000"/>
          </a:xfrm>
        </p:spPr>
        <p:txBody>
          <a:bodyPr/>
          <a:lstStyle/>
          <a:p>
            <a:r>
              <a:rPr lang="en-US" dirty="0" smtClean="0"/>
              <a:t>Picture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 Title and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4700" y="774000"/>
            <a:ext cx="4565650" cy="5715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Short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332AF82-E98F-8C47-B5BC-EDAF4B2AF6A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8038214" y="765176"/>
            <a:ext cx="3387024" cy="17712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095999" y="765175"/>
            <a:ext cx="1771200" cy="17712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038214" y="2543400"/>
            <a:ext cx="3387024" cy="17712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6096000" y="2543400"/>
            <a:ext cx="1771200" cy="17712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038214" y="4318000"/>
            <a:ext cx="3387024" cy="17712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6095999" y="4317999"/>
            <a:ext cx="1771200" cy="17712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8" hasCustomPrompt="1"/>
          </p:nvPr>
        </p:nvSpPr>
        <p:spPr>
          <a:xfrm>
            <a:off x="2708974" y="2543400"/>
            <a:ext cx="3387025" cy="17712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766761" y="2543400"/>
            <a:ext cx="1771200" cy="17712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20" hasCustomPrompt="1"/>
          </p:nvPr>
        </p:nvSpPr>
        <p:spPr>
          <a:xfrm>
            <a:off x="2708974" y="4318000"/>
            <a:ext cx="3387025" cy="17712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21"/>
          </p:nvPr>
        </p:nvSpPr>
        <p:spPr>
          <a:xfrm>
            <a:off x="766760" y="4317999"/>
            <a:ext cx="1771200" cy="17712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. Title and Content layout with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774700" y="1614488"/>
            <a:ext cx="10668000" cy="416401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 baseline="0"/>
            </a:lvl2pPr>
            <a:lvl3pPr>
              <a:lnSpc>
                <a:spcPct val="150000"/>
              </a:lnSpc>
              <a:defRPr sz="12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  <a:lvl6pPr marL="2286000" indent="0">
              <a:buFontTx/>
              <a:buNone/>
              <a:defRPr sz="1200" baseline="0"/>
            </a:lvl6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altLang="sv-SE" dirty="0" smtClean="0"/>
              <a:t>Fifth level</a:t>
            </a:r>
            <a:endParaRPr lang="en-US" altLang="sv-SE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66800" y="340659"/>
            <a:ext cx="10668000" cy="99764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6" name="Rektangel 5"/>
          <p:cNvSpPr/>
          <p:nvPr userDrawn="1"/>
        </p:nvSpPr>
        <p:spPr>
          <a:xfrm>
            <a:off x="7494587" y="335076"/>
            <a:ext cx="3930651" cy="1428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Text</a:t>
            </a:r>
            <a:endParaRPr lang="sv-SE" dirty="0"/>
          </a:p>
        </p:txBody>
      </p:sp>
      <p:sp>
        <p:nvSpPr>
          <p:cNvPr id="7" name="Rektangel 6"/>
          <p:cNvSpPr/>
          <p:nvPr userDrawn="1"/>
        </p:nvSpPr>
        <p:spPr>
          <a:xfrm>
            <a:off x="7494587" y="1848681"/>
            <a:ext cx="3948113" cy="14287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Text</a:t>
            </a:r>
            <a:endParaRPr lang="sv-SE" dirty="0"/>
          </a:p>
        </p:txBody>
      </p:sp>
      <p:sp>
        <p:nvSpPr>
          <p:cNvPr id="8" name="Rektangel 7"/>
          <p:cNvSpPr/>
          <p:nvPr userDrawn="1"/>
        </p:nvSpPr>
        <p:spPr>
          <a:xfrm>
            <a:off x="7494587" y="3362286"/>
            <a:ext cx="3948113" cy="14287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Text</a:t>
            </a:r>
            <a:endParaRPr lang="sv-SE" dirty="0"/>
          </a:p>
        </p:txBody>
      </p:sp>
      <p:sp>
        <p:nvSpPr>
          <p:cNvPr id="9" name="Rektangel 8"/>
          <p:cNvSpPr/>
          <p:nvPr userDrawn="1"/>
        </p:nvSpPr>
        <p:spPr>
          <a:xfrm>
            <a:off x="7477125" y="4875891"/>
            <a:ext cx="3948113" cy="14287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Text</a:t>
            </a:r>
            <a:endParaRPr lang="sv-SE" dirty="0"/>
          </a:p>
        </p:txBody>
      </p:sp>
      <p:cxnSp>
        <p:nvCxnSpPr>
          <p:cNvPr id="11" name="Rak pil 10"/>
          <p:cNvCxnSpPr/>
          <p:nvPr userDrawn="1"/>
        </p:nvCxnSpPr>
        <p:spPr>
          <a:xfrm flipH="1">
            <a:off x="5044281" y="1078026"/>
            <a:ext cx="21288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Rak pil 11"/>
          <p:cNvCxnSpPr/>
          <p:nvPr userDrawn="1"/>
        </p:nvCxnSpPr>
        <p:spPr>
          <a:xfrm flipH="1">
            <a:off x="4981575" y="2458280"/>
            <a:ext cx="21288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Rak pil 12"/>
          <p:cNvCxnSpPr/>
          <p:nvPr userDrawn="1"/>
        </p:nvCxnSpPr>
        <p:spPr>
          <a:xfrm flipH="1">
            <a:off x="4981575" y="4058405"/>
            <a:ext cx="21288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Rak pil 13"/>
          <p:cNvCxnSpPr/>
          <p:nvPr userDrawn="1"/>
        </p:nvCxnSpPr>
        <p:spPr>
          <a:xfrm flipH="1">
            <a:off x="5044281" y="5547404"/>
            <a:ext cx="21288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979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.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3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.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74700" y="1633121"/>
            <a:ext cx="5181600" cy="4351338"/>
          </a:xfrm>
        </p:spPr>
        <p:txBody>
          <a:bodyPr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43638" y="1633121"/>
            <a:ext cx="5181600" cy="4351338"/>
          </a:xfrm>
        </p:spPr>
        <p:txBody>
          <a:bodyPr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71420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NUL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6800" y="340659"/>
            <a:ext cx="10668000" cy="99764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700" y="1614488"/>
            <a:ext cx="10668000" cy="41640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1374775" marR="0" lvl="3" indent="-227013" algn="l" defTabSz="912813" rtl="0" eaLnBrk="0" fontAlgn="base" latinLnBrk="0" hangingPunct="0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/>
            </a:pPr>
            <a:r>
              <a:rPr kumimoji="0" lang="en-US" altLang="sv-S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"/>
                <a:cs typeface=""/>
              </a:rPr>
              <a:t>Third level</a:t>
            </a:r>
          </a:p>
          <a:p>
            <a:pPr marL="2057400" marR="0" lvl="4" indent="-231775" algn="l" defTabSz="912813" rtl="0" eaLnBrk="0" fontAlgn="base" latinLnBrk="0" hangingPunct="0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/>
            </a:pPr>
            <a:r>
              <a:rPr kumimoji="0" lang="en-US" altLang="sv-S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"/>
                <a:cs typeface=""/>
              </a:rPr>
              <a:t>Fourth level</a:t>
            </a:r>
          </a:p>
          <a:p>
            <a:pPr marL="2514600" marR="0" lvl="5" indent="-228600" algn="l" defTabSz="912813" rtl="0" eaLnBrk="0" fontAlgn="base" latinLnBrk="0" hangingPunct="0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/>
            </a:pPr>
            <a:r>
              <a:rPr kumimoji="0" lang="en-US" altLang="sv-S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"/>
                <a:cs typeface=""/>
              </a:rPr>
              <a:t>Fifth level</a:t>
            </a:r>
            <a:endParaRPr kumimoji="0" lang="en-US" altLang="sv-S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25238" y="6092825"/>
            <a:ext cx="766762" cy="76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 i="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Gotham HTF" charset="0"/>
                <a:cs typeface="Gotham HTF" charset="0"/>
              </a:defRPr>
            </a:lvl1pPr>
          </a:lstStyle>
          <a:p>
            <a:fld id="{6332AF82-E98F-8C47-B5BC-EDAF4B2AF6A5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7" name="Bildobjekt 6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99" y="6237613"/>
            <a:ext cx="1254505" cy="42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1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3" r:id="rId4"/>
    <p:sldLayoutId id="2147483662" r:id="rId5"/>
    <p:sldLayoutId id="2147483664" r:id="rId6"/>
    <p:sldLayoutId id="2147483666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5" r:id="rId1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tx1"/>
          </a:solidFill>
          <a:latin typeface="Arial Bold" charset="0"/>
          <a:ea typeface="Gotham HTF" charset="0"/>
          <a:cs typeface="Gotham HTF" charset="0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Wingdings" charset="2"/>
        <a:buChar char="§"/>
        <a:defRPr sz="1800" kern="1200" baseline="0">
          <a:solidFill>
            <a:schemeClr val="tx1"/>
          </a:solidFill>
          <a:latin typeface="arial" charset="0"/>
          <a:ea typeface="Gotham HTF Book" charset="0"/>
          <a:cs typeface="Gotham HTF Book" charset="0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Wingdings" charset="2"/>
        <a:buChar char="§"/>
        <a:defRPr sz="1600" kern="1200" baseline="0">
          <a:solidFill>
            <a:schemeClr val="tx1"/>
          </a:solidFill>
          <a:latin typeface="arial" charset="0"/>
          <a:ea typeface="Gotham HTF Book" charset="0"/>
          <a:cs typeface="Gotham HTF Book" charset="0"/>
        </a:defRPr>
      </a:lvl2pPr>
      <a:lvl3pPr marL="912813" marR="0" indent="-227013" algn="l" defTabSz="912813" rtl="0" eaLnBrk="1" fontAlgn="base" latinLnBrk="0" hangingPunct="1">
        <a:lnSpc>
          <a:spcPct val="100000"/>
        </a:lnSpc>
        <a:spcBef>
          <a:spcPts val="388"/>
        </a:spcBef>
        <a:spcAft>
          <a:spcPct val="0"/>
        </a:spcAft>
        <a:buClr>
          <a:srgbClr val="04617B"/>
        </a:buClr>
        <a:buSzTx/>
        <a:buFont typeface="Arial" charset="0"/>
        <a:buChar char="–"/>
        <a:tabLst/>
        <a:defRPr sz="1000" kern="1200" baseline="0">
          <a:solidFill>
            <a:schemeClr val="tx1"/>
          </a:solidFill>
          <a:latin typeface="arial" charset="0"/>
          <a:ea typeface="Gotham HTF Book" charset="0"/>
          <a:cs typeface="Gotham HTF Book" charset="0"/>
        </a:defRPr>
      </a:lvl3pPr>
      <a:lvl4pPr marL="1374775" marR="0" indent="-231775" algn="l" defTabSz="912813" rtl="0" eaLnBrk="1" fontAlgn="base" latinLnBrk="0" hangingPunct="1">
        <a:lnSpc>
          <a:spcPct val="100000"/>
        </a:lnSpc>
        <a:spcBef>
          <a:spcPts val="388"/>
        </a:spcBef>
        <a:spcAft>
          <a:spcPct val="0"/>
        </a:spcAft>
        <a:buClr>
          <a:srgbClr val="04617B"/>
        </a:buClr>
        <a:buSzTx/>
        <a:buFont typeface="Arial" charset="0"/>
        <a:buChar char="–"/>
        <a:tabLst/>
        <a:defRPr sz="1000" kern="1200" baseline="0">
          <a:solidFill>
            <a:schemeClr val="tx1"/>
          </a:solidFill>
          <a:latin typeface="arial" charset="0"/>
          <a:ea typeface="Gotham HTF Book" charset="0"/>
          <a:cs typeface="Gotham HTF Book" charset="0"/>
        </a:defRPr>
      </a:lvl4pPr>
      <a:lvl5pPr marL="2057400" marR="0" indent="-228600" algn="l" defTabSz="912813" rtl="0" eaLnBrk="1" fontAlgn="base" latinLnBrk="0" hangingPunct="1">
        <a:lnSpc>
          <a:spcPct val="100000"/>
        </a:lnSpc>
        <a:spcBef>
          <a:spcPts val="388"/>
        </a:spcBef>
        <a:spcAft>
          <a:spcPct val="0"/>
        </a:spcAft>
        <a:buClr>
          <a:srgbClr val="04617B"/>
        </a:buClr>
        <a:buSzTx/>
        <a:buFont typeface="Arial" charset="0"/>
        <a:buChar char="–"/>
        <a:tabLst/>
        <a:defRPr sz="2000" kern="1200" baseline="0">
          <a:solidFill>
            <a:schemeClr val="tx1"/>
          </a:solidFill>
          <a:latin typeface="arial" charset="0"/>
          <a:ea typeface="Gotham HTF Book" charset="0"/>
          <a:cs typeface="Gotham HTF Boo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pos="483" userDrawn="1">
          <p15:clr>
            <a:srgbClr val="F26B43"/>
          </p15:clr>
        </p15:guide>
        <p15:guide id="3" pos="7197" userDrawn="1">
          <p15:clr>
            <a:srgbClr val="F26B43"/>
          </p15:clr>
        </p15:guide>
        <p15:guide id="4" orient="horz" pos="3838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4316" userDrawn="1">
          <p15:clr>
            <a:srgbClr val="F26B43"/>
          </p15:clr>
        </p15:guide>
        <p15:guide id="7" pos="3364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2887" userDrawn="1">
          <p15:clr>
            <a:srgbClr val="F26B43"/>
          </p15:clr>
        </p15:guide>
        <p15:guide id="10" pos="479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b="0" dirty="0"/>
              <a:t>AML and </a:t>
            </a:r>
            <a:r>
              <a:rPr lang="sv-SE" b="0" dirty="0" err="1"/>
              <a:t>fraud</a:t>
            </a:r>
            <a:r>
              <a:rPr lang="sv-SE" b="0" dirty="0"/>
              <a:t> </a:t>
            </a:r>
            <a:r>
              <a:rPr lang="sv-SE" b="0" dirty="0" err="1"/>
              <a:t>detection</a:t>
            </a:r>
            <a:r>
              <a:rPr lang="sv-SE" b="0" dirty="0"/>
              <a:t> in </a:t>
            </a:r>
            <a:r>
              <a:rPr lang="sv-SE" b="0" dirty="0" err="1"/>
              <a:t>banking</a:t>
            </a:r>
            <a:r>
              <a:rPr lang="sv-SE" b="0" dirty="0"/>
              <a:t>, </a:t>
            </a:r>
            <a:r>
              <a:rPr lang="sv-SE" b="0" dirty="0" err="1"/>
              <a:t>based</a:t>
            </a:r>
            <a:r>
              <a:rPr lang="sv-SE" b="0" dirty="0"/>
              <a:t> on event-driven </a:t>
            </a:r>
            <a:r>
              <a:rPr lang="sv-SE" b="0" dirty="0" err="1" smtClean="0"/>
              <a:t>microservices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Andreas </a:t>
            </a:r>
            <a:r>
              <a:rPr lang="en-US" dirty="0" err="1" smtClean="0"/>
              <a:t>Lundsten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latshållare för bild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" b="288"/>
          <a:stretch>
            <a:fillRect/>
          </a:stretch>
        </p:blipFill>
        <p:spPr/>
      </p:pic>
      <p:sp>
        <p:nvSpPr>
          <p:cNvPr id="4" name="Platshållare för innehåll 3"/>
          <p:cNvSpPr>
            <a:spLocks noGrp="1"/>
          </p:cNvSpPr>
          <p:nvPr>
            <p:ph idx="4294967295"/>
          </p:nvPr>
        </p:nvSpPr>
        <p:spPr>
          <a:xfrm>
            <a:off x="0" y="0"/>
            <a:ext cx="5293895" cy="6858000"/>
          </a:xfrm>
          <a:solidFill>
            <a:schemeClr val="accent6"/>
          </a:solidFill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sv-SE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sv-SE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sv-SE" dirty="0" smtClean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sv-SE" sz="2000" b="1" dirty="0" smtClean="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2000" b="1" dirty="0" smtClean="0">
                <a:solidFill>
                  <a:schemeClr val="bg1"/>
                </a:solidFill>
              </a:rPr>
              <a:t>01. </a:t>
            </a:r>
            <a:r>
              <a:rPr lang="sv-SE" sz="2000" b="1" dirty="0" err="1" smtClean="0">
                <a:solidFill>
                  <a:schemeClr val="bg1"/>
                </a:solidFill>
              </a:rPr>
              <a:t>Background</a:t>
            </a:r>
            <a:endParaRPr lang="sv-SE" sz="2000" b="1" dirty="0" smtClean="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 smtClean="0">
                <a:solidFill>
                  <a:schemeClr val="bg1"/>
                </a:solidFill>
              </a:rPr>
              <a:t>02. </a:t>
            </a:r>
            <a:r>
              <a:rPr lang="sv-SE" sz="1800" dirty="0" smtClean="0">
                <a:solidFill>
                  <a:schemeClr val="bg1"/>
                </a:solidFill>
              </a:rPr>
              <a:t>Implementation</a:t>
            </a:r>
            <a:endParaRPr lang="sv-SE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 smtClean="0">
                <a:solidFill>
                  <a:schemeClr val="bg1"/>
                </a:solidFill>
              </a:rPr>
              <a:t>03. </a:t>
            </a:r>
            <a:r>
              <a:rPr lang="sv-SE" sz="1800" dirty="0" err="1" smtClean="0">
                <a:solidFill>
                  <a:schemeClr val="bg1"/>
                </a:solidFill>
              </a:rPr>
              <a:t>Baseline</a:t>
            </a:r>
            <a:r>
              <a:rPr lang="sv-SE" sz="1800" dirty="0" smtClean="0">
                <a:solidFill>
                  <a:schemeClr val="bg1"/>
                </a:solidFill>
              </a:rPr>
              <a:t> </a:t>
            </a:r>
            <a:r>
              <a:rPr lang="sv-SE" sz="1800" dirty="0" err="1" smtClean="0">
                <a:solidFill>
                  <a:schemeClr val="bg1"/>
                </a:solidFill>
              </a:rPr>
              <a:t>architecture</a:t>
            </a:r>
            <a:endParaRPr lang="sv-SE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 smtClean="0">
                <a:solidFill>
                  <a:schemeClr val="bg1"/>
                </a:solidFill>
              </a:rPr>
              <a:t>04. </a:t>
            </a:r>
            <a:r>
              <a:rPr lang="sv-SE" sz="1800" dirty="0" smtClean="0">
                <a:solidFill>
                  <a:schemeClr val="bg1"/>
                </a:solidFill>
              </a:rPr>
              <a:t>Solution</a:t>
            </a:r>
            <a:endParaRPr lang="sv-SE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 smtClean="0">
                <a:solidFill>
                  <a:schemeClr val="bg1"/>
                </a:solidFill>
              </a:rPr>
              <a:t>05. </a:t>
            </a:r>
            <a:r>
              <a:rPr lang="sv-SE" sz="1800" dirty="0" smtClean="0">
                <a:solidFill>
                  <a:schemeClr val="bg1"/>
                </a:solidFill>
              </a:rPr>
              <a:t>Demo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 smtClean="0">
                <a:solidFill>
                  <a:schemeClr val="bg1"/>
                </a:solidFill>
              </a:rPr>
              <a:t>06. </a:t>
            </a:r>
            <a:r>
              <a:rPr lang="sv-SE" sz="1800" dirty="0" err="1" smtClean="0">
                <a:solidFill>
                  <a:schemeClr val="bg1"/>
                </a:solidFill>
              </a:rPr>
              <a:t>Summary</a:t>
            </a:r>
            <a:r>
              <a:rPr lang="sv-SE" sz="1800" dirty="0" smtClean="0">
                <a:solidFill>
                  <a:schemeClr val="bg1"/>
                </a:solidFill>
              </a:rPr>
              <a:t> </a:t>
            </a:r>
            <a:endParaRPr lang="sv-SE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sv-SE" sz="1800" dirty="0">
              <a:solidFill>
                <a:schemeClr val="bg1"/>
              </a:solidFill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7391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latshållare för bild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" b="288"/>
          <a:stretch>
            <a:fillRect/>
          </a:stretch>
        </p:blipFill>
        <p:spPr/>
      </p:pic>
      <p:sp>
        <p:nvSpPr>
          <p:cNvPr id="4" name="Platshållare för innehåll 3"/>
          <p:cNvSpPr>
            <a:spLocks noGrp="1"/>
          </p:cNvSpPr>
          <p:nvPr>
            <p:ph idx="4294967295"/>
          </p:nvPr>
        </p:nvSpPr>
        <p:spPr>
          <a:xfrm>
            <a:off x="0" y="0"/>
            <a:ext cx="5293895" cy="6858000"/>
          </a:xfrm>
          <a:solidFill>
            <a:schemeClr val="accent4"/>
          </a:solidFill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sv-SE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sv-SE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sv-SE" dirty="0" smtClean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sv-SE" sz="2000" b="1" dirty="0" smtClean="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 smtClean="0">
                <a:solidFill>
                  <a:schemeClr val="bg1"/>
                </a:solidFill>
              </a:rPr>
              <a:t>01</a:t>
            </a:r>
            <a:r>
              <a:rPr lang="sv-SE" sz="1800" dirty="0" smtClean="0">
                <a:solidFill>
                  <a:schemeClr val="bg1"/>
                </a:solidFill>
              </a:rPr>
              <a:t>.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2000" b="1" dirty="0" smtClean="0">
                <a:solidFill>
                  <a:schemeClr val="bg1"/>
                </a:solidFill>
              </a:rPr>
              <a:t>02</a:t>
            </a:r>
            <a:r>
              <a:rPr lang="sv-SE" sz="2000" b="1" dirty="0" smtClean="0">
                <a:solidFill>
                  <a:schemeClr val="bg1"/>
                </a:solidFill>
              </a:rPr>
              <a:t>. </a:t>
            </a:r>
            <a:endParaRPr lang="sv-SE" sz="2000" b="1" dirty="0" smtClean="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 smtClean="0">
                <a:solidFill>
                  <a:schemeClr val="bg1"/>
                </a:solidFill>
              </a:rPr>
              <a:t>03</a:t>
            </a:r>
            <a:r>
              <a:rPr lang="sv-SE" sz="1800" dirty="0">
                <a:solidFill>
                  <a:schemeClr val="bg1"/>
                </a:solidFill>
              </a:rPr>
              <a:t>. </a:t>
            </a:r>
            <a:endParaRPr lang="sv-SE" sz="1800" dirty="0" smtClean="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 smtClean="0">
                <a:solidFill>
                  <a:schemeClr val="bg1"/>
                </a:solidFill>
              </a:rPr>
              <a:t>04</a:t>
            </a:r>
            <a:r>
              <a:rPr lang="sv-SE" sz="1800" dirty="0">
                <a:solidFill>
                  <a:schemeClr val="bg1"/>
                </a:solidFill>
              </a:rPr>
              <a:t>. </a:t>
            </a:r>
            <a:endParaRPr lang="sv-SE" sz="1800" dirty="0" smtClean="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 smtClean="0">
                <a:solidFill>
                  <a:schemeClr val="bg1"/>
                </a:solidFill>
              </a:rPr>
              <a:t>05</a:t>
            </a:r>
            <a:r>
              <a:rPr lang="sv-SE" sz="1800" dirty="0">
                <a:solidFill>
                  <a:schemeClr val="bg1"/>
                </a:solidFill>
              </a:rPr>
              <a:t>. </a:t>
            </a:r>
            <a:endParaRPr lang="sv-SE" sz="1800" dirty="0" smtClean="0">
              <a:solidFill>
                <a:schemeClr val="bg1"/>
              </a:solidFill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8538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Platshållare för innehåll 3"/>
          <p:cNvSpPr>
            <a:spLocks noGrp="1"/>
          </p:cNvSpPr>
          <p:nvPr>
            <p:ph idx="4294967295"/>
          </p:nvPr>
        </p:nvSpPr>
        <p:spPr>
          <a:xfrm>
            <a:off x="0" y="0"/>
            <a:ext cx="5293895" cy="6858000"/>
          </a:xfrm>
          <a:solidFill>
            <a:schemeClr val="accent1"/>
          </a:solidFill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sv-SE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sv-SE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sv-SE" dirty="0" smtClean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sv-SE" sz="2000" b="1" dirty="0" smtClean="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chemeClr val="bg1"/>
                </a:solidFill>
              </a:rPr>
              <a:t>01. 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 smtClean="0">
                <a:solidFill>
                  <a:schemeClr val="bg1"/>
                </a:solidFill>
              </a:rPr>
              <a:t>02. </a:t>
            </a:r>
            <a:endParaRPr lang="sv-SE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2000" b="1" dirty="0" smtClean="0">
                <a:solidFill>
                  <a:schemeClr val="bg1"/>
                </a:solidFill>
              </a:rPr>
              <a:t>03</a:t>
            </a:r>
            <a:r>
              <a:rPr lang="sv-SE" sz="2000" b="1" dirty="0" smtClean="0">
                <a:solidFill>
                  <a:schemeClr val="bg1"/>
                </a:solidFill>
              </a:rPr>
              <a:t>. </a:t>
            </a:r>
            <a:r>
              <a:rPr lang="sv-SE" sz="2000" b="1" dirty="0" err="1" smtClean="0">
                <a:solidFill>
                  <a:schemeClr val="bg1"/>
                </a:solidFill>
              </a:rPr>
              <a:t>Baseline</a:t>
            </a:r>
            <a:r>
              <a:rPr lang="sv-SE" sz="2000" b="1" dirty="0" smtClean="0">
                <a:solidFill>
                  <a:schemeClr val="bg1"/>
                </a:solidFill>
              </a:rPr>
              <a:t> </a:t>
            </a:r>
            <a:r>
              <a:rPr lang="sv-SE" sz="2000" b="1" dirty="0" err="1" smtClean="0">
                <a:solidFill>
                  <a:schemeClr val="bg1"/>
                </a:solidFill>
              </a:rPr>
              <a:t>architecture</a:t>
            </a:r>
            <a:endParaRPr lang="sv-SE" sz="2000" b="1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 smtClean="0">
                <a:solidFill>
                  <a:schemeClr val="bg1"/>
                </a:solidFill>
              </a:rPr>
              <a:t>04. </a:t>
            </a:r>
            <a:endParaRPr lang="sv-SE" sz="1800" dirty="0" smtClean="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 smtClean="0">
                <a:solidFill>
                  <a:schemeClr val="bg1"/>
                </a:solidFill>
              </a:rPr>
              <a:t>05</a:t>
            </a:r>
            <a:r>
              <a:rPr lang="sv-SE" sz="1800" dirty="0" smtClean="0">
                <a:solidFill>
                  <a:schemeClr val="bg1"/>
                </a:solidFill>
              </a:rPr>
              <a:t>. </a:t>
            </a:r>
            <a:endParaRPr lang="sv-SE" sz="1800" dirty="0">
              <a:solidFill>
                <a:schemeClr val="bg1"/>
              </a:solidFill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sv-SE" dirty="0"/>
          </a:p>
        </p:txBody>
      </p:sp>
      <p:pic>
        <p:nvPicPr>
          <p:cNvPr id="7" name="Platshållare för bild 6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" b="2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8557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ktangel 47"/>
          <p:cNvSpPr/>
          <p:nvPr/>
        </p:nvSpPr>
        <p:spPr>
          <a:xfrm>
            <a:off x="6631705" y="4449850"/>
            <a:ext cx="3358275" cy="1612925"/>
          </a:xfrm>
          <a:prstGeom prst="rect">
            <a:avLst/>
          </a:prstGeom>
          <a:solidFill>
            <a:schemeClr val="bg1"/>
          </a:solidFill>
          <a:ln w="349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Rektangel 41"/>
          <p:cNvSpPr/>
          <p:nvPr/>
        </p:nvSpPr>
        <p:spPr>
          <a:xfrm>
            <a:off x="1686115" y="4422029"/>
            <a:ext cx="3358275" cy="1612925"/>
          </a:xfrm>
          <a:prstGeom prst="rect">
            <a:avLst/>
          </a:prstGeom>
          <a:solidFill>
            <a:schemeClr val="bg1"/>
          </a:solidFill>
          <a:ln w="349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3028012" y="1220789"/>
            <a:ext cx="5966085" cy="2563318"/>
          </a:xfrm>
          <a:prstGeom prst="rect">
            <a:avLst/>
          </a:prstGeom>
          <a:solidFill>
            <a:schemeClr val="bg1"/>
          </a:solidFill>
          <a:ln w="349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Baseline</a:t>
            </a:r>
            <a:r>
              <a:rPr lang="sv-SE" dirty="0" smtClean="0"/>
              <a:t> implementation</a:t>
            </a:r>
            <a:endParaRPr lang="sv-SE" dirty="0"/>
          </a:p>
        </p:txBody>
      </p:sp>
      <p:grpSp>
        <p:nvGrpSpPr>
          <p:cNvPr id="16" name="Group 15"/>
          <p:cNvGrpSpPr/>
          <p:nvPr/>
        </p:nvGrpSpPr>
        <p:grpSpPr>
          <a:xfrm>
            <a:off x="5349672" y="2382910"/>
            <a:ext cx="816941" cy="816941"/>
            <a:chOff x="1643062" y="2440608"/>
            <a:chExt cx="816941" cy="816941"/>
          </a:xfrm>
        </p:grpSpPr>
        <p:grpSp>
          <p:nvGrpSpPr>
            <p:cNvPr id="17" name="Group 16"/>
            <p:cNvGrpSpPr/>
            <p:nvPr/>
          </p:nvGrpSpPr>
          <p:grpSpPr>
            <a:xfrm>
              <a:off x="1730120" y="2539010"/>
              <a:ext cx="641606" cy="618528"/>
              <a:chOff x="8115300" y="3729769"/>
              <a:chExt cx="1320615" cy="1047971"/>
            </a:xfrm>
          </p:grpSpPr>
          <p:sp>
            <p:nvSpPr>
              <p:cNvPr id="19" name="Curved Right Arrow 18"/>
              <p:cNvSpPr/>
              <p:nvPr/>
            </p:nvSpPr>
            <p:spPr>
              <a:xfrm>
                <a:off x="8115300" y="3746500"/>
                <a:ext cx="624840" cy="1031240"/>
              </a:xfrm>
              <a:prstGeom prst="curvedRightArrow">
                <a:avLst>
                  <a:gd name="adj1" fmla="val 47050"/>
                  <a:gd name="adj2" fmla="val 47050"/>
                  <a:gd name="adj3" fmla="val 29390"/>
                </a:avLst>
              </a:prstGeom>
              <a:solidFill>
                <a:schemeClr val="accent1">
                  <a:alpha val="33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Curved Right Arrow 19"/>
              <p:cNvSpPr/>
              <p:nvPr/>
            </p:nvSpPr>
            <p:spPr>
              <a:xfrm rot="10800000">
                <a:off x="8766541" y="3729769"/>
                <a:ext cx="669374" cy="1031240"/>
              </a:xfrm>
              <a:prstGeom prst="curvedRightArrow">
                <a:avLst>
                  <a:gd name="adj1" fmla="val 47050"/>
                  <a:gd name="adj2" fmla="val 47050"/>
                  <a:gd name="adj3" fmla="val 29390"/>
                </a:avLst>
              </a:prstGeom>
              <a:solidFill>
                <a:schemeClr val="accent1">
                  <a:alpha val="33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Oval 17"/>
            <p:cNvSpPr/>
            <p:nvPr/>
          </p:nvSpPr>
          <p:spPr>
            <a:xfrm>
              <a:off x="1643062" y="2440608"/>
              <a:ext cx="816941" cy="816941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>
            <a:off x="6183959" y="2498687"/>
            <a:ext cx="3412046" cy="184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2243281" y="2517145"/>
            <a:ext cx="3030799" cy="6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826277" y="1364417"/>
            <a:ext cx="20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Transactionstream</a:t>
            </a:r>
            <a:endParaRPr lang="sv-SE" dirty="0"/>
          </a:p>
        </p:txBody>
      </p:sp>
      <p:sp>
        <p:nvSpPr>
          <p:cNvPr id="46" name="Rectangle 61"/>
          <p:cNvSpPr/>
          <p:nvPr/>
        </p:nvSpPr>
        <p:spPr>
          <a:xfrm>
            <a:off x="4747764" y="1800227"/>
            <a:ext cx="2243944" cy="14351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600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Rules</a:t>
            </a:r>
            <a:endParaRPr lang="sv-SE" sz="60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 61"/>
          <p:cNvSpPr/>
          <p:nvPr/>
        </p:nvSpPr>
        <p:spPr>
          <a:xfrm>
            <a:off x="2243281" y="4638546"/>
            <a:ext cx="2243944" cy="11527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Customer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sv-SE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Information</a:t>
            </a:r>
          </a:p>
        </p:txBody>
      </p:sp>
      <p:sp>
        <p:nvSpPr>
          <p:cNvPr id="41" name="Rectangle 61"/>
          <p:cNvSpPr/>
          <p:nvPr/>
        </p:nvSpPr>
        <p:spPr>
          <a:xfrm>
            <a:off x="6996298" y="4665322"/>
            <a:ext cx="2599707" cy="11527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6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Transaction</a:t>
            </a:r>
            <a:endParaRPr lang="sv-SE" sz="60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sv-SE" sz="32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History</a:t>
            </a:r>
            <a:endParaRPr lang="sv-SE" sz="36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9" name="Straight Arrow Connector 46"/>
          <p:cNvCxnSpPr>
            <a:endCxn id="41" idx="0"/>
          </p:cNvCxnSpPr>
          <p:nvPr/>
        </p:nvCxnSpPr>
        <p:spPr>
          <a:xfrm>
            <a:off x="5698563" y="3343604"/>
            <a:ext cx="2597589" cy="1321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ruta 27"/>
          <p:cNvSpPr txBox="1"/>
          <p:nvPr/>
        </p:nvSpPr>
        <p:spPr>
          <a:xfrm>
            <a:off x="1981411" y="2053069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Incomming</a:t>
            </a:r>
            <a:r>
              <a:rPr lang="sv-SE" dirty="0" smtClean="0"/>
              <a:t> </a:t>
            </a:r>
            <a:r>
              <a:rPr lang="sv-SE" dirty="0" err="1" smtClean="0"/>
              <a:t>transaction</a:t>
            </a:r>
            <a:endParaRPr lang="sv-SE" dirty="0"/>
          </a:p>
        </p:txBody>
      </p:sp>
      <p:sp>
        <p:nvSpPr>
          <p:cNvPr id="52" name="textruta 51"/>
          <p:cNvSpPr txBox="1"/>
          <p:nvPr/>
        </p:nvSpPr>
        <p:spPr>
          <a:xfrm>
            <a:off x="7067300" y="2053069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Approval</a:t>
            </a:r>
            <a:r>
              <a:rPr lang="sv-SE" dirty="0" smtClean="0"/>
              <a:t> decision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6091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latshållare för bild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" b="288"/>
          <a:stretch>
            <a:fillRect/>
          </a:stretch>
        </p:blipFill>
        <p:spPr/>
      </p:pic>
      <p:sp>
        <p:nvSpPr>
          <p:cNvPr id="4" name="Platshållare för innehåll 3"/>
          <p:cNvSpPr>
            <a:spLocks noGrp="1"/>
          </p:cNvSpPr>
          <p:nvPr>
            <p:ph idx="4294967295"/>
          </p:nvPr>
        </p:nvSpPr>
        <p:spPr>
          <a:xfrm>
            <a:off x="119922" y="134911"/>
            <a:ext cx="5293895" cy="6858000"/>
          </a:xfrm>
          <a:solidFill>
            <a:schemeClr val="accent5"/>
          </a:solidFill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sv-SE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sv-SE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sv-SE" dirty="0" smtClean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sv-SE" sz="2000" b="1" dirty="0" smtClean="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 smtClean="0">
                <a:solidFill>
                  <a:schemeClr val="bg1"/>
                </a:solidFill>
              </a:rPr>
              <a:t>01. </a:t>
            </a:r>
            <a:endParaRPr lang="sv-SE" sz="1800" dirty="0" smtClean="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 smtClean="0">
                <a:solidFill>
                  <a:schemeClr val="bg1"/>
                </a:solidFill>
              </a:rPr>
              <a:t>02.</a:t>
            </a:r>
            <a:endParaRPr lang="sv-SE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 smtClean="0">
                <a:solidFill>
                  <a:schemeClr val="bg1"/>
                </a:solidFill>
              </a:rPr>
              <a:t>03. </a:t>
            </a:r>
            <a:endParaRPr lang="sv-SE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2000" b="1" dirty="0">
                <a:solidFill>
                  <a:schemeClr val="bg1"/>
                </a:solidFill>
              </a:rPr>
              <a:t>04. </a:t>
            </a:r>
            <a:r>
              <a:rPr lang="sv-SE" sz="2000" b="1" dirty="0" smtClean="0">
                <a:solidFill>
                  <a:schemeClr val="bg1"/>
                </a:solidFill>
              </a:rPr>
              <a:t>Solution</a:t>
            </a:r>
            <a:endParaRPr lang="sv-SE" sz="2000" b="1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 smtClean="0">
                <a:solidFill>
                  <a:schemeClr val="bg1"/>
                </a:solidFill>
              </a:rPr>
              <a:t>05. </a:t>
            </a:r>
            <a:endParaRPr lang="sv-SE" sz="1800" dirty="0">
              <a:solidFill>
                <a:schemeClr val="bg1"/>
              </a:solidFill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865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ktangel 41"/>
          <p:cNvSpPr/>
          <p:nvPr/>
        </p:nvSpPr>
        <p:spPr>
          <a:xfrm>
            <a:off x="1686115" y="4483168"/>
            <a:ext cx="3358275" cy="1612925"/>
          </a:xfrm>
          <a:prstGeom prst="rect">
            <a:avLst/>
          </a:prstGeom>
          <a:solidFill>
            <a:schemeClr val="bg1"/>
          </a:solidFill>
          <a:ln w="349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1952189" y="1291955"/>
            <a:ext cx="7927086" cy="2985381"/>
          </a:xfrm>
          <a:prstGeom prst="rect">
            <a:avLst/>
          </a:prstGeom>
          <a:solidFill>
            <a:schemeClr val="bg1"/>
          </a:solidFill>
          <a:ln w="349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Solution</a:t>
            </a:r>
            <a:endParaRPr lang="sv-SE" dirty="0"/>
          </a:p>
        </p:txBody>
      </p:sp>
      <p:grpSp>
        <p:nvGrpSpPr>
          <p:cNvPr id="16" name="Group 15"/>
          <p:cNvGrpSpPr/>
          <p:nvPr/>
        </p:nvGrpSpPr>
        <p:grpSpPr>
          <a:xfrm>
            <a:off x="5349672" y="2382910"/>
            <a:ext cx="816941" cy="816941"/>
            <a:chOff x="1643062" y="2440608"/>
            <a:chExt cx="816941" cy="816941"/>
          </a:xfrm>
        </p:grpSpPr>
        <p:grpSp>
          <p:nvGrpSpPr>
            <p:cNvPr id="17" name="Group 16"/>
            <p:cNvGrpSpPr/>
            <p:nvPr/>
          </p:nvGrpSpPr>
          <p:grpSpPr>
            <a:xfrm>
              <a:off x="1730120" y="2539010"/>
              <a:ext cx="641606" cy="618528"/>
              <a:chOff x="8115300" y="3729769"/>
              <a:chExt cx="1320615" cy="1047971"/>
            </a:xfrm>
          </p:grpSpPr>
          <p:sp>
            <p:nvSpPr>
              <p:cNvPr id="19" name="Curved Right Arrow 18"/>
              <p:cNvSpPr/>
              <p:nvPr/>
            </p:nvSpPr>
            <p:spPr>
              <a:xfrm>
                <a:off x="8115300" y="3746500"/>
                <a:ext cx="624840" cy="1031240"/>
              </a:xfrm>
              <a:prstGeom prst="curvedRightArrow">
                <a:avLst>
                  <a:gd name="adj1" fmla="val 47050"/>
                  <a:gd name="adj2" fmla="val 47050"/>
                  <a:gd name="adj3" fmla="val 29390"/>
                </a:avLst>
              </a:prstGeom>
              <a:solidFill>
                <a:schemeClr val="accent1">
                  <a:alpha val="33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Curved Right Arrow 19"/>
              <p:cNvSpPr/>
              <p:nvPr/>
            </p:nvSpPr>
            <p:spPr>
              <a:xfrm rot="10800000">
                <a:off x="8766541" y="3729769"/>
                <a:ext cx="669374" cy="1031240"/>
              </a:xfrm>
              <a:prstGeom prst="curvedRightArrow">
                <a:avLst>
                  <a:gd name="adj1" fmla="val 47050"/>
                  <a:gd name="adj2" fmla="val 47050"/>
                  <a:gd name="adj3" fmla="val 29390"/>
                </a:avLst>
              </a:prstGeom>
              <a:solidFill>
                <a:schemeClr val="accent1">
                  <a:alpha val="33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Oval 17"/>
            <p:cNvSpPr/>
            <p:nvPr/>
          </p:nvSpPr>
          <p:spPr>
            <a:xfrm>
              <a:off x="1643062" y="2440608"/>
              <a:ext cx="816941" cy="816941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>
            <a:off x="6183959" y="2558162"/>
            <a:ext cx="3412046" cy="184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2243281" y="2517145"/>
            <a:ext cx="3030799" cy="6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422238" y="1383705"/>
            <a:ext cx="346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 smtClean="0"/>
              <a:t>Transaction</a:t>
            </a:r>
            <a:r>
              <a:rPr lang="sv-SE" b="1" dirty="0" smtClean="0"/>
              <a:t> decision </a:t>
            </a:r>
            <a:r>
              <a:rPr lang="sv-SE" b="1" dirty="0" err="1" smtClean="0"/>
              <a:t>platform</a:t>
            </a:r>
            <a:endParaRPr lang="sv-SE" b="1" dirty="0"/>
          </a:p>
        </p:txBody>
      </p:sp>
      <p:sp>
        <p:nvSpPr>
          <p:cNvPr id="39" name="Rectangle 61"/>
          <p:cNvSpPr/>
          <p:nvPr/>
        </p:nvSpPr>
        <p:spPr>
          <a:xfrm>
            <a:off x="2243281" y="4679948"/>
            <a:ext cx="2243944" cy="11527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Customer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sv-SE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Information</a:t>
            </a:r>
          </a:p>
        </p:txBody>
      </p:sp>
      <p:sp>
        <p:nvSpPr>
          <p:cNvPr id="41" name="Rectangle 61"/>
          <p:cNvSpPr/>
          <p:nvPr/>
        </p:nvSpPr>
        <p:spPr>
          <a:xfrm>
            <a:off x="6078336" y="3498114"/>
            <a:ext cx="1401275" cy="6269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Transaction</a:t>
            </a:r>
            <a:r>
              <a:rPr lang="sv-SE" sz="11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sv-SE" sz="11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History</a:t>
            </a:r>
            <a:r>
              <a:rPr lang="sv-SE" sz="1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/>
            <a:r>
              <a:rPr lang="sv-SE" sz="12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state</a:t>
            </a:r>
            <a:r>
              <a:rPr lang="sv-SE" sz="1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store</a:t>
            </a:r>
          </a:p>
        </p:txBody>
      </p:sp>
      <p:sp>
        <p:nvSpPr>
          <p:cNvPr id="28" name="textruta 27"/>
          <p:cNvSpPr txBox="1"/>
          <p:nvPr/>
        </p:nvSpPr>
        <p:spPr>
          <a:xfrm>
            <a:off x="2348124" y="2084669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Incomming</a:t>
            </a:r>
            <a:r>
              <a:rPr lang="sv-SE" dirty="0" smtClean="0"/>
              <a:t> </a:t>
            </a:r>
            <a:r>
              <a:rPr lang="sv-SE" dirty="0" err="1" smtClean="0"/>
              <a:t>transaction</a:t>
            </a:r>
            <a:endParaRPr lang="sv-SE" dirty="0"/>
          </a:p>
        </p:txBody>
      </p:sp>
      <p:sp>
        <p:nvSpPr>
          <p:cNvPr id="52" name="textruta 51"/>
          <p:cNvSpPr txBox="1"/>
          <p:nvPr/>
        </p:nvSpPr>
        <p:spPr>
          <a:xfrm>
            <a:off x="7070504" y="2135926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Approval</a:t>
            </a:r>
            <a:r>
              <a:rPr lang="sv-SE" dirty="0" smtClean="0"/>
              <a:t> event</a:t>
            </a:r>
            <a:endParaRPr lang="sv-SE" dirty="0"/>
          </a:p>
        </p:txBody>
      </p:sp>
      <p:cxnSp>
        <p:nvCxnSpPr>
          <p:cNvPr id="26" name="Straight Arrow Connector 37"/>
          <p:cNvCxnSpPr>
            <a:stCxn id="41" idx="0"/>
            <a:endCxn id="18" idx="6"/>
          </p:cNvCxnSpPr>
          <p:nvPr/>
        </p:nvCxnSpPr>
        <p:spPr>
          <a:xfrm flipH="1" flipV="1">
            <a:off x="6166613" y="2791381"/>
            <a:ext cx="612361" cy="70673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61"/>
          <p:cNvSpPr/>
          <p:nvPr/>
        </p:nvSpPr>
        <p:spPr>
          <a:xfrm>
            <a:off x="2495836" y="2888147"/>
            <a:ext cx="1736286" cy="70220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Customer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sv-SE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State store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2" name="Straight Arrow Connector 46"/>
          <p:cNvCxnSpPr>
            <a:stCxn id="39" idx="0"/>
            <a:endCxn id="31" idx="2"/>
          </p:cNvCxnSpPr>
          <p:nvPr/>
        </p:nvCxnSpPr>
        <p:spPr>
          <a:xfrm flipH="1" flipV="1">
            <a:off x="3363979" y="3590348"/>
            <a:ext cx="1274" cy="1089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ruta 9"/>
          <p:cNvSpPr txBox="1"/>
          <p:nvPr/>
        </p:nvSpPr>
        <p:spPr>
          <a:xfrm>
            <a:off x="2712985" y="3870132"/>
            <a:ext cx="1301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/>
              <a:t>Customer</a:t>
            </a:r>
            <a:r>
              <a:rPr lang="sv-SE" dirty="0" smtClean="0"/>
              <a:t> events</a:t>
            </a:r>
            <a:endParaRPr lang="sv-SE" dirty="0"/>
          </a:p>
        </p:txBody>
      </p:sp>
      <p:cxnSp>
        <p:nvCxnSpPr>
          <p:cNvPr id="36" name="Straight Arrow Connector 46"/>
          <p:cNvCxnSpPr>
            <a:stCxn id="31" idx="3"/>
          </p:cNvCxnSpPr>
          <p:nvPr/>
        </p:nvCxnSpPr>
        <p:spPr>
          <a:xfrm flipV="1">
            <a:off x="4232122" y="2888148"/>
            <a:ext cx="1117550" cy="3511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61"/>
          <p:cNvSpPr/>
          <p:nvPr/>
        </p:nvSpPr>
        <p:spPr>
          <a:xfrm>
            <a:off x="4580107" y="3429910"/>
            <a:ext cx="1328977" cy="6951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Aggr</a:t>
            </a:r>
            <a:r>
              <a:rPr lang="sv-SE" sz="11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. </a:t>
            </a:r>
            <a:r>
              <a:rPr lang="sv-SE" sz="11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Transaction</a:t>
            </a:r>
            <a:endParaRPr lang="sv-SE" sz="1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sv-SE" sz="14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state</a:t>
            </a:r>
            <a:r>
              <a:rPr lang="sv-SE" sz="1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store</a:t>
            </a:r>
          </a:p>
        </p:txBody>
      </p:sp>
      <p:cxnSp>
        <p:nvCxnSpPr>
          <p:cNvPr id="51" name="Straight Arrow Connector 46"/>
          <p:cNvCxnSpPr>
            <a:stCxn id="45" idx="0"/>
          </p:cNvCxnSpPr>
          <p:nvPr/>
        </p:nvCxnSpPr>
        <p:spPr>
          <a:xfrm flipV="1">
            <a:off x="5244596" y="3035812"/>
            <a:ext cx="268284" cy="3940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37"/>
          <p:cNvCxnSpPr>
            <a:stCxn id="18" idx="6"/>
            <a:endCxn id="68" idx="1"/>
          </p:cNvCxnSpPr>
          <p:nvPr/>
        </p:nvCxnSpPr>
        <p:spPr>
          <a:xfrm>
            <a:off x="6166613" y="2791381"/>
            <a:ext cx="4363656" cy="1513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37"/>
          <p:cNvCxnSpPr>
            <a:endCxn id="69" idx="1"/>
          </p:cNvCxnSpPr>
          <p:nvPr/>
        </p:nvCxnSpPr>
        <p:spPr>
          <a:xfrm>
            <a:off x="6177369" y="2803521"/>
            <a:ext cx="4332282" cy="6728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1"/>
          <p:cNvSpPr/>
          <p:nvPr/>
        </p:nvSpPr>
        <p:spPr>
          <a:xfrm>
            <a:off x="10530269" y="3978583"/>
            <a:ext cx="1371012" cy="6521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CRM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Rectangle 61"/>
          <p:cNvSpPr/>
          <p:nvPr/>
        </p:nvSpPr>
        <p:spPr>
          <a:xfrm>
            <a:off x="10509651" y="3150292"/>
            <a:ext cx="1371012" cy="6521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Mob</a:t>
            </a:r>
            <a:r>
              <a:rPr lang="sv-SE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app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79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17034" y="548218"/>
            <a:ext cx="10557933" cy="869949"/>
          </a:xfrm>
        </p:spPr>
        <p:txBody>
          <a:bodyPr/>
          <a:lstStyle/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4294967295"/>
          </p:nvPr>
        </p:nvSpPr>
        <p:spPr>
          <a:xfrm>
            <a:off x="1894419" y="6541139"/>
            <a:ext cx="2844800" cy="1276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1987273-BE94-984A-B105-CE7120D57418}" type="datetime1">
              <a:rPr lang="sv-SE" smtClean="0"/>
              <a:t>2018-03-09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4294967295"/>
          </p:nvPr>
        </p:nvSpPr>
        <p:spPr>
          <a:xfrm>
            <a:off x="5340350" y="6092825"/>
            <a:ext cx="6084888" cy="7651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sv-SE" smtClean="0"/>
              <a:t>TLG konferens Affärsplan 2017</a:t>
            </a:r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67359A-BB99-4135-A651-B6F5452844FF}" type="slidenum">
              <a:rPr lang="sv-SE" smtClean="0"/>
              <a:pPr>
                <a:defRPr/>
              </a:pPr>
              <a:t>8</a:t>
            </a:fld>
            <a:endParaRPr lang="sv-SE" dirty="0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ruta 6"/>
          <p:cNvSpPr txBox="1"/>
          <p:nvPr/>
        </p:nvSpPr>
        <p:spPr>
          <a:xfrm>
            <a:off x="0" y="282883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200" b="1" dirty="0" err="1" smtClean="0">
                <a:solidFill>
                  <a:schemeClr val="bg1"/>
                </a:solidFill>
              </a:rPr>
              <a:t>www.ffcg.se</a:t>
            </a:r>
            <a:endParaRPr lang="sv-SE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06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Forefront">
      <a:dk1>
        <a:srgbClr val="000000"/>
      </a:dk1>
      <a:lt1>
        <a:srgbClr val="FFFFFF"/>
      </a:lt1>
      <a:dk2>
        <a:srgbClr val="323332"/>
      </a:dk2>
      <a:lt2>
        <a:srgbClr val="F2F2F2"/>
      </a:lt2>
      <a:accent1>
        <a:srgbClr val="FEA300"/>
      </a:accent1>
      <a:accent2>
        <a:srgbClr val="FECF41"/>
      </a:accent2>
      <a:accent3>
        <a:srgbClr val="B5ADA0"/>
      </a:accent3>
      <a:accent4>
        <a:srgbClr val="E86950"/>
      </a:accent4>
      <a:accent5>
        <a:srgbClr val="73B0C2"/>
      </a:accent5>
      <a:accent6>
        <a:srgbClr val="ACC17C"/>
      </a:accent6>
      <a:hlink>
        <a:srgbClr val="FEA300"/>
      </a:hlink>
      <a:folHlink>
        <a:srgbClr val="FEA3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refront PPT mall 17 1.0" id="{FC945C29-2660-9A47-953C-7B8E98AAECB5}" vid="{17344678-CF57-5747-B7AF-EDC98EDC2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Forefront PPT mall 17 1.0</Template>
  <TotalTime>17598</TotalTime>
  <Words>431</Words>
  <Application>Microsoft Macintosh PowerPoint</Application>
  <PresentationFormat>Bredbild</PresentationFormat>
  <Paragraphs>122</Paragraphs>
  <Slides>8</Slides>
  <Notes>7</Notes>
  <HiddenSlides>0</HiddenSlides>
  <MMClips>0</MMClips>
  <ScaleCrop>false</ScaleCrop>
  <HeadingPairs>
    <vt:vector size="6" baseType="variant">
      <vt:variant>
        <vt:lpstr>Använt teckensnitt</vt:lpstr>
      </vt:variant>
      <vt:variant>
        <vt:i4>8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7" baseType="lpstr">
      <vt:lpstr>Arial Bold</vt:lpstr>
      <vt:lpstr>Calibri</vt:lpstr>
      <vt:lpstr>Gotham HTF</vt:lpstr>
      <vt:lpstr>Gotham HTF Book</vt:lpstr>
      <vt:lpstr>LucidaGrande</vt:lpstr>
      <vt:lpstr>Wingdings</vt:lpstr>
      <vt:lpstr>Arial</vt:lpstr>
      <vt:lpstr>Arial</vt:lpstr>
      <vt:lpstr>Office-tema</vt:lpstr>
      <vt:lpstr>AML and fraud detection in banking, based on event-driven microservices</vt:lpstr>
      <vt:lpstr>PowerPoint-presentation</vt:lpstr>
      <vt:lpstr>PowerPoint-presentation</vt:lpstr>
      <vt:lpstr>PowerPoint-presentation</vt:lpstr>
      <vt:lpstr>Baseline implementation</vt:lpstr>
      <vt:lpstr>PowerPoint-presentation</vt:lpstr>
      <vt:lpstr>Solution</vt:lpstr>
      <vt:lpstr>PowerPoint-presentation</vt:lpstr>
    </vt:vector>
  </TitlesOfParts>
  <Manager/>
  <Company/>
  <LinksUpToDate>false</LinksUpToDate>
  <SharedDoc>false</SharedDoc>
  <HyperlinkBase/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Forefront presentationsmall</dc:title>
  <dc:subject/>
  <dc:creator>Johan Lanner</dc:creator>
  <cp:keywords/>
  <dc:description/>
  <cp:lastModifiedBy>Andreas Lundsten</cp:lastModifiedBy>
  <cp:revision>56</cp:revision>
  <cp:lastPrinted>2016-09-21T12:21:07Z</cp:lastPrinted>
  <dcterms:created xsi:type="dcterms:W3CDTF">2017-10-07T05:59:53Z</dcterms:created>
  <dcterms:modified xsi:type="dcterms:W3CDTF">2018-03-15T13:24:15Z</dcterms:modified>
  <cp:category/>
</cp:coreProperties>
</file>