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7" r:id="rId6"/>
    <p:sldId id="268" r:id="rId7"/>
    <p:sldId id="262" r:id="rId8"/>
    <p:sldId id="261" r:id="rId9"/>
    <p:sldId id="263" r:id="rId10"/>
    <p:sldId id="264" r:id="rId11"/>
    <p:sldId id="266" r:id="rId12"/>
    <p:sldId id="265" r:id="rId13"/>
    <p:sldId id="270" r:id="rId14"/>
    <p:sldId id="269" r:id="rId15"/>
    <p:sldId id="271" r:id="rId16"/>
    <p:sldId id="258" r:id="rId1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4"/>
  </p:normalViewPr>
  <p:slideViewPr>
    <p:cSldViewPr snapToGrid="0">
      <p:cViewPr>
        <p:scale>
          <a:sx n="135" d="100"/>
          <a:sy n="135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A159F-47E7-ED4E-8554-5FEE5B16DE97}" type="datetimeFigureOut">
              <a:rPr lang="en-IT" smtClean="0"/>
              <a:t>30/06/24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FAD9-701D-3342-8BE3-03E9FB0F29A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404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1EC8-F616-5618-6B6D-E3C1DC0F3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790C-EB6F-FD69-A624-B6D0355FA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8673-5D44-B391-5F13-EFC51B5C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8308-183C-7845-8379-1AB356E27232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0F06-AF5E-820E-CCAC-39A467E1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7EB1-9855-5057-0583-EAF20128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53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583D-41A9-5873-96D5-B25849E0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398B5-3036-7720-986E-5D102BCB4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618B-BD5C-5B8C-04AC-B5D9BF87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F1F6-22C5-4540-97B6-FFF980ADD8B5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50E3-CFD4-FCB7-7FA3-411D77A6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D19F3-F2C5-C75A-D0EA-71ABFECC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1067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5A736-13CF-7DEB-77E3-2EA7B74E7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5E4FF-5616-A98F-2907-C2EDF38DD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8010-FE7E-6C77-204D-D75BC2F0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B7A-9C67-0A4F-AA98-53A5406221EC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09288-1425-B4F1-FB36-E6F8FB91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BDEC-9130-E276-4D1F-371485C1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509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2F80-1414-BD11-F2B9-46DCB959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DE43-AF80-D239-DAF8-102D88EF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2AC9-A0B7-326E-6687-A8235044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9230-D858-A205-5E49-C8F115F2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39E1-E1B1-6A53-2724-886175FC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5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D2A3-85BA-3774-2B87-514C6959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2DBD-7F33-FDFC-07F8-5B4732D4C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B55F-5E37-84C4-0177-B38D1AC0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59B1-B85D-B945-9FC2-E5EBED19283D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89D4-6C2C-C128-287C-39B89357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5997-C2AF-3827-6682-D775670F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34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20A7-F80F-237F-3F55-35B63DDE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A1ECB-0E86-6273-80DD-7330FC076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4E03-59C2-FEBC-572C-894902803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D51F8-D9A7-1787-F99C-39CC8CD9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29ED-E47D-A449-9F8E-940AED0FB776}" type="datetime1">
              <a:rPr lang="it-IT" smtClean="0"/>
              <a:t>30/06/24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009E-2478-FBA0-0B42-368799B5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2BE45-BD2B-ACE4-65D6-1E097067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574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C176-1129-D348-F217-1E1AB69C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5578-8343-8424-8589-7063122AE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96D62-B0B5-7111-B15B-7B2232121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C3859-E6D9-53E3-2D5E-CF784C5D5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D9BBB-A47A-92C3-B2BD-297E70840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50B7A-2660-54BE-E997-2255DDA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FAF8-EC3D-B44E-9D33-9F34B55A021A}" type="datetime1">
              <a:rPr lang="it-IT" smtClean="0"/>
              <a:t>30/06/24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59818-09B2-5BDF-07EF-4583F4EC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3F0B3-2A89-84C3-723D-B26DA385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6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FBE-67B9-B464-206C-1BFCC1BF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529F3-4A41-4892-4FE9-5A89E16D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AEF3-2B46-D54D-83D6-C15C017C3C35}" type="datetime1">
              <a:rPr lang="it-IT" smtClean="0"/>
              <a:t>30/06/24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9682D-8328-ACB3-7BB8-BE805B7F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AA4D-E910-DF20-7B54-74C63202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9983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117F6-8130-A439-D590-E2140FE5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F2C4-FF7A-2745-ABBA-17B5273A64A1}" type="datetime1">
              <a:rPr lang="it-IT" smtClean="0"/>
              <a:t>30/06/24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DCD4A-DFA7-AEDA-B59B-BC0219CC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3B1E2-5F8D-5ECA-AF2B-1C56D6F1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54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6135-D641-3983-7FC4-31CB52E4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AD8B-9127-CB85-BAA1-70158C76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225F8-B6A5-6D88-8DB2-25E4ED4F4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FC8A0-A08A-7088-75D0-42FE7283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7718-428C-904A-A22C-8F43F4D6693F}" type="datetime1">
              <a:rPr lang="it-IT" smtClean="0"/>
              <a:t>30/06/24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42EE6-3E81-56B5-ECD7-D3AEFE1E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E079B-C8BD-9E7D-91F9-5BA24209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80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5FA6-DC1E-6935-4FD0-FCB04C5A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BCF9B-AEBF-E133-FC84-069C81301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2DFF7-8505-B949-F892-9AD4C8858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4013F-31D1-EBAB-14FE-832860BF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7247-B126-854D-928D-AC214FE07D8D}" type="datetime1">
              <a:rPr lang="it-IT" smtClean="0"/>
              <a:t>30/06/24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0382D-494A-2428-845F-8A2C3DEE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9789F-60A0-7446-0554-B5D1A0D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6711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E717E-6565-5BC9-7EC5-D2D0DAA3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9DAF-D46B-E622-76B1-93C81BFEF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E0F4-FEC0-AC23-F2E4-1DF2EFFA6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D8072-40CA-6D4E-8E9E-56B76AD0962F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0516-AD8D-81D8-F3EF-6B67CC7E7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6906-06FD-5854-2F89-2F7A67D1F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F4CC1-E35D-3D48-AA39-17FCF5719C3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14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8652-6388-D995-0A12-16E6CBF2C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GPU acceleration of Smith Waterman and</a:t>
            </a:r>
            <a:br>
              <a:rPr lang="en-GB" dirty="0"/>
            </a:br>
            <a:r>
              <a:rPr lang="en-GB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PairHMM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algorithms</a:t>
            </a:r>
            <a:endParaRPr lang="en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D8C2E-A453-1C0D-8224-4EBA4AE5E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rtl="0"/>
            <a:r>
              <a:rPr lang="en-GB" sz="8600" dirty="0">
                <a:effectLst/>
                <a:highlight>
                  <a:srgbClr val="FFFFFF"/>
                </a:highlight>
              </a:rPr>
              <a:t>Antonio Marusic</a:t>
            </a:r>
          </a:p>
          <a:p>
            <a:pPr rtl="0"/>
            <a:r>
              <a:rPr lang="en-GB" sz="8600" dirty="0" err="1">
                <a:highlight>
                  <a:srgbClr val="FFFFFF"/>
                </a:highlight>
              </a:rPr>
              <a:t>a</a:t>
            </a:r>
            <a:r>
              <a:rPr lang="en-GB" sz="8600" dirty="0" err="1">
                <a:effectLst/>
                <a:highlight>
                  <a:srgbClr val="FFFFFF"/>
                </a:highlight>
              </a:rPr>
              <a:t>ntonio.Marusic@mail.polimi.it</a:t>
            </a:r>
            <a:br>
              <a:rPr lang="en-GB" sz="8600" dirty="0">
                <a:effectLst/>
                <a:highlight>
                  <a:srgbClr val="FFFFFF"/>
                </a:highlight>
              </a:rPr>
            </a:br>
            <a:r>
              <a:rPr lang="en-GB" sz="8600" dirty="0">
                <a:effectLst/>
                <a:highlight>
                  <a:srgbClr val="FFFFFF"/>
                </a:highlight>
              </a:rPr>
              <a:t>June 30, 2024</a:t>
            </a:r>
          </a:p>
          <a:p>
            <a:pPr rtl="0"/>
            <a:r>
              <a:rPr lang="en-GB" sz="8600" dirty="0">
                <a:effectLst/>
                <a:highlight>
                  <a:srgbClr val="FFFFFF"/>
                </a:highlight>
              </a:rPr>
              <a:t>DEIB – </a:t>
            </a:r>
            <a:r>
              <a:rPr lang="en-GB" sz="8600" dirty="0" err="1">
                <a:effectLst/>
                <a:highlight>
                  <a:srgbClr val="FFFFFF"/>
                </a:highlight>
              </a:rPr>
              <a:t>Dipartimento</a:t>
            </a:r>
            <a:r>
              <a:rPr lang="en-GB" sz="8600" dirty="0">
                <a:effectLst/>
                <a:highlight>
                  <a:srgbClr val="FFFFFF"/>
                </a:highlight>
              </a:rPr>
              <a:t> di </a:t>
            </a:r>
            <a:r>
              <a:rPr lang="en-GB" sz="8600" dirty="0" err="1">
                <a:effectLst/>
                <a:highlight>
                  <a:srgbClr val="FFFFFF"/>
                </a:highlight>
              </a:rPr>
              <a:t>Elettronica</a:t>
            </a:r>
            <a:r>
              <a:rPr lang="en-GB" sz="8600" dirty="0">
                <a:effectLst/>
                <a:highlight>
                  <a:srgbClr val="FFFFFF"/>
                </a:highlight>
              </a:rPr>
              <a:t> </a:t>
            </a:r>
            <a:r>
              <a:rPr lang="en-GB" sz="8600" dirty="0" err="1">
                <a:effectLst/>
                <a:highlight>
                  <a:srgbClr val="FFFFFF"/>
                </a:highlight>
              </a:rPr>
              <a:t>Informazione</a:t>
            </a:r>
            <a:r>
              <a:rPr lang="en-GB" sz="8600" dirty="0">
                <a:effectLst/>
                <a:highlight>
                  <a:srgbClr val="FFFFFF"/>
                </a:highlight>
              </a:rPr>
              <a:t> e </a:t>
            </a:r>
            <a:r>
              <a:rPr lang="en-GB" sz="8600" dirty="0" err="1">
                <a:effectLst/>
                <a:highlight>
                  <a:srgbClr val="FFFFFF"/>
                </a:highlight>
              </a:rPr>
              <a:t>Bioingegneria</a:t>
            </a:r>
            <a:endParaRPr lang="en-GB" sz="8600" dirty="0">
              <a:effectLst/>
              <a:highlight>
                <a:srgbClr val="FFFFFF"/>
              </a:highlight>
            </a:endParaRPr>
          </a:p>
          <a:p>
            <a:pPr rtl="0"/>
            <a:endParaRPr lang="en-GB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rtl="0"/>
            <a:endParaRPr lang="en-GB" dirty="0">
              <a:effectLst/>
              <a:highlight>
                <a:srgbClr val="FFFFFF"/>
              </a:highlight>
            </a:endParaRPr>
          </a:p>
          <a:p>
            <a:pPr algn="l" rtl="0"/>
            <a:br>
              <a:rPr lang="en-GB" b="0" i="0" dirty="0">
                <a:solidFill>
                  <a:srgbClr val="495365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</a:br>
            <a:endParaRPr lang="en-GB" b="0" i="0" dirty="0">
              <a:solidFill>
                <a:srgbClr val="495365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1197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370D-AC07-7AAA-CEF6-AFCA163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length 1024</a:t>
            </a:r>
            <a:endParaRPr lang="en-IT" dirty="0"/>
          </a:p>
        </p:txBody>
      </p:sp>
      <p:pic>
        <p:nvPicPr>
          <p:cNvPr id="8" name="Content Placeholder 7" descr="A graph with a line&#10;&#10;Description automatically generated">
            <a:extLst>
              <a:ext uri="{FF2B5EF4-FFF2-40B4-BE49-F238E27FC236}">
                <a16:creationId xmlns:a16="http://schemas.microsoft.com/office/drawing/2014/main" id="{98CD3DCA-FE23-43AA-567E-729713621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719" y="1825625"/>
            <a:ext cx="6842562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8A5D-44FC-24D4-6C02-9FB627E8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837B-73DB-5567-55C0-B2B7734C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DFBB9-BF24-120B-B21E-55A4B64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8401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9394-9034-D5D6-2789-41C66F48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length 512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B206-FAEA-ABDA-870E-88AA2EBB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88F4-C85B-AC5D-3324-4F97F7F3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BD6D-A834-7349-1C68-6EC20EA6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DB24-C314-F168-F197-845C6E8D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11</a:t>
            </a:fld>
            <a:endParaRPr lang="en-IT"/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7DDDA049-2CAB-03DF-00ED-0DDF0811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219" y="1959318"/>
            <a:ext cx="7059891" cy="453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B748-A7CD-7113-2A89-292CCD47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length 256</a:t>
            </a:r>
            <a:endParaRPr lang="en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6948-7642-C710-1F5C-1739C676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BF69-F447-FF85-1A81-992985ED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43F5-0524-390B-8E00-5E617BB8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12</a:t>
            </a:fld>
            <a:endParaRPr lang="en-IT"/>
          </a:p>
        </p:txBody>
      </p:sp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0F7D9D40-DC10-5E08-1AAE-4232C9EB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53304"/>
            <a:ext cx="6989720" cy="45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9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0BBE-8641-9BB5-F1D4-C745C7E3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length 128</a:t>
            </a:r>
            <a:endParaRPr lang="en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A9FD-DEEA-09FC-2B79-C4C541C1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393BF-EEBC-C283-4DD8-CB4787A8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8A19-BD86-7F76-6384-36FB81E6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13</a:t>
            </a:fld>
            <a:endParaRPr lang="en-IT"/>
          </a:p>
        </p:txBody>
      </p:sp>
      <p:pic>
        <p:nvPicPr>
          <p:cNvPr id="7" name="Content Placeholder 11" descr="A graph with a line&#10;&#10;Description automatically generated">
            <a:extLst>
              <a:ext uri="{FF2B5EF4-FFF2-40B4-BE49-F238E27FC236}">
                <a16:creationId xmlns:a16="http://schemas.microsoft.com/office/drawing/2014/main" id="{5657DC72-8469-32C7-B994-414F68181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327" y="1825625"/>
            <a:ext cx="6809345" cy="4351338"/>
          </a:xfrm>
        </p:spPr>
      </p:pic>
    </p:spTree>
    <p:extLst>
      <p:ext uri="{BB962C8B-B14F-4D97-AF65-F5344CB8AC3E}">
        <p14:creationId xmlns:p14="http://schemas.microsoft.com/office/powerpoint/2010/main" val="3979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1A4C-D6D7-1C96-F125-F103001A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length 64</a:t>
            </a:r>
            <a:endParaRPr lang="en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36AEB-EBF1-17F9-53BF-9109BE6B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3C5D-36F0-5632-FFAA-4195BCE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A85C-5357-C5ED-4016-73756CE8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14</a:t>
            </a:fld>
            <a:endParaRPr lang="en-IT"/>
          </a:p>
        </p:txBody>
      </p:sp>
      <p:pic>
        <p:nvPicPr>
          <p:cNvPr id="7" name="Content Placeholder 6" descr="A graph with a blue line&#10;&#10;Description automatically generated">
            <a:extLst>
              <a:ext uri="{FF2B5EF4-FFF2-40B4-BE49-F238E27FC236}">
                <a16:creationId xmlns:a16="http://schemas.microsoft.com/office/drawing/2014/main" id="{86C00F21-8AF5-EA4B-7C08-1A753FC77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688" y="1825625"/>
            <a:ext cx="66986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9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9279-2689-803F-2604-6BF95F2F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321" y="2766218"/>
            <a:ext cx="10515600" cy="1325563"/>
          </a:xfrm>
        </p:spPr>
        <p:txBody>
          <a:bodyPr/>
          <a:lstStyle/>
          <a:p>
            <a:pPr algn="ctr"/>
            <a:r>
              <a:rPr lang="en-IT" dirty="0"/>
              <a:t>Thank you for the attention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7433E-415B-731C-CAAE-4ECC936A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1953-1104-5E17-6F0F-EAF76981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63B68-3A97-C8D5-6EE8-1A355CBF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0081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B8FF49-6276-8057-A940-B7B7BCF8B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27514"/>
              </p:ext>
            </p:extLst>
          </p:nvPr>
        </p:nvGraphicFramePr>
        <p:xfrm>
          <a:off x="2029138" y="779345"/>
          <a:ext cx="3896176" cy="528008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4044">
                  <a:extLst>
                    <a:ext uri="{9D8B030D-6E8A-4147-A177-3AD203B41FA5}">
                      <a16:colId xmlns:a16="http://schemas.microsoft.com/office/drawing/2014/main" val="1616004815"/>
                    </a:ext>
                  </a:extLst>
                </a:gridCol>
                <a:gridCol w="974044">
                  <a:extLst>
                    <a:ext uri="{9D8B030D-6E8A-4147-A177-3AD203B41FA5}">
                      <a16:colId xmlns:a16="http://schemas.microsoft.com/office/drawing/2014/main" val="4060639235"/>
                    </a:ext>
                  </a:extLst>
                </a:gridCol>
                <a:gridCol w="974044">
                  <a:extLst>
                    <a:ext uri="{9D8B030D-6E8A-4147-A177-3AD203B41FA5}">
                      <a16:colId xmlns:a16="http://schemas.microsoft.com/office/drawing/2014/main" val="3345726964"/>
                    </a:ext>
                  </a:extLst>
                </a:gridCol>
                <a:gridCol w="974044">
                  <a:extLst>
                    <a:ext uri="{9D8B030D-6E8A-4147-A177-3AD203B41FA5}">
                      <a16:colId xmlns:a16="http://schemas.microsoft.com/office/drawing/2014/main" val="2232850794"/>
                    </a:ext>
                  </a:extLst>
                </a:gridCol>
              </a:tblGrid>
              <a:tr h="880014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89881"/>
                  </a:ext>
                </a:extLst>
              </a:tr>
              <a:tr h="880014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176107"/>
                  </a:ext>
                </a:extLst>
              </a:tr>
              <a:tr h="880014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22290"/>
                  </a:ext>
                </a:extLst>
              </a:tr>
              <a:tr h="880014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00165"/>
                  </a:ext>
                </a:extLst>
              </a:tr>
              <a:tr h="880014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0874"/>
                  </a:ext>
                </a:extLst>
              </a:tr>
              <a:tr h="880014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01206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561992-A245-D19E-B780-434E3F276080}"/>
              </a:ext>
            </a:extLst>
          </p:cNvPr>
          <p:cNvSpPr/>
          <p:nvPr/>
        </p:nvSpPr>
        <p:spPr>
          <a:xfrm rot="13664668">
            <a:off x="3792853" y="1681469"/>
            <a:ext cx="521108" cy="1674586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22F1A6-0C84-F617-F614-D7AAE2431F9D}"/>
              </a:ext>
            </a:extLst>
          </p:cNvPr>
          <p:cNvCxnSpPr>
            <a:cxnSpLocks/>
          </p:cNvCxnSpPr>
          <p:nvPr/>
        </p:nvCxnSpPr>
        <p:spPr>
          <a:xfrm>
            <a:off x="4463184" y="1270059"/>
            <a:ext cx="0" cy="706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A815F4-EBFA-B9DC-D11E-C1B36D226E0B}"/>
              </a:ext>
            </a:extLst>
          </p:cNvPr>
          <p:cNvCxnSpPr>
            <a:cxnSpLocks/>
          </p:cNvCxnSpPr>
          <p:nvPr/>
        </p:nvCxnSpPr>
        <p:spPr>
          <a:xfrm>
            <a:off x="3470276" y="2152132"/>
            <a:ext cx="0" cy="706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091CF7-408C-5285-4A14-41866852EA43}"/>
              </a:ext>
            </a:extLst>
          </p:cNvPr>
          <p:cNvCxnSpPr>
            <a:cxnSpLocks/>
          </p:cNvCxnSpPr>
          <p:nvPr/>
        </p:nvCxnSpPr>
        <p:spPr>
          <a:xfrm>
            <a:off x="2745221" y="2960314"/>
            <a:ext cx="6352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C4C95-CE85-4E5E-C5E7-F93C648497D3}"/>
              </a:ext>
            </a:extLst>
          </p:cNvPr>
          <p:cNvCxnSpPr>
            <a:cxnSpLocks/>
          </p:cNvCxnSpPr>
          <p:nvPr/>
        </p:nvCxnSpPr>
        <p:spPr>
          <a:xfrm>
            <a:off x="3705803" y="2078241"/>
            <a:ext cx="6352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D811C3-65A2-7341-4965-D55E28D5F043}"/>
              </a:ext>
            </a:extLst>
          </p:cNvPr>
          <p:cNvCxnSpPr>
            <a:cxnSpLocks/>
          </p:cNvCxnSpPr>
          <p:nvPr/>
        </p:nvCxnSpPr>
        <p:spPr>
          <a:xfrm>
            <a:off x="2659309" y="2180074"/>
            <a:ext cx="599166" cy="53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C89C0-7DD3-9EFF-F1AA-D241CBC0BA1A}"/>
              </a:ext>
            </a:extLst>
          </p:cNvPr>
          <p:cNvCxnSpPr>
            <a:cxnSpLocks/>
          </p:cNvCxnSpPr>
          <p:nvPr/>
        </p:nvCxnSpPr>
        <p:spPr>
          <a:xfrm>
            <a:off x="3666896" y="1298001"/>
            <a:ext cx="599166" cy="53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9CB5B9-95BF-4454-AD72-68CA0B0BC6F3}"/>
              </a:ext>
            </a:extLst>
          </p:cNvPr>
          <p:cNvSpPr txBox="1"/>
          <p:nvPr/>
        </p:nvSpPr>
        <p:spPr>
          <a:xfrm>
            <a:off x="2382592" y="4121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F3D05-C2A0-7626-0367-2FFFBAAEC4C7}"/>
              </a:ext>
            </a:extLst>
          </p:cNvPr>
          <p:cNvSpPr txBox="1"/>
          <p:nvPr/>
        </p:nvSpPr>
        <p:spPr>
          <a:xfrm>
            <a:off x="3316227" y="4121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63A30A-77F3-00B8-CC89-75D8C6ACAC2F}"/>
              </a:ext>
            </a:extLst>
          </p:cNvPr>
          <p:cNvSpPr txBox="1"/>
          <p:nvPr/>
        </p:nvSpPr>
        <p:spPr>
          <a:xfrm>
            <a:off x="5274726" y="390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975522-513B-37FD-4233-26DC4B24E32D}"/>
              </a:ext>
            </a:extLst>
          </p:cNvPr>
          <p:cNvSpPr txBox="1"/>
          <p:nvPr/>
        </p:nvSpPr>
        <p:spPr>
          <a:xfrm>
            <a:off x="4341091" y="4100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1CD8F-CC66-24C4-EF1B-F1B0445BE626}"/>
              </a:ext>
            </a:extLst>
          </p:cNvPr>
          <p:cNvSpPr txBox="1"/>
          <p:nvPr/>
        </p:nvSpPr>
        <p:spPr>
          <a:xfrm>
            <a:off x="1723902" y="9332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DFF968-72CF-1FF2-78AD-773D9BC1A56F}"/>
              </a:ext>
            </a:extLst>
          </p:cNvPr>
          <p:cNvSpPr txBox="1"/>
          <p:nvPr/>
        </p:nvSpPr>
        <p:spPr>
          <a:xfrm>
            <a:off x="1723902" y="18935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7FCD9-20C2-8C20-B8E1-5AD09DCD4135}"/>
              </a:ext>
            </a:extLst>
          </p:cNvPr>
          <p:cNvSpPr txBox="1"/>
          <p:nvPr/>
        </p:nvSpPr>
        <p:spPr>
          <a:xfrm>
            <a:off x="1723902" y="27756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52BC5-7CB4-FD40-7032-B7774237C2F7}"/>
              </a:ext>
            </a:extLst>
          </p:cNvPr>
          <p:cNvSpPr txBox="1"/>
          <p:nvPr/>
        </p:nvSpPr>
        <p:spPr>
          <a:xfrm>
            <a:off x="1721040" y="36577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3BEFE1-2933-D6D8-2AC9-855720E008CD}"/>
              </a:ext>
            </a:extLst>
          </p:cNvPr>
          <p:cNvSpPr txBox="1"/>
          <p:nvPr/>
        </p:nvSpPr>
        <p:spPr>
          <a:xfrm>
            <a:off x="1721040" y="45397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A11DE-0127-8359-B3D8-85244D76EA52}"/>
              </a:ext>
            </a:extLst>
          </p:cNvPr>
          <p:cNvSpPr txBox="1"/>
          <p:nvPr/>
        </p:nvSpPr>
        <p:spPr>
          <a:xfrm>
            <a:off x="1721040" y="54218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4912-7E29-FC8C-F649-356FD472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1139-ADD0-564D-B42B-B2A6D99938CA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A10EF-C036-67E7-2B48-CA00CC84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4E21A-9FF9-8EE0-6F23-432AB56A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873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53CE-2EB6-EAAD-9550-783652F1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Background</a:t>
            </a:r>
          </a:p>
        </p:txBody>
      </p:sp>
      <p:pic>
        <p:nvPicPr>
          <p:cNvPr id="8" name="Content Placeholder 7" descr="A close-up of a number&#10;&#10;Description automatically generated">
            <a:extLst>
              <a:ext uri="{FF2B5EF4-FFF2-40B4-BE49-F238E27FC236}">
                <a16:creationId xmlns:a16="http://schemas.microsoft.com/office/drawing/2014/main" id="{532CC88E-C770-3875-790A-8760704A4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00" y="1893313"/>
            <a:ext cx="9004300" cy="401899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085B-0EDC-06DB-5989-68B4269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E77-BC1F-0446-ABDC-77A9B6517B1A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8037-BB63-6059-9EF0-DF47F03E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2817-402A-FB93-01DB-56DE601E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1322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6AD0-CDE6-24AC-DE37-BD313A4E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Smith Waterman</a:t>
            </a:r>
          </a:p>
        </p:txBody>
      </p:sp>
      <p:pic>
        <p:nvPicPr>
          <p:cNvPr id="8" name="Content Placeholder 7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BFE5A78E-80FE-56E0-1673-231A52C12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20" y="1356746"/>
            <a:ext cx="7178565" cy="45745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9A331-3566-B10C-3DDE-C7AF1268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8C82-BFE6-A6C3-7230-CCEEC339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3979-6224-C3B9-9045-E5BF32D9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3</a:t>
            </a:fld>
            <a:endParaRPr lang="en-IT"/>
          </a:p>
        </p:txBody>
      </p:sp>
      <p:pic>
        <p:nvPicPr>
          <p:cNvPr id="10" name="Picture 9" descr="A close-up of a math problem&#10;&#10;Description automatically generated">
            <a:extLst>
              <a:ext uri="{FF2B5EF4-FFF2-40B4-BE49-F238E27FC236}">
                <a16:creationId xmlns:a16="http://schemas.microsoft.com/office/drawing/2014/main" id="{C0D85772-F5DD-A030-8744-9F1CE67A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39" y="2455707"/>
            <a:ext cx="4182908" cy="11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DD58-7554-AE66-8F10-CF88811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Pair Hidden Marcov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2BF11-9DA7-6747-AA5B-55B292C7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BCED-806D-CE84-0302-521D2487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7C653-7BF3-55AF-B63C-CF03759E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4</a:t>
            </a:fld>
            <a:endParaRPr lang="en-IT"/>
          </a:p>
        </p:txBody>
      </p:sp>
      <p:pic>
        <p:nvPicPr>
          <p:cNvPr id="12" name="Content Placeholder 11" descr="A number of mathematical equations&#10;&#10;Description automatically generated with medium confidence">
            <a:extLst>
              <a:ext uri="{FF2B5EF4-FFF2-40B4-BE49-F238E27FC236}">
                <a16:creationId xmlns:a16="http://schemas.microsoft.com/office/drawing/2014/main" id="{A3D49749-01D9-30C5-EE1B-B4EEF065A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896" y="1420813"/>
            <a:ext cx="7430129" cy="1325563"/>
          </a:xfrm>
        </p:spPr>
      </p:pic>
      <p:pic>
        <p:nvPicPr>
          <p:cNvPr id="14" name="Picture 1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BE08F06-6F9B-0EC2-7621-777D88B4A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95" y="3159125"/>
            <a:ext cx="6515257" cy="22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1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F563-7DD9-9F72-CF71-04BF434E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Architectural overview of a GPU</a:t>
            </a:r>
          </a:p>
        </p:txBody>
      </p:sp>
      <p:pic>
        <p:nvPicPr>
          <p:cNvPr id="8" name="Content Placeholder 7" descr="A diagram of a computer processor&#10;&#10;Description automatically generated">
            <a:extLst>
              <a:ext uri="{FF2B5EF4-FFF2-40B4-BE49-F238E27FC236}">
                <a16:creationId xmlns:a16="http://schemas.microsoft.com/office/drawing/2014/main" id="{9FB04833-AF1D-C329-FDCB-0B7A9956D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14" y="1809626"/>
            <a:ext cx="4827571" cy="42652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D66D-E431-01D8-C033-3236ACBC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2ECD-CB2C-4783-53FA-B7F21F17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1C63-E273-22EC-7057-FED00CC2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5</a:t>
            </a:fld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39E4-BBE4-665D-B6C8-7E843E70BFE9}"/>
              </a:ext>
            </a:extLst>
          </p:cNvPr>
          <p:cNvSpPr txBox="1"/>
          <p:nvPr/>
        </p:nvSpPr>
        <p:spPr>
          <a:xfrm>
            <a:off x="7041823" y="2450969"/>
            <a:ext cx="4028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Streaming multiprocessors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L1 and L2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Device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Threads and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Warp execution</a:t>
            </a:r>
          </a:p>
        </p:txBody>
      </p:sp>
    </p:spTree>
    <p:extLst>
      <p:ext uri="{BB962C8B-B14F-4D97-AF65-F5344CB8AC3E}">
        <p14:creationId xmlns:p14="http://schemas.microsoft.com/office/powerpoint/2010/main" val="391998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BA41-4E4A-761D-0667-9F91DA78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Memory hierarchy of a GPU</a:t>
            </a:r>
          </a:p>
        </p:txBody>
      </p:sp>
      <p:pic>
        <p:nvPicPr>
          <p:cNvPr id="8" name="Content Placeholder 7" descr="A diagram of a device&#10;&#10;Description automatically generated">
            <a:extLst>
              <a:ext uri="{FF2B5EF4-FFF2-40B4-BE49-F238E27FC236}">
                <a16:creationId xmlns:a16="http://schemas.microsoft.com/office/drawing/2014/main" id="{BDCE5409-7485-D8A5-A13E-C48A43E2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53" y="1590634"/>
            <a:ext cx="4257970" cy="449208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3835-2F0F-550A-ABC9-BC4896E7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A1C0-2EA0-5A81-2639-C84CF3CC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CD4F-BA12-882F-D67C-D6A8F108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6</a:t>
            </a:fld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5B691-879C-5D3A-0920-1C98A159C555}"/>
              </a:ext>
            </a:extLst>
          </p:cNvPr>
          <p:cNvSpPr txBox="1"/>
          <p:nvPr/>
        </p:nvSpPr>
        <p:spPr>
          <a:xfrm>
            <a:off x="6419654" y="2823189"/>
            <a:ext cx="4668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Allocation of global memory from the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Declarations of kernel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Device memory contains local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</a:t>
            </a:r>
            <a:r>
              <a:rPr lang="en-IT" dirty="0"/>
              <a:t>ow to use shared memory</a:t>
            </a:r>
          </a:p>
        </p:txBody>
      </p:sp>
    </p:spTree>
    <p:extLst>
      <p:ext uri="{BB962C8B-B14F-4D97-AF65-F5344CB8AC3E}">
        <p14:creationId xmlns:p14="http://schemas.microsoft.com/office/powerpoint/2010/main" val="281739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07E6-262C-D16D-B2E6-7BD72221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GPU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6CFF-DABB-291D-71A7-1636A1B1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Parse data</a:t>
            </a:r>
          </a:p>
          <a:p>
            <a:r>
              <a:rPr lang="en-IT" dirty="0"/>
              <a:t>Copy data in global memory</a:t>
            </a:r>
          </a:p>
          <a:p>
            <a:r>
              <a:rPr lang="en-IT" dirty="0"/>
              <a:t>Copy in reverse to allow coalesced data access</a:t>
            </a:r>
          </a:p>
          <a:p>
            <a:r>
              <a:rPr lang="en-IT" dirty="0"/>
              <a:t>Declare shared memory space</a:t>
            </a:r>
          </a:p>
          <a:p>
            <a:r>
              <a:rPr lang="en-IT" dirty="0"/>
              <a:t>Declare block and grid size</a:t>
            </a:r>
          </a:p>
          <a:p>
            <a:r>
              <a:rPr lang="en-IT" dirty="0"/>
              <a:t>Start the kernel</a:t>
            </a:r>
          </a:p>
          <a:p>
            <a:r>
              <a:rPr lang="en-IT" dirty="0"/>
              <a:t>Attention on sinchronization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BFFA-ABFE-3963-BF62-9D58F3A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E7400-0B6A-2C2B-1C93-32D77952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ACE07-21D2-C7E3-297A-465F3CDD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5011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DE59-9DAE-6794-EDE8-417FFEFC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GPU implementation 2</a:t>
            </a:r>
          </a:p>
        </p:txBody>
      </p:sp>
      <p:pic>
        <p:nvPicPr>
          <p:cNvPr id="8" name="Content Placeholder 7" descr="A yellow and red grid with a rectangular object in the middle&#10;&#10;Description automatically generated">
            <a:extLst>
              <a:ext uri="{FF2B5EF4-FFF2-40B4-BE49-F238E27FC236}">
                <a16:creationId xmlns:a16="http://schemas.microsoft.com/office/drawing/2014/main" id="{0DFBF9EE-9EF0-0B04-B192-2277B1448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799" y="2105819"/>
            <a:ext cx="2870200" cy="3835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EB01-14C5-EA49-653F-99B8CB29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9B33-3615-15F4-A365-56D499D2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75DB-DDEE-D4D7-B0BE-00D52F9E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8</a:t>
            </a:fld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C5842-12EF-6D05-E7FE-D238A4C1B1C8}"/>
              </a:ext>
            </a:extLst>
          </p:cNvPr>
          <p:cNvSpPr txBox="1"/>
          <p:nvPr/>
        </p:nvSpPr>
        <p:spPr>
          <a:xfrm>
            <a:off x="6768444" y="2894028"/>
            <a:ext cx="35256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3200" dirty="0"/>
              <a:t>3 phases of the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3200" dirty="0"/>
              <a:t>Dependent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3200" dirty="0"/>
              <a:t>Sliding window</a:t>
            </a:r>
          </a:p>
        </p:txBody>
      </p:sp>
    </p:spTree>
    <p:extLst>
      <p:ext uri="{BB962C8B-B14F-4D97-AF65-F5344CB8AC3E}">
        <p14:creationId xmlns:p14="http://schemas.microsoft.com/office/powerpoint/2010/main" val="358401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1367-F6D9-994E-BF19-504E6FDA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D3A70-11DA-9108-DB68-E0926F9E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50k sequences aligned pairwise</a:t>
            </a:r>
          </a:p>
          <a:p>
            <a:r>
              <a:rPr lang="en-IT" dirty="0"/>
              <a:t>Inputs with sequences of variable length</a:t>
            </a:r>
          </a:p>
          <a:p>
            <a:r>
              <a:rPr lang="en-IT" dirty="0"/>
              <a:t>Parameter tuning of block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2043-9287-1610-AF2A-4AF63696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BB4-923A-BF45-964C-3B0DBA3057D3}" type="datetime1">
              <a:rPr lang="it-IT" smtClean="0"/>
              <a:t>30/06/24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BBA4-3955-4782-8FB7-FEC35713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Politecnico di Milano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60A5-5539-05EE-D9C2-CABDCD82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4CC1-E35D-3D48-AA39-17FCF5719C3B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3390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254</Words>
  <Application>Microsoft Macintosh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Lato</vt:lpstr>
      <vt:lpstr>Office Theme</vt:lpstr>
      <vt:lpstr>GPU acceleration of Smith Waterman and PairHMM algorithms</vt:lpstr>
      <vt:lpstr>Background</vt:lpstr>
      <vt:lpstr>Smith Waterman</vt:lpstr>
      <vt:lpstr>Pair Hidden Marcov Model</vt:lpstr>
      <vt:lpstr>Architectural overview of a GPU</vt:lpstr>
      <vt:lpstr>Memory hierarchy of a GPU</vt:lpstr>
      <vt:lpstr>GPU implementation</vt:lpstr>
      <vt:lpstr>GPU implementation 2</vt:lpstr>
      <vt:lpstr>Tests and results</vt:lpstr>
      <vt:lpstr>Input length 1024</vt:lpstr>
      <vt:lpstr>Input length 512</vt:lpstr>
      <vt:lpstr>Input length 256</vt:lpstr>
      <vt:lpstr>Input length 128</vt:lpstr>
      <vt:lpstr>Input length 64</vt:lpstr>
      <vt:lpstr>Thank you for the attention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Marusic</dc:creator>
  <cp:lastModifiedBy>Antonio Marusic</cp:lastModifiedBy>
  <cp:revision>5</cp:revision>
  <dcterms:created xsi:type="dcterms:W3CDTF">2024-06-18T07:27:36Z</dcterms:created>
  <dcterms:modified xsi:type="dcterms:W3CDTF">2024-06-30T11:53:23Z</dcterms:modified>
</cp:coreProperties>
</file>