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62" r:id="rId5"/>
    <p:sldId id="263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8A601-5C60-4554-BAC4-46E4FF9747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72275-13B7-4DDC-AE52-17B102CAB8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7E5BA-E6B1-425F-A1DC-5B0BE55B401E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166A2-14BE-4405-9811-6205B7BA0B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5127-F3D5-4144-90F8-9E867C0832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D5A5-EB28-407A-8206-5CC60048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8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A6D68-34CF-4C51-83C5-C0838AA66D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3DFD4-BF73-47FB-8980-130337048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2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7F18-2D05-4047-A4A2-B4E38EE13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24FF2-EDE8-490F-8F8C-0DCEDE74E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7564-9030-4A43-B78C-331FB2E1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3261-B976-451F-A96F-0E4D2E1F1082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C74C-5E16-489F-89E8-1AEB37E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E799-06FD-403C-845F-5E0B4F26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0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D61F-197C-43AB-9A06-CBAD4A67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B839-FD2A-4D1D-85DE-6B45732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6A2E-4DBB-44D3-ABE7-6EF3D03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0446-8164-4182-8FB1-2EA17D16260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9181-F4DB-44A9-BC87-F28EC944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4C15-19F2-40B4-9A1C-47B41C44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373D2-8829-48E6-8343-4468E13CD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3ACDB-5E67-4A1E-B5E6-DF9EA10A3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1855-CE24-4890-A69C-4F7BBE9C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1AC4B-A572-4DB2-A298-4E711FDDF8DD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5B2C-1F1C-4463-8001-4AB2E32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CC43-08BA-4190-A07D-8C633B94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106B-5A46-4EEC-84FC-8308937E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DB5E-A95F-4611-90B5-919E7D4D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26A8-D45F-4B4F-99C2-ABDFD319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ED7B-8FC1-4691-848E-23965027DA21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E148-1928-4B1D-A5A4-9B24ED6A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A22C2-0838-4EB3-BCBD-A5B13FAE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0452-D2C7-42CE-AEAF-4B2FE9B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144D-A9AB-4BA0-8259-BACEB6B4A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8D276-C605-4337-BAB2-4BBB8C6A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1F2B-23EB-47ED-9D06-E1201C8AF663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CBF9-4AAB-4DE5-85D7-896FFB18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56B49-D7DE-46DC-9002-552FF35A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9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D4CF-4B53-41F7-A2DD-BA3DCBC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A96-34ED-44F4-82C5-96B2B717C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FAF-7424-4904-A91A-2779F9A95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9035F-6D5A-4351-9154-AB9356F8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2B05-BCAB-4264-92B7-AEE9B07DA05C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B318-AC7C-4E19-827F-DC7DA78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A3C3-DE63-4622-9996-F720DE03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0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F824-FE83-47BF-9F86-10CA9D5D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CFD45-332D-4EED-AE94-CD5F5D221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0197D-0224-4C6B-B6E1-8C42D9B64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C7AE6-5F32-4776-9AFF-F8BB6B22A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85869-D5CE-495B-8906-D4F86CA48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8BEB1-A1F8-4801-803D-70940741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7129-8CBF-4FF4-9873-E162349397B7}" type="datetime1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6C1B7-D4E3-445C-ACA5-83157E9C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356FC-1D43-4E76-B71F-5FF9A4DF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E7AE-21D7-453B-8036-6ABA0AC2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9AE03-E6D3-4228-BAC1-84DA2BAD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C2A7-91F6-438C-96FE-673953B4BA10}" type="datetime1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B6A90-032C-4EFE-82FE-E6A9F15B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227B2-AF92-4E68-A355-040245E8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2054D-F5AD-4159-8236-B107B49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46D9-9120-44FD-8BBF-069638C03421}" type="datetime1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00BB6-1F76-4B92-B2C7-5AECF778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9DC9E-B7ED-48CB-A746-9A4176D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FCD0-C91F-4538-A56A-615978FF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BD65-DBB9-4849-9DE3-A19E6698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BF60-B175-4867-9C04-31A05994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F02D8-D4DD-4489-BA2E-E6BEEEDF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7F67-FC12-435C-86C5-9BE14A51B7D6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CFE8-8198-4409-AFBE-7407560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5EE54-2152-4E46-80BA-F32E8B02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1EBF-0419-4169-9165-82517539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96133-1E80-4920-8D9E-3FBDB64D9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94D5A-4CA0-4DF3-9E19-14DCA6D1A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CDD0-836A-4224-9691-439AE306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4AD1-879F-4670-8527-4D5BCBABA341}" type="datetime1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B3B0-0A6F-425A-8C2B-4B06F700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3115-1402-45A1-91B8-428469CF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22EE-E637-4F80-8453-1E65199E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C5BB-E5A4-455A-80D7-088EE589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5681-8A4B-49B7-81CB-E9232894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DECBE-A3C8-4174-ADB1-FA63EE228A0C}" type="datetime1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3A8E-241B-47A0-8D89-1E00C84A6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5BBF5-1362-4660-9AA8-81364AE3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004B-ED25-42E4-ADD6-0A3FC52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bstract Coding&#10;">
            <a:extLst>
              <a:ext uri="{FF2B5EF4-FFF2-40B4-BE49-F238E27FC236}">
                <a16:creationId xmlns:a16="http://schemas.microsoft.com/office/drawing/2014/main" id="{FBC8E3CA-F693-4A1A-8E96-21891206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Rectangle 13">
            <a:extLst>
              <a:ext uri="{FF2B5EF4-FFF2-40B4-BE49-F238E27FC236}">
                <a16:creationId xmlns:a16="http://schemas.microsoft.com/office/drawing/2014/main" id="{C0B769D3-585A-4892-B062-53D8E443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FB40D0E-015C-4C31-A2ED-CBE744017716}"/>
              </a:ext>
            </a:extLst>
          </p:cNvPr>
          <p:cNvSpPr txBox="1">
            <a:spLocks/>
          </p:cNvSpPr>
          <p:nvPr/>
        </p:nvSpPr>
        <p:spPr>
          <a:xfrm>
            <a:off x="5743867" y="2216356"/>
            <a:ext cx="5453269" cy="240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STRATEGY DESIGN PATTERN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2753FB-4F55-4F28-82D9-13BF02C5E0C5}"/>
              </a:ext>
            </a:extLst>
          </p:cNvPr>
          <p:cNvSpPr txBox="1">
            <a:spLocks/>
          </p:cNvSpPr>
          <p:nvPr/>
        </p:nvSpPr>
        <p:spPr>
          <a:xfrm>
            <a:off x="5945686" y="4519941"/>
            <a:ext cx="525145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Objektno-orijentirano modeliranje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8AE8826-6435-4D15-A5F0-0AF48C2C44D3}"/>
              </a:ext>
            </a:extLst>
          </p:cNvPr>
          <p:cNvSpPr txBox="1">
            <a:spLocks/>
          </p:cNvSpPr>
          <p:nvPr/>
        </p:nvSpPr>
        <p:spPr>
          <a:xfrm>
            <a:off x="6790236" y="4885066"/>
            <a:ext cx="525145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>
                <a:latin typeface="+mj-lt"/>
              </a:rPr>
              <a:t>Ante Mišković , VSITE – 2020.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320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9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5243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9F62-0E8F-47DD-BECC-673AA7A564A4}"/>
              </a:ext>
            </a:extLst>
          </p:cNvPr>
          <p:cNvSpPr/>
          <p:nvPr/>
        </p:nvSpPr>
        <p:spPr>
          <a:xfrm>
            <a:off x="1280204" y="1463219"/>
            <a:ext cx="2526005" cy="1720071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DBD06-53E2-4B5E-885E-8CFBFEA38618}"/>
              </a:ext>
            </a:extLst>
          </p:cNvPr>
          <p:cNvCxnSpPr>
            <a:cxnSpLocks/>
          </p:cNvCxnSpPr>
          <p:nvPr/>
        </p:nvCxnSpPr>
        <p:spPr>
          <a:xfrm>
            <a:off x="1280204" y="2312606"/>
            <a:ext cx="2526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F6FA79-E9FB-4B3C-868A-772184746E5D}"/>
              </a:ext>
            </a:extLst>
          </p:cNvPr>
          <p:cNvSpPr txBox="1"/>
          <p:nvPr/>
        </p:nvSpPr>
        <p:spPr>
          <a:xfrm>
            <a:off x="1500690" y="2535028"/>
            <a:ext cx="22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+void </a:t>
            </a:r>
            <a:r>
              <a:rPr lang="hr-HR" sz="1600" dirty="0">
                <a:solidFill>
                  <a:schemeClr val="accent6"/>
                </a:solidFill>
              </a:rPr>
              <a:t>Cook</a:t>
            </a:r>
            <a:r>
              <a:rPr lang="hr-HR" sz="1600" dirty="0"/>
              <a:t>(string food)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67169D-9C25-406F-8ED4-55CB715EEED4}"/>
              </a:ext>
            </a:extLst>
          </p:cNvPr>
          <p:cNvSpPr txBox="1"/>
          <p:nvPr/>
        </p:nvSpPr>
        <p:spPr>
          <a:xfrm>
            <a:off x="1711573" y="1632450"/>
            <a:ext cx="166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&lt;&lt; interface&gt;&gt;</a:t>
            </a:r>
          </a:p>
          <a:p>
            <a:pPr algn="ctr"/>
            <a:r>
              <a:rPr lang="hr-HR" sz="1600" b="1" i="1" dirty="0">
                <a:solidFill>
                  <a:schemeClr val="accent1"/>
                </a:solidFill>
              </a:rPr>
              <a:t>ICookStrategy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B0A0BA-B211-48F4-B08E-27FBACC6DFBE}"/>
              </a:ext>
            </a:extLst>
          </p:cNvPr>
          <p:cNvSpPr txBox="1"/>
          <p:nvPr/>
        </p:nvSpPr>
        <p:spPr>
          <a:xfrm>
            <a:off x="5189468" y="625619"/>
            <a:ext cx="667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Implementirajmo konkretna ponašanja/strategije pripreme hrane 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8AED2-B6C5-4F61-9DAA-2B91ADD638A9}"/>
              </a:ext>
            </a:extLst>
          </p:cNvPr>
          <p:cNvSpPr txBox="1"/>
          <p:nvPr/>
        </p:nvSpPr>
        <p:spPr>
          <a:xfrm>
            <a:off x="5331691" y="1532965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Dodajmo klasu koja će se izvesti iz prethodno definiranog interfacea, a predstavljati će konkretnu strategiju za slučaj da hranu želimo </a:t>
            </a:r>
            <a:r>
              <a:rPr lang="hr-HR" i="1" dirty="0">
                <a:latin typeface="+mj-lt"/>
              </a:rPr>
              <a:t>grillati</a:t>
            </a:r>
            <a:r>
              <a:rPr lang="hr-HR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67E598-A071-4C74-945A-741A2124F48A}"/>
              </a:ext>
            </a:extLst>
          </p:cNvPr>
          <p:cNvSpPr txBox="1"/>
          <p:nvPr/>
        </p:nvSpPr>
        <p:spPr>
          <a:xfrm>
            <a:off x="5322295" y="3801131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Istim načinom, dodajmo i ostale klase  po želji kako bismo dobili nešto nalik dijagramu s lijeve strane. </a:t>
            </a:r>
            <a:endParaRPr lang="en-US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A43F54-8AE2-4BE8-888D-ABD630E525A4}"/>
              </a:ext>
            </a:extLst>
          </p:cNvPr>
          <p:cNvSpPr txBox="1"/>
          <p:nvPr/>
        </p:nvSpPr>
        <p:spPr>
          <a:xfrm>
            <a:off x="5591105" y="2297716"/>
            <a:ext cx="6403838" cy="138499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Grilling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:ICookStrategy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food)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"\nCooking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food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by grilling it."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E0BCF-F03C-43FB-A733-9E50D4144878}"/>
              </a:ext>
            </a:extLst>
          </p:cNvPr>
          <p:cNvSpPr txBox="1"/>
          <p:nvPr/>
        </p:nvSpPr>
        <p:spPr>
          <a:xfrm>
            <a:off x="4905699" y="4808043"/>
            <a:ext cx="375292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OvenBaking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ICookStrategy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food){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3148C-141D-4509-A3A7-0BC9C7C45AC7}"/>
              </a:ext>
            </a:extLst>
          </p:cNvPr>
          <p:cNvSpPr txBox="1"/>
          <p:nvPr/>
        </p:nvSpPr>
        <p:spPr>
          <a:xfrm>
            <a:off x="8525792" y="4808043"/>
            <a:ext cx="3752920" cy="8309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DeepFrying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ICookStrategy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food){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A08104-D11C-4510-B28D-A5AE468CF305}"/>
              </a:ext>
            </a:extLst>
          </p:cNvPr>
          <p:cNvSpPr/>
          <p:nvPr/>
        </p:nvSpPr>
        <p:spPr>
          <a:xfrm>
            <a:off x="706333" y="4241491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02ACF-1859-42C2-9668-76C98A7D67FF}"/>
              </a:ext>
            </a:extLst>
          </p:cNvPr>
          <p:cNvSpPr txBox="1"/>
          <p:nvPr/>
        </p:nvSpPr>
        <p:spPr>
          <a:xfrm>
            <a:off x="700378" y="4809846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43DF-69F2-4339-8D97-AE3724A087AF}"/>
              </a:ext>
            </a:extLst>
          </p:cNvPr>
          <p:cNvSpPr txBox="1"/>
          <p:nvPr/>
        </p:nvSpPr>
        <p:spPr>
          <a:xfrm>
            <a:off x="961214" y="4268395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Grilling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432168-8E3C-4AFA-B925-20F8FCC12D86}"/>
              </a:ext>
            </a:extLst>
          </p:cNvPr>
          <p:cNvCxnSpPr>
            <a:cxnSpLocks/>
            <a:stCxn id="16" idx="0"/>
            <a:endCxn id="21" idx="3"/>
          </p:cNvCxnSpPr>
          <p:nvPr/>
        </p:nvCxnSpPr>
        <p:spPr>
          <a:xfrm flipV="1">
            <a:off x="1271685" y="3365972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5446C4E-8B9C-4D98-B752-D4747519E80E}"/>
              </a:ext>
            </a:extLst>
          </p:cNvPr>
          <p:cNvSpPr/>
          <p:nvPr/>
        </p:nvSpPr>
        <p:spPr>
          <a:xfrm>
            <a:off x="1189307" y="3188720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437053-1C59-491F-8233-E5E674ED2694}"/>
              </a:ext>
            </a:extLst>
          </p:cNvPr>
          <p:cNvCxnSpPr>
            <a:cxnSpLocks/>
          </p:cNvCxnSpPr>
          <p:nvPr/>
        </p:nvCxnSpPr>
        <p:spPr>
          <a:xfrm>
            <a:off x="706333" y="4666079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E60262-F57A-4C1B-A80F-C276A58ADAE7}"/>
              </a:ext>
            </a:extLst>
          </p:cNvPr>
          <p:cNvCxnSpPr>
            <a:cxnSpLocks/>
          </p:cNvCxnSpPr>
          <p:nvPr/>
        </p:nvCxnSpPr>
        <p:spPr>
          <a:xfrm>
            <a:off x="706333" y="4530939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D91858C-653E-4EFC-868C-13A475D1F816}"/>
              </a:ext>
            </a:extLst>
          </p:cNvPr>
          <p:cNvSpPr/>
          <p:nvPr/>
        </p:nvSpPr>
        <p:spPr>
          <a:xfrm>
            <a:off x="1977919" y="4250924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F285D6-C2EB-4BCC-AF4B-ACA50D95B98D}"/>
              </a:ext>
            </a:extLst>
          </p:cNvPr>
          <p:cNvSpPr txBox="1"/>
          <p:nvPr/>
        </p:nvSpPr>
        <p:spPr>
          <a:xfrm>
            <a:off x="1971964" y="4819279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C3CC5B-D874-4DE2-A218-5EB6283D2BFD}"/>
              </a:ext>
            </a:extLst>
          </p:cNvPr>
          <p:cNvSpPr txBox="1"/>
          <p:nvPr/>
        </p:nvSpPr>
        <p:spPr>
          <a:xfrm>
            <a:off x="2091918" y="4277828"/>
            <a:ext cx="96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OvenBaking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B616565-074F-4AEE-96BF-A110850A5997}"/>
              </a:ext>
            </a:extLst>
          </p:cNvPr>
          <p:cNvCxnSpPr>
            <a:cxnSpLocks/>
            <a:stCxn id="46" idx="0"/>
            <a:endCxn id="51" idx="3"/>
          </p:cNvCxnSpPr>
          <p:nvPr/>
        </p:nvCxnSpPr>
        <p:spPr>
          <a:xfrm flipV="1">
            <a:off x="2543271" y="3375405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9BA2FE8-39D5-4FAF-BEBA-58A6193B50AA}"/>
              </a:ext>
            </a:extLst>
          </p:cNvPr>
          <p:cNvSpPr/>
          <p:nvPr/>
        </p:nvSpPr>
        <p:spPr>
          <a:xfrm>
            <a:off x="2460893" y="3198153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2C7C7D-89FA-45FB-9702-F5EF76D8EEA2}"/>
              </a:ext>
            </a:extLst>
          </p:cNvPr>
          <p:cNvCxnSpPr>
            <a:cxnSpLocks/>
          </p:cNvCxnSpPr>
          <p:nvPr/>
        </p:nvCxnSpPr>
        <p:spPr>
          <a:xfrm>
            <a:off x="1977919" y="4675512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D3057C-DF14-4FC1-906C-45A36A0EDAF2}"/>
              </a:ext>
            </a:extLst>
          </p:cNvPr>
          <p:cNvCxnSpPr>
            <a:cxnSpLocks/>
          </p:cNvCxnSpPr>
          <p:nvPr/>
        </p:nvCxnSpPr>
        <p:spPr>
          <a:xfrm>
            <a:off x="1977919" y="4540372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CD4E1FB-A617-4EAA-BBFB-2D8F061EA23C}"/>
              </a:ext>
            </a:extLst>
          </p:cNvPr>
          <p:cNvSpPr/>
          <p:nvPr/>
        </p:nvSpPr>
        <p:spPr>
          <a:xfrm>
            <a:off x="3215554" y="4250924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3CA9CC-1EE5-43B7-90AC-2CB21A18FA54}"/>
              </a:ext>
            </a:extLst>
          </p:cNvPr>
          <p:cNvSpPr txBox="1"/>
          <p:nvPr/>
        </p:nvSpPr>
        <p:spPr>
          <a:xfrm>
            <a:off x="3209599" y="4819279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4482D8-FD66-4E7A-86FA-F2F7ACAA9ACD}"/>
              </a:ext>
            </a:extLst>
          </p:cNvPr>
          <p:cNvSpPr txBox="1"/>
          <p:nvPr/>
        </p:nvSpPr>
        <p:spPr>
          <a:xfrm>
            <a:off x="3374836" y="4277828"/>
            <a:ext cx="91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DeepFrying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793DAD-ADF2-4C79-9FAB-C847BD232F35}"/>
              </a:ext>
            </a:extLst>
          </p:cNvPr>
          <p:cNvCxnSpPr>
            <a:cxnSpLocks/>
            <a:stCxn id="61" idx="0"/>
            <a:endCxn id="65" idx="3"/>
          </p:cNvCxnSpPr>
          <p:nvPr/>
        </p:nvCxnSpPr>
        <p:spPr>
          <a:xfrm flipV="1">
            <a:off x="3780906" y="3375405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7B45377-2BC8-4B6A-81D5-1F0175588AA8}"/>
              </a:ext>
            </a:extLst>
          </p:cNvPr>
          <p:cNvSpPr/>
          <p:nvPr/>
        </p:nvSpPr>
        <p:spPr>
          <a:xfrm>
            <a:off x="3698528" y="3198153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A82EFC-7FB5-4B7A-86F8-37FA4CF72B50}"/>
              </a:ext>
            </a:extLst>
          </p:cNvPr>
          <p:cNvCxnSpPr>
            <a:cxnSpLocks/>
          </p:cNvCxnSpPr>
          <p:nvPr/>
        </p:nvCxnSpPr>
        <p:spPr>
          <a:xfrm>
            <a:off x="3215554" y="4675512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6CC9145-0A15-4F8B-8465-F46493756707}"/>
              </a:ext>
            </a:extLst>
          </p:cNvPr>
          <p:cNvCxnSpPr>
            <a:cxnSpLocks/>
          </p:cNvCxnSpPr>
          <p:nvPr/>
        </p:nvCxnSpPr>
        <p:spPr>
          <a:xfrm>
            <a:off x="3215554" y="4540372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2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10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5243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B0A0BA-B211-48F4-B08E-27FBACC6DFBE}"/>
              </a:ext>
            </a:extLst>
          </p:cNvPr>
          <p:cNvSpPr txBox="1"/>
          <p:nvPr/>
        </p:nvSpPr>
        <p:spPr>
          <a:xfrm>
            <a:off x="5519352" y="751485"/>
            <a:ext cx="667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Dodavanje konteksutalne klase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67E598-A071-4C74-945A-741A2124F48A}"/>
              </a:ext>
            </a:extLst>
          </p:cNvPr>
          <p:cNvSpPr txBox="1"/>
          <p:nvPr/>
        </p:nvSpPr>
        <p:spPr>
          <a:xfrm>
            <a:off x="520245" y="1448158"/>
            <a:ext cx="4556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latin typeface="+mj-lt"/>
              </a:rPr>
              <a:t>Nakon što smo implementirali odnosno enkapsulirali konkretne strategije, uvodimo klasu koja će se služiti pojedinim algoritmima. </a:t>
            </a:r>
            <a:endParaRPr lang="en-US" sz="16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579F5F-59D2-4020-8F35-D0BC80B70D10}"/>
              </a:ext>
            </a:extLst>
          </p:cNvPr>
          <p:cNvSpPr/>
          <p:nvPr/>
        </p:nvSpPr>
        <p:spPr>
          <a:xfrm>
            <a:off x="6367320" y="3141426"/>
            <a:ext cx="2427821" cy="292054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60EC8-7608-4DB4-A8EF-D744FD6FD1C6}"/>
              </a:ext>
            </a:extLst>
          </p:cNvPr>
          <p:cNvSpPr txBox="1"/>
          <p:nvPr/>
        </p:nvSpPr>
        <p:spPr>
          <a:xfrm>
            <a:off x="6367319" y="4638141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SetCookStrategy</a:t>
            </a:r>
            <a:r>
              <a:rPr lang="hr-HR" sz="1200" dirty="0"/>
              <a:t>(ICookStrategy cookStrategy)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6523B-E4DC-46E8-A0D6-64BE07C6B634}"/>
              </a:ext>
            </a:extLst>
          </p:cNvPr>
          <p:cNvCxnSpPr>
            <a:cxnSpLocks/>
          </p:cNvCxnSpPr>
          <p:nvPr/>
        </p:nvCxnSpPr>
        <p:spPr>
          <a:xfrm>
            <a:off x="6388727" y="4508276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1E3A78-2A19-4F1A-980A-CC33D76061D8}"/>
              </a:ext>
            </a:extLst>
          </p:cNvPr>
          <p:cNvCxnSpPr>
            <a:cxnSpLocks/>
          </p:cNvCxnSpPr>
          <p:nvPr/>
        </p:nvCxnSpPr>
        <p:spPr>
          <a:xfrm>
            <a:off x="6367320" y="3796611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FC3B24-D63C-4565-8B89-AEEAE2B170B1}"/>
              </a:ext>
            </a:extLst>
          </p:cNvPr>
          <p:cNvSpPr txBox="1"/>
          <p:nvPr/>
        </p:nvSpPr>
        <p:spPr>
          <a:xfrm>
            <a:off x="6912728" y="3345154"/>
            <a:ext cx="14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>
                <a:solidFill>
                  <a:schemeClr val="accent1"/>
                </a:solidFill>
              </a:rPr>
              <a:t>CookingContext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CBF5EB-0F48-4A82-B904-37E66979259C}"/>
              </a:ext>
            </a:extLst>
          </p:cNvPr>
          <p:cNvSpPr txBox="1"/>
          <p:nvPr/>
        </p:nvSpPr>
        <p:spPr>
          <a:xfrm>
            <a:off x="6388727" y="4167434"/>
            <a:ext cx="124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string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food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98B84E-F15B-4754-A9BE-49E73BF68F6D}"/>
              </a:ext>
            </a:extLst>
          </p:cNvPr>
          <p:cNvSpPr txBox="1"/>
          <p:nvPr/>
        </p:nvSpPr>
        <p:spPr>
          <a:xfrm>
            <a:off x="6388727" y="3905036"/>
            <a:ext cx="232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ICookStrategy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cookStrategy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EF6BDF-0ED7-49A5-9BF7-F332AB975849}"/>
              </a:ext>
            </a:extLst>
          </p:cNvPr>
          <p:cNvSpPr txBox="1"/>
          <p:nvPr/>
        </p:nvSpPr>
        <p:spPr>
          <a:xfrm>
            <a:off x="6359732" y="5111845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SetFood</a:t>
            </a:r>
            <a:r>
              <a:rPr lang="hr-HR" sz="1200" dirty="0"/>
              <a:t>(string food)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96DC41-6918-4778-AC75-953A789CF564}"/>
              </a:ext>
            </a:extLst>
          </p:cNvPr>
          <p:cNvSpPr txBox="1"/>
          <p:nvPr/>
        </p:nvSpPr>
        <p:spPr>
          <a:xfrm>
            <a:off x="6359732" y="5391807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Cook</a:t>
            </a:r>
            <a:r>
              <a:rPr lang="hr-HR" sz="1200" dirty="0"/>
              <a:t>()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F8E29C-D4E0-49B0-B618-11A42FF1E509}"/>
              </a:ext>
            </a:extLst>
          </p:cNvPr>
          <p:cNvSpPr/>
          <p:nvPr/>
        </p:nvSpPr>
        <p:spPr>
          <a:xfrm>
            <a:off x="8983645" y="3141426"/>
            <a:ext cx="2526005" cy="1720071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18E469-0DBE-4BBD-AE57-D02743808977}"/>
              </a:ext>
            </a:extLst>
          </p:cNvPr>
          <p:cNvSpPr txBox="1"/>
          <p:nvPr/>
        </p:nvSpPr>
        <p:spPr>
          <a:xfrm>
            <a:off x="9182724" y="4144488"/>
            <a:ext cx="22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+void </a:t>
            </a:r>
            <a:r>
              <a:rPr lang="hr-HR" sz="1600" dirty="0">
                <a:solidFill>
                  <a:schemeClr val="accent6"/>
                </a:solidFill>
              </a:rPr>
              <a:t>Cook</a:t>
            </a:r>
            <a:r>
              <a:rPr lang="hr-HR" sz="1600" dirty="0"/>
              <a:t>(string food)</a:t>
            </a:r>
            <a:endParaRPr 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C1C9A-5FDB-4B00-921D-59CE16E22AB7}"/>
              </a:ext>
            </a:extLst>
          </p:cNvPr>
          <p:cNvSpPr txBox="1"/>
          <p:nvPr/>
        </p:nvSpPr>
        <p:spPr>
          <a:xfrm>
            <a:off x="9393607" y="3241910"/>
            <a:ext cx="166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&lt;&lt; interface&gt;&gt;</a:t>
            </a:r>
          </a:p>
          <a:p>
            <a:pPr algn="ctr"/>
            <a:r>
              <a:rPr lang="hr-HR" sz="1600" b="1" i="1" dirty="0">
                <a:solidFill>
                  <a:schemeClr val="accent1"/>
                </a:solidFill>
              </a:rPr>
              <a:t>ICookStrategy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ECFC5A-68CD-4D69-A940-69CBEFADB52E}"/>
              </a:ext>
            </a:extLst>
          </p:cNvPr>
          <p:cNvCxnSpPr>
            <a:cxnSpLocks/>
            <a:stCxn id="57" idx="3"/>
            <a:endCxn id="74" idx="1"/>
          </p:cNvCxnSpPr>
          <p:nvPr/>
        </p:nvCxnSpPr>
        <p:spPr>
          <a:xfrm flipV="1">
            <a:off x="8717181" y="3534298"/>
            <a:ext cx="676426" cy="524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59B436-6AD8-4F1F-85E3-EAF9EF8503DF}"/>
              </a:ext>
            </a:extLst>
          </p:cNvPr>
          <p:cNvCxnSpPr>
            <a:cxnSpLocks/>
            <a:stCxn id="72" idx="1"/>
            <a:endCxn id="72" idx="3"/>
          </p:cNvCxnSpPr>
          <p:nvPr/>
        </p:nvCxnSpPr>
        <p:spPr>
          <a:xfrm>
            <a:off x="8983645" y="4001462"/>
            <a:ext cx="2526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03547AD-D461-4F14-A4B4-83315C9C882F}"/>
              </a:ext>
            </a:extLst>
          </p:cNvPr>
          <p:cNvSpPr txBox="1"/>
          <p:nvPr/>
        </p:nvSpPr>
        <p:spPr>
          <a:xfrm>
            <a:off x="5380857" y="1438211"/>
            <a:ext cx="667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latin typeface="+mj-lt"/>
              </a:rPr>
              <a:t>Primjećujemo da smo u klasu </a:t>
            </a:r>
            <a:r>
              <a:rPr lang="hr-HR" sz="1600" b="1" dirty="0">
                <a:solidFill>
                  <a:schemeClr val="accent1"/>
                </a:solidFill>
                <a:latin typeface="+mj-lt"/>
              </a:rPr>
              <a:t>CookingContext </a:t>
            </a:r>
            <a:r>
              <a:rPr lang="hr-HR" sz="1600" dirty="0">
                <a:latin typeface="+mj-lt"/>
              </a:rPr>
              <a:t>dodali </a:t>
            </a:r>
            <a:r>
              <a:rPr lang="hr-HR" sz="1600" b="1" dirty="0">
                <a:latin typeface="+mj-lt"/>
              </a:rPr>
              <a:t>privatan član </a:t>
            </a:r>
            <a:r>
              <a:rPr lang="hr-HR" sz="1600" b="1" dirty="0">
                <a:solidFill>
                  <a:schemeClr val="accent2"/>
                </a:solidFill>
                <a:latin typeface="+mj-lt"/>
              </a:rPr>
              <a:t>cookStrategy</a:t>
            </a:r>
            <a:r>
              <a:rPr lang="hr-HR" sz="1600" b="1" dirty="0">
                <a:latin typeface="+mj-lt"/>
              </a:rPr>
              <a:t> koji je tipa</a:t>
            </a:r>
            <a:r>
              <a:rPr lang="hr-HR" sz="1600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hr-HR" sz="1600" b="1" i="1" dirty="0">
                <a:solidFill>
                  <a:schemeClr val="accent1"/>
                </a:solidFill>
                <a:latin typeface="+mj-lt"/>
              </a:rPr>
              <a:t>ICookStrategy</a:t>
            </a:r>
            <a:r>
              <a:rPr lang="hr-HR" sz="1600" b="1" dirty="0">
                <a:latin typeface="+mj-lt"/>
              </a:rPr>
              <a:t>.</a:t>
            </a:r>
            <a:r>
              <a:rPr lang="hr-HR" sz="1600" dirty="0">
                <a:latin typeface="+mj-lt"/>
              </a:rPr>
              <a:t> Pored toga, dodali smo pomoćne metode </a:t>
            </a:r>
            <a:r>
              <a:rPr lang="hr-HR" sz="1600" dirty="0">
                <a:solidFill>
                  <a:schemeClr val="accent6"/>
                </a:solidFill>
                <a:latin typeface="+mj-lt"/>
              </a:rPr>
              <a:t>SetCookStrategy</a:t>
            </a:r>
            <a:r>
              <a:rPr lang="hr-HR" sz="1600" dirty="0">
                <a:latin typeface="+mj-lt"/>
              </a:rPr>
              <a:t> pomoću koje mijenjamo strategiju kuhanja. Isto tako, strategiju kuhanja mogli smo incijalizirati konstruktorom.</a:t>
            </a:r>
            <a:endParaRPr lang="en-US" sz="1600" b="1" i="1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8001BB-E1C1-416D-B4A7-E154D369BB00}"/>
              </a:ext>
            </a:extLst>
          </p:cNvPr>
          <p:cNvSpPr txBox="1"/>
          <p:nvPr/>
        </p:nvSpPr>
        <p:spPr>
          <a:xfrm>
            <a:off x="525837" y="2490052"/>
            <a:ext cx="5568778" cy="397031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Cooking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hr-H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ood;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ICookStrategy cookStrategy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SetCookStrategy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ICookStrategy cookStrategy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.cookStrategy = cookStrategy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SetFood(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ood = name;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cookStrategy.Cook(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ood);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163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11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3789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B0A0BA-B211-48F4-B08E-27FBACC6DFBE}"/>
              </a:ext>
            </a:extLst>
          </p:cNvPr>
          <p:cNvSpPr txBox="1"/>
          <p:nvPr/>
        </p:nvSpPr>
        <p:spPr>
          <a:xfrm>
            <a:off x="5519352" y="751485"/>
            <a:ext cx="667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Dodavanje klijentskog programa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579F5F-59D2-4020-8F35-D0BC80B70D10}"/>
              </a:ext>
            </a:extLst>
          </p:cNvPr>
          <p:cNvSpPr/>
          <p:nvPr/>
        </p:nvSpPr>
        <p:spPr>
          <a:xfrm>
            <a:off x="4873467" y="1621151"/>
            <a:ext cx="2427821" cy="292054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60EC8-7608-4DB4-A8EF-D744FD6FD1C6}"/>
              </a:ext>
            </a:extLst>
          </p:cNvPr>
          <p:cNvSpPr txBox="1"/>
          <p:nvPr/>
        </p:nvSpPr>
        <p:spPr>
          <a:xfrm>
            <a:off x="4873466" y="3117866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SetCookStrategy</a:t>
            </a:r>
            <a:r>
              <a:rPr lang="hr-HR" sz="1200" dirty="0"/>
              <a:t>(ICookStrategy cookStrategy)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6523B-E4DC-46E8-A0D6-64BE07C6B634}"/>
              </a:ext>
            </a:extLst>
          </p:cNvPr>
          <p:cNvCxnSpPr>
            <a:cxnSpLocks/>
          </p:cNvCxnSpPr>
          <p:nvPr/>
        </p:nvCxnSpPr>
        <p:spPr>
          <a:xfrm>
            <a:off x="4894874" y="2988001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1E3A78-2A19-4F1A-980A-CC33D76061D8}"/>
              </a:ext>
            </a:extLst>
          </p:cNvPr>
          <p:cNvCxnSpPr>
            <a:cxnSpLocks/>
          </p:cNvCxnSpPr>
          <p:nvPr/>
        </p:nvCxnSpPr>
        <p:spPr>
          <a:xfrm>
            <a:off x="4873467" y="2276336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FC3B24-D63C-4565-8B89-AEEAE2B170B1}"/>
              </a:ext>
            </a:extLst>
          </p:cNvPr>
          <p:cNvSpPr txBox="1"/>
          <p:nvPr/>
        </p:nvSpPr>
        <p:spPr>
          <a:xfrm>
            <a:off x="5418875" y="1824879"/>
            <a:ext cx="14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>
                <a:solidFill>
                  <a:schemeClr val="accent1"/>
                </a:solidFill>
              </a:rPr>
              <a:t>CookingContext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CBF5EB-0F48-4A82-B904-37E66979259C}"/>
              </a:ext>
            </a:extLst>
          </p:cNvPr>
          <p:cNvSpPr txBox="1"/>
          <p:nvPr/>
        </p:nvSpPr>
        <p:spPr>
          <a:xfrm>
            <a:off x="4894874" y="2647159"/>
            <a:ext cx="124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string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food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98B84E-F15B-4754-A9BE-49E73BF68F6D}"/>
              </a:ext>
            </a:extLst>
          </p:cNvPr>
          <p:cNvSpPr txBox="1"/>
          <p:nvPr/>
        </p:nvSpPr>
        <p:spPr>
          <a:xfrm>
            <a:off x="4894874" y="2384761"/>
            <a:ext cx="232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ICookStrategy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cookStrategy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EF6BDF-0ED7-49A5-9BF7-F332AB975849}"/>
              </a:ext>
            </a:extLst>
          </p:cNvPr>
          <p:cNvSpPr txBox="1"/>
          <p:nvPr/>
        </p:nvSpPr>
        <p:spPr>
          <a:xfrm>
            <a:off x="4865879" y="359157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SetFood</a:t>
            </a:r>
            <a:r>
              <a:rPr lang="hr-HR" sz="1200" dirty="0"/>
              <a:t>(string food)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96DC41-6918-4778-AC75-953A789CF564}"/>
              </a:ext>
            </a:extLst>
          </p:cNvPr>
          <p:cNvSpPr txBox="1"/>
          <p:nvPr/>
        </p:nvSpPr>
        <p:spPr>
          <a:xfrm>
            <a:off x="4865879" y="3871532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Cook</a:t>
            </a:r>
            <a:r>
              <a:rPr lang="hr-HR" sz="1200" dirty="0"/>
              <a:t>()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F8E29C-D4E0-49B0-B618-11A42FF1E509}"/>
              </a:ext>
            </a:extLst>
          </p:cNvPr>
          <p:cNvSpPr/>
          <p:nvPr/>
        </p:nvSpPr>
        <p:spPr>
          <a:xfrm>
            <a:off x="8388146" y="1711909"/>
            <a:ext cx="2526005" cy="48484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C1C9A-5FDB-4B00-921D-59CE16E22AB7}"/>
              </a:ext>
            </a:extLst>
          </p:cNvPr>
          <p:cNvSpPr txBox="1"/>
          <p:nvPr/>
        </p:nvSpPr>
        <p:spPr>
          <a:xfrm>
            <a:off x="8819516" y="1785053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rgbClr val="FF0000"/>
                </a:solidFill>
              </a:rPr>
              <a:t>CLIENT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ECFC5A-68CD-4D69-A940-69CBEFADB52E}"/>
              </a:ext>
            </a:extLst>
          </p:cNvPr>
          <p:cNvCxnSpPr>
            <a:cxnSpLocks/>
          </p:cNvCxnSpPr>
          <p:nvPr/>
        </p:nvCxnSpPr>
        <p:spPr>
          <a:xfrm flipH="1">
            <a:off x="3649159" y="2544435"/>
            <a:ext cx="12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0D247-EEB1-4166-A27B-B51C46962FA9}"/>
              </a:ext>
            </a:extLst>
          </p:cNvPr>
          <p:cNvSpPr/>
          <p:nvPr/>
        </p:nvSpPr>
        <p:spPr>
          <a:xfrm>
            <a:off x="1135130" y="1891335"/>
            <a:ext cx="2526005" cy="1720071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345B60-77A6-4FFA-88AB-1811698FF96B}"/>
              </a:ext>
            </a:extLst>
          </p:cNvPr>
          <p:cNvCxnSpPr>
            <a:cxnSpLocks/>
          </p:cNvCxnSpPr>
          <p:nvPr/>
        </p:nvCxnSpPr>
        <p:spPr>
          <a:xfrm>
            <a:off x="1135130" y="2740722"/>
            <a:ext cx="2526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C1EB43-EC23-4A9F-81FD-8E089A58D5F1}"/>
              </a:ext>
            </a:extLst>
          </p:cNvPr>
          <p:cNvSpPr txBox="1"/>
          <p:nvPr/>
        </p:nvSpPr>
        <p:spPr>
          <a:xfrm>
            <a:off x="1355616" y="2963144"/>
            <a:ext cx="22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+void </a:t>
            </a:r>
            <a:r>
              <a:rPr lang="hr-HR" sz="1600" dirty="0">
                <a:solidFill>
                  <a:schemeClr val="accent6"/>
                </a:solidFill>
              </a:rPr>
              <a:t>Cook</a:t>
            </a:r>
            <a:r>
              <a:rPr lang="hr-HR" sz="1600" dirty="0"/>
              <a:t>(string food)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28483-23E3-485E-A834-1B01BBCB9204}"/>
              </a:ext>
            </a:extLst>
          </p:cNvPr>
          <p:cNvSpPr txBox="1"/>
          <p:nvPr/>
        </p:nvSpPr>
        <p:spPr>
          <a:xfrm>
            <a:off x="1566499" y="2060566"/>
            <a:ext cx="166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&lt;&lt; interface&gt;&gt;</a:t>
            </a:r>
          </a:p>
          <a:p>
            <a:pPr algn="ctr"/>
            <a:r>
              <a:rPr lang="hr-HR" sz="1600" b="1" i="1" dirty="0">
                <a:solidFill>
                  <a:schemeClr val="accent1"/>
                </a:solidFill>
              </a:rPr>
              <a:t>ICookStrategy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CCFFC8-EB6A-418C-A69C-D84538E044BA}"/>
              </a:ext>
            </a:extLst>
          </p:cNvPr>
          <p:cNvSpPr/>
          <p:nvPr/>
        </p:nvSpPr>
        <p:spPr>
          <a:xfrm>
            <a:off x="561259" y="4669607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E3C8D-90A2-4C91-BD43-91819ECA9EE7}"/>
              </a:ext>
            </a:extLst>
          </p:cNvPr>
          <p:cNvSpPr txBox="1"/>
          <p:nvPr/>
        </p:nvSpPr>
        <p:spPr>
          <a:xfrm>
            <a:off x="555304" y="5237962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239DE-269E-40F6-B519-8AC0715B8F34}"/>
              </a:ext>
            </a:extLst>
          </p:cNvPr>
          <p:cNvSpPr txBox="1"/>
          <p:nvPr/>
        </p:nvSpPr>
        <p:spPr>
          <a:xfrm>
            <a:off x="816140" y="4696511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Grilling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EE8D58-318B-4DD3-98D6-828F8124B99A}"/>
              </a:ext>
            </a:extLst>
          </p:cNvPr>
          <p:cNvCxnSpPr>
            <a:cxnSpLocks/>
            <a:stCxn id="27" idx="0"/>
            <a:endCxn id="31" idx="3"/>
          </p:cNvCxnSpPr>
          <p:nvPr/>
        </p:nvCxnSpPr>
        <p:spPr>
          <a:xfrm flipV="1">
            <a:off x="1126611" y="3794088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C8CED4BC-91B7-4382-9AA4-9163426A067F}"/>
              </a:ext>
            </a:extLst>
          </p:cNvPr>
          <p:cNvSpPr/>
          <p:nvPr/>
        </p:nvSpPr>
        <p:spPr>
          <a:xfrm>
            <a:off x="1044233" y="3616836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F6D9F8-B70D-47A5-9852-3E0A6EA34282}"/>
              </a:ext>
            </a:extLst>
          </p:cNvPr>
          <p:cNvCxnSpPr>
            <a:cxnSpLocks/>
          </p:cNvCxnSpPr>
          <p:nvPr/>
        </p:nvCxnSpPr>
        <p:spPr>
          <a:xfrm>
            <a:off x="561259" y="5094195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817C18-73AE-48B3-AA65-7C944D25C9F1}"/>
              </a:ext>
            </a:extLst>
          </p:cNvPr>
          <p:cNvCxnSpPr>
            <a:cxnSpLocks/>
          </p:cNvCxnSpPr>
          <p:nvPr/>
        </p:nvCxnSpPr>
        <p:spPr>
          <a:xfrm>
            <a:off x="561259" y="4959055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083F8C-4C50-4641-B40B-ADB389D4CCF1}"/>
              </a:ext>
            </a:extLst>
          </p:cNvPr>
          <p:cNvSpPr/>
          <p:nvPr/>
        </p:nvSpPr>
        <p:spPr>
          <a:xfrm>
            <a:off x="1832845" y="4679040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DC8C55-E7C9-43B0-9CD4-F4B0696680D0}"/>
              </a:ext>
            </a:extLst>
          </p:cNvPr>
          <p:cNvSpPr txBox="1"/>
          <p:nvPr/>
        </p:nvSpPr>
        <p:spPr>
          <a:xfrm>
            <a:off x="1826890" y="5247395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F96EB-C354-4665-9B91-C712555CAD01}"/>
              </a:ext>
            </a:extLst>
          </p:cNvPr>
          <p:cNvSpPr txBox="1"/>
          <p:nvPr/>
        </p:nvSpPr>
        <p:spPr>
          <a:xfrm>
            <a:off x="1946844" y="4705944"/>
            <a:ext cx="96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OvenBaking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E809B0-F0C3-48A2-9FE8-4236CCE5623E}"/>
              </a:ext>
            </a:extLst>
          </p:cNvPr>
          <p:cNvCxnSpPr>
            <a:cxnSpLocks/>
            <a:stCxn id="34" idx="0"/>
            <a:endCxn id="40" idx="3"/>
          </p:cNvCxnSpPr>
          <p:nvPr/>
        </p:nvCxnSpPr>
        <p:spPr>
          <a:xfrm flipV="1">
            <a:off x="2398197" y="3803521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157C52F-D043-4379-8276-2D15A02492B5}"/>
              </a:ext>
            </a:extLst>
          </p:cNvPr>
          <p:cNvSpPr/>
          <p:nvPr/>
        </p:nvSpPr>
        <p:spPr>
          <a:xfrm>
            <a:off x="2315819" y="3626269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08E7AD-84B8-407E-899D-080FF0FFCFF8}"/>
              </a:ext>
            </a:extLst>
          </p:cNvPr>
          <p:cNvCxnSpPr>
            <a:cxnSpLocks/>
          </p:cNvCxnSpPr>
          <p:nvPr/>
        </p:nvCxnSpPr>
        <p:spPr>
          <a:xfrm>
            <a:off x="1832845" y="510362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17F85B-234E-49CE-A566-098E3997ED14}"/>
              </a:ext>
            </a:extLst>
          </p:cNvPr>
          <p:cNvCxnSpPr>
            <a:cxnSpLocks/>
          </p:cNvCxnSpPr>
          <p:nvPr/>
        </p:nvCxnSpPr>
        <p:spPr>
          <a:xfrm>
            <a:off x="1832845" y="496848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F636C-382A-4AD8-9272-C77AE064EA49}"/>
              </a:ext>
            </a:extLst>
          </p:cNvPr>
          <p:cNvSpPr/>
          <p:nvPr/>
        </p:nvSpPr>
        <p:spPr>
          <a:xfrm>
            <a:off x="3070480" y="4679040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4A909-4615-4D15-9102-14513E9F5A29}"/>
              </a:ext>
            </a:extLst>
          </p:cNvPr>
          <p:cNvSpPr txBox="1"/>
          <p:nvPr/>
        </p:nvSpPr>
        <p:spPr>
          <a:xfrm>
            <a:off x="3064525" y="5247395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DD9E8-0326-40C8-8387-DBB5C27B9C77}"/>
              </a:ext>
            </a:extLst>
          </p:cNvPr>
          <p:cNvSpPr txBox="1"/>
          <p:nvPr/>
        </p:nvSpPr>
        <p:spPr>
          <a:xfrm>
            <a:off x="3229762" y="4705944"/>
            <a:ext cx="91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DeepFrying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8AB636-7E18-472D-9E21-905023943484}"/>
              </a:ext>
            </a:extLst>
          </p:cNvPr>
          <p:cNvCxnSpPr>
            <a:cxnSpLocks/>
            <a:stCxn id="47" idx="0"/>
            <a:endCxn id="51" idx="3"/>
          </p:cNvCxnSpPr>
          <p:nvPr/>
        </p:nvCxnSpPr>
        <p:spPr>
          <a:xfrm flipV="1">
            <a:off x="3635832" y="3803521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194831-03F0-494F-B4C3-04A3F03FBE56}"/>
              </a:ext>
            </a:extLst>
          </p:cNvPr>
          <p:cNvSpPr/>
          <p:nvPr/>
        </p:nvSpPr>
        <p:spPr>
          <a:xfrm>
            <a:off x="3553454" y="3626269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C361B6-1981-4083-BF91-CB838E0FD742}"/>
              </a:ext>
            </a:extLst>
          </p:cNvPr>
          <p:cNvCxnSpPr>
            <a:cxnSpLocks/>
          </p:cNvCxnSpPr>
          <p:nvPr/>
        </p:nvCxnSpPr>
        <p:spPr>
          <a:xfrm>
            <a:off x="3070480" y="510362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85F6C2-F7BD-401C-BB3E-49A9970D963C}"/>
              </a:ext>
            </a:extLst>
          </p:cNvPr>
          <p:cNvCxnSpPr>
            <a:cxnSpLocks/>
          </p:cNvCxnSpPr>
          <p:nvPr/>
        </p:nvCxnSpPr>
        <p:spPr>
          <a:xfrm>
            <a:off x="3070480" y="496848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9FC8135-85F3-4397-A98F-9DEB32936F65}"/>
              </a:ext>
            </a:extLst>
          </p:cNvPr>
          <p:cNvCxnSpPr>
            <a:cxnSpLocks/>
          </p:cNvCxnSpPr>
          <p:nvPr/>
        </p:nvCxnSpPr>
        <p:spPr>
          <a:xfrm flipH="1">
            <a:off x="7468385" y="1941927"/>
            <a:ext cx="12243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7ADDDB-92AF-4BA9-8507-5E0144D2863B}"/>
              </a:ext>
            </a:extLst>
          </p:cNvPr>
          <p:cNvSpPr txBox="1"/>
          <p:nvPr/>
        </p:nvSpPr>
        <p:spPr>
          <a:xfrm>
            <a:off x="5051822" y="5051187"/>
            <a:ext cx="667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Kada smo završili preostaje nam napisati klijentski program u kojemu ćemo instancirati </a:t>
            </a:r>
            <a:r>
              <a:rPr lang="hr-HR" b="1" dirty="0">
                <a:solidFill>
                  <a:schemeClr val="accent1"/>
                </a:solidFill>
                <a:latin typeface="+mj-lt"/>
              </a:rPr>
              <a:t>CookingContext</a:t>
            </a:r>
            <a:r>
              <a:rPr lang="hr-HR" dirty="0">
                <a:latin typeface="+mj-lt"/>
              </a:rPr>
              <a:t> te u tijeku izvođenja programa, mijenjati način pripreme hrane.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1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579F5F-59D2-4020-8F35-D0BC80B70D10}"/>
              </a:ext>
            </a:extLst>
          </p:cNvPr>
          <p:cNvSpPr/>
          <p:nvPr/>
        </p:nvSpPr>
        <p:spPr>
          <a:xfrm>
            <a:off x="3859683" y="1471813"/>
            <a:ext cx="2427821" cy="292054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B60EC8-7608-4DB4-A8EF-D744FD6FD1C6}"/>
              </a:ext>
            </a:extLst>
          </p:cNvPr>
          <p:cNvSpPr txBox="1"/>
          <p:nvPr/>
        </p:nvSpPr>
        <p:spPr>
          <a:xfrm>
            <a:off x="3879421" y="2946796"/>
            <a:ext cx="2594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SetCookStrategy</a:t>
            </a:r>
            <a:r>
              <a:rPr lang="hr-HR" sz="1200" dirty="0"/>
              <a:t>(ICookStrategy cookStrategy)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146523B-E4DC-46E8-A0D6-64BE07C6B634}"/>
              </a:ext>
            </a:extLst>
          </p:cNvPr>
          <p:cNvCxnSpPr>
            <a:cxnSpLocks/>
          </p:cNvCxnSpPr>
          <p:nvPr/>
        </p:nvCxnSpPr>
        <p:spPr>
          <a:xfrm>
            <a:off x="3879423" y="2790025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1E3A78-2A19-4F1A-980A-CC33D76061D8}"/>
              </a:ext>
            </a:extLst>
          </p:cNvPr>
          <p:cNvCxnSpPr>
            <a:cxnSpLocks/>
          </p:cNvCxnSpPr>
          <p:nvPr/>
        </p:nvCxnSpPr>
        <p:spPr>
          <a:xfrm>
            <a:off x="3871834" y="2064443"/>
            <a:ext cx="24278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AFC3B24-D63C-4565-8B89-AEEAE2B170B1}"/>
              </a:ext>
            </a:extLst>
          </p:cNvPr>
          <p:cNvSpPr txBox="1"/>
          <p:nvPr/>
        </p:nvSpPr>
        <p:spPr>
          <a:xfrm>
            <a:off x="4424830" y="1653809"/>
            <a:ext cx="14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>
                <a:solidFill>
                  <a:schemeClr val="accent1"/>
                </a:solidFill>
              </a:rPr>
              <a:t>CookingContext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CBF5EB-0F48-4A82-B904-37E66979259C}"/>
              </a:ext>
            </a:extLst>
          </p:cNvPr>
          <p:cNvSpPr txBox="1"/>
          <p:nvPr/>
        </p:nvSpPr>
        <p:spPr>
          <a:xfrm>
            <a:off x="3925702" y="2400327"/>
            <a:ext cx="1243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string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food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198B84E-F15B-4754-A9BE-49E73BF68F6D}"/>
              </a:ext>
            </a:extLst>
          </p:cNvPr>
          <p:cNvSpPr txBox="1"/>
          <p:nvPr/>
        </p:nvSpPr>
        <p:spPr>
          <a:xfrm>
            <a:off x="3900828" y="2071298"/>
            <a:ext cx="232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dirty="0"/>
              <a:t>- ICookStrategy </a:t>
            </a:r>
            <a:r>
              <a:rPr lang="hr-HR" sz="1400" dirty="0">
                <a:solidFill>
                  <a:schemeClr val="accent2">
                    <a:lumMod val="75000"/>
                  </a:schemeClr>
                </a:solidFill>
              </a:rPr>
              <a:t>cookStrategy</a:t>
            </a:r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EF6BDF-0ED7-49A5-9BF7-F332AB975849}"/>
              </a:ext>
            </a:extLst>
          </p:cNvPr>
          <p:cNvSpPr txBox="1"/>
          <p:nvPr/>
        </p:nvSpPr>
        <p:spPr>
          <a:xfrm>
            <a:off x="3871834" y="3420500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SetFood</a:t>
            </a:r>
            <a:r>
              <a:rPr lang="hr-HR" sz="1200" dirty="0"/>
              <a:t>(string food)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96DC41-6918-4778-AC75-953A789CF564}"/>
              </a:ext>
            </a:extLst>
          </p:cNvPr>
          <p:cNvSpPr txBox="1"/>
          <p:nvPr/>
        </p:nvSpPr>
        <p:spPr>
          <a:xfrm>
            <a:off x="3871834" y="3700462"/>
            <a:ext cx="2594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+void </a:t>
            </a:r>
            <a:r>
              <a:rPr lang="hr-HR" sz="1200" dirty="0">
                <a:solidFill>
                  <a:schemeClr val="accent6"/>
                </a:solidFill>
              </a:rPr>
              <a:t>Cook</a:t>
            </a:r>
            <a:r>
              <a:rPr lang="hr-HR" sz="1200" dirty="0"/>
              <a:t>()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F8E29C-D4E0-49B0-B618-11A42FF1E509}"/>
              </a:ext>
            </a:extLst>
          </p:cNvPr>
          <p:cNvSpPr/>
          <p:nvPr/>
        </p:nvSpPr>
        <p:spPr>
          <a:xfrm>
            <a:off x="8045246" y="136525"/>
            <a:ext cx="2526005" cy="48484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7C1C9A-5FDB-4B00-921D-59CE16E22AB7}"/>
              </a:ext>
            </a:extLst>
          </p:cNvPr>
          <p:cNvSpPr txBox="1"/>
          <p:nvPr/>
        </p:nvSpPr>
        <p:spPr>
          <a:xfrm>
            <a:off x="8476616" y="209669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rgbClr val="FF0000"/>
                </a:solidFill>
              </a:rPr>
              <a:t>CLIENT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7ECFC5A-68CD-4D69-A940-69CBEFADB52E}"/>
              </a:ext>
            </a:extLst>
          </p:cNvPr>
          <p:cNvCxnSpPr>
            <a:cxnSpLocks/>
          </p:cNvCxnSpPr>
          <p:nvPr/>
        </p:nvCxnSpPr>
        <p:spPr>
          <a:xfrm flipH="1">
            <a:off x="3672943" y="2213193"/>
            <a:ext cx="186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4C0D247-EEB1-4166-A27B-B51C46962FA9}"/>
              </a:ext>
            </a:extLst>
          </p:cNvPr>
          <p:cNvSpPr/>
          <p:nvPr/>
        </p:nvSpPr>
        <p:spPr>
          <a:xfrm>
            <a:off x="1135130" y="1891335"/>
            <a:ext cx="2526005" cy="1720071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345B60-77A6-4FFA-88AB-1811698FF96B}"/>
              </a:ext>
            </a:extLst>
          </p:cNvPr>
          <p:cNvCxnSpPr>
            <a:cxnSpLocks/>
          </p:cNvCxnSpPr>
          <p:nvPr/>
        </p:nvCxnSpPr>
        <p:spPr>
          <a:xfrm>
            <a:off x="1135130" y="2740722"/>
            <a:ext cx="2526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C1EB43-EC23-4A9F-81FD-8E089A58D5F1}"/>
              </a:ext>
            </a:extLst>
          </p:cNvPr>
          <p:cNvSpPr txBox="1"/>
          <p:nvPr/>
        </p:nvSpPr>
        <p:spPr>
          <a:xfrm>
            <a:off x="1355616" y="2963144"/>
            <a:ext cx="22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+void </a:t>
            </a:r>
            <a:r>
              <a:rPr lang="hr-HR" sz="1600" dirty="0">
                <a:solidFill>
                  <a:schemeClr val="accent6"/>
                </a:solidFill>
              </a:rPr>
              <a:t>Cook</a:t>
            </a:r>
            <a:r>
              <a:rPr lang="hr-HR" sz="1600" dirty="0"/>
              <a:t>(string food)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728483-23E3-485E-A834-1B01BBCB9204}"/>
              </a:ext>
            </a:extLst>
          </p:cNvPr>
          <p:cNvSpPr txBox="1"/>
          <p:nvPr/>
        </p:nvSpPr>
        <p:spPr>
          <a:xfrm>
            <a:off x="1566499" y="2060566"/>
            <a:ext cx="166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&lt;&lt; interface&gt;&gt;</a:t>
            </a:r>
          </a:p>
          <a:p>
            <a:pPr algn="ctr"/>
            <a:r>
              <a:rPr lang="hr-HR" sz="1600" b="1" i="1" dirty="0">
                <a:solidFill>
                  <a:schemeClr val="accent1"/>
                </a:solidFill>
              </a:rPr>
              <a:t>ICookStrategy</a:t>
            </a:r>
            <a:endParaRPr lang="en-US" sz="1600" b="1" i="1" dirty="0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CCFFC8-EB6A-418C-A69C-D84538E044BA}"/>
              </a:ext>
            </a:extLst>
          </p:cNvPr>
          <p:cNvSpPr/>
          <p:nvPr/>
        </p:nvSpPr>
        <p:spPr>
          <a:xfrm>
            <a:off x="561259" y="4669607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7E3C8D-90A2-4C91-BD43-91819ECA9EE7}"/>
              </a:ext>
            </a:extLst>
          </p:cNvPr>
          <p:cNvSpPr txBox="1"/>
          <p:nvPr/>
        </p:nvSpPr>
        <p:spPr>
          <a:xfrm>
            <a:off x="555304" y="5237962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239DE-269E-40F6-B519-8AC0715B8F34}"/>
              </a:ext>
            </a:extLst>
          </p:cNvPr>
          <p:cNvSpPr txBox="1"/>
          <p:nvPr/>
        </p:nvSpPr>
        <p:spPr>
          <a:xfrm>
            <a:off x="816140" y="4696511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Grilling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EE8D58-318B-4DD3-98D6-828F8124B99A}"/>
              </a:ext>
            </a:extLst>
          </p:cNvPr>
          <p:cNvCxnSpPr>
            <a:cxnSpLocks/>
            <a:stCxn id="27" idx="0"/>
            <a:endCxn id="31" idx="3"/>
          </p:cNvCxnSpPr>
          <p:nvPr/>
        </p:nvCxnSpPr>
        <p:spPr>
          <a:xfrm flipV="1">
            <a:off x="1126611" y="3794088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C8CED4BC-91B7-4382-9AA4-9163426A067F}"/>
              </a:ext>
            </a:extLst>
          </p:cNvPr>
          <p:cNvSpPr/>
          <p:nvPr/>
        </p:nvSpPr>
        <p:spPr>
          <a:xfrm>
            <a:off x="1044233" y="3616836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F6D9F8-B70D-47A5-9852-3E0A6EA34282}"/>
              </a:ext>
            </a:extLst>
          </p:cNvPr>
          <p:cNvCxnSpPr>
            <a:cxnSpLocks/>
          </p:cNvCxnSpPr>
          <p:nvPr/>
        </p:nvCxnSpPr>
        <p:spPr>
          <a:xfrm>
            <a:off x="561259" y="5094195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817C18-73AE-48B3-AA65-7C944D25C9F1}"/>
              </a:ext>
            </a:extLst>
          </p:cNvPr>
          <p:cNvCxnSpPr>
            <a:cxnSpLocks/>
          </p:cNvCxnSpPr>
          <p:nvPr/>
        </p:nvCxnSpPr>
        <p:spPr>
          <a:xfrm>
            <a:off x="561259" y="4959055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083F8C-4C50-4641-B40B-ADB389D4CCF1}"/>
              </a:ext>
            </a:extLst>
          </p:cNvPr>
          <p:cNvSpPr/>
          <p:nvPr/>
        </p:nvSpPr>
        <p:spPr>
          <a:xfrm>
            <a:off x="1832845" y="4679040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DC8C55-E7C9-43B0-9CD4-F4B0696680D0}"/>
              </a:ext>
            </a:extLst>
          </p:cNvPr>
          <p:cNvSpPr txBox="1"/>
          <p:nvPr/>
        </p:nvSpPr>
        <p:spPr>
          <a:xfrm>
            <a:off x="1826890" y="5247395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8F96EB-C354-4665-9B91-C712555CAD01}"/>
              </a:ext>
            </a:extLst>
          </p:cNvPr>
          <p:cNvSpPr txBox="1"/>
          <p:nvPr/>
        </p:nvSpPr>
        <p:spPr>
          <a:xfrm>
            <a:off x="1946844" y="4705944"/>
            <a:ext cx="964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OvenBaking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E809B0-F0C3-48A2-9FE8-4236CCE5623E}"/>
              </a:ext>
            </a:extLst>
          </p:cNvPr>
          <p:cNvCxnSpPr>
            <a:cxnSpLocks/>
            <a:stCxn id="34" idx="0"/>
            <a:endCxn id="40" idx="3"/>
          </p:cNvCxnSpPr>
          <p:nvPr/>
        </p:nvCxnSpPr>
        <p:spPr>
          <a:xfrm flipV="1">
            <a:off x="2398197" y="3803521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157C52F-D043-4379-8276-2D15A02492B5}"/>
              </a:ext>
            </a:extLst>
          </p:cNvPr>
          <p:cNvSpPr/>
          <p:nvPr/>
        </p:nvSpPr>
        <p:spPr>
          <a:xfrm>
            <a:off x="2315819" y="3626269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08E7AD-84B8-407E-899D-080FF0FFCFF8}"/>
              </a:ext>
            </a:extLst>
          </p:cNvPr>
          <p:cNvCxnSpPr>
            <a:cxnSpLocks/>
          </p:cNvCxnSpPr>
          <p:nvPr/>
        </p:nvCxnSpPr>
        <p:spPr>
          <a:xfrm>
            <a:off x="1832845" y="510362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17F85B-234E-49CE-A566-098E3997ED14}"/>
              </a:ext>
            </a:extLst>
          </p:cNvPr>
          <p:cNvCxnSpPr>
            <a:cxnSpLocks/>
          </p:cNvCxnSpPr>
          <p:nvPr/>
        </p:nvCxnSpPr>
        <p:spPr>
          <a:xfrm>
            <a:off x="1832845" y="496848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F636C-382A-4AD8-9272-C77AE064EA49}"/>
              </a:ext>
            </a:extLst>
          </p:cNvPr>
          <p:cNvSpPr/>
          <p:nvPr/>
        </p:nvSpPr>
        <p:spPr>
          <a:xfrm>
            <a:off x="3070480" y="4679040"/>
            <a:ext cx="1130704" cy="1259821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4A909-4615-4D15-9102-14513E9F5A29}"/>
              </a:ext>
            </a:extLst>
          </p:cNvPr>
          <p:cNvSpPr txBox="1"/>
          <p:nvPr/>
        </p:nvSpPr>
        <p:spPr>
          <a:xfrm>
            <a:off x="3064525" y="5247395"/>
            <a:ext cx="1243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Cook</a:t>
            </a:r>
            <a:r>
              <a:rPr lang="hr-HR" sz="1050" dirty="0"/>
              <a:t>(string food)</a:t>
            </a:r>
            <a:endParaRPr lang="en-US" sz="10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DD9E8-0326-40C8-8387-DBB5C27B9C77}"/>
              </a:ext>
            </a:extLst>
          </p:cNvPr>
          <p:cNvSpPr txBox="1"/>
          <p:nvPr/>
        </p:nvSpPr>
        <p:spPr>
          <a:xfrm>
            <a:off x="3229762" y="4705944"/>
            <a:ext cx="919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>
                <a:solidFill>
                  <a:schemeClr val="accent1"/>
                </a:solidFill>
              </a:rPr>
              <a:t>DeepFrying</a:t>
            </a:r>
            <a:endParaRPr lang="en-US" sz="1200" b="1" dirty="0">
              <a:solidFill>
                <a:schemeClr val="accent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8AB636-7E18-472D-9E21-905023943484}"/>
              </a:ext>
            </a:extLst>
          </p:cNvPr>
          <p:cNvCxnSpPr>
            <a:cxnSpLocks/>
            <a:stCxn id="47" idx="0"/>
            <a:endCxn id="51" idx="3"/>
          </p:cNvCxnSpPr>
          <p:nvPr/>
        </p:nvCxnSpPr>
        <p:spPr>
          <a:xfrm flipV="1">
            <a:off x="3635832" y="3803521"/>
            <a:ext cx="0" cy="87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194831-03F0-494F-B4C3-04A3F03FBE56}"/>
              </a:ext>
            </a:extLst>
          </p:cNvPr>
          <p:cNvSpPr/>
          <p:nvPr/>
        </p:nvSpPr>
        <p:spPr>
          <a:xfrm>
            <a:off x="3553454" y="3626269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C361B6-1981-4083-BF91-CB838E0FD742}"/>
              </a:ext>
            </a:extLst>
          </p:cNvPr>
          <p:cNvCxnSpPr>
            <a:cxnSpLocks/>
          </p:cNvCxnSpPr>
          <p:nvPr/>
        </p:nvCxnSpPr>
        <p:spPr>
          <a:xfrm>
            <a:off x="3070480" y="510362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85F6C2-F7BD-401C-BB3E-49A9970D963C}"/>
              </a:ext>
            </a:extLst>
          </p:cNvPr>
          <p:cNvCxnSpPr>
            <a:cxnSpLocks/>
          </p:cNvCxnSpPr>
          <p:nvPr/>
        </p:nvCxnSpPr>
        <p:spPr>
          <a:xfrm>
            <a:off x="3070480" y="4968488"/>
            <a:ext cx="1130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07ADDDB-92AF-4BA9-8507-5E0144D2863B}"/>
              </a:ext>
            </a:extLst>
          </p:cNvPr>
          <p:cNvSpPr txBox="1"/>
          <p:nvPr/>
        </p:nvSpPr>
        <p:spPr>
          <a:xfrm>
            <a:off x="6365673" y="773621"/>
            <a:ext cx="6199158" cy="584775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Cooking</a:t>
            </a:r>
            <a:r>
              <a:rPr lang="hr-H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Cooking</a:t>
            </a:r>
            <a:r>
              <a:rPr lang="hr-H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Console.WriteLine(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"What food would you like to cook?"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food = Console.ReadLine();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cook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.SetFood(food);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Console.WriteLine(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"What cooking strategy would you like to use (1-3)?"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.Parse(Console.ReadKey().KeyChar.ToString());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(input)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SetCookStrategy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Grilling()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Cook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SetCookStrategy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OvenBaking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Cook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3: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SetCookStrategy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DeepFrying()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Cook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"Invalid Selection!"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Console.ReadKey();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latin typeface="+mj-lt"/>
            </a:endParaRPr>
          </a:p>
        </p:txBody>
      </p:sp>
      <p:sp>
        <p:nvSpPr>
          <p:cNvPr id="63" name="Title 2">
            <a:extLst>
              <a:ext uri="{FF2B5EF4-FFF2-40B4-BE49-F238E27FC236}">
                <a16:creationId xmlns:a16="http://schemas.microsoft.com/office/drawing/2014/main" id="{8C3EDD81-48E4-4CD7-BAC6-616C6116D43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4" name="Rectangle 13">
            <a:extLst>
              <a:ext uri="{FF2B5EF4-FFF2-40B4-BE49-F238E27FC236}">
                <a16:creationId xmlns:a16="http://schemas.microsoft.com/office/drawing/2014/main" id="{70877057-E1DF-44D0-8CEF-1ADD9775A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83239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5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13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99087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7ADDDB-92AF-4BA9-8507-5E0144D2863B}"/>
              </a:ext>
            </a:extLst>
          </p:cNvPr>
          <p:cNvSpPr txBox="1"/>
          <p:nvPr/>
        </p:nvSpPr>
        <p:spPr>
          <a:xfrm>
            <a:off x="123568" y="1466850"/>
            <a:ext cx="4591307" cy="432426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FF">
                    <a:alpha val="42000"/>
                  </a:srgbClr>
                </a:solidFill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>
                    <a:alpha val="42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>
                    <a:alpha val="42000"/>
                  </a:srgbClr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>
                    <a:alpha val="42000"/>
                  </a:srgbClr>
                </a:solidFill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>
                    <a:alpha val="42000"/>
                  </a:srgbClr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>
                    <a:alpha val="42000"/>
                  </a:srgbClr>
                </a:solidFill>
                <a:latin typeface="Consolas" panose="020B0609020204030204" pitchFamily="49" charset="0"/>
              </a:rPr>
              <a:t>[] args)</a:t>
            </a:r>
          </a:p>
          <a:p>
            <a:r>
              <a:rPr lang="en-US" sz="1100" dirty="0">
                <a:solidFill>
                  <a:srgbClr val="000000">
                    <a:alpha val="42000"/>
                  </a:srgb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SetCookStrategy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Grilling()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hr-H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Cook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2: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.SetCookStrategy(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OvenBaking());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.Cook();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>
                  <a:alpha val="34000"/>
                </a:srgbClr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case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3: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.SetCookStrategy(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DeepFrying</a:t>
            </a:r>
            <a:r>
              <a:rPr lang="en-US" sz="1100" b="1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()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FF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cookMethod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.Cook();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>
                  <a:alpha val="34000"/>
                </a:srgbClr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default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Console.WriteLine(</a:t>
            </a:r>
            <a:r>
              <a:rPr lang="en-US" sz="1100" dirty="0">
                <a:solidFill>
                  <a:srgbClr val="A31515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"Invalid Selection!"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    Console.ReadKey();</a:t>
            </a:r>
          </a:p>
          <a:p>
            <a:r>
              <a:rPr lang="en-US" sz="1100" dirty="0">
                <a:solidFill>
                  <a:srgbClr val="000000">
                    <a:alpha val="34000"/>
                  </a:srgbClr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000000">
                  <a:alpha val="34000"/>
                </a:srgbClr>
              </a:solidFill>
              <a:effectLst>
                <a:outerShdw blurRad="50800" dist="50800" dir="5400000" algn="ctr" rotWithShape="0">
                  <a:srgbClr val="000000"/>
                </a:outerShdw>
              </a:effectLst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E3B8FB-DB9B-47EC-9767-AAC7541A8BB4}"/>
              </a:ext>
            </a:extLst>
          </p:cNvPr>
          <p:cNvSpPr txBox="1"/>
          <p:nvPr/>
        </p:nvSpPr>
        <p:spPr>
          <a:xfrm>
            <a:off x="5730010" y="1446238"/>
            <a:ext cx="5493212" cy="21236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Cooking</a:t>
            </a:r>
            <a:r>
              <a:rPr lang="hr-HR" sz="1200" dirty="0">
                <a:solidFill>
                  <a:srgbClr val="2B91AF"/>
                </a:solidFill>
                <a:latin typeface="Consolas" panose="020B0609020204030204" pitchFamily="49" charset="0"/>
              </a:rPr>
              <a:t>Context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ICookStrategy cookStrategy;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	...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cookStrategy.Cook(</a:t>
            </a:r>
            <a:r>
              <a:rPr lang="hr-HR" sz="1200" dirty="0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ood);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b="1" i="1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1616DC-8D5D-4081-B1EF-1590E61F2E0F}"/>
              </a:ext>
            </a:extLst>
          </p:cNvPr>
          <p:cNvSpPr txBox="1"/>
          <p:nvPr/>
        </p:nvSpPr>
        <p:spPr>
          <a:xfrm>
            <a:off x="5462452" y="4406116"/>
            <a:ext cx="6403838" cy="138499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Grilling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:ICookStrategy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Cook(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food)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"\nCooking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food +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by grilling it."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200" dirty="0">
              <a:latin typeface="+mj-lt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0354AF2-4BB9-4306-8423-B97113C092A7}"/>
              </a:ext>
            </a:extLst>
          </p:cNvPr>
          <p:cNvCxnSpPr>
            <a:cxnSpLocks/>
          </p:cNvCxnSpPr>
          <p:nvPr/>
        </p:nvCxnSpPr>
        <p:spPr>
          <a:xfrm>
            <a:off x="2571750" y="2619375"/>
            <a:ext cx="3705225" cy="71278"/>
          </a:xfrm>
          <a:prstGeom prst="bentConnector3">
            <a:avLst>
              <a:gd name="adj1" fmla="val 895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6EE4846-8646-4FBA-908E-E670C0A537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27809" y="2212793"/>
            <a:ext cx="673124" cy="59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3DB0F14-546B-46D3-8D27-C40023C522D0}"/>
              </a:ext>
            </a:extLst>
          </p:cNvPr>
          <p:cNvCxnSpPr>
            <a:cxnSpLocks/>
          </p:cNvCxnSpPr>
          <p:nvPr/>
        </p:nvCxnSpPr>
        <p:spPr>
          <a:xfrm rot="5400000">
            <a:off x="7818206" y="2735499"/>
            <a:ext cx="2699520" cy="1248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B027793-34E7-4A65-BB8A-A74F249BDC37}"/>
              </a:ext>
            </a:extLst>
          </p:cNvPr>
          <p:cNvSpPr txBox="1"/>
          <p:nvPr/>
        </p:nvSpPr>
        <p:spPr>
          <a:xfrm>
            <a:off x="5590208" y="2323400"/>
            <a:ext cx="2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1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22A1298-DF4A-4BF2-8DF8-6EEB5C07927D}"/>
              </a:ext>
            </a:extLst>
          </p:cNvPr>
          <p:cNvSpPr txBox="1"/>
          <p:nvPr/>
        </p:nvSpPr>
        <p:spPr>
          <a:xfrm>
            <a:off x="8543925" y="2206217"/>
            <a:ext cx="2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2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2C6B78-DA09-4344-AAD8-3BAC0144CBA0}"/>
              </a:ext>
            </a:extLst>
          </p:cNvPr>
          <p:cNvSpPr txBox="1"/>
          <p:nvPr/>
        </p:nvSpPr>
        <p:spPr>
          <a:xfrm>
            <a:off x="9512402" y="3059985"/>
            <a:ext cx="279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663D1-7B91-4DD3-9F7D-25602EEB2CE3}"/>
              </a:ext>
            </a:extLst>
          </p:cNvPr>
          <p:cNvSpPr txBox="1"/>
          <p:nvPr/>
        </p:nvSpPr>
        <p:spPr>
          <a:xfrm>
            <a:off x="5138596" y="580746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Ovisno o postavljenoj strategiji kuhanja, kontekstna klasa proslijeđivati će poziv funckije Cook() odgovarajućoj strategiji.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0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A825-E35A-4931-A70B-F4735B94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14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132A7-D354-4D47-B2A2-CB774D7D798B}"/>
              </a:ext>
            </a:extLst>
          </p:cNvPr>
          <p:cNvSpPr/>
          <p:nvPr/>
        </p:nvSpPr>
        <p:spPr>
          <a:xfrm>
            <a:off x="1888526" y="1540473"/>
            <a:ext cx="2306594" cy="955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21022-CB23-45B5-9A80-23450B3A87AE}"/>
              </a:ext>
            </a:extLst>
          </p:cNvPr>
          <p:cNvSpPr/>
          <p:nvPr/>
        </p:nvSpPr>
        <p:spPr>
          <a:xfrm>
            <a:off x="4299372" y="1540473"/>
            <a:ext cx="2306594" cy="955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656682-5E60-4AD3-BA62-2EACFFC92C15}"/>
              </a:ext>
            </a:extLst>
          </p:cNvPr>
          <p:cNvSpPr/>
          <p:nvPr/>
        </p:nvSpPr>
        <p:spPr>
          <a:xfrm>
            <a:off x="6710217" y="1540473"/>
            <a:ext cx="2306594" cy="955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A67FA-49D1-41BD-ADCA-F1C253569C9B}"/>
              </a:ext>
            </a:extLst>
          </p:cNvPr>
          <p:cNvSpPr txBox="1"/>
          <p:nvPr/>
        </p:nvSpPr>
        <p:spPr>
          <a:xfrm>
            <a:off x="2210191" y="1848986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accent1"/>
                </a:solidFill>
              </a:rPr>
              <a:t>CookingContext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4FD68-3822-404A-967A-58DE4A5EA7B7}"/>
              </a:ext>
            </a:extLst>
          </p:cNvPr>
          <p:cNvSpPr/>
          <p:nvPr/>
        </p:nvSpPr>
        <p:spPr>
          <a:xfrm>
            <a:off x="356289" y="1853910"/>
            <a:ext cx="772297" cy="333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DE285-C319-45FA-99FA-065DCDD9F03C}"/>
              </a:ext>
            </a:extLst>
          </p:cNvPr>
          <p:cNvSpPr txBox="1"/>
          <p:nvPr/>
        </p:nvSpPr>
        <p:spPr>
          <a:xfrm>
            <a:off x="-96403" y="1848986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8DE1B-BC81-4B11-9D02-92709242B276}"/>
              </a:ext>
            </a:extLst>
          </p:cNvPr>
          <p:cNvSpPr/>
          <p:nvPr/>
        </p:nvSpPr>
        <p:spPr>
          <a:xfrm>
            <a:off x="9150177" y="1540468"/>
            <a:ext cx="2306594" cy="955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55603-DEAE-440F-A16B-16DDC5FEAE3C}"/>
              </a:ext>
            </a:extLst>
          </p:cNvPr>
          <p:cNvSpPr txBox="1"/>
          <p:nvPr/>
        </p:nvSpPr>
        <p:spPr>
          <a:xfrm>
            <a:off x="4621037" y="1848985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accent6"/>
                </a:solidFill>
              </a:rPr>
              <a:t>Grlling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9C026-4A95-459A-AA2E-2815CE75E528}"/>
              </a:ext>
            </a:extLst>
          </p:cNvPr>
          <p:cNvSpPr txBox="1"/>
          <p:nvPr/>
        </p:nvSpPr>
        <p:spPr>
          <a:xfrm>
            <a:off x="7031882" y="1848985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accent6"/>
                </a:solidFill>
              </a:rPr>
              <a:t>OvenBaking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665F8-FD7C-4153-BC03-6A966983A160}"/>
              </a:ext>
            </a:extLst>
          </p:cNvPr>
          <p:cNvSpPr txBox="1"/>
          <p:nvPr/>
        </p:nvSpPr>
        <p:spPr>
          <a:xfrm>
            <a:off x="9471842" y="1848985"/>
            <a:ext cx="166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>
                <a:solidFill>
                  <a:schemeClr val="accent6"/>
                </a:solidFill>
              </a:rPr>
              <a:t>DeepFrying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E65EE0-4B34-4012-80C7-58A7A3B7A0D8}"/>
              </a:ext>
            </a:extLst>
          </p:cNvPr>
          <p:cNvCxnSpPr>
            <a:stCxn id="10" idx="2"/>
          </p:cNvCxnSpPr>
          <p:nvPr/>
        </p:nvCxnSpPr>
        <p:spPr>
          <a:xfrm flipH="1">
            <a:off x="735228" y="2187540"/>
            <a:ext cx="1" cy="4168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DABF40-A71A-4B54-BFBF-06A84060A3C9}"/>
              </a:ext>
            </a:extLst>
          </p:cNvPr>
          <p:cNvCxnSpPr>
            <a:cxnSpLocks/>
          </p:cNvCxnSpPr>
          <p:nvPr/>
        </p:nvCxnSpPr>
        <p:spPr>
          <a:xfrm flipH="1">
            <a:off x="3022650" y="2496053"/>
            <a:ext cx="1" cy="386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4D669B-A3B6-471E-8484-71D4D04E0968}"/>
              </a:ext>
            </a:extLst>
          </p:cNvPr>
          <p:cNvCxnSpPr>
            <a:cxnSpLocks/>
          </p:cNvCxnSpPr>
          <p:nvPr/>
        </p:nvCxnSpPr>
        <p:spPr>
          <a:xfrm flipH="1">
            <a:off x="5481784" y="2496053"/>
            <a:ext cx="1" cy="386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254D3C-783E-4778-B3AB-D000B38BCF5C}"/>
              </a:ext>
            </a:extLst>
          </p:cNvPr>
          <p:cNvCxnSpPr>
            <a:cxnSpLocks/>
          </p:cNvCxnSpPr>
          <p:nvPr/>
        </p:nvCxnSpPr>
        <p:spPr>
          <a:xfrm flipH="1">
            <a:off x="7863513" y="2496053"/>
            <a:ext cx="1" cy="386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48031-64A5-4206-A30A-4C47942E0183}"/>
              </a:ext>
            </a:extLst>
          </p:cNvPr>
          <p:cNvCxnSpPr>
            <a:cxnSpLocks/>
          </p:cNvCxnSpPr>
          <p:nvPr/>
        </p:nvCxnSpPr>
        <p:spPr>
          <a:xfrm flipH="1">
            <a:off x="10319450" y="2496052"/>
            <a:ext cx="1" cy="386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272DA-0254-4651-9808-04E85F863575}"/>
              </a:ext>
            </a:extLst>
          </p:cNvPr>
          <p:cNvSpPr/>
          <p:nvPr/>
        </p:nvSpPr>
        <p:spPr>
          <a:xfrm>
            <a:off x="667265" y="2685535"/>
            <a:ext cx="131801" cy="74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21DB91-8EB7-4292-A8A4-7F6FA60DCCD6}"/>
              </a:ext>
            </a:extLst>
          </p:cNvPr>
          <p:cNvSpPr/>
          <p:nvPr/>
        </p:nvSpPr>
        <p:spPr>
          <a:xfrm>
            <a:off x="2956749" y="2685535"/>
            <a:ext cx="131801" cy="74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AFD804-F534-4E44-845A-39679C64E728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799066" y="3057268"/>
            <a:ext cx="21576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C97283-E7DC-4817-99C0-02E38D79B831}"/>
              </a:ext>
            </a:extLst>
          </p:cNvPr>
          <p:cNvSpPr txBox="1"/>
          <p:nvPr/>
        </p:nvSpPr>
        <p:spPr>
          <a:xfrm>
            <a:off x="1251766" y="2792426"/>
            <a:ext cx="1375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setCookStrategy</a:t>
            </a:r>
            <a:r>
              <a:rPr lang="hr-HR" sz="1200" dirty="0"/>
              <a:t>()</a:t>
            </a:r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CFD6C9-0069-48C8-A0C7-A1F57DEFED74}"/>
              </a:ext>
            </a:extLst>
          </p:cNvPr>
          <p:cNvSpPr/>
          <p:nvPr/>
        </p:nvSpPr>
        <p:spPr>
          <a:xfrm>
            <a:off x="306631" y="2566464"/>
            <a:ext cx="3021214" cy="1153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EE026-9401-4D57-861B-07F18B597E43}"/>
              </a:ext>
            </a:extLst>
          </p:cNvPr>
          <p:cNvSpPr txBox="1"/>
          <p:nvPr/>
        </p:nvSpPr>
        <p:spPr>
          <a:xfrm>
            <a:off x="0" y="2328713"/>
            <a:ext cx="9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Condition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8AA19B-3865-4C2D-A9C9-38F8F1ED0B7F}"/>
              </a:ext>
            </a:extLst>
          </p:cNvPr>
          <p:cNvSpPr/>
          <p:nvPr/>
        </p:nvSpPr>
        <p:spPr>
          <a:xfrm>
            <a:off x="2956749" y="3844708"/>
            <a:ext cx="131801" cy="74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A14FE1-0131-41BA-A013-04026FF81EC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088550" y="4216441"/>
            <a:ext cx="23900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14E2D3-FF98-4FC1-979C-98D8569D66C4}"/>
              </a:ext>
            </a:extLst>
          </p:cNvPr>
          <p:cNvSpPr txBox="1"/>
          <p:nvPr/>
        </p:nvSpPr>
        <p:spPr>
          <a:xfrm>
            <a:off x="3966612" y="3954912"/>
            <a:ext cx="92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Cook</a:t>
            </a:r>
            <a:r>
              <a:rPr lang="hr-HR" sz="1200" dirty="0"/>
              <a:t>(food)</a:t>
            </a: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1DB9E7-7A58-4F18-9E5A-AE4644B33342}"/>
              </a:ext>
            </a:extLst>
          </p:cNvPr>
          <p:cNvSpPr/>
          <p:nvPr/>
        </p:nvSpPr>
        <p:spPr>
          <a:xfrm>
            <a:off x="2956749" y="4696688"/>
            <a:ext cx="131801" cy="74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673C0E-C79E-4D3D-97DE-02E9D1949081}"/>
              </a:ext>
            </a:extLst>
          </p:cNvPr>
          <p:cNvCxnSpPr>
            <a:cxnSpLocks/>
          </p:cNvCxnSpPr>
          <p:nvPr/>
        </p:nvCxnSpPr>
        <p:spPr>
          <a:xfrm>
            <a:off x="3073088" y="5068420"/>
            <a:ext cx="4759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61B9F1-0C86-44AC-903C-85C9AC5E75EE}"/>
              </a:ext>
            </a:extLst>
          </p:cNvPr>
          <p:cNvSpPr txBox="1"/>
          <p:nvPr/>
        </p:nvSpPr>
        <p:spPr>
          <a:xfrm>
            <a:off x="3966612" y="4791421"/>
            <a:ext cx="92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Cook</a:t>
            </a:r>
            <a:r>
              <a:rPr lang="hr-HR" sz="1200" dirty="0"/>
              <a:t>(food)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B92F0E-A4BB-4ED0-8B94-F8B86B8C1AC8}"/>
              </a:ext>
            </a:extLst>
          </p:cNvPr>
          <p:cNvSpPr/>
          <p:nvPr/>
        </p:nvSpPr>
        <p:spPr>
          <a:xfrm>
            <a:off x="2956749" y="5526519"/>
            <a:ext cx="131801" cy="743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0DDED0-3E10-4C9A-9923-AA83C81ABE33}"/>
              </a:ext>
            </a:extLst>
          </p:cNvPr>
          <p:cNvCxnSpPr>
            <a:cxnSpLocks/>
          </p:cNvCxnSpPr>
          <p:nvPr/>
        </p:nvCxnSpPr>
        <p:spPr>
          <a:xfrm>
            <a:off x="3099007" y="5898251"/>
            <a:ext cx="72204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638DEE-BDA6-45EF-A478-D6F96A347CE8}"/>
              </a:ext>
            </a:extLst>
          </p:cNvPr>
          <p:cNvSpPr txBox="1"/>
          <p:nvPr/>
        </p:nvSpPr>
        <p:spPr>
          <a:xfrm>
            <a:off x="3966611" y="5611418"/>
            <a:ext cx="923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b="1" dirty="0"/>
              <a:t>Cook</a:t>
            </a:r>
            <a:r>
              <a:rPr lang="hr-HR" sz="1200" dirty="0"/>
              <a:t>(food)</a:t>
            </a:r>
            <a:endParaRPr lang="en-US" sz="1200" dirty="0"/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4CA97662-A6C5-4120-B0C8-08ECC3C5E3D5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FAA535EF-00D0-4487-B2FB-444E2B793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72810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AB9859-7CFF-4D31-97DD-50A7BF6A2886}"/>
              </a:ext>
            </a:extLst>
          </p:cNvPr>
          <p:cNvSpPr txBox="1"/>
          <p:nvPr/>
        </p:nvSpPr>
        <p:spPr>
          <a:xfrm>
            <a:off x="5519352" y="751485"/>
            <a:ext cx="667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dirty="0"/>
              <a:t>Sequence diagram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677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C3E38-C1E9-4E16-ADF9-1625D720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15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283AD5-8335-449D-B336-1143636768E1}"/>
              </a:ext>
            </a:extLst>
          </p:cNvPr>
          <p:cNvSpPr txBox="1">
            <a:spLocks/>
          </p:cNvSpPr>
          <p:nvPr/>
        </p:nvSpPr>
        <p:spPr>
          <a:xfrm>
            <a:off x="94993" y="0"/>
            <a:ext cx="3534032" cy="1191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Usporedbe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BA86F71-8E99-42FC-9BA6-55818378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56236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772-1BEC-46A2-A4F5-A80E12E7EE09}"/>
              </a:ext>
            </a:extLst>
          </p:cNvPr>
          <p:cNvSpPr txBox="1"/>
          <p:nvPr/>
        </p:nvSpPr>
        <p:spPr>
          <a:xfrm>
            <a:off x="2759676" y="1951672"/>
            <a:ext cx="667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Bridge</a:t>
            </a:r>
            <a:r>
              <a:rPr lang="en-US" dirty="0"/>
              <a:t>, </a:t>
            </a:r>
            <a:r>
              <a:rPr lang="hr-HR" b="1" dirty="0"/>
              <a:t>State</a:t>
            </a:r>
            <a:r>
              <a:rPr lang="en-US" dirty="0"/>
              <a:t>, </a:t>
            </a:r>
            <a:r>
              <a:rPr lang="hr-HR" b="1" dirty="0"/>
              <a:t>Strategy</a:t>
            </a:r>
            <a:r>
              <a:rPr lang="en-US" dirty="0"/>
              <a:t> (</a:t>
            </a:r>
            <a:r>
              <a:rPr lang="hr-HR" dirty="0"/>
              <a:t>i donekle </a:t>
            </a:r>
            <a:r>
              <a:rPr lang="hr-HR" b="1" dirty="0"/>
              <a:t>Adapter</a:t>
            </a:r>
            <a:r>
              <a:rPr lang="en-US" dirty="0"/>
              <a:t>) </a:t>
            </a:r>
            <a:r>
              <a:rPr lang="hr-HR" dirty="0"/>
              <a:t>imaju sličnu pa čak i identičnu strukturu</a:t>
            </a:r>
            <a:r>
              <a:rPr lang="en-US" dirty="0"/>
              <a:t>. </a:t>
            </a:r>
            <a:br>
              <a:rPr lang="hr-HR" dirty="0"/>
            </a:br>
            <a:r>
              <a:rPr lang="hr-HR" dirty="0"/>
              <a:t>Svi pristupi bazirani su na kompoziciji </a:t>
            </a:r>
            <a:r>
              <a:rPr lang="en-US" dirty="0"/>
              <a:t>, </a:t>
            </a:r>
            <a:r>
              <a:rPr lang="hr-HR" dirty="0"/>
              <a:t>koja delegira posao na objekte</a:t>
            </a:r>
            <a:r>
              <a:rPr lang="en-US" dirty="0"/>
              <a:t>. </a:t>
            </a:r>
            <a:r>
              <a:rPr lang="hr-HR" dirty="0"/>
              <a:t>Važno je naglasiti da svi nabrojani pristupi rješavaju </a:t>
            </a:r>
            <a:r>
              <a:rPr lang="hr-HR" b="1" dirty="0"/>
              <a:t>različitu</a:t>
            </a:r>
            <a:r>
              <a:rPr lang="hr-HR" dirty="0"/>
              <a:t> vrstu problema</a:t>
            </a:r>
            <a:r>
              <a:rPr lang="en-US" dirty="0"/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DDCB8-8C98-4B1C-9CB7-0694152A6555}"/>
              </a:ext>
            </a:extLst>
          </p:cNvPr>
          <p:cNvSpPr txBox="1"/>
          <p:nvPr/>
        </p:nvSpPr>
        <p:spPr>
          <a:xfrm>
            <a:off x="2759676" y="3890818"/>
            <a:ext cx="667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Strategy pattern </a:t>
            </a:r>
            <a:r>
              <a:rPr lang="hr-HR" dirty="0"/>
              <a:t>jest pristup koji nam pomaže rješiti problem </a:t>
            </a:r>
            <a:r>
              <a:rPr lang="hr-HR" b="1" dirty="0"/>
              <a:t>ponašanja</a:t>
            </a:r>
            <a:r>
              <a:rPr lang="hr-HR" dirty="0"/>
              <a:t> unutar našeg programa. Za probleme </a:t>
            </a:r>
            <a:r>
              <a:rPr lang="hr-HR" b="1" dirty="0"/>
              <a:t>strukturiranja</a:t>
            </a:r>
            <a:r>
              <a:rPr lang="hr-HR" dirty="0"/>
              <a:t> i </a:t>
            </a:r>
            <a:r>
              <a:rPr lang="hr-HR" b="1" dirty="0"/>
              <a:t>kreiranja</a:t>
            </a:r>
            <a:r>
              <a:rPr lang="hr-HR" dirty="0"/>
              <a:t> postoje pristupi koji se njima bave.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4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C3E38-C1E9-4E16-ADF9-1625D720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16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283AD5-8335-449D-B336-1143636768E1}"/>
              </a:ext>
            </a:extLst>
          </p:cNvPr>
          <p:cNvSpPr txBox="1">
            <a:spLocks/>
          </p:cNvSpPr>
          <p:nvPr/>
        </p:nvSpPr>
        <p:spPr>
          <a:xfrm>
            <a:off x="-1161152" y="122530"/>
            <a:ext cx="11755262" cy="1154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Kada koristiti strategy pattern?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BA86F71-8E99-42FC-9BA6-55818378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11654"/>
            <a:ext cx="12192000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772-1BEC-46A2-A4F5-A80E12E7EE09}"/>
              </a:ext>
            </a:extLst>
          </p:cNvPr>
          <p:cNvSpPr txBox="1"/>
          <p:nvPr/>
        </p:nvSpPr>
        <p:spPr>
          <a:xfrm>
            <a:off x="2759676" y="1951672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Kada želimo koristiti različite varijante algoritma unutar objekta te imati mogućnost ‘</a:t>
            </a:r>
            <a:r>
              <a:rPr lang="hr-HR" i="1" dirty="0"/>
              <a:t>prebacivanja</a:t>
            </a:r>
            <a:r>
              <a:rPr lang="hr-HR" dirty="0"/>
              <a:t>’ s jednoga na drugi.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27249-CF98-4534-B9F3-BC857DB4CAE7}"/>
              </a:ext>
            </a:extLst>
          </p:cNvPr>
          <p:cNvSpPr txBox="1"/>
          <p:nvPr/>
        </p:nvSpPr>
        <p:spPr>
          <a:xfrm>
            <a:off x="2759676" y="3373427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Kada imamo više sličnih klasa koje se razlikuju samo po tome kako izvršavaju pojedino ponašanje.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9B088-9495-41DA-BA8C-03B9822AC459}"/>
              </a:ext>
            </a:extLst>
          </p:cNvPr>
          <p:cNvSpPr txBox="1"/>
          <p:nvPr/>
        </p:nvSpPr>
        <p:spPr>
          <a:xfrm>
            <a:off x="2759676" y="4611429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Kada želimo izolirati ‘</a:t>
            </a:r>
            <a:r>
              <a:rPr lang="hr-HR" i="1" dirty="0"/>
              <a:t>business’ </a:t>
            </a:r>
            <a:r>
              <a:rPr lang="hr-HR" dirty="0"/>
              <a:t>logiku klase od implementacijskih detalja algoritama koji nisu toliko bitni u kontekstu te logike.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98364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C3E38-C1E9-4E16-ADF9-1625D7206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17</a:t>
            </a:r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6283AD5-8335-449D-B336-1143636768E1}"/>
              </a:ext>
            </a:extLst>
          </p:cNvPr>
          <p:cNvSpPr txBox="1">
            <a:spLocks/>
          </p:cNvSpPr>
          <p:nvPr/>
        </p:nvSpPr>
        <p:spPr>
          <a:xfrm>
            <a:off x="-3136428" y="136525"/>
            <a:ext cx="11755262" cy="1154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Prednosti / mane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772-1BEC-46A2-A4F5-A80E12E7EE09}"/>
              </a:ext>
            </a:extLst>
          </p:cNvPr>
          <p:cNvSpPr txBox="1"/>
          <p:nvPr/>
        </p:nvSpPr>
        <p:spPr>
          <a:xfrm>
            <a:off x="330513" y="2491067"/>
            <a:ext cx="49803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hr-HR" dirty="0"/>
              <a:t>Mogućnost zamjene algoritma unutar objekta tijekom izvođenja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 </a:t>
            </a:r>
            <a:endParaRPr lang="hr-HR" dirty="0"/>
          </a:p>
          <a:p>
            <a:pPr algn="ctr"/>
            <a:r>
              <a:rPr lang="hr-HR" dirty="0"/>
              <a:t>Izolacija implementacijskih detalja algoritma od programa koji ga koristi</a:t>
            </a:r>
            <a:r>
              <a:rPr lang="en-US" dirty="0"/>
              <a:t>.</a:t>
            </a:r>
          </a:p>
          <a:p>
            <a:pPr algn="ctr"/>
            <a:endParaRPr lang="hr-HR" dirty="0"/>
          </a:p>
          <a:p>
            <a:pPr algn="ctr"/>
            <a:r>
              <a:rPr lang="en-US" dirty="0"/>
              <a:t> </a:t>
            </a:r>
            <a:r>
              <a:rPr lang="hr-HR" dirty="0"/>
              <a:t>Zamjena nasljeđivanja kompozicijom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 </a:t>
            </a:r>
            <a:r>
              <a:rPr lang="en-US" i="1" dirty="0"/>
              <a:t>Open/Closed Principle</a:t>
            </a:r>
            <a:r>
              <a:rPr lang="hr-HR" dirty="0"/>
              <a:t>!</a:t>
            </a:r>
            <a:r>
              <a:rPr lang="en-US" dirty="0"/>
              <a:t> </a:t>
            </a:r>
            <a:endParaRPr lang="hr-HR" dirty="0"/>
          </a:p>
          <a:p>
            <a:pPr algn="ctr"/>
            <a:endParaRPr lang="hr-HR" dirty="0"/>
          </a:p>
          <a:p>
            <a:pPr algn="ctr"/>
            <a:r>
              <a:rPr lang="hr-HR" dirty="0"/>
              <a:t>Dodavanje novih algoritama/strategija ne iziskuje promjenu konteksta.</a:t>
            </a:r>
            <a:endParaRPr lang="en-US" dirty="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E2AAD7A-F20F-43D3-BCD9-64712BA5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39793"/>
            <a:ext cx="7610764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1818C-4BA5-44B9-9347-079CC8965766}"/>
              </a:ext>
            </a:extLst>
          </p:cNvPr>
          <p:cNvSpPr txBox="1"/>
          <p:nvPr/>
        </p:nvSpPr>
        <p:spPr>
          <a:xfrm>
            <a:off x="6638639" y="2463161"/>
            <a:ext cx="4781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 </a:t>
            </a:r>
            <a:r>
              <a:rPr lang="hr-HR" dirty="0"/>
              <a:t>Ako imamo samo par algoritama koji se rijetko mijenjaju, nema potrebe komplicirati program upotrebom svega što nosi ovaj pristup</a:t>
            </a:r>
            <a:r>
              <a:rPr lang="en-US" dirty="0"/>
              <a:t>.</a:t>
            </a:r>
          </a:p>
          <a:p>
            <a:pPr algn="ctr"/>
            <a:endParaRPr lang="hr-HR" dirty="0"/>
          </a:p>
          <a:p>
            <a:pPr algn="ctr"/>
            <a:r>
              <a:rPr lang="en-US" dirty="0"/>
              <a:t> </a:t>
            </a:r>
            <a:r>
              <a:rPr lang="hr-HR" dirty="0"/>
              <a:t>Klijenti moraju biti svjesni razlika među algoritmima kako bi znali odabrati najpogodniji.</a:t>
            </a:r>
            <a:endParaRPr lang="en-US" dirty="0"/>
          </a:p>
          <a:p>
            <a:pPr algn="ctr"/>
            <a:r>
              <a:rPr lang="en-US" dirty="0"/>
              <a:t> </a:t>
            </a:r>
            <a:endParaRPr lang="hr-HR" dirty="0"/>
          </a:p>
          <a:p>
            <a:pPr algn="ctr"/>
            <a:r>
              <a:rPr lang="hr-HR" dirty="0"/>
              <a:t>Mnogi moderni programski jezici nude podršku funkcijskom tipu programiranja pa bi tako razne verzije algoritama mogli smjestiti u set anonimnih funkcija. Samim time, nemamo potrebe širiti kod dodatnim klasama/interfaceima. </a:t>
            </a:r>
            <a:endParaRPr lang="en-US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52D88B0A-8251-4BEF-9CF3-76DCEFF6542F}"/>
              </a:ext>
            </a:extLst>
          </p:cNvPr>
          <p:cNvSpPr/>
          <p:nvPr/>
        </p:nvSpPr>
        <p:spPr>
          <a:xfrm>
            <a:off x="2257293" y="1490939"/>
            <a:ext cx="1126836" cy="1000128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6ECEFCD-17A3-42CE-AE3A-3F411319284F}"/>
              </a:ext>
            </a:extLst>
          </p:cNvPr>
          <p:cNvSpPr/>
          <p:nvPr/>
        </p:nvSpPr>
        <p:spPr>
          <a:xfrm>
            <a:off x="8475364" y="1490939"/>
            <a:ext cx="1108364" cy="9908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0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3" descr="Picture placeholder">
            <a:extLst>
              <a:ext uri="{FF2B5EF4-FFF2-40B4-BE49-F238E27FC236}">
                <a16:creationId xmlns:a16="http://schemas.microsoft.com/office/drawing/2014/main" id="{ED380261-2E98-4B47-987C-07B6D9AB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776104-3910-4722-9915-DA6AF12D9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507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07633A2-7FEA-4273-BD4B-85D58ABB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65" y="1811985"/>
            <a:ext cx="10787270" cy="830649"/>
          </a:xfrm>
        </p:spPr>
        <p:txBody>
          <a:bodyPr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HVALA !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Graphic 8" descr="User" title="Icon - Presenter Name">
            <a:extLst>
              <a:ext uri="{FF2B5EF4-FFF2-40B4-BE49-F238E27FC236}">
                <a16:creationId xmlns:a16="http://schemas.microsoft.com/office/drawing/2014/main" id="{1AC4B028-A773-4B7A-8814-C9A61AE9E3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371" y="3061212"/>
            <a:ext cx="558449" cy="55844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EDDC12C-03DB-4271-8073-66B4A5D52696}"/>
              </a:ext>
            </a:extLst>
          </p:cNvPr>
          <p:cNvSpPr txBox="1">
            <a:spLocks/>
          </p:cNvSpPr>
          <p:nvPr/>
        </p:nvSpPr>
        <p:spPr>
          <a:xfrm>
            <a:off x="5103215" y="3061213"/>
            <a:ext cx="3345046" cy="55844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B0F0"/>
              </a:buClr>
            </a:pPr>
            <a:r>
              <a:rPr lang="hr-HR" sz="1800" spc="300" dirty="0">
                <a:latin typeface="+mj-lt"/>
                <a:cs typeface="Gill Sans" panose="020B0502020104020203" pitchFamily="34" charset="-79"/>
              </a:rPr>
              <a:t>ANTE MIŠKOVIĆ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" panose="020B0502020104020203" pitchFamily="34" charset="-79"/>
            </a:endParaRPr>
          </a:p>
        </p:txBody>
      </p:sp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B6907205-0A34-4863-90E4-EFB1DBC511D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8371" y="3944748"/>
            <a:ext cx="558449" cy="558449"/>
          </a:xfrm>
          <a:prstGeom prst="rect">
            <a:avLst/>
          </a:prstGeom>
        </p:spPr>
      </p:pic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B760C3E-F2F1-45AD-AAA1-5E4C177E6A20}"/>
              </a:ext>
            </a:extLst>
          </p:cNvPr>
          <p:cNvSpPr txBox="1">
            <a:spLocks/>
          </p:cNvSpPr>
          <p:nvPr/>
        </p:nvSpPr>
        <p:spPr>
          <a:xfrm>
            <a:off x="5103221" y="4012786"/>
            <a:ext cx="3345040" cy="3551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14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lang="en-ZA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800" spc="300" dirty="0">
                <a:latin typeface="+mj-lt"/>
                <a:cs typeface="Gill Sans Light" panose="020B0302020104020203" pitchFamily="34" charset="-79"/>
              </a:rPr>
              <a:t>a</a:t>
            </a:r>
            <a:r>
              <a:rPr kumimoji="0" lang="hr-HR" sz="180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Gill Sans Light" panose="020B0302020104020203" pitchFamily="34" charset="-79"/>
              </a:rPr>
              <a:t>nte.miskovic@vsite.hr</a:t>
            </a:r>
            <a:endParaRPr kumimoji="0" lang="en-US" sz="180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+mj-lt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0464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FF044E0-CF38-47FB-8B8F-1BC1918EE556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Intencija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AFEA8BB-8261-42CA-8FEB-E02FA3FA4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4906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7974CD-9FA9-4FFE-9868-45EC8DDCB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8" y="3373963"/>
            <a:ext cx="10043984" cy="123885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hr-HR" sz="3200" b="1" i="1" dirty="0">
                <a:solidFill>
                  <a:schemeClr val="accent3"/>
                </a:solidFill>
                <a:latin typeface="+mj-lt"/>
              </a:rPr>
              <a:t>„</a:t>
            </a:r>
            <a:r>
              <a:rPr lang="en-US" sz="3200" b="1" i="1" dirty="0">
                <a:solidFill>
                  <a:schemeClr val="accent3"/>
                </a:solidFill>
                <a:latin typeface="+mj-lt"/>
              </a:rPr>
              <a:t>Define a family of algorithms, encapsulate each one, and make them interchangeable. Strategy lets the algorithm vary independently from the clients that use it.</a:t>
            </a:r>
            <a:r>
              <a:rPr lang="hr-HR" sz="3200" b="1" i="1" dirty="0">
                <a:solidFill>
                  <a:schemeClr val="accent3"/>
                </a:solidFill>
                <a:latin typeface="+mj-lt"/>
              </a:rPr>
              <a:t>”</a:t>
            </a:r>
          </a:p>
          <a:p>
            <a:pPr marL="0" indent="0">
              <a:buNone/>
            </a:pP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E9982-6429-4326-BB57-122D41DF13C3}"/>
              </a:ext>
            </a:extLst>
          </p:cNvPr>
          <p:cNvSpPr txBox="1"/>
          <p:nvPr/>
        </p:nvSpPr>
        <p:spPr>
          <a:xfrm>
            <a:off x="1375719" y="2166368"/>
            <a:ext cx="944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dirty="0">
                <a:latin typeface="+mj-lt"/>
              </a:rPr>
              <a:t>Krenimo od osnovne definicije strategy pristupa koju su postavili tzv. GoF ( Gang of four ). </a:t>
            </a:r>
            <a:endParaRPr lang="en-US" sz="2800" dirty="0">
              <a:latin typeface="+mj-lt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DF48C1-D292-44EC-89D1-250F16DC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1910-91C6-45E0-BD33-F6FE2BB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359285-AF43-4EED-AE67-335A24DF10BB}"/>
              </a:ext>
            </a:extLst>
          </p:cNvPr>
          <p:cNvSpPr txBox="1">
            <a:spLocks/>
          </p:cNvSpPr>
          <p:nvPr/>
        </p:nvSpPr>
        <p:spPr>
          <a:xfrm>
            <a:off x="1074007" y="2667714"/>
            <a:ext cx="10043984" cy="4930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i="1" dirty="0">
                <a:solidFill>
                  <a:schemeClr val="accent3"/>
                </a:solidFill>
                <a:latin typeface="+mj-lt"/>
              </a:rPr>
              <a:t>„</a:t>
            </a:r>
            <a:r>
              <a:rPr lang="en-US" i="1" dirty="0">
                <a:solidFill>
                  <a:schemeClr val="accent3"/>
                </a:solidFill>
                <a:latin typeface="+mj-lt"/>
              </a:rPr>
              <a:t>Define a family of algorithms</a:t>
            </a:r>
            <a:r>
              <a:rPr lang="hr-HR" i="1" dirty="0">
                <a:solidFill>
                  <a:schemeClr val="accent3"/>
                </a:solidFill>
                <a:latin typeface="+mj-lt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C589D-3837-457A-B643-E50040A5226A}"/>
              </a:ext>
            </a:extLst>
          </p:cNvPr>
          <p:cNvSpPr txBox="1"/>
          <p:nvPr/>
        </p:nvSpPr>
        <p:spPr>
          <a:xfrm>
            <a:off x="1346886" y="3697258"/>
            <a:ext cx="9498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Koristeći strategy pristup, definiramo ‘</a:t>
            </a:r>
            <a:r>
              <a:rPr lang="hr-HR" i="1" dirty="0">
                <a:latin typeface="+mj-lt"/>
              </a:rPr>
              <a:t>set</a:t>
            </a:r>
            <a:r>
              <a:rPr lang="hr-HR" dirty="0">
                <a:latin typeface="+mj-lt"/>
              </a:rPr>
              <a:t>’ srodnih algoritama. Algoritama koji su po svojoj svrsi slični ili istovjetni, ali su drugačije izvedeni.  </a:t>
            </a:r>
            <a:endParaRPr lang="en-US" dirty="0">
              <a:latin typeface="+mj-lt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9470590-5B29-40E7-80C8-E08E494E9F85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Intencija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DB7417C-2AFC-42BC-906C-CA627E232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4906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1910-91C6-45E0-BD33-F6FE2BB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3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89161AD-DD6C-4515-8B94-330E39B9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8" y="2547366"/>
            <a:ext cx="10043984" cy="54483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r-HR" i="1" dirty="0">
                <a:solidFill>
                  <a:schemeClr val="accent3"/>
                </a:solidFill>
                <a:latin typeface="+mj-lt"/>
              </a:rPr>
              <a:t>„...</a:t>
            </a:r>
            <a:r>
              <a:rPr lang="en-US" i="1" dirty="0">
                <a:solidFill>
                  <a:schemeClr val="accent3"/>
                </a:solidFill>
                <a:latin typeface="+mj-lt"/>
              </a:rPr>
              <a:t>encapsulate each one, and make them interchangeable.</a:t>
            </a:r>
            <a:r>
              <a:rPr lang="hr-HR" i="1" dirty="0">
                <a:solidFill>
                  <a:schemeClr val="accent3"/>
                </a:solidFill>
                <a:latin typeface="+mj-lt"/>
              </a:rPr>
              <a:t>”</a:t>
            </a:r>
            <a:r>
              <a:rPr lang="en-US" i="1" dirty="0">
                <a:solidFill>
                  <a:schemeClr val="accent3"/>
                </a:solidFill>
                <a:latin typeface="+mj-lt"/>
              </a:rPr>
              <a:t> </a:t>
            </a: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B80F6-C3EE-41B2-88AC-D6A3A26E3689}"/>
              </a:ext>
            </a:extLst>
          </p:cNvPr>
          <p:cNvSpPr txBox="1"/>
          <p:nvPr/>
        </p:nvSpPr>
        <p:spPr>
          <a:xfrm>
            <a:off x="1416908" y="3092198"/>
            <a:ext cx="949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Daljnja definicija nas upućuje da odvojimo svaki od algoritama zasebno te ih učinimo razmjenjivima </a:t>
            </a:r>
          </a:p>
          <a:p>
            <a:pPr algn="ctr"/>
            <a:r>
              <a:rPr lang="hr-HR" dirty="0">
                <a:latin typeface="+mj-lt"/>
              </a:rPr>
              <a:t>( </a:t>
            </a:r>
            <a:r>
              <a:rPr lang="hr-HR" i="1" dirty="0">
                <a:latin typeface="+mj-lt"/>
              </a:rPr>
              <a:t>interchangable</a:t>
            </a:r>
            <a:r>
              <a:rPr lang="hr-HR" dirty="0">
                <a:latin typeface="+mj-lt"/>
              </a:rPr>
              <a:t> ). Dakle, ako bismo imali algoritme A, B i C, autori definicije aludiraju na to da bismo po principu ‘</a:t>
            </a:r>
            <a:r>
              <a:rPr lang="hr-HR" i="1" dirty="0">
                <a:latin typeface="+mj-lt"/>
              </a:rPr>
              <a:t>Plug-n-Play</a:t>
            </a:r>
            <a:r>
              <a:rPr lang="hr-HR" dirty="0">
                <a:latin typeface="+mj-lt"/>
              </a:rPr>
              <a:t>’, mogli moći koristiti svaki od njih onda kada za to postoji potreba.</a:t>
            </a:r>
            <a:endParaRPr lang="en-US" dirty="0">
              <a:latin typeface="+mj-lt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9470590-5B29-40E7-80C8-E08E494E9F85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Intencija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DB7417C-2AFC-42BC-906C-CA627E232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4906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6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1910-91C6-45E0-BD33-F6FE2BB1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4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2EA1BB-AD49-40FC-BC02-0CD1A47CBCB0}"/>
              </a:ext>
            </a:extLst>
          </p:cNvPr>
          <p:cNvSpPr txBox="1">
            <a:spLocks/>
          </p:cNvSpPr>
          <p:nvPr/>
        </p:nvSpPr>
        <p:spPr>
          <a:xfrm>
            <a:off x="1074008" y="2391574"/>
            <a:ext cx="10043984" cy="84903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i="1" dirty="0">
                <a:solidFill>
                  <a:schemeClr val="accent3"/>
                </a:solidFill>
                <a:latin typeface="+mj-lt"/>
              </a:rPr>
              <a:t>„</a:t>
            </a:r>
            <a:r>
              <a:rPr lang="en-US" i="1" dirty="0">
                <a:solidFill>
                  <a:schemeClr val="accent3"/>
                </a:solidFill>
                <a:latin typeface="+mj-lt"/>
              </a:rPr>
              <a:t>Strategy lets the algorithm vary independently from the clients that use it.</a:t>
            </a:r>
            <a:r>
              <a:rPr lang="hr-HR" i="1" dirty="0">
                <a:solidFill>
                  <a:schemeClr val="accent3"/>
                </a:solidFill>
                <a:latin typeface="+mj-lt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B0AB3-A6C4-4332-B167-896355A724CC}"/>
              </a:ext>
            </a:extLst>
          </p:cNvPr>
          <p:cNvSpPr txBox="1"/>
          <p:nvPr/>
        </p:nvSpPr>
        <p:spPr>
          <a:xfrm>
            <a:off x="1350232" y="3491525"/>
            <a:ext cx="9701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/>
              <a:t>U posljednjem dijelu definicije, uočavamo da jednom kada smo algoritme razdvojili, strategy pristup garantira da su svi od algoritama neovisni od onoga tko te algoritme koristi (</a:t>
            </a:r>
            <a:r>
              <a:rPr lang="hr-HR" i="1" dirty="0"/>
              <a:t> klijent </a:t>
            </a:r>
            <a:r>
              <a:rPr lang="hr-HR" dirty="0"/>
              <a:t>). Točnije, osigurali smo se da jednom kada poželimo promjeniti sadržaj samog algoritma nećemo morati mijenjati onoga tko ga koristi ( </a:t>
            </a:r>
            <a:r>
              <a:rPr lang="hr-HR" i="1" dirty="0"/>
              <a:t>klijent</a:t>
            </a:r>
            <a:r>
              <a:rPr lang="hr-HR" dirty="0"/>
              <a:t> ).</a:t>
            </a:r>
            <a:endParaRPr lang="en-US" dirty="0"/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19470590-5B29-40E7-80C8-E08E494E9F85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Intencija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DB7417C-2AFC-42BC-906C-CA627E232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244906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6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5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Struktura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63222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91B09-7E0D-418B-A090-88F03E5D6242}"/>
              </a:ext>
            </a:extLst>
          </p:cNvPr>
          <p:cNvSpPr txBox="1"/>
          <p:nvPr/>
        </p:nvSpPr>
        <p:spPr>
          <a:xfrm>
            <a:off x="3404286" y="1076694"/>
            <a:ext cx="9498227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sz="2400" i="1" dirty="0"/>
              <a:t>Što uopće znači ‘odvojiti algoritme’ i kako da to učinim?</a:t>
            </a: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9F62-0E8F-47DD-BECC-673AA7A564A4}"/>
              </a:ext>
            </a:extLst>
          </p:cNvPr>
          <p:cNvSpPr/>
          <p:nvPr/>
        </p:nvSpPr>
        <p:spPr>
          <a:xfrm>
            <a:off x="1721709" y="2192082"/>
            <a:ext cx="823782" cy="125961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DBD06-53E2-4B5E-885E-8CFBFEA38618}"/>
              </a:ext>
            </a:extLst>
          </p:cNvPr>
          <p:cNvCxnSpPr>
            <a:cxnSpLocks/>
          </p:cNvCxnSpPr>
          <p:nvPr/>
        </p:nvCxnSpPr>
        <p:spPr>
          <a:xfrm>
            <a:off x="1721709" y="2552176"/>
            <a:ext cx="823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6C819-A4D7-4695-A827-65458A82B389}"/>
              </a:ext>
            </a:extLst>
          </p:cNvPr>
          <p:cNvSpPr txBox="1"/>
          <p:nvPr/>
        </p:nvSpPr>
        <p:spPr>
          <a:xfrm>
            <a:off x="1697958" y="2181670"/>
            <a:ext cx="8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Bazna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0AF8A-D4A9-42AC-AEF5-254EDC76C6D5}"/>
              </a:ext>
            </a:extLst>
          </p:cNvPr>
          <p:cNvSpPr txBox="1"/>
          <p:nvPr/>
        </p:nvSpPr>
        <p:spPr>
          <a:xfrm>
            <a:off x="4876603" y="2264461"/>
            <a:ext cx="66726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>
                <a:latin typeface="+mj-lt"/>
              </a:rPr>
              <a:t>Klasičan pristup ovome problemu bilo bi nasljeđivanje odnosno odvajanje apstrakcije u baznu klasu dok bi klase koje se izvedu iz bazne, implementirale pojedini algoritam za obavljanje neke od predviđenih zadaća/akcija.</a:t>
            </a:r>
            <a:endParaRPr lang="en-US" sz="20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6FA79-E9FB-4B3C-868A-772184746E5D}"/>
              </a:ext>
            </a:extLst>
          </p:cNvPr>
          <p:cNvSpPr txBox="1"/>
          <p:nvPr/>
        </p:nvSpPr>
        <p:spPr>
          <a:xfrm>
            <a:off x="1804085" y="2971100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750430-D3E1-4367-B7E1-554CDC7333F8}"/>
              </a:ext>
            </a:extLst>
          </p:cNvPr>
          <p:cNvSpPr/>
          <p:nvPr/>
        </p:nvSpPr>
        <p:spPr>
          <a:xfrm>
            <a:off x="650787" y="421239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392D3-F2C3-4419-B758-154B65591B9D}"/>
              </a:ext>
            </a:extLst>
          </p:cNvPr>
          <p:cNvCxnSpPr>
            <a:cxnSpLocks/>
          </p:cNvCxnSpPr>
          <p:nvPr/>
        </p:nvCxnSpPr>
        <p:spPr>
          <a:xfrm flipV="1">
            <a:off x="642552" y="4544835"/>
            <a:ext cx="823782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6FE6F7-039C-49B5-95A3-963A6DBB342A}"/>
              </a:ext>
            </a:extLst>
          </p:cNvPr>
          <p:cNvSpPr txBox="1"/>
          <p:nvPr/>
        </p:nvSpPr>
        <p:spPr>
          <a:xfrm>
            <a:off x="642552" y="4233784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BABE3-1D01-4D41-920B-AAF7B910DDE7}"/>
              </a:ext>
            </a:extLst>
          </p:cNvPr>
          <p:cNvSpPr txBox="1"/>
          <p:nvPr/>
        </p:nvSpPr>
        <p:spPr>
          <a:xfrm>
            <a:off x="733164" y="4938418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40D9E-5297-4FED-A3E4-8287AD04F4FE}"/>
              </a:ext>
            </a:extLst>
          </p:cNvPr>
          <p:cNvSpPr/>
          <p:nvPr/>
        </p:nvSpPr>
        <p:spPr>
          <a:xfrm>
            <a:off x="1713469" y="421239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1EB22F-1BFB-4976-A647-96624CF82E3C}"/>
              </a:ext>
            </a:extLst>
          </p:cNvPr>
          <p:cNvCxnSpPr>
            <a:cxnSpLocks/>
          </p:cNvCxnSpPr>
          <p:nvPr/>
        </p:nvCxnSpPr>
        <p:spPr>
          <a:xfrm flipV="1">
            <a:off x="1721709" y="4544835"/>
            <a:ext cx="807307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8DFDD8-FF72-4353-BC05-70FDD291BBE6}"/>
              </a:ext>
            </a:extLst>
          </p:cNvPr>
          <p:cNvSpPr txBox="1"/>
          <p:nvPr/>
        </p:nvSpPr>
        <p:spPr>
          <a:xfrm>
            <a:off x="1799972" y="4938418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382E3-3B56-47A5-9A32-76B67F262473}"/>
              </a:ext>
            </a:extLst>
          </p:cNvPr>
          <p:cNvSpPr/>
          <p:nvPr/>
        </p:nvSpPr>
        <p:spPr>
          <a:xfrm>
            <a:off x="2792630" y="421477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F7176-EEAD-445F-ACE6-B7C809F3853A}"/>
              </a:ext>
            </a:extLst>
          </p:cNvPr>
          <p:cNvCxnSpPr>
            <a:cxnSpLocks/>
          </p:cNvCxnSpPr>
          <p:nvPr/>
        </p:nvCxnSpPr>
        <p:spPr>
          <a:xfrm>
            <a:off x="2792630" y="4547215"/>
            <a:ext cx="815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482183-87A7-42BE-AB52-59FE1D30685A}"/>
              </a:ext>
            </a:extLst>
          </p:cNvPr>
          <p:cNvSpPr txBox="1"/>
          <p:nvPr/>
        </p:nvSpPr>
        <p:spPr>
          <a:xfrm>
            <a:off x="2866772" y="4955824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03B1B-A072-4538-87BF-FD206646536F}"/>
              </a:ext>
            </a:extLst>
          </p:cNvPr>
          <p:cNvSpPr txBox="1"/>
          <p:nvPr/>
        </p:nvSpPr>
        <p:spPr>
          <a:xfrm>
            <a:off x="1721709" y="4236061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1BDD8-74C7-4E68-9567-B0A6CEB8D30C}"/>
              </a:ext>
            </a:extLst>
          </p:cNvPr>
          <p:cNvSpPr txBox="1"/>
          <p:nvPr/>
        </p:nvSpPr>
        <p:spPr>
          <a:xfrm>
            <a:off x="2784395" y="4246640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5BE5D7-0CFF-452E-8A22-4A3E23687A6B}"/>
              </a:ext>
            </a:extLst>
          </p:cNvPr>
          <p:cNvCxnSpPr>
            <a:cxnSpLocks/>
            <a:stCxn id="20" idx="0"/>
            <a:endCxn id="48" idx="3"/>
          </p:cNvCxnSpPr>
          <p:nvPr/>
        </p:nvCxnSpPr>
        <p:spPr>
          <a:xfrm flipV="1">
            <a:off x="1062678" y="3582064"/>
            <a:ext cx="522589" cy="630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4519B8-24A8-454B-A1FF-6F308C4FAEBE}"/>
              </a:ext>
            </a:extLst>
          </p:cNvPr>
          <p:cNvCxnSpPr>
            <a:cxnSpLocks/>
            <a:stCxn id="24" idx="0"/>
            <a:endCxn id="47" idx="3"/>
          </p:cNvCxnSpPr>
          <p:nvPr/>
        </p:nvCxnSpPr>
        <p:spPr>
          <a:xfrm flipV="1">
            <a:off x="2125360" y="3633883"/>
            <a:ext cx="0" cy="5785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039CA6-3169-4651-9BF6-DC1B4D9045F3}"/>
              </a:ext>
            </a:extLst>
          </p:cNvPr>
          <p:cNvCxnSpPr>
            <a:cxnSpLocks/>
            <a:stCxn id="28" idx="0"/>
            <a:endCxn id="49" idx="3"/>
          </p:cNvCxnSpPr>
          <p:nvPr/>
        </p:nvCxnSpPr>
        <p:spPr>
          <a:xfrm flipH="1" flipV="1">
            <a:off x="2656729" y="3600545"/>
            <a:ext cx="547792" cy="614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3DA0CE7-1DEC-4EB0-A292-DB4BF0C36564}"/>
              </a:ext>
            </a:extLst>
          </p:cNvPr>
          <p:cNvSpPr/>
          <p:nvPr/>
        </p:nvSpPr>
        <p:spPr>
          <a:xfrm>
            <a:off x="2042982" y="3456631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9FDA2D3-7823-415F-9062-B9901A2B57A0}"/>
              </a:ext>
            </a:extLst>
          </p:cNvPr>
          <p:cNvSpPr/>
          <p:nvPr/>
        </p:nvSpPr>
        <p:spPr>
          <a:xfrm rot="2794040">
            <a:off x="1567248" y="3432507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2E1DFCE-28E6-475E-B008-58D248509622}"/>
              </a:ext>
            </a:extLst>
          </p:cNvPr>
          <p:cNvSpPr/>
          <p:nvPr/>
        </p:nvSpPr>
        <p:spPr>
          <a:xfrm rot="19321310">
            <a:off x="2519814" y="3442060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2A63C0CC-31B3-42F1-8AEF-09F9931F15C6}"/>
              </a:ext>
            </a:extLst>
          </p:cNvPr>
          <p:cNvSpPr/>
          <p:nvPr/>
        </p:nvSpPr>
        <p:spPr>
          <a:xfrm rot="5400000">
            <a:off x="7922565" y="3886996"/>
            <a:ext cx="461666" cy="99628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1E08C0-30F5-4E66-B880-34EB08608B15}"/>
              </a:ext>
            </a:extLst>
          </p:cNvPr>
          <p:cNvCxnSpPr>
            <a:cxnSpLocks/>
          </p:cNvCxnSpPr>
          <p:nvPr/>
        </p:nvCxnSpPr>
        <p:spPr>
          <a:xfrm>
            <a:off x="650787" y="4802062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BB5FED-F158-4A0E-9827-5F9920F12DBB}"/>
              </a:ext>
            </a:extLst>
          </p:cNvPr>
          <p:cNvCxnSpPr>
            <a:cxnSpLocks/>
          </p:cNvCxnSpPr>
          <p:nvPr/>
        </p:nvCxnSpPr>
        <p:spPr>
          <a:xfrm>
            <a:off x="1713469" y="4803524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7F4FD-5AA8-4749-A4BA-6649D7D4DF1C}"/>
              </a:ext>
            </a:extLst>
          </p:cNvPr>
          <p:cNvCxnSpPr>
            <a:cxnSpLocks/>
          </p:cNvCxnSpPr>
          <p:nvPr/>
        </p:nvCxnSpPr>
        <p:spPr>
          <a:xfrm>
            <a:off x="2788512" y="4813049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B8F3ED-BC0D-4F4D-9D8C-7F1118AE3612}"/>
              </a:ext>
            </a:extLst>
          </p:cNvPr>
          <p:cNvCxnSpPr>
            <a:cxnSpLocks/>
          </p:cNvCxnSpPr>
          <p:nvPr/>
        </p:nvCxnSpPr>
        <p:spPr>
          <a:xfrm flipV="1">
            <a:off x="1721709" y="2844614"/>
            <a:ext cx="823782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6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6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Struktura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63222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91B09-7E0D-418B-A090-88F03E5D6242}"/>
              </a:ext>
            </a:extLst>
          </p:cNvPr>
          <p:cNvSpPr txBox="1"/>
          <p:nvPr/>
        </p:nvSpPr>
        <p:spPr>
          <a:xfrm>
            <a:off x="3631858" y="1095138"/>
            <a:ext cx="9498227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sz="2400" i="1" dirty="0"/>
              <a:t>Je li to optimalno rješenje?</a:t>
            </a:r>
            <a:endParaRPr lang="en-US" sz="24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9F62-0E8F-47DD-BECC-673AA7A564A4}"/>
              </a:ext>
            </a:extLst>
          </p:cNvPr>
          <p:cNvSpPr/>
          <p:nvPr/>
        </p:nvSpPr>
        <p:spPr>
          <a:xfrm>
            <a:off x="1721709" y="2192082"/>
            <a:ext cx="823782" cy="125961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DBD06-53E2-4B5E-885E-8CFBFEA38618}"/>
              </a:ext>
            </a:extLst>
          </p:cNvPr>
          <p:cNvCxnSpPr>
            <a:cxnSpLocks/>
          </p:cNvCxnSpPr>
          <p:nvPr/>
        </p:nvCxnSpPr>
        <p:spPr>
          <a:xfrm>
            <a:off x="1721709" y="2552176"/>
            <a:ext cx="823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56C819-A4D7-4695-A827-65458A82B389}"/>
              </a:ext>
            </a:extLst>
          </p:cNvPr>
          <p:cNvSpPr txBox="1"/>
          <p:nvPr/>
        </p:nvSpPr>
        <p:spPr>
          <a:xfrm>
            <a:off x="1697958" y="2181670"/>
            <a:ext cx="82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 Bazna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0AF8A-D4A9-42AC-AEF5-254EDC76C6D5}"/>
              </a:ext>
            </a:extLst>
          </p:cNvPr>
          <p:cNvSpPr txBox="1"/>
          <p:nvPr/>
        </p:nvSpPr>
        <p:spPr>
          <a:xfrm>
            <a:off x="5044648" y="2022967"/>
            <a:ext cx="667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Iako se intuitivno ovo može učiniti kao rješenje problema, vrlo brzo se možemo naći u kaotičnoj situaciji.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6FA79-E9FB-4B3C-868A-772184746E5D}"/>
              </a:ext>
            </a:extLst>
          </p:cNvPr>
          <p:cNvSpPr txBox="1"/>
          <p:nvPr/>
        </p:nvSpPr>
        <p:spPr>
          <a:xfrm>
            <a:off x="1827043" y="2828409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750430-D3E1-4367-B7E1-554CDC7333F8}"/>
              </a:ext>
            </a:extLst>
          </p:cNvPr>
          <p:cNvSpPr/>
          <p:nvPr/>
        </p:nvSpPr>
        <p:spPr>
          <a:xfrm>
            <a:off x="650787" y="421239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392D3-F2C3-4419-B758-154B65591B9D}"/>
              </a:ext>
            </a:extLst>
          </p:cNvPr>
          <p:cNvCxnSpPr>
            <a:cxnSpLocks/>
          </p:cNvCxnSpPr>
          <p:nvPr/>
        </p:nvCxnSpPr>
        <p:spPr>
          <a:xfrm flipV="1">
            <a:off x="642552" y="4544835"/>
            <a:ext cx="823782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6FE6F7-039C-49B5-95A3-963A6DBB342A}"/>
              </a:ext>
            </a:extLst>
          </p:cNvPr>
          <p:cNvSpPr txBox="1"/>
          <p:nvPr/>
        </p:nvSpPr>
        <p:spPr>
          <a:xfrm>
            <a:off x="642552" y="4233784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BABE3-1D01-4D41-920B-AAF7B910DDE7}"/>
              </a:ext>
            </a:extLst>
          </p:cNvPr>
          <p:cNvSpPr txBox="1"/>
          <p:nvPr/>
        </p:nvSpPr>
        <p:spPr>
          <a:xfrm>
            <a:off x="733164" y="4938418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akcija</a:t>
            </a:r>
            <a:r>
              <a:rPr lang="hr-HR" sz="1050" dirty="0"/>
              <a:t>()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40D9E-5297-4FED-A3E4-8287AD04F4FE}"/>
              </a:ext>
            </a:extLst>
          </p:cNvPr>
          <p:cNvSpPr/>
          <p:nvPr/>
        </p:nvSpPr>
        <p:spPr>
          <a:xfrm>
            <a:off x="1713469" y="421239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1EB22F-1BFB-4976-A647-96624CF82E3C}"/>
              </a:ext>
            </a:extLst>
          </p:cNvPr>
          <p:cNvCxnSpPr>
            <a:cxnSpLocks/>
          </p:cNvCxnSpPr>
          <p:nvPr/>
        </p:nvCxnSpPr>
        <p:spPr>
          <a:xfrm flipV="1">
            <a:off x="1721709" y="4544835"/>
            <a:ext cx="807307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8DFDD8-FF72-4353-BC05-70FDD291BBE6}"/>
              </a:ext>
            </a:extLst>
          </p:cNvPr>
          <p:cNvSpPr txBox="1"/>
          <p:nvPr/>
        </p:nvSpPr>
        <p:spPr>
          <a:xfrm>
            <a:off x="1799972" y="4938418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B382E3-3B56-47A5-9A32-76B67F262473}"/>
              </a:ext>
            </a:extLst>
          </p:cNvPr>
          <p:cNvSpPr/>
          <p:nvPr/>
        </p:nvSpPr>
        <p:spPr>
          <a:xfrm>
            <a:off x="2792630" y="4214776"/>
            <a:ext cx="823782" cy="125961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F7176-EEAD-445F-ACE6-B7C809F3853A}"/>
              </a:ext>
            </a:extLst>
          </p:cNvPr>
          <p:cNvCxnSpPr>
            <a:cxnSpLocks/>
          </p:cNvCxnSpPr>
          <p:nvPr/>
        </p:nvCxnSpPr>
        <p:spPr>
          <a:xfrm>
            <a:off x="2792630" y="4547215"/>
            <a:ext cx="815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6482183-87A7-42BE-AB52-59FE1D30685A}"/>
              </a:ext>
            </a:extLst>
          </p:cNvPr>
          <p:cNvSpPr txBox="1"/>
          <p:nvPr/>
        </p:nvSpPr>
        <p:spPr>
          <a:xfrm>
            <a:off x="2866772" y="4955824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</a:t>
            </a:r>
            <a:r>
              <a:rPr lang="hr-HR" sz="1050" dirty="0">
                <a:solidFill>
                  <a:schemeClr val="accent6"/>
                </a:solidFill>
              </a:rPr>
              <a:t>akcija</a:t>
            </a:r>
            <a:r>
              <a:rPr lang="hr-HR" sz="1050" dirty="0"/>
              <a:t>()</a:t>
            </a:r>
            <a:endParaRPr lang="en-US" sz="10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03B1B-A072-4538-87BF-FD206646536F}"/>
              </a:ext>
            </a:extLst>
          </p:cNvPr>
          <p:cNvSpPr txBox="1"/>
          <p:nvPr/>
        </p:nvSpPr>
        <p:spPr>
          <a:xfrm>
            <a:off x="1721709" y="4236061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1BDD8-74C7-4E68-9567-B0A6CEB8D30C}"/>
              </a:ext>
            </a:extLst>
          </p:cNvPr>
          <p:cNvSpPr txBox="1"/>
          <p:nvPr/>
        </p:nvSpPr>
        <p:spPr>
          <a:xfrm>
            <a:off x="2784395" y="4246640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5BE5D7-0CFF-452E-8A22-4A3E23687A6B}"/>
              </a:ext>
            </a:extLst>
          </p:cNvPr>
          <p:cNvCxnSpPr>
            <a:cxnSpLocks/>
            <a:stCxn id="20" idx="0"/>
            <a:endCxn id="48" idx="3"/>
          </p:cNvCxnSpPr>
          <p:nvPr/>
        </p:nvCxnSpPr>
        <p:spPr>
          <a:xfrm flipV="1">
            <a:off x="1062678" y="3582064"/>
            <a:ext cx="522589" cy="630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4519B8-24A8-454B-A1FF-6F308C4FAEBE}"/>
              </a:ext>
            </a:extLst>
          </p:cNvPr>
          <p:cNvCxnSpPr>
            <a:cxnSpLocks/>
            <a:stCxn id="24" idx="0"/>
            <a:endCxn id="47" idx="3"/>
          </p:cNvCxnSpPr>
          <p:nvPr/>
        </p:nvCxnSpPr>
        <p:spPr>
          <a:xfrm flipV="1">
            <a:off x="2125360" y="3635416"/>
            <a:ext cx="0" cy="576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039CA6-3169-4651-9BF6-DC1B4D9045F3}"/>
              </a:ext>
            </a:extLst>
          </p:cNvPr>
          <p:cNvCxnSpPr>
            <a:cxnSpLocks/>
            <a:stCxn id="28" idx="0"/>
            <a:endCxn id="49" idx="3"/>
          </p:cNvCxnSpPr>
          <p:nvPr/>
        </p:nvCxnSpPr>
        <p:spPr>
          <a:xfrm flipH="1" flipV="1">
            <a:off x="2662873" y="3600119"/>
            <a:ext cx="541648" cy="6146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3DA0CE7-1DEC-4EB0-A292-DB4BF0C36564}"/>
              </a:ext>
            </a:extLst>
          </p:cNvPr>
          <p:cNvSpPr/>
          <p:nvPr/>
        </p:nvSpPr>
        <p:spPr>
          <a:xfrm>
            <a:off x="2042982" y="3458164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9FDA2D3-7823-415F-9062-B9901A2B57A0}"/>
              </a:ext>
            </a:extLst>
          </p:cNvPr>
          <p:cNvSpPr/>
          <p:nvPr/>
        </p:nvSpPr>
        <p:spPr>
          <a:xfrm rot="2794040">
            <a:off x="1567248" y="3432507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2E1DFCE-28E6-475E-B008-58D248509622}"/>
              </a:ext>
            </a:extLst>
          </p:cNvPr>
          <p:cNvSpPr/>
          <p:nvPr/>
        </p:nvSpPr>
        <p:spPr>
          <a:xfrm rot="19321310">
            <a:off x="2525958" y="3441634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1E08C0-30F5-4E66-B880-34EB08608B15}"/>
              </a:ext>
            </a:extLst>
          </p:cNvPr>
          <p:cNvCxnSpPr>
            <a:cxnSpLocks/>
          </p:cNvCxnSpPr>
          <p:nvPr/>
        </p:nvCxnSpPr>
        <p:spPr>
          <a:xfrm>
            <a:off x="650787" y="4802062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BB5FED-F158-4A0E-9827-5F9920F12DBB}"/>
              </a:ext>
            </a:extLst>
          </p:cNvPr>
          <p:cNvCxnSpPr>
            <a:cxnSpLocks/>
          </p:cNvCxnSpPr>
          <p:nvPr/>
        </p:nvCxnSpPr>
        <p:spPr>
          <a:xfrm>
            <a:off x="1713469" y="4803524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57F4FD-5AA8-4749-A4BA-6649D7D4DF1C}"/>
              </a:ext>
            </a:extLst>
          </p:cNvPr>
          <p:cNvCxnSpPr>
            <a:cxnSpLocks/>
          </p:cNvCxnSpPr>
          <p:nvPr/>
        </p:nvCxnSpPr>
        <p:spPr>
          <a:xfrm>
            <a:off x="2788512" y="4813049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B8F3ED-BC0D-4F4D-9D8C-7F1118AE3612}"/>
              </a:ext>
            </a:extLst>
          </p:cNvPr>
          <p:cNvCxnSpPr>
            <a:cxnSpLocks/>
          </p:cNvCxnSpPr>
          <p:nvPr/>
        </p:nvCxnSpPr>
        <p:spPr>
          <a:xfrm flipV="1">
            <a:off x="1721709" y="2844614"/>
            <a:ext cx="823782" cy="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B88E13A-9F9C-4F5F-A481-644E26576B7F}"/>
              </a:ext>
            </a:extLst>
          </p:cNvPr>
          <p:cNvSpPr/>
          <p:nvPr/>
        </p:nvSpPr>
        <p:spPr>
          <a:xfrm>
            <a:off x="3893901" y="4224454"/>
            <a:ext cx="823782" cy="125961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441524-B9D7-4A63-874F-89A5E665AB85}"/>
              </a:ext>
            </a:extLst>
          </p:cNvPr>
          <p:cNvCxnSpPr>
            <a:cxnSpLocks/>
          </p:cNvCxnSpPr>
          <p:nvPr/>
        </p:nvCxnSpPr>
        <p:spPr>
          <a:xfrm>
            <a:off x="3893901" y="4556893"/>
            <a:ext cx="8155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E9C6CEC-3AA3-422D-AB7C-2210052DA83E}"/>
              </a:ext>
            </a:extLst>
          </p:cNvPr>
          <p:cNvSpPr txBox="1"/>
          <p:nvPr/>
        </p:nvSpPr>
        <p:spPr>
          <a:xfrm>
            <a:off x="3968043" y="4965502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751952-ACD6-4CEE-A8FF-7D09EFF3F6A9}"/>
              </a:ext>
            </a:extLst>
          </p:cNvPr>
          <p:cNvSpPr txBox="1"/>
          <p:nvPr/>
        </p:nvSpPr>
        <p:spPr>
          <a:xfrm>
            <a:off x="3885666" y="4256318"/>
            <a:ext cx="82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200" dirty="0"/>
              <a:t> Izvedena</a:t>
            </a:r>
            <a:endParaRPr lang="en-US" sz="120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DB7A25-E5A3-499E-933B-B96D3E7CDF6C}"/>
              </a:ext>
            </a:extLst>
          </p:cNvPr>
          <p:cNvCxnSpPr>
            <a:cxnSpLocks/>
            <a:stCxn id="34" idx="0"/>
            <a:endCxn id="39" idx="3"/>
          </p:cNvCxnSpPr>
          <p:nvPr/>
        </p:nvCxnSpPr>
        <p:spPr>
          <a:xfrm flipH="1" flipV="1">
            <a:off x="2699776" y="3202648"/>
            <a:ext cx="1606016" cy="102180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803CCF9-BE19-40F7-902D-6F3452CC1395}"/>
              </a:ext>
            </a:extLst>
          </p:cNvPr>
          <p:cNvSpPr/>
          <p:nvPr/>
        </p:nvSpPr>
        <p:spPr>
          <a:xfrm rot="18346155">
            <a:off x="2545489" y="3062219"/>
            <a:ext cx="164755" cy="177252"/>
          </a:xfrm>
          <a:prstGeom prst="triangle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641872-C546-41D3-97A9-2284FF382F48}"/>
              </a:ext>
            </a:extLst>
          </p:cNvPr>
          <p:cNvCxnSpPr>
            <a:cxnSpLocks/>
          </p:cNvCxnSpPr>
          <p:nvPr/>
        </p:nvCxnSpPr>
        <p:spPr>
          <a:xfrm>
            <a:off x="3889783" y="4822727"/>
            <a:ext cx="8320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B407B8-4CD3-4B60-8668-245CA6EB7764}"/>
              </a:ext>
            </a:extLst>
          </p:cNvPr>
          <p:cNvSpPr txBox="1"/>
          <p:nvPr/>
        </p:nvSpPr>
        <p:spPr>
          <a:xfrm>
            <a:off x="5174188" y="2735253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Što ako novo dodanoj </a:t>
            </a:r>
            <a:r>
              <a:rPr lang="hr-HR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klasi</a:t>
            </a:r>
            <a:r>
              <a:rPr lang="hr-HR" dirty="0">
                <a:latin typeface="+mj-lt"/>
              </a:rPr>
              <a:t> nije potrebna ili ne bi trebala imati metodu akcija() ?</a:t>
            </a:r>
            <a:endParaRPr lang="en-US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F4E412-F1A0-4434-B937-DA54BDD57B0A}"/>
              </a:ext>
            </a:extLst>
          </p:cNvPr>
          <p:cNvSpPr txBox="1"/>
          <p:nvPr/>
        </p:nvSpPr>
        <p:spPr>
          <a:xfrm>
            <a:off x="5044648" y="3390385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Što ako dvije ili više izvedenih klasa dijele jedno te isto ponašanje u metodi </a:t>
            </a:r>
            <a:r>
              <a:rPr lang="hr-HR" dirty="0">
                <a:solidFill>
                  <a:schemeClr val="accent6"/>
                </a:solidFill>
                <a:latin typeface="+mj-lt"/>
              </a:rPr>
              <a:t>akcija</a:t>
            </a:r>
            <a:r>
              <a:rPr lang="hr-HR" dirty="0">
                <a:latin typeface="+mj-lt"/>
              </a:rPr>
              <a:t>()?</a:t>
            </a:r>
            <a:endParaRPr lang="en-US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77FE5-D436-44F4-ADA3-1A0455C17BC1}"/>
              </a:ext>
            </a:extLst>
          </p:cNvPr>
          <p:cNvSpPr txBox="1"/>
          <p:nvPr/>
        </p:nvSpPr>
        <p:spPr>
          <a:xfrm>
            <a:off x="5044648" y="4071651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Koliko bi zahtjevno bilo kontrolirati širenje i ponašanje klasa kada bismo dodali još neke funkcionalnosti ( </a:t>
            </a:r>
            <a:r>
              <a:rPr lang="hr-HR" b="1" dirty="0">
                <a:latin typeface="+mj-lt"/>
              </a:rPr>
              <a:t>akcija2() </a:t>
            </a:r>
            <a:r>
              <a:rPr lang="hr-HR" dirty="0">
                <a:latin typeface="+mj-lt"/>
              </a:rPr>
              <a:t>) ?</a:t>
            </a:r>
            <a:endParaRPr lang="en-US" dirty="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7467DD-3952-484F-92AC-9D682CD3BB97}"/>
              </a:ext>
            </a:extLst>
          </p:cNvPr>
          <p:cNvSpPr txBox="1"/>
          <p:nvPr/>
        </p:nvSpPr>
        <p:spPr>
          <a:xfrm>
            <a:off x="724929" y="5199971"/>
            <a:ext cx="733161" cy="253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+akcija2()</a:t>
            </a:r>
            <a:endParaRPr lang="en-US" sz="10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10374D-707B-4DCD-8056-4346D9D9ECC3}"/>
              </a:ext>
            </a:extLst>
          </p:cNvPr>
          <p:cNvSpPr txBox="1"/>
          <p:nvPr/>
        </p:nvSpPr>
        <p:spPr>
          <a:xfrm>
            <a:off x="1799972" y="5209740"/>
            <a:ext cx="7078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+akcija2()</a:t>
            </a:r>
            <a:endParaRPr lang="en-US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B036D8-D031-4FC3-A38B-27DFF008724C}"/>
              </a:ext>
            </a:extLst>
          </p:cNvPr>
          <p:cNvSpPr txBox="1"/>
          <p:nvPr/>
        </p:nvSpPr>
        <p:spPr>
          <a:xfrm>
            <a:off x="2866772" y="5202349"/>
            <a:ext cx="7414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+akcija2()</a:t>
            </a:r>
            <a:endParaRPr lang="en-US" sz="105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7626E9-6028-4038-BA3B-B844CBBAEC92}"/>
              </a:ext>
            </a:extLst>
          </p:cNvPr>
          <p:cNvSpPr txBox="1"/>
          <p:nvPr/>
        </p:nvSpPr>
        <p:spPr>
          <a:xfrm>
            <a:off x="3968042" y="5230806"/>
            <a:ext cx="741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+akcija2()</a:t>
            </a:r>
            <a:endParaRPr lang="en-US" sz="105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4981DA-ED85-435B-A5C5-47B29DB685A8}"/>
              </a:ext>
            </a:extLst>
          </p:cNvPr>
          <p:cNvSpPr txBox="1"/>
          <p:nvPr/>
        </p:nvSpPr>
        <p:spPr>
          <a:xfrm>
            <a:off x="1805308" y="3172701"/>
            <a:ext cx="731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+akcija2()</a:t>
            </a:r>
            <a:endParaRPr lang="en-US" sz="105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B5F114-58C1-492C-ACD4-BCAECE670520}"/>
              </a:ext>
            </a:extLst>
          </p:cNvPr>
          <p:cNvSpPr txBox="1"/>
          <p:nvPr/>
        </p:nvSpPr>
        <p:spPr>
          <a:xfrm>
            <a:off x="5044648" y="5019952"/>
            <a:ext cx="667264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+mj-lt"/>
              </a:rPr>
              <a:t>Zaključujemo da bi hijerarhijski pristup rješavanju problema doveo do dupliciranja koda i nekontroliranog fabriciranja novih klasa.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87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7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Struktura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63222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9F62-0E8F-47DD-BECC-673AA7A564A4}"/>
              </a:ext>
            </a:extLst>
          </p:cNvPr>
          <p:cNvSpPr/>
          <p:nvPr/>
        </p:nvSpPr>
        <p:spPr>
          <a:xfrm>
            <a:off x="2293100" y="2677258"/>
            <a:ext cx="1814055" cy="833513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DBD06-53E2-4B5E-885E-8CFBFEA38618}"/>
              </a:ext>
            </a:extLst>
          </p:cNvPr>
          <p:cNvCxnSpPr>
            <a:cxnSpLocks/>
          </p:cNvCxnSpPr>
          <p:nvPr/>
        </p:nvCxnSpPr>
        <p:spPr>
          <a:xfrm>
            <a:off x="2293101" y="3037352"/>
            <a:ext cx="18140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00AF8A-D4A9-42AC-AEF5-254EDC76C6D5}"/>
              </a:ext>
            </a:extLst>
          </p:cNvPr>
          <p:cNvSpPr txBox="1"/>
          <p:nvPr/>
        </p:nvSpPr>
        <p:spPr>
          <a:xfrm>
            <a:off x="4934473" y="2083280"/>
            <a:ext cx="667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Umjesto nasljeđivanja, strategy pristup promovira kompoziciju. 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6FA79-E9FB-4B3C-868A-772184746E5D}"/>
              </a:ext>
            </a:extLst>
          </p:cNvPr>
          <p:cNvSpPr txBox="1"/>
          <p:nvPr/>
        </p:nvSpPr>
        <p:spPr>
          <a:xfrm>
            <a:off x="2877456" y="3156920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750430-D3E1-4367-B7E1-554CDC7333F8}"/>
              </a:ext>
            </a:extLst>
          </p:cNvPr>
          <p:cNvSpPr/>
          <p:nvPr/>
        </p:nvSpPr>
        <p:spPr>
          <a:xfrm>
            <a:off x="1902888" y="4308122"/>
            <a:ext cx="1133345" cy="97978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A392D3-F2C3-4419-B758-154B65591B9D}"/>
              </a:ext>
            </a:extLst>
          </p:cNvPr>
          <p:cNvCxnSpPr>
            <a:cxnSpLocks/>
          </p:cNvCxnSpPr>
          <p:nvPr/>
        </p:nvCxnSpPr>
        <p:spPr>
          <a:xfrm>
            <a:off x="1894653" y="4640561"/>
            <a:ext cx="114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6FE6F7-039C-49B5-95A3-963A6DBB342A}"/>
              </a:ext>
            </a:extLst>
          </p:cNvPr>
          <p:cNvSpPr txBox="1"/>
          <p:nvPr/>
        </p:nvSpPr>
        <p:spPr>
          <a:xfrm>
            <a:off x="1884943" y="4177302"/>
            <a:ext cx="1141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 Implementacija1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BBABE3-1D01-4D41-920B-AAF7B910DDE7}"/>
              </a:ext>
            </a:extLst>
          </p:cNvPr>
          <p:cNvSpPr txBox="1"/>
          <p:nvPr/>
        </p:nvSpPr>
        <p:spPr>
          <a:xfrm>
            <a:off x="2167142" y="4915325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5BE5D7-0CFF-452E-8A22-4A3E23687A6B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624341" y="3701382"/>
            <a:ext cx="0" cy="606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9FDA2D3-7823-415F-9062-B9901A2B57A0}"/>
              </a:ext>
            </a:extLst>
          </p:cNvPr>
          <p:cNvSpPr/>
          <p:nvPr/>
        </p:nvSpPr>
        <p:spPr>
          <a:xfrm>
            <a:off x="2541963" y="3524130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71E08C0-30F5-4E66-B880-34EB08608B15}"/>
              </a:ext>
            </a:extLst>
          </p:cNvPr>
          <p:cNvCxnSpPr>
            <a:cxnSpLocks/>
            <a:stCxn id="20" idx="1"/>
            <a:endCxn id="20" idx="3"/>
          </p:cNvCxnSpPr>
          <p:nvPr/>
        </p:nvCxnSpPr>
        <p:spPr>
          <a:xfrm>
            <a:off x="1902888" y="4798014"/>
            <a:ext cx="11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B407B8-4CD3-4B60-8668-245CA6EB7764}"/>
              </a:ext>
            </a:extLst>
          </p:cNvPr>
          <p:cNvSpPr txBox="1"/>
          <p:nvPr/>
        </p:nvSpPr>
        <p:spPr>
          <a:xfrm>
            <a:off x="4934473" y="2674109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Uvodimo interface kao apstrakciju algoritma odnosno ponašanja kojemu bi klijent htjeo imati pristup te u njemu specificiramo potpis.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F4E412-F1A0-4434-B937-DA54BDD57B0A}"/>
              </a:ext>
            </a:extLst>
          </p:cNvPr>
          <p:cNvSpPr txBox="1"/>
          <p:nvPr/>
        </p:nvSpPr>
        <p:spPr>
          <a:xfrm>
            <a:off x="4955955" y="3576409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Kako interface kao tip nije instancijabilan, razne implementacije razdvajamo u klase koje nasljeđuju interface.  </a:t>
            </a:r>
            <a:endParaRPr lang="en-US" dirty="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B77FE5-D436-44F4-ADA3-1A0455C17BC1}"/>
              </a:ext>
            </a:extLst>
          </p:cNvPr>
          <p:cNvSpPr txBox="1"/>
          <p:nvPr/>
        </p:nvSpPr>
        <p:spPr>
          <a:xfrm>
            <a:off x="4934473" y="4295427"/>
            <a:ext cx="66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Konkretne implementacije pojedinih algoritama </a:t>
            </a:r>
            <a:endParaRPr lang="en-US" dirty="0">
              <a:latin typeface="+mj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4BF963ED-7B11-4F90-89FE-18900385DA91}"/>
              </a:ext>
            </a:extLst>
          </p:cNvPr>
          <p:cNvSpPr txBox="1">
            <a:spLocks/>
          </p:cNvSpPr>
          <p:nvPr/>
        </p:nvSpPr>
        <p:spPr>
          <a:xfrm>
            <a:off x="906368" y="1513871"/>
            <a:ext cx="10043984" cy="4930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r-HR" i="1" dirty="0">
                <a:solidFill>
                  <a:schemeClr val="accent3"/>
                </a:solidFill>
                <a:latin typeface="+mj-lt"/>
              </a:rPr>
              <a:t>„Capture the abstraction in an interface, bury implementation details in derived class.”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r-HR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7FDC41-AE51-41C3-8C1A-D8D2E781C860}"/>
              </a:ext>
            </a:extLst>
          </p:cNvPr>
          <p:cNvSpPr/>
          <p:nvPr/>
        </p:nvSpPr>
        <p:spPr>
          <a:xfrm>
            <a:off x="271681" y="2841253"/>
            <a:ext cx="789061" cy="333026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76174E-D13C-4C16-BCD7-EFA24E7B71B3}"/>
              </a:ext>
            </a:extLst>
          </p:cNvPr>
          <p:cNvSpPr txBox="1"/>
          <p:nvPr/>
        </p:nvSpPr>
        <p:spPr>
          <a:xfrm>
            <a:off x="336697" y="2892553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50" dirty="0"/>
              <a:t>Klijent</a:t>
            </a:r>
            <a:endParaRPr lang="en-US" sz="105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67169D-9C25-406F-8ED4-55CB715EEED4}"/>
              </a:ext>
            </a:extLst>
          </p:cNvPr>
          <p:cNvSpPr txBox="1"/>
          <p:nvPr/>
        </p:nvSpPr>
        <p:spPr>
          <a:xfrm>
            <a:off x="2375337" y="2677167"/>
            <a:ext cx="1663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050" dirty="0"/>
              <a:t>&lt;&lt; interface&gt;&gt;</a:t>
            </a:r>
          </a:p>
          <a:p>
            <a:pPr algn="ctr"/>
            <a:r>
              <a:rPr lang="hr-HR" sz="1050" b="1" dirty="0"/>
              <a:t>Apstrakcija</a:t>
            </a:r>
            <a:endParaRPr lang="en-US" sz="105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F1D30-457D-4FCE-A698-344CE52E2886}"/>
              </a:ext>
            </a:extLst>
          </p:cNvPr>
          <p:cNvCxnSpPr/>
          <p:nvPr/>
        </p:nvCxnSpPr>
        <p:spPr>
          <a:xfrm flipV="1">
            <a:off x="1058886" y="2785862"/>
            <a:ext cx="1247896" cy="230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5B8535-C714-49E1-AFC0-1486368B7152}"/>
              </a:ext>
            </a:extLst>
          </p:cNvPr>
          <p:cNvSpPr txBox="1"/>
          <p:nvPr/>
        </p:nvSpPr>
        <p:spPr>
          <a:xfrm rot="21133671">
            <a:off x="1089780" y="2677634"/>
            <a:ext cx="1277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>
                <a:latin typeface="+mj-lt"/>
              </a:rPr>
              <a:t>HAS-A</a:t>
            </a:r>
            <a:endParaRPr lang="en-US" sz="11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9A475CA-0A00-4E1F-9898-30E38D4C3E93}"/>
              </a:ext>
            </a:extLst>
          </p:cNvPr>
          <p:cNvSpPr txBox="1"/>
          <p:nvPr/>
        </p:nvSpPr>
        <p:spPr>
          <a:xfrm rot="21133671">
            <a:off x="2236230" y="3768770"/>
            <a:ext cx="47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>
                <a:latin typeface="+mj-lt"/>
              </a:rPr>
              <a:t>IS-A</a:t>
            </a:r>
            <a:endParaRPr lang="en-US" sz="1100" dirty="0"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E5E828-BB38-4615-AEDB-D1EAA040395A}"/>
              </a:ext>
            </a:extLst>
          </p:cNvPr>
          <p:cNvSpPr/>
          <p:nvPr/>
        </p:nvSpPr>
        <p:spPr>
          <a:xfrm>
            <a:off x="3217976" y="4326359"/>
            <a:ext cx="1133345" cy="979783"/>
          </a:xfrm>
          <a:prstGeom prst="rect">
            <a:avLst/>
          </a:prstGeom>
          <a:solidFill>
            <a:schemeClr val="bg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0A3A78B-93BB-4B20-BBEE-43DB1D874909}"/>
              </a:ext>
            </a:extLst>
          </p:cNvPr>
          <p:cNvCxnSpPr>
            <a:cxnSpLocks/>
          </p:cNvCxnSpPr>
          <p:nvPr/>
        </p:nvCxnSpPr>
        <p:spPr>
          <a:xfrm>
            <a:off x="3209741" y="4658798"/>
            <a:ext cx="114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B3296B4-FEF0-4E90-8648-E03E93F93F43}"/>
              </a:ext>
            </a:extLst>
          </p:cNvPr>
          <p:cNvSpPr txBox="1"/>
          <p:nvPr/>
        </p:nvSpPr>
        <p:spPr>
          <a:xfrm>
            <a:off x="3200031" y="4195539"/>
            <a:ext cx="1141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00" dirty="0"/>
              <a:t> Implementacija2</a:t>
            </a:r>
            <a:endParaRPr 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C7531F-16BC-441A-8E68-CC0EB0DEC589}"/>
              </a:ext>
            </a:extLst>
          </p:cNvPr>
          <p:cNvSpPr txBox="1"/>
          <p:nvPr/>
        </p:nvSpPr>
        <p:spPr>
          <a:xfrm>
            <a:off x="3482230" y="4933562"/>
            <a:ext cx="659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050" dirty="0"/>
              <a:t>+akcija()</a:t>
            </a:r>
            <a:endParaRPr lang="en-US" sz="105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7F95FF3-31EB-41D4-B48D-8343112EE151}"/>
              </a:ext>
            </a:extLst>
          </p:cNvPr>
          <p:cNvCxnSpPr>
            <a:cxnSpLocks/>
            <a:endCxn id="85" idx="3"/>
          </p:cNvCxnSpPr>
          <p:nvPr/>
        </p:nvCxnSpPr>
        <p:spPr>
          <a:xfrm flipV="1">
            <a:off x="3955477" y="3700925"/>
            <a:ext cx="0" cy="6254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AB1F619E-04A2-4633-B9A0-5F33D0DC5238}"/>
              </a:ext>
            </a:extLst>
          </p:cNvPr>
          <p:cNvSpPr/>
          <p:nvPr/>
        </p:nvSpPr>
        <p:spPr>
          <a:xfrm>
            <a:off x="3873099" y="3523673"/>
            <a:ext cx="164755" cy="17725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8978F7E-6DED-4348-8164-16704D9F951E}"/>
              </a:ext>
            </a:extLst>
          </p:cNvPr>
          <p:cNvCxnSpPr>
            <a:cxnSpLocks/>
            <a:stCxn id="80" idx="1"/>
            <a:endCxn id="80" idx="3"/>
          </p:cNvCxnSpPr>
          <p:nvPr/>
        </p:nvCxnSpPr>
        <p:spPr>
          <a:xfrm>
            <a:off x="3217976" y="4816251"/>
            <a:ext cx="1133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027127E-AE89-475E-96E3-C3B1EC6DA185}"/>
              </a:ext>
            </a:extLst>
          </p:cNvPr>
          <p:cNvSpPr txBox="1"/>
          <p:nvPr/>
        </p:nvSpPr>
        <p:spPr>
          <a:xfrm rot="21133671">
            <a:off x="3551318" y="3787007"/>
            <a:ext cx="47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100" dirty="0">
                <a:latin typeface="+mj-lt"/>
              </a:rPr>
              <a:t>IS-A</a:t>
            </a:r>
            <a:endParaRPr lang="en-US" sz="1100" dirty="0">
              <a:latin typeface="+mj-lt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5499FDCD-DAD5-42F6-A956-3A0D8742F97B}"/>
              </a:ext>
            </a:extLst>
          </p:cNvPr>
          <p:cNvSpPr/>
          <p:nvPr/>
        </p:nvSpPr>
        <p:spPr>
          <a:xfrm rot="10800000">
            <a:off x="4484893" y="2948888"/>
            <a:ext cx="449580" cy="1177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4BB7D47E-5143-42D0-980E-5E30D2738F93}"/>
              </a:ext>
            </a:extLst>
          </p:cNvPr>
          <p:cNvSpPr/>
          <p:nvPr/>
        </p:nvSpPr>
        <p:spPr>
          <a:xfrm rot="10800000">
            <a:off x="4486711" y="3781820"/>
            <a:ext cx="449580" cy="1177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7FEF563E-D8CE-4336-9F29-CC727B57B773}"/>
              </a:ext>
            </a:extLst>
          </p:cNvPr>
          <p:cNvSpPr/>
          <p:nvPr/>
        </p:nvSpPr>
        <p:spPr>
          <a:xfrm rot="10800000">
            <a:off x="4505409" y="4426557"/>
            <a:ext cx="449580" cy="11775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3A3CD20-97A2-4FA2-A503-27E605712380}"/>
              </a:ext>
            </a:extLst>
          </p:cNvPr>
          <p:cNvCxnSpPr>
            <a:cxnSpLocks/>
          </p:cNvCxnSpPr>
          <p:nvPr/>
        </p:nvCxnSpPr>
        <p:spPr>
          <a:xfrm flipV="1">
            <a:off x="1385257" y="2238330"/>
            <a:ext cx="0" cy="511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8EC918-1197-4CA5-8042-A3C083F8936A}"/>
              </a:ext>
            </a:extLst>
          </p:cNvPr>
          <p:cNvCxnSpPr>
            <a:cxnSpLocks/>
          </p:cNvCxnSpPr>
          <p:nvPr/>
        </p:nvCxnSpPr>
        <p:spPr>
          <a:xfrm>
            <a:off x="1385257" y="2238330"/>
            <a:ext cx="3459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835C1E-67DC-409E-99ED-82C5B43BF608}"/>
              </a:ext>
            </a:extLst>
          </p:cNvPr>
          <p:cNvSpPr txBox="1"/>
          <p:nvPr/>
        </p:nvSpPr>
        <p:spPr>
          <a:xfrm>
            <a:off x="5044648" y="5019952"/>
            <a:ext cx="667264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r-HR" b="1" dirty="0">
                <a:latin typeface="+mj-lt"/>
              </a:rPr>
              <a:t>Ovim pristupom omogućili smo klijentu da bude povezan samo s apstrakcijom, a ne pojedinom realizacijom apstrakcije. Istovremeno, skrivamo implementacijske detalje.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84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95E37-942D-4564-9E84-3FF6D70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8</a:t>
            </a:r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753FEB-B497-4FE2-A0EA-175E829BBE23}"/>
              </a:ext>
            </a:extLst>
          </p:cNvPr>
          <p:cNvSpPr txBox="1">
            <a:spLocks/>
          </p:cNvSpPr>
          <p:nvPr/>
        </p:nvSpPr>
        <p:spPr>
          <a:xfrm>
            <a:off x="123568" y="199087"/>
            <a:ext cx="2990336" cy="9525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chemeClr val="accent3"/>
                </a:solidFill>
              </a:rPr>
              <a:t>Primjeri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6C9DDB4-03B1-4834-8183-AFB8FC8D5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5243"/>
            <a:ext cx="5568778" cy="10485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A89F62-0E8F-47DD-BECC-673AA7A564A4}"/>
              </a:ext>
            </a:extLst>
          </p:cNvPr>
          <p:cNvSpPr/>
          <p:nvPr/>
        </p:nvSpPr>
        <p:spPr>
          <a:xfrm>
            <a:off x="1302834" y="2568964"/>
            <a:ext cx="2526005" cy="1720071"/>
          </a:xfrm>
          <a:prstGeom prst="rect">
            <a:avLst/>
          </a:prstGeom>
          <a:solidFill>
            <a:schemeClr val="bg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5DBD06-53E2-4B5E-885E-8CFBFEA38618}"/>
              </a:ext>
            </a:extLst>
          </p:cNvPr>
          <p:cNvCxnSpPr>
            <a:cxnSpLocks/>
          </p:cNvCxnSpPr>
          <p:nvPr/>
        </p:nvCxnSpPr>
        <p:spPr>
          <a:xfrm>
            <a:off x="1302834" y="3418351"/>
            <a:ext cx="2526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F6FA79-E9FB-4B3C-868A-772184746E5D}"/>
              </a:ext>
            </a:extLst>
          </p:cNvPr>
          <p:cNvSpPr txBox="1"/>
          <p:nvPr/>
        </p:nvSpPr>
        <p:spPr>
          <a:xfrm>
            <a:off x="1523320" y="3640773"/>
            <a:ext cx="223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/>
              <a:t>+void </a:t>
            </a:r>
            <a:r>
              <a:rPr lang="hr-HR" sz="1600" dirty="0">
                <a:solidFill>
                  <a:schemeClr val="accent6"/>
                </a:solidFill>
              </a:rPr>
              <a:t>Cook</a:t>
            </a:r>
            <a:r>
              <a:rPr lang="hr-HR" sz="1600" dirty="0"/>
              <a:t>(string food)</a:t>
            </a:r>
            <a:endParaRPr lang="en-US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67169D-9C25-406F-8ED4-55CB715EEED4}"/>
              </a:ext>
            </a:extLst>
          </p:cNvPr>
          <p:cNvSpPr txBox="1"/>
          <p:nvPr/>
        </p:nvSpPr>
        <p:spPr>
          <a:xfrm>
            <a:off x="1734203" y="2738195"/>
            <a:ext cx="1663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600" dirty="0"/>
              <a:t>&lt;&lt; interface&gt;&gt;</a:t>
            </a:r>
          </a:p>
          <a:p>
            <a:pPr algn="ctr"/>
            <a:r>
              <a:rPr lang="hr-HR" sz="1600" b="1" dirty="0">
                <a:solidFill>
                  <a:schemeClr val="accent1"/>
                </a:solidFill>
              </a:rPr>
              <a:t>ICookStrategy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B0A0BA-B211-48F4-B08E-27FBACC6DFBE}"/>
              </a:ext>
            </a:extLst>
          </p:cNvPr>
          <p:cNvSpPr txBox="1"/>
          <p:nvPr/>
        </p:nvSpPr>
        <p:spPr>
          <a:xfrm>
            <a:off x="5172598" y="627307"/>
            <a:ext cx="667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dirty="0"/>
              <a:t>Pokušajmo osmisliti i implementirati razne pristupe pripreme hrane. </a:t>
            </a:r>
            <a:endParaRPr 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8AED2-B6C5-4F61-9DAA-2B91ADD638A9}"/>
              </a:ext>
            </a:extLst>
          </p:cNvPr>
          <p:cNvSpPr txBox="1"/>
          <p:nvPr/>
        </p:nvSpPr>
        <p:spPr>
          <a:xfrm>
            <a:off x="5255620" y="2127258"/>
            <a:ext cx="667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Prvo što ćemo učiniti jest apstrahirati osnovnu strategiju pripreme koja je zajednička svim pristupima. Nazovimo ga </a:t>
            </a:r>
            <a:r>
              <a:rPr lang="hr-HR" b="1" dirty="0">
                <a:solidFill>
                  <a:schemeClr val="accent1"/>
                </a:solidFill>
                <a:latin typeface="+mj-lt"/>
              </a:rPr>
              <a:t>ICookStrategy</a:t>
            </a:r>
            <a:r>
              <a:rPr lang="hr-HR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67E598-A071-4C74-945A-741A2124F48A}"/>
              </a:ext>
            </a:extLst>
          </p:cNvPr>
          <p:cNvSpPr txBox="1"/>
          <p:nvPr/>
        </p:nvSpPr>
        <p:spPr>
          <a:xfrm>
            <a:off x="5255620" y="3178202"/>
            <a:ext cx="667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>
                <a:latin typeface="+mj-lt"/>
              </a:rPr>
              <a:t>Nakon toga, specificirajmo potpis metode pripreme hrane koja bi dobivala informaciju o tome koju hranu pripremamo.  </a:t>
            </a:r>
            <a:br>
              <a:rPr lang="hr-HR" dirty="0">
                <a:latin typeface="+mj-lt"/>
              </a:rPr>
            </a:br>
            <a:r>
              <a:rPr lang="hr-HR" dirty="0">
                <a:latin typeface="+mj-lt"/>
              </a:rPr>
              <a:t>npr. metodu </a:t>
            </a:r>
            <a:r>
              <a:rPr lang="hr-HR" dirty="0">
                <a:solidFill>
                  <a:schemeClr val="accent6"/>
                </a:solidFill>
                <a:latin typeface="+mj-lt"/>
              </a:rPr>
              <a:t>Cook</a:t>
            </a:r>
            <a:r>
              <a:rPr lang="hr-HR" dirty="0">
                <a:latin typeface="+mj-lt"/>
              </a:rPr>
              <a:t>(string food); </a:t>
            </a:r>
            <a:endParaRPr lang="en-US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A43F54-8AE2-4BE8-888D-ABD630E525A4}"/>
              </a:ext>
            </a:extLst>
          </p:cNvPr>
          <p:cNvSpPr txBox="1"/>
          <p:nvPr/>
        </p:nvSpPr>
        <p:spPr>
          <a:xfrm>
            <a:off x="6564438" y="4628776"/>
            <a:ext cx="4668631" cy="1200329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2B91AF"/>
                </a:solidFill>
                <a:latin typeface="Consolas" panose="020B0609020204030204" pitchFamily="49" charset="0"/>
              </a:rPr>
              <a:t>ICookStrategy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hr-HR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Cook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hr-HR" dirty="0">
                <a:solidFill>
                  <a:srgbClr val="000000"/>
                </a:solidFill>
                <a:latin typeface="Consolas" panose="020B0609020204030204" pitchFamily="49" charset="0"/>
              </a:rPr>
              <a:t>food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988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1127</TotalTime>
  <Words>1742</Words>
  <Application>Microsoft Office PowerPoint</Application>
  <PresentationFormat>Widescreen</PresentationFormat>
  <Paragraphs>311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Ante Miskovic</dc:creator>
  <cp:lastModifiedBy>Ante Miskovic</cp:lastModifiedBy>
  <cp:revision>78</cp:revision>
  <dcterms:created xsi:type="dcterms:W3CDTF">2020-06-05T15:33:31Z</dcterms:created>
  <dcterms:modified xsi:type="dcterms:W3CDTF">2020-06-08T09:35:34Z</dcterms:modified>
</cp:coreProperties>
</file>