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18" d="100"/>
          <a:sy n="18" d="100"/>
        </p:scale>
        <p:origin x="13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96E0-121A-4493-A3A8-BF5ED1DAB385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6CB5-11FF-4002-A9E9-2EDAD3AA2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1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96E0-121A-4493-A3A8-BF5ED1DAB385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6CB5-11FF-4002-A9E9-2EDAD3AA2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9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96E0-121A-4493-A3A8-BF5ED1DAB385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6CB5-11FF-4002-A9E9-2EDAD3AA2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6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96E0-121A-4493-A3A8-BF5ED1DAB385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6CB5-11FF-4002-A9E9-2EDAD3AA2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96E0-121A-4493-A3A8-BF5ED1DAB385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6CB5-11FF-4002-A9E9-2EDAD3AA2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1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96E0-121A-4493-A3A8-BF5ED1DAB385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6CB5-11FF-4002-A9E9-2EDAD3AA2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3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96E0-121A-4493-A3A8-BF5ED1DAB385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6CB5-11FF-4002-A9E9-2EDAD3AA2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4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96E0-121A-4493-A3A8-BF5ED1DAB385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6CB5-11FF-4002-A9E9-2EDAD3AA2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5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96E0-121A-4493-A3A8-BF5ED1DAB385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6CB5-11FF-4002-A9E9-2EDAD3AA2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3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96E0-121A-4493-A3A8-BF5ED1DAB385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6CB5-11FF-4002-A9E9-2EDAD3AA2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6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96E0-121A-4493-A3A8-BF5ED1DAB385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6CB5-11FF-4002-A9E9-2EDAD3AA2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6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996E0-121A-4493-A3A8-BF5ED1DAB385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36CB5-11FF-4002-A9E9-2EDAD3AA2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rankred.com/facts-and-statistics-about-github/" TargetMode="External"/><Relationship Id="rId7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4">
            <a:extLst>
              <a:ext uri="{FF2B5EF4-FFF2-40B4-BE49-F238E27FC236}">
                <a16:creationId xmlns:a16="http://schemas.microsoft.com/office/drawing/2014/main" id="{25677DE5-7B3D-4018-81C6-E913BB839404}"/>
              </a:ext>
            </a:extLst>
          </p:cNvPr>
          <p:cNvGrpSpPr>
            <a:grpSpLocks/>
          </p:cNvGrpSpPr>
          <p:nvPr/>
        </p:nvGrpSpPr>
        <p:grpSpPr bwMode="auto">
          <a:xfrm>
            <a:off x="22077962" y="16641891"/>
            <a:ext cx="14329920" cy="5033983"/>
            <a:chOff x="18053" y="4309"/>
            <a:chExt cx="4363" cy="4139"/>
          </a:xfrm>
        </p:grpSpPr>
        <p:sp>
          <p:nvSpPr>
            <p:cNvPr id="40" name="Rectangle 75">
              <a:extLst>
                <a:ext uri="{FF2B5EF4-FFF2-40B4-BE49-F238E27FC236}">
                  <a16:creationId xmlns:a16="http://schemas.microsoft.com/office/drawing/2014/main" id="{B376A540-05DC-49E7-A748-CC7E23F8E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3" y="4309"/>
              <a:ext cx="4363" cy="4139"/>
            </a:xfrm>
            <a:prstGeom prst="rect">
              <a:avLst/>
            </a:prstGeom>
            <a:solidFill>
              <a:srgbClr val="FFFFFF"/>
            </a:solidFill>
            <a:ln w="539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1" name="Text Box 77">
              <a:extLst>
                <a:ext uri="{FF2B5EF4-FFF2-40B4-BE49-F238E27FC236}">
                  <a16:creationId xmlns:a16="http://schemas.microsoft.com/office/drawing/2014/main" id="{8FA4BFD6-F590-4E2C-9389-4711513CB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84" y="5280"/>
              <a:ext cx="3936" cy="213"/>
            </a:xfrm>
            <a:prstGeom prst="rect">
              <a:avLst/>
            </a:prstGeom>
            <a:solidFill>
              <a:srgbClr val="FFFFFF"/>
            </a:solidFill>
            <a:ln w="539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36576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35" name="Group 74">
            <a:extLst>
              <a:ext uri="{FF2B5EF4-FFF2-40B4-BE49-F238E27FC236}">
                <a16:creationId xmlns:a16="http://schemas.microsoft.com/office/drawing/2014/main" id="{F0F1C129-7BF4-4307-A300-FC6BD13E562C}"/>
              </a:ext>
            </a:extLst>
          </p:cNvPr>
          <p:cNvGrpSpPr>
            <a:grpSpLocks/>
          </p:cNvGrpSpPr>
          <p:nvPr/>
        </p:nvGrpSpPr>
        <p:grpSpPr bwMode="auto">
          <a:xfrm>
            <a:off x="660260" y="10138552"/>
            <a:ext cx="9995165" cy="3711225"/>
            <a:chOff x="18053" y="4309"/>
            <a:chExt cx="4363" cy="4139"/>
          </a:xfrm>
        </p:grpSpPr>
        <p:sp>
          <p:nvSpPr>
            <p:cNvPr id="36" name="Rectangle 75">
              <a:extLst>
                <a:ext uri="{FF2B5EF4-FFF2-40B4-BE49-F238E27FC236}">
                  <a16:creationId xmlns:a16="http://schemas.microsoft.com/office/drawing/2014/main" id="{490B845E-4789-4865-B14A-D69380B78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3" y="4309"/>
              <a:ext cx="4363" cy="4139"/>
            </a:xfrm>
            <a:prstGeom prst="rect">
              <a:avLst/>
            </a:prstGeom>
            <a:solidFill>
              <a:srgbClr val="FFFFFF"/>
            </a:solidFill>
            <a:ln w="539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7" name="Text Box 77">
              <a:extLst>
                <a:ext uri="{FF2B5EF4-FFF2-40B4-BE49-F238E27FC236}">
                  <a16:creationId xmlns:a16="http://schemas.microsoft.com/office/drawing/2014/main" id="{D0A3AA4F-37D5-4460-8406-6C2A4BFBE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84" y="5280"/>
              <a:ext cx="3936" cy="213"/>
            </a:xfrm>
            <a:prstGeom prst="rect">
              <a:avLst/>
            </a:prstGeom>
            <a:solidFill>
              <a:srgbClr val="FFFFFF"/>
            </a:solidFill>
            <a:ln w="539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36576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23" name="Group 74">
            <a:extLst>
              <a:ext uri="{FF2B5EF4-FFF2-40B4-BE49-F238E27FC236}">
                <a16:creationId xmlns:a16="http://schemas.microsoft.com/office/drawing/2014/main" id="{C036E9B8-0953-4E81-A509-73A5D9CF7557}"/>
              </a:ext>
            </a:extLst>
          </p:cNvPr>
          <p:cNvGrpSpPr>
            <a:grpSpLocks/>
          </p:cNvGrpSpPr>
          <p:nvPr/>
        </p:nvGrpSpPr>
        <p:grpSpPr bwMode="auto">
          <a:xfrm>
            <a:off x="11326761" y="5656857"/>
            <a:ext cx="14217445" cy="4608020"/>
            <a:chOff x="18053" y="4309"/>
            <a:chExt cx="4363" cy="4139"/>
          </a:xfrm>
        </p:grpSpPr>
        <p:sp>
          <p:nvSpPr>
            <p:cNvPr id="25" name="Rectangle 75">
              <a:extLst>
                <a:ext uri="{FF2B5EF4-FFF2-40B4-BE49-F238E27FC236}">
                  <a16:creationId xmlns:a16="http://schemas.microsoft.com/office/drawing/2014/main" id="{A8445E6C-532B-4BE1-9F35-2EF4C87E5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3" y="4309"/>
              <a:ext cx="4363" cy="4139"/>
            </a:xfrm>
            <a:prstGeom prst="rect">
              <a:avLst/>
            </a:prstGeom>
            <a:solidFill>
              <a:srgbClr val="FFFFFF"/>
            </a:solidFill>
            <a:ln w="539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2" name="Text Box 77">
              <a:extLst>
                <a:ext uri="{FF2B5EF4-FFF2-40B4-BE49-F238E27FC236}">
                  <a16:creationId xmlns:a16="http://schemas.microsoft.com/office/drawing/2014/main" id="{1A304A1D-1091-4182-AD84-893948BF4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84" y="5280"/>
              <a:ext cx="3936" cy="213"/>
            </a:xfrm>
            <a:prstGeom prst="rect">
              <a:avLst/>
            </a:prstGeom>
            <a:solidFill>
              <a:srgbClr val="FFFFFF"/>
            </a:solidFill>
            <a:ln w="539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36576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2C1B92-2813-4246-B947-771C20E05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3541" y="3388659"/>
            <a:ext cx="31008918" cy="1828799"/>
          </a:xfrm>
        </p:spPr>
        <p:txBody>
          <a:bodyPr>
            <a:noAutofit/>
          </a:bodyPr>
          <a:lstStyle/>
          <a:p>
            <a:r>
              <a:rPr lang="en-US" sz="11500" dirty="0">
                <a:latin typeface="Arial" panose="020B0604020202020204" pitchFamily="34" charset="0"/>
                <a:cs typeface="Arial" panose="020B0604020202020204" pitchFamily="34" charset="0"/>
              </a:rPr>
              <a:t>Using GitHub as an </a:t>
            </a:r>
            <a:r>
              <a:rPr lang="en-US" sz="11500" dirty="0" err="1">
                <a:latin typeface="Arial" panose="020B0604020202020204" pitchFamily="34" charset="0"/>
                <a:cs typeface="Arial" panose="020B0604020202020204" pitchFamily="34" charset="0"/>
              </a:rPr>
              <a:t>ePortfolio</a:t>
            </a:r>
            <a:r>
              <a:rPr lang="en-US" sz="11500" dirty="0">
                <a:latin typeface="Arial" panose="020B0604020202020204" pitchFamily="34" charset="0"/>
                <a:cs typeface="Arial" panose="020B0604020202020204" pitchFamily="34" charset="0"/>
              </a:rPr>
              <a:t> in Software Engineering</a:t>
            </a:r>
          </a:p>
        </p:txBody>
      </p:sp>
      <p:grpSp>
        <p:nvGrpSpPr>
          <p:cNvPr id="16" name="Group 74">
            <a:extLst>
              <a:ext uri="{FF2B5EF4-FFF2-40B4-BE49-F238E27FC236}">
                <a16:creationId xmlns:a16="http://schemas.microsoft.com/office/drawing/2014/main" id="{53AA8D0C-7BA9-4A99-944C-BD2D9852E0EA}"/>
              </a:ext>
            </a:extLst>
          </p:cNvPr>
          <p:cNvGrpSpPr>
            <a:grpSpLocks/>
          </p:cNvGrpSpPr>
          <p:nvPr/>
        </p:nvGrpSpPr>
        <p:grpSpPr bwMode="auto">
          <a:xfrm>
            <a:off x="608929" y="15550954"/>
            <a:ext cx="9995165" cy="11824704"/>
            <a:chOff x="18192" y="4176"/>
            <a:chExt cx="4224" cy="4272"/>
          </a:xfrm>
        </p:grpSpPr>
        <p:sp>
          <p:nvSpPr>
            <p:cNvPr id="17" name="Rectangle 75">
              <a:extLst>
                <a:ext uri="{FF2B5EF4-FFF2-40B4-BE49-F238E27FC236}">
                  <a16:creationId xmlns:a16="http://schemas.microsoft.com/office/drawing/2014/main" id="{E96F7AB1-BB8F-4745-878F-496D56700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92" y="4176"/>
              <a:ext cx="4224" cy="4272"/>
            </a:xfrm>
            <a:prstGeom prst="rect">
              <a:avLst/>
            </a:prstGeom>
            <a:solidFill>
              <a:srgbClr val="FFFFFF"/>
            </a:solidFill>
            <a:ln w="539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grpSp>
          <p:nvGrpSpPr>
            <p:cNvPr id="18" name="Group 76">
              <a:extLst>
                <a:ext uri="{FF2B5EF4-FFF2-40B4-BE49-F238E27FC236}">
                  <a16:creationId xmlns:a16="http://schemas.microsoft.com/office/drawing/2014/main" id="{1846ADD9-559E-44B4-B61B-A27AE93796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0" y="4262"/>
              <a:ext cx="4128" cy="4081"/>
              <a:chOff x="480" y="8630"/>
              <a:chExt cx="4128" cy="4081"/>
            </a:xfrm>
          </p:grpSpPr>
          <p:sp>
            <p:nvSpPr>
              <p:cNvPr id="19" name="Text Box 77">
                <a:extLst>
                  <a:ext uri="{FF2B5EF4-FFF2-40B4-BE49-F238E27FC236}">
                    <a16:creationId xmlns:a16="http://schemas.microsoft.com/office/drawing/2014/main" id="{B2A2CA36-2245-4BEE-85DA-3DC1F137ED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9648"/>
                <a:ext cx="3936" cy="213"/>
              </a:xfrm>
              <a:prstGeom prst="rect">
                <a:avLst/>
              </a:prstGeom>
              <a:solidFill>
                <a:srgbClr val="FFFFFF"/>
              </a:solidFill>
              <a:ln w="539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36576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20" name="Text Box 78">
                <a:extLst>
                  <a:ext uri="{FF2B5EF4-FFF2-40B4-BE49-F238E27FC236}">
                    <a16:creationId xmlns:a16="http://schemas.microsoft.com/office/drawing/2014/main" id="{B8096AD5-202E-4305-BE73-FB6BCD5C55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" y="8630"/>
                <a:ext cx="4128" cy="4081"/>
              </a:xfrm>
              <a:prstGeom prst="rect">
                <a:avLst/>
              </a:prstGeom>
              <a:solidFill>
                <a:srgbClr val="FFFFFF"/>
              </a:solidFill>
              <a:ln w="5397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ctr" defTabSz="36576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4400" b="1" kern="0" dirty="0">
                    <a:solidFill>
                      <a:srgbClr val="000000"/>
                    </a:solidFill>
                    <a:latin typeface="Arial" charset="0"/>
                  </a:rPr>
                  <a:t>More about GitHub</a:t>
                </a:r>
                <a:endPara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  <a:p>
                <a:pPr marL="0" marR="0" lvl="0" indent="0" algn="ctr" defTabSz="36576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  <a:p>
                <a:pPr marL="1143000" lvl="0" indent="-1143000" defTabSz="3657600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 As of March 2017, GitHub has over 26 million users working across 67 million repositories, making it the world’s biggest host of source code.</a:t>
                </a:r>
              </a:p>
              <a:p>
                <a:pPr marL="1143000" lvl="0" indent="-1143000" defTabSz="3657600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Most projects are open source and written in one of 337 programming languages.</a:t>
                </a:r>
              </a:p>
              <a:p>
                <a:pPr marL="1143000" lvl="0" indent="-1143000" defTabSz="3657600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143000" lvl="0" indent="-1143000" defTabSz="3657600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143000" lvl="0" indent="-1143000" defTabSz="3657600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143000" lvl="0" indent="-1143000" defTabSz="3657600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defTabSz="3657600"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defTabSz="3657600"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defTabSz="3657600"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defTabSz="3657600"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143000" lvl="0" indent="-1143000" defTabSz="3657600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Over half a million students and 5,300 teachers are using GitHub. University of California, Berkeley has the most GitHub accounts (about 8,500) followed by Stanford University (4,000).</a:t>
                </a:r>
              </a:p>
              <a:p>
                <a:pPr marL="1143000" lvl="0" indent="-1143000" defTabSz="3657600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14.52% of Fortune 50 companies (largest companies by revenue in US) and 45% of Fortune 100 use GitHub Enterprise to develop software.</a:t>
                </a:r>
              </a:p>
              <a:p>
                <a:pPr marL="1143000" lvl="0" indent="-1143000" defTabSz="3657600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143000" lvl="0" indent="-1143000" defTabSz="3657600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143000" lvl="0" indent="-1143000" defTabSz="3657600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143000" lvl="0" indent="-1143000" defTabSz="3657600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defTabSz="3657600"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defTabSz="3657600"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defTabSz="365760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Source: </a:t>
                </a:r>
                <a:r>
                  <a:rPr lang="en-US" sz="2400" dirty="0">
                    <a:hlinkClick r:id="rId3"/>
                  </a:rPr>
                  <a:t>https://www.rankred.com/facts-and-statistics-about-github/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52794D-9247-47C7-A051-EA8D1A35B3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5" y="18606776"/>
            <a:ext cx="4867317" cy="21782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A431E0D-BCA3-4A3E-A1C4-DDBC54AC8B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93" y="23602786"/>
            <a:ext cx="4503836" cy="2364514"/>
          </a:xfrm>
          <a:prstGeom prst="rect">
            <a:avLst/>
          </a:prstGeom>
        </p:spPr>
      </p:pic>
      <p:grpSp>
        <p:nvGrpSpPr>
          <p:cNvPr id="26" name="Group 74">
            <a:extLst>
              <a:ext uri="{FF2B5EF4-FFF2-40B4-BE49-F238E27FC236}">
                <a16:creationId xmlns:a16="http://schemas.microsoft.com/office/drawing/2014/main" id="{DE6A730E-FAA9-45E7-8C1C-3B7761DD7356}"/>
              </a:ext>
            </a:extLst>
          </p:cNvPr>
          <p:cNvGrpSpPr>
            <a:grpSpLocks/>
          </p:cNvGrpSpPr>
          <p:nvPr/>
        </p:nvGrpSpPr>
        <p:grpSpPr bwMode="auto">
          <a:xfrm>
            <a:off x="15969900" y="10716375"/>
            <a:ext cx="19148612" cy="5154933"/>
            <a:chOff x="19170" y="3915"/>
            <a:chExt cx="4224" cy="4272"/>
          </a:xfrm>
        </p:grpSpPr>
        <p:sp>
          <p:nvSpPr>
            <p:cNvPr id="27" name="Rectangle 75">
              <a:extLst>
                <a:ext uri="{FF2B5EF4-FFF2-40B4-BE49-F238E27FC236}">
                  <a16:creationId xmlns:a16="http://schemas.microsoft.com/office/drawing/2014/main" id="{9BD27EB4-1AEF-484F-827F-F0C008D10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0" y="3915"/>
              <a:ext cx="4224" cy="4272"/>
            </a:xfrm>
            <a:prstGeom prst="rect">
              <a:avLst/>
            </a:prstGeom>
            <a:solidFill>
              <a:srgbClr val="FFFFFF"/>
            </a:solidFill>
            <a:ln w="539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grpSp>
          <p:nvGrpSpPr>
            <p:cNvPr id="28" name="Group 76">
              <a:extLst>
                <a:ext uri="{FF2B5EF4-FFF2-40B4-BE49-F238E27FC236}">
                  <a16:creationId xmlns:a16="http://schemas.microsoft.com/office/drawing/2014/main" id="{20162A23-6E7D-4EFC-83EF-BE5B469BD1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0" y="4098"/>
              <a:ext cx="4083" cy="3520"/>
              <a:chOff x="1480" y="8466"/>
              <a:chExt cx="4083" cy="3520"/>
            </a:xfrm>
          </p:grpSpPr>
          <p:sp>
            <p:nvSpPr>
              <p:cNvPr id="29" name="Text Box 77">
                <a:extLst>
                  <a:ext uri="{FF2B5EF4-FFF2-40B4-BE49-F238E27FC236}">
                    <a16:creationId xmlns:a16="http://schemas.microsoft.com/office/drawing/2014/main" id="{BA2D0593-AFB8-409B-BDA7-229B862035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0" y="9559"/>
                <a:ext cx="3080" cy="302"/>
              </a:xfrm>
              <a:prstGeom prst="rect">
                <a:avLst/>
              </a:prstGeom>
              <a:solidFill>
                <a:srgbClr val="FFFFFF"/>
              </a:solidFill>
              <a:ln w="5397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marR="0" lvl="0" indent="0" defTabSz="36576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30" name="Text Box 78">
                <a:extLst>
                  <a:ext uri="{FF2B5EF4-FFF2-40B4-BE49-F238E27FC236}">
                    <a16:creationId xmlns:a16="http://schemas.microsoft.com/office/drawing/2014/main" id="{7564ED08-9959-45E3-99B8-2E2225D98E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0" y="8466"/>
                <a:ext cx="4083" cy="3520"/>
              </a:xfrm>
              <a:prstGeom prst="rect">
                <a:avLst/>
              </a:prstGeom>
              <a:solidFill>
                <a:srgbClr val="FFFFFF"/>
              </a:solidFill>
              <a:ln w="5397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ctr" defTabSz="36576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Carpe </a:t>
                </a:r>
                <a:r>
                  <a:rPr kumimoji="0" lang="en-US" sz="66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Noctem</a:t>
                </a:r>
                <a:endParaRPr kumimoji="0" lang="en-US" sz="6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  <a:p>
                <a:pPr marL="0" marR="0" lvl="0" indent="0" algn="ctr" defTabSz="36576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  <a:p>
                <a:pPr marL="1143000" lvl="0" indent="-1143000" defTabSz="3657600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Carpe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Noctem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(Latin for “Seize The Night”) is a desktop application I have developed, using the programming language “Java”, to show my programming skills.</a:t>
                </a:r>
              </a:p>
              <a:p>
                <a:pPr marL="1143000" lvl="0" indent="-1143000" defTabSz="3657600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 named it Carpe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Noctem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because I was working on it only during the night.</a:t>
                </a:r>
              </a:p>
              <a:p>
                <a:pPr marL="1143000" lvl="0" indent="-1143000" defTabSz="3657600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It features three labs from my first semester mixed with what I learned in my Graphical User Interface Design class this</a:t>
                </a:r>
              </a:p>
              <a:p>
                <a:pPr lvl="0" defTabSz="365760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semester. </a:t>
                </a:r>
              </a:p>
            </p:txBody>
          </p:sp>
        </p:grpSp>
      </p:grpSp>
      <p:sp>
        <p:nvSpPr>
          <p:cNvPr id="21" name="Text Box 78">
            <a:extLst>
              <a:ext uri="{FF2B5EF4-FFF2-40B4-BE49-F238E27FC236}">
                <a16:creationId xmlns:a16="http://schemas.microsoft.com/office/drawing/2014/main" id="{22406CE6-CFA5-4165-B004-883097EBE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4583" y="5867782"/>
            <a:ext cx="13496794" cy="3816429"/>
          </a:xfrm>
          <a:prstGeom prst="rect">
            <a:avLst/>
          </a:prstGeom>
          <a:solidFill>
            <a:srgbClr val="FFFFFF"/>
          </a:solidFill>
          <a:ln w="539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36576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Motivation</a:t>
            </a:r>
          </a:p>
          <a:p>
            <a:pPr marL="0" marR="0" lvl="0" indent="0" algn="ctr" defTabSz="36576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1143000" lvl="0" indent="-1143000" defTabSz="36576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to demonstrate to employers the ability to write code and create software?</a:t>
            </a:r>
          </a:p>
          <a:p>
            <a:pPr marL="1143000" lvl="0" indent="-1143000" defTabSz="36576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Interviews are not an effective way of demonstrating coding skills.</a:t>
            </a:r>
          </a:p>
          <a:p>
            <a:pPr marL="1143000" lvl="0" indent="-1143000" defTabSz="36576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Employers look to hire a person for their ability to create software, not talk about the theory behind it.</a:t>
            </a:r>
          </a:p>
          <a:p>
            <a:pPr marL="1143000" lvl="0" indent="-1143000" defTabSz="36576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Carpe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Noctem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a way for me to show that I know how to create usable software products</a:t>
            </a:r>
          </a:p>
        </p:txBody>
      </p:sp>
      <p:sp>
        <p:nvSpPr>
          <p:cNvPr id="34" name="Text Box 78">
            <a:extLst>
              <a:ext uri="{FF2B5EF4-FFF2-40B4-BE49-F238E27FC236}">
                <a16:creationId xmlns:a16="http://schemas.microsoft.com/office/drawing/2014/main" id="{36E43320-BC71-40BF-8620-2C5E5CA6C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217" y="10264877"/>
            <a:ext cx="9189178" cy="3462486"/>
          </a:xfrm>
          <a:prstGeom prst="rect">
            <a:avLst/>
          </a:prstGeom>
          <a:solidFill>
            <a:srgbClr val="FFFFFF"/>
          </a:solidFill>
          <a:ln w="539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36576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Where?</a:t>
            </a:r>
          </a:p>
          <a:p>
            <a:pPr marL="0" marR="0" lvl="0" indent="0" algn="ctr" defTabSz="36576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1143000" lvl="0" indent="-1143000" defTabSz="36576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to put software for other people to see?</a:t>
            </a:r>
          </a:p>
          <a:p>
            <a:pPr marL="1143000" lvl="0" indent="-1143000" defTabSz="36576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many platforms for distributing software, but GitHub is the most popular option.</a:t>
            </a:r>
          </a:p>
          <a:p>
            <a:pPr marL="1143000" lvl="0" indent="-1143000" defTabSz="36576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 has many features that make developing and sharing code fast and easy</a:t>
            </a:r>
          </a:p>
        </p:txBody>
      </p:sp>
      <p:sp>
        <p:nvSpPr>
          <p:cNvPr id="38" name="Text Box 78">
            <a:extLst>
              <a:ext uri="{FF2B5EF4-FFF2-40B4-BE49-F238E27FC236}">
                <a16:creationId xmlns:a16="http://schemas.microsoft.com/office/drawing/2014/main" id="{D4C33A1D-6F3B-492D-8732-3EE471197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4903" y="17096779"/>
            <a:ext cx="13567675" cy="4124206"/>
          </a:xfrm>
          <a:prstGeom prst="rect">
            <a:avLst/>
          </a:prstGeom>
          <a:solidFill>
            <a:srgbClr val="FFFFFF"/>
          </a:solidFill>
          <a:ln w="539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36576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kern="0" dirty="0">
                <a:solidFill>
                  <a:srgbClr val="000000"/>
                </a:solidFill>
                <a:latin typeface="Arial" charset="0"/>
              </a:rPr>
              <a:t>Unexpected Outcomes</a:t>
            </a:r>
            <a:endParaRPr kumimoji="0" lang="en-US" sz="6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0" marR="0" lvl="0" indent="0" algn="ctr" defTabSz="36576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1143000" lvl="0" indent="-1143000" defTabSz="36576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project was supposed to be posted only as a downloadable folder on GitHub, but then the company emailed me and told me that I should use their “Release” feature to post release notes, versions and it would also allow me to reach more people.</a:t>
            </a:r>
          </a:p>
          <a:p>
            <a:pPr marL="1143000" lvl="0" indent="-1143000" defTabSz="36576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 April 1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I posted that v0.7.1 featuring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Sierpinski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Triangle (second picture from the left) would be released on April 4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but I had some lab work to finish and didn’t have time to work on the triangle. Surprisingly, I got some emails from people asking me what happened to the new version and if I forgot to release it</a:t>
            </a:r>
          </a:p>
        </p:txBody>
      </p:sp>
      <p:grpSp>
        <p:nvGrpSpPr>
          <p:cNvPr id="43" name="Group 74">
            <a:extLst>
              <a:ext uri="{FF2B5EF4-FFF2-40B4-BE49-F238E27FC236}">
                <a16:creationId xmlns:a16="http://schemas.microsoft.com/office/drawing/2014/main" id="{E71D17FD-59EE-402E-8EDE-AEA9F8BEEB27}"/>
              </a:ext>
            </a:extLst>
          </p:cNvPr>
          <p:cNvGrpSpPr>
            <a:grpSpLocks/>
          </p:cNvGrpSpPr>
          <p:nvPr/>
        </p:nvGrpSpPr>
        <p:grpSpPr bwMode="auto">
          <a:xfrm>
            <a:off x="11283565" y="16575938"/>
            <a:ext cx="10178344" cy="10651319"/>
            <a:chOff x="17811" y="4043"/>
            <a:chExt cx="5449" cy="5975"/>
          </a:xfrm>
        </p:grpSpPr>
        <p:sp>
          <p:nvSpPr>
            <p:cNvPr id="44" name="Rectangle 75">
              <a:extLst>
                <a:ext uri="{FF2B5EF4-FFF2-40B4-BE49-F238E27FC236}">
                  <a16:creationId xmlns:a16="http://schemas.microsoft.com/office/drawing/2014/main" id="{BF604842-E9D6-47F8-911B-6D7C1D7C2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11" y="4043"/>
              <a:ext cx="5449" cy="5975"/>
            </a:xfrm>
            <a:prstGeom prst="rect">
              <a:avLst/>
            </a:prstGeom>
            <a:solidFill>
              <a:srgbClr val="FFFFFF"/>
            </a:solidFill>
            <a:ln w="539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grpSp>
          <p:nvGrpSpPr>
            <p:cNvPr id="45" name="Group 76">
              <a:extLst>
                <a:ext uri="{FF2B5EF4-FFF2-40B4-BE49-F238E27FC236}">
                  <a16:creationId xmlns:a16="http://schemas.microsoft.com/office/drawing/2014/main" id="{62D9987E-5AA7-4AE2-8E35-18C3AA98F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53" y="4389"/>
              <a:ext cx="5166" cy="5539"/>
              <a:chOff x="193" y="8757"/>
              <a:chExt cx="5166" cy="5539"/>
            </a:xfrm>
          </p:grpSpPr>
          <p:sp>
            <p:nvSpPr>
              <p:cNvPr id="47" name="Text Box 77">
                <a:extLst>
                  <a:ext uri="{FF2B5EF4-FFF2-40B4-BE49-F238E27FC236}">
                    <a16:creationId xmlns:a16="http://schemas.microsoft.com/office/drawing/2014/main" id="{B828EC33-6FD5-48B5-8C3F-61EBCD4927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0" y="9559"/>
                <a:ext cx="3080" cy="302"/>
              </a:xfrm>
              <a:prstGeom prst="rect">
                <a:avLst/>
              </a:prstGeom>
              <a:solidFill>
                <a:srgbClr val="FFFFFF"/>
              </a:solidFill>
              <a:ln w="5397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marR="0" lvl="0" indent="0" defTabSz="36576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49" name="Text Box 78">
                <a:extLst>
                  <a:ext uri="{FF2B5EF4-FFF2-40B4-BE49-F238E27FC236}">
                    <a16:creationId xmlns:a16="http://schemas.microsoft.com/office/drawing/2014/main" id="{D1B1BC8F-BB77-48FC-8F42-5A36669811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" y="8757"/>
                <a:ext cx="5166" cy="5539"/>
              </a:xfrm>
              <a:prstGeom prst="rect">
                <a:avLst/>
              </a:prstGeom>
              <a:solidFill>
                <a:srgbClr val="FFFFFF"/>
              </a:solidFill>
              <a:ln w="5397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ctr" defTabSz="36576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Versions</a:t>
                </a:r>
              </a:p>
              <a:p>
                <a:pPr marL="0" marR="0" lvl="0" indent="0" algn="ctr" defTabSz="36576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  <a:p>
                <a:pPr marL="857250" marR="0" lvl="0" indent="-857250" defTabSz="36576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b="1" kern="0" dirty="0">
                    <a:solidFill>
                      <a:srgbClr val="000000"/>
                    </a:solidFill>
                    <a:latin typeface="Arial" charset="0"/>
                  </a:rPr>
                  <a:t>v0.7.1 was released on April 1</a:t>
                </a:r>
                <a:r>
                  <a:rPr lang="en-US" b="1" kern="0" baseline="30000" dirty="0">
                    <a:solidFill>
                      <a:srgbClr val="000000"/>
                    </a:solidFill>
                    <a:latin typeface="Arial" charset="0"/>
                  </a:rPr>
                  <a:t>st</a:t>
                </a:r>
                <a:r>
                  <a:rPr lang="en-US" b="1" kern="0" dirty="0">
                    <a:solidFill>
                      <a:srgbClr val="000000"/>
                    </a:solidFill>
                    <a:latin typeface="Arial" charset="0"/>
                  </a:rPr>
                  <a:t>, 2019</a:t>
                </a:r>
              </a:p>
              <a:p>
                <a:pPr marL="857250" marR="0" lvl="0" indent="-857250" defTabSz="36576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It featured the </a:t>
                </a:r>
                <a:r>
                  <a:rPr kumimoji="0" lang="en-US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Centr</a:t>
                </a:r>
                <a:r>
                  <a:rPr lang="en-US" b="1" kern="0" dirty="0" err="1">
                    <a:solidFill>
                      <a:srgbClr val="000000"/>
                    </a:solidFill>
                    <a:latin typeface="Arial" charset="0"/>
                  </a:rPr>
                  <a:t>oid</a:t>
                </a:r>
                <a:r>
                  <a:rPr lang="en-US" b="1" kern="0" dirty="0">
                    <a:solidFill>
                      <a:srgbClr val="000000"/>
                    </a:solidFill>
                    <a:latin typeface="Arial" charset="0"/>
                  </a:rPr>
                  <a:t>, Menu Bar and Buttons/</a:t>
                </a:r>
                <a:r>
                  <a:rPr lang="en-US" b="1" kern="0" dirty="0" err="1">
                    <a:solidFill>
                      <a:srgbClr val="000000"/>
                    </a:solidFill>
                    <a:latin typeface="Arial" charset="0"/>
                  </a:rPr>
                  <a:t>TextFields</a:t>
                </a:r>
                <a:r>
                  <a:rPr lang="en-US" b="1" kern="0" dirty="0">
                    <a:solidFill>
                      <a:srgbClr val="000000"/>
                    </a:solidFill>
                    <a:latin typeface="Arial" charset="0"/>
                  </a:rPr>
                  <a:t> for input</a:t>
                </a:r>
              </a:p>
              <a:p>
                <a:pPr marL="857250" marR="0" lvl="0" indent="-857250" defTabSz="36576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  <a:p>
                <a:pPr marL="857250" marR="0" lvl="0" indent="-857250" defTabSz="36576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b="1" kern="0" dirty="0">
                  <a:solidFill>
                    <a:srgbClr val="000000"/>
                  </a:solidFill>
                  <a:latin typeface="Arial" charset="0"/>
                </a:endParaRPr>
              </a:p>
              <a:p>
                <a:pPr marL="857250" marR="0" lvl="0" indent="-857250" defTabSz="36576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  <a:p>
                <a:pPr marL="857250" marR="0" lvl="0" indent="-857250" defTabSz="36576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b="1" kern="0" dirty="0">
                  <a:solidFill>
                    <a:srgbClr val="000000"/>
                  </a:solidFill>
                  <a:latin typeface="Arial" charset="0"/>
                </a:endParaRPr>
              </a:p>
              <a:p>
                <a:pPr marL="857250" marR="0" lvl="0" indent="-857250" defTabSz="36576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b="1" kern="0" dirty="0">
                  <a:solidFill>
                    <a:srgbClr val="000000"/>
                  </a:solidFill>
                  <a:latin typeface="Arial" charset="0"/>
                </a:endParaRPr>
              </a:p>
              <a:p>
                <a:pPr marL="857250" lvl="0" indent="-857250" defTabSz="3657600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b="1" kern="0" dirty="0">
                    <a:solidFill>
                      <a:srgbClr val="000000"/>
                    </a:solidFill>
                    <a:latin typeface="Arial" charset="0"/>
                  </a:rPr>
                  <a:t>v0.8.1 (Alpha) was released on April 7</a:t>
                </a:r>
                <a:r>
                  <a:rPr lang="en-US" b="1" kern="0" baseline="30000" dirty="0">
                    <a:solidFill>
                      <a:srgbClr val="000000"/>
                    </a:solidFill>
                    <a:latin typeface="Arial" charset="0"/>
                  </a:rPr>
                  <a:t>th</a:t>
                </a:r>
                <a:r>
                  <a:rPr lang="en-US" b="1" kern="0" dirty="0">
                    <a:solidFill>
                      <a:srgbClr val="000000"/>
                    </a:solidFill>
                    <a:latin typeface="Arial" charset="0"/>
                  </a:rPr>
                  <a:t>, 2019</a:t>
                </a:r>
              </a:p>
              <a:p>
                <a:pPr marL="857250" lvl="0" indent="-857250" defTabSz="3657600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b="1" kern="0" dirty="0">
                    <a:solidFill>
                      <a:srgbClr val="000000"/>
                    </a:solidFill>
                    <a:latin typeface="Arial" charset="0"/>
                  </a:rPr>
                  <a:t>It featured the </a:t>
                </a:r>
                <a:r>
                  <a:rPr lang="en-US" b="1" kern="0" dirty="0" err="1">
                    <a:solidFill>
                      <a:srgbClr val="000000"/>
                    </a:solidFill>
                    <a:latin typeface="Arial" charset="0"/>
                  </a:rPr>
                  <a:t>Sierpinski</a:t>
                </a:r>
                <a:r>
                  <a:rPr lang="en-US" b="1" kern="0" dirty="0">
                    <a:solidFill>
                      <a:srgbClr val="000000"/>
                    </a:solidFill>
                    <a:latin typeface="Arial" charset="0"/>
                  </a:rPr>
                  <a:t> Triangle and new Shortcuts</a:t>
                </a:r>
              </a:p>
              <a:p>
                <a:pPr marL="857250" marR="0" lvl="0" indent="-857250" defTabSz="36576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b="1" kern="0" dirty="0">
                  <a:solidFill>
                    <a:srgbClr val="000000"/>
                  </a:solidFill>
                  <a:latin typeface="Arial" charset="0"/>
                </a:endParaRPr>
              </a:p>
              <a:p>
                <a:pPr marL="857250" marR="0" lvl="0" indent="-857250" defTabSz="36576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b="1" kern="0" dirty="0">
                  <a:solidFill>
                    <a:srgbClr val="000000"/>
                  </a:solidFill>
                  <a:latin typeface="Arial" charset="0"/>
                </a:endParaRPr>
              </a:p>
              <a:p>
                <a:pPr marL="857250" marR="0" lvl="0" indent="-857250" defTabSz="36576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  <a:p>
                <a:pPr marL="857250" marR="0" lvl="0" indent="-857250" defTabSz="36576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b="1" kern="0" dirty="0">
                  <a:solidFill>
                    <a:srgbClr val="000000"/>
                  </a:solidFill>
                  <a:latin typeface="Arial" charset="0"/>
                </a:endParaRPr>
              </a:p>
              <a:p>
                <a:pPr marL="857250" marR="0" lvl="0" indent="-857250" defTabSz="36576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  <a:p>
                <a:pPr marL="857250" lvl="0" indent="-857250" defTabSz="3657600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b="1" kern="0" dirty="0">
                    <a:solidFill>
                      <a:srgbClr val="000000"/>
                    </a:solidFill>
                    <a:latin typeface="Arial" charset="0"/>
                  </a:rPr>
                  <a:t>v0.9.1 (Open Beta) was released on April 16</a:t>
                </a:r>
                <a:r>
                  <a:rPr lang="en-US" b="1" kern="0" baseline="30000" dirty="0">
                    <a:solidFill>
                      <a:srgbClr val="000000"/>
                    </a:solidFill>
                    <a:latin typeface="Arial" charset="0"/>
                  </a:rPr>
                  <a:t>th</a:t>
                </a:r>
                <a:r>
                  <a:rPr lang="en-US" b="1" kern="0" dirty="0">
                    <a:solidFill>
                      <a:srgbClr val="000000"/>
                    </a:solidFill>
                    <a:latin typeface="Arial" charset="0"/>
                  </a:rPr>
                  <a:t>, 2019</a:t>
                </a:r>
              </a:p>
              <a:p>
                <a:pPr marL="857250" lvl="0" indent="-857250" defTabSz="3657600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b="1" kern="0" dirty="0">
                    <a:solidFill>
                      <a:srgbClr val="000000"/>
                    </a:solidFill>
                    <a:latin typeface="Arial" charset="0"/>
                  </a:rPr>
                  <a:t>It featured the Dot Race, Dot Betting and Dynamic Coordinate Updates</a:t>
                </a:r>
              </a:p>
              <a:p>
                <a:pPr marL="857250" marR="0" lvl="0" indent="-857250" defTabSz="36576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  <a:p>
                <a:pPr marL="857250" marR="0" lvl="0" indent="-857250" defTabSz="36576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b="1" kern="0" dirty="0">
                  <a:solidFill>
                    <a:srgbClr val="000000"/>
                  </a:solidFill>
                  <a:latin typeface="Arial" charset="0"/>
                </a:endParaRPr>
              </a:p>
              <a:p>
                <a:pPr marL="857250" marR="0" lvl="0" indent="-857250" defTabSz="36576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A372CA95-E54D-4061-9E1C-B225AD3FB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242" y="19649000"/>
            <a:ext cx="2147150" cy="165611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C03256A-FD15-40B3-8011-A09A7EBF54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242" y="22482683"/>
            <a:ext cx="2147150" cy="16600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A0434B-38AB-4186-AAD7-347484DCC6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05371" y="25331863"/>
            <a:ext cx="2147150" cy="16561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B32472-3591-4787-9398-790302F239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26172" y="22035654"/>
            <a:ext cx="14381710" cy="50906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5E7359-4891-40BE-89A3-F9538E6633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324778" y="23965729"/>
            <a:ext cx="2434322" cy="3022252"/>
          </a:xfrm>
          <a:prstGeom prst="rect">
            <a:avLst/>
          </a:prstGeom>
        </p:spPr>
      </p:pic>
      <p:sp>
        <p:nvSpPr>
          <p:cNvPr id="50" name="Text Box 78">
            <a:extLst>
              <a:ext uri="{FF2B5EF4-FFF2-40B4-BE49-F238E27FC236}">
                <a16:creationId xmlns:a16="http://schemas.microsoft.com/office/drawing/2014/main" id="{943AA37B-26B1-4C63-BE0C-B57CA8450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9396" y="22446457"/>
            <a:ext cx="13567675" cy="1431161"/>
          </a:xfrm>
          <a:prstGeom prst="rect">
            <a:avLst/>
          </a:prstGeom>
          <a:solidFill>
            <a:srgbClr val="FFFFFF"/>
          </a:solidFill>
          <a:ln w="539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36576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kern="0" dirty="0">
                <a:solidFill>
                  <a:srgbClr val="000000"/>
                </a:solidFill>
                <a:latin typeface="Arial" charset="0"/>
              </a:rPr>
              <a:t>Release Notes</a:t>
            </a:r>
          </a:p>
          <a:p>
            <a:pPr marL="285750" marR="0" lvl="0" indent="-285750" defTabSz="36576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Release Notes are important because they explain new features to the user and how they work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79A8EB-4013-4000-9C1F-FA7DF7C045B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308740" y="23965728"/>
            <a:ext cx="2253306" cy="302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</TotalTime>
  <Words>391</Words>
  <Application>Microsoft Office PowerPoint</Application>
  <PresentationFormat>Custom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Using GitHub as an ePortfolio in Software Engineering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GitHub as an ePortfolio in Software Engineering</dc:title>
  <dc:creator>Ante Zovko</dc:creator>
  <cp:lastModifiedBy>Ante Zovko</cp:lastModifiedBy>
  <cp:revision>23</cp:revision>
  <dcterms:created xsi:type="dcterms:W3CDTF">2019-04-20T01:12:45Z</dcterms:created>
  <dcterms:modified xsi:type="dcterms:W3CDTF">2019-04-24T08:36:19Z</dcterms:modified>
</cp:coreProperties>
</file>