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81" r:id="rId5"/>
    <p:sldId id="335" r:id="rId6"/>
    <p:sldId id="282" r:id="rId7"/>
    <p:sldId id="283" r:id="rId8"/>
    <p:sldId id="284" r:id="rId9"/>
    <p:sldId id="288" r:id="rId10"/>
    <p:sldId id="289" r:id="rId11"/>
    <p:sldId id="327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37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36" r:id="rId51"/>
    <p:sldId id="334" r:id="rId5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ED604-BF82-431A-BE11-73DEF2EF9CCD}" v="4" dt="2019-08-28T10:50:07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Espín Herranz" userId="6289c937e7e0e52b" providerId="LiveId" clId="{BE1544D4-4B18-4D85-82DE-597B14C1BADB}"/>
    <pc:docChg chg="undo custSel addSld delSld modSld">
      <pc:chgData name="Antonio Espín Herranz" userId="6289c937e7e0e52b" providerId="LiveId" clId="{BE1544D4-4B18-4D85-82DE-597B14C1BADB}" dt="2019-08-26T08:59:34.639" v="1352" actId="113"/>
      <pc:docMkLst>
        <pc:docMk/>
      </pc:docMkLst>
      <pc:sldChg chg="modSp">
        <pc:chgData name="Antonio Espín Herranz" userId="6289c937e7e0e52b" providerId="LiveId" clId="{BE1544D4-4B18-4D85-82DE-597B14C1BADB}" dt="2019-08-26T08:50:24.445" v="1180" actId="1076"/>
        <pc:sldMkLst>
          <pc:docMk/>
          <pc:sldMk cId="1749973113" sldId="257"/>
        </pc:sldMkLst>
        <pc:spChg chg="mod">
          <ac:chgData name="Antonio Espín Herranz" userId="6289c937e7e0e52b" providerId="LiveId" clId="{BE1544D4-4B18-4D85-82DE-597B14C1BADB}" dt="2019-08-26T08:22:48.355" v="15" actId="20577"/>
          <ac:spMkLst>
            <pc:docMk/>
            <pc:sldMk cId="1749973113" sldId="257"/>
            <ac:spMk id="21506" creationId="{00000000-0000-0000-0000-000000000000}"/>
          </ac:spMkLst>
        </pc:spChg>
        <pc:spChg chg="mod">
          <ac:chgData name="Antonio Espín Herranz" userId="6289c937e7e0e52b" providerId="LiveId" clId="{BE1544D4-4B18-4D85-82DE-597B14C1BADB}" dt="2019-08-26T08:50:24.445" v="1180" actId="1076"/>
          <ac:spMkLst>
            <pc:docMk/>
            <pc:sldMk cId="1749973113" sldId="257"/>
            <ac:spMk id="21507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24:35.541" v="149" actId="20577"/>
        <pc:sldMkLst>
          <pc:docMk/>
          <pc:sldMk cId="0" sldId="281"/>
        </pc:sldMkLst>
        <pc:spChg chg="mod">
          <ac:chgData name="Antonio Espín Herranz" userId="6289c937e7e0e52b" providerId="LiveId" clId="{BE1544D4-4B18-4D85-82DE-597B14C1BADB}" dt="2019-08-26T08:23:07.919" v="16" actId="1076"/>
          <ac:spMkLst>
            <pc:docMk/>
            <pc:sldMk cId="0" sldId="281"/>
            <ac:spMk id="274434" creationId="{00000000-0000-0000-0000-000000000000}"/>
          </ac:spMkLst>
        </pc:spChg>
        <pc:spChg chg="mod">
          <ac:chgData name="Antonio Espín Herranz" userId="6289c937e7e0e52b" providerId="LiveId" clId="{BE1544D4-4B18-4D85-82DE-597B14C1BADB}" dt="2019-08-26T08:24:35.541" v="149" actId="20577"/>
          <ac:spMkLst>
            <pc:docMk/>
            <pc:sldMk cId="0" sldId="281"/>
            <ac:spMk id="274435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50:48.829" v="1184" actId="113"/>
        <pc:sldMkLst>
          <pc:docMk/>
          <pc:sldMk cId="0" sldId="282"/>
        </pc:sldMkLst>
        <pc:spChg chg="mod">
          <ac:chgData name="Antonio Espín Herranz" userId="6289c937e7e0e52b" providerId="LiveId" clId="{BE1544D4-4B18-4D85-82DE-597B14C1BADB}" dt="2019-08-26T08:50:48.829" v="1184" actId="113"/>
          <ac:spMkLst>
            <pc:docMk/>
            <pc:sldMk cId="0" sldId="282"/>
            <ac:spMk id="116739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51:00.690" v="1186" actId="20577"/>
        <pc:sldMkLst>
          <pc:docMk/>
          <pc:sldMk cId="0" sldId="284"/>
        </pc:sldMkLst>
        <pc:spChg chg="mod">
          <ac:chgData name="Antonio Espín Herranz" userId="6289c937e7e0e52b" providerId="LiveId" clId="{BE1544D4-4B18-4D85-82DE-597B14C1BADB}" dt="2019-08-26T08:51:00.690" v="1186" actId="20577"/>
          <ac:spMkLst>
            <pc:docMk/>
            <pc:sldMk cId="0" sldId="284"/>
            <ac:spMk id="118787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59:34.639" v="1352" actId="113"/>
        <pc:sldMkLst>
          <pc:docMk/>
          <pc:sldMk cId="0" sldId="289"/>
        </pc:sldMkLst>
        <pc:spChg chg="mod">
          <ac:chgData name="Antonio Espín Herranz" userId="6289c937e7e0e52b" providerId="LiveId" clId="{BE1544D4-4B18-4D85-82DE-597B14C1BADB}" dt="2019-08-26T08:59:34.639" v="1352" actId="113"/>
          <ac:spMkLst>
            <pc:docMk/>
            <pc:sldMk cId="0" sldId="289"/>
            <ac:spMk id="114691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51:26.390" v="1194" actId="113"/>
        <pc:sldMkLst>
          <pc:docMk/>
          <pc:sldMk cId="0" sldId="290"/>
        </pc:sldMkLst>
        <pc:spChg chg="mod">
          <ac:chgData name="Antonio Espín Herranz" userId="6289c937e7e0e52b" providerId="LiveId" clId="{BE1544D4-4B18-4D85-82DE-597B14C1BADB}" dt="2019-08-26T08:51:26.390" v="1194" actId="113"/>
          <ac:spMkLst>
            <pc:docMk/>
            <pc:sldMk cId="0" sldId="290"/>
            <ac:spMk id="113667" creationId="{00000000-0000-0000-0000-000000000000}"/>
          </ac:spMkLst>
        </pc:spChg>
      </pc:sldChg>
      <pc:sldChg chg="addSp modSp">
        <pc:chgData name="Antonio Espín Herranz" userId="6289c937e7e0e52b" providerId="LiveId" clId="{BE1544D4-4B18-4D85-82DE-597B14C1BADB}" dt="2019-08-26T08:54:10.535" v="1322" actId="208"/>
        <pc:sldMkLst>
          <pc:docMk/>
          <pc:sldMk cId="0" sldId="292"/>
        </pc:sldMkLst>
        <pc:spChg chg="add mod">
          <ac:chgData name="Antonio Espín Herranz" userId="6289c937e7e0e52b" providerId="LiveId" clId="{BE1544D4-4B18-4D85-82DE-597B14C1BADB}" dt="2019-08-26T08:54:10.535" v="1322" actId="208"/>
          <ac:spMkLst>
            <pc:docMk/>
            <pc:sldMk cId="0" sldId="292"/>
            <ac:spMk id="2" creationId="{A1D5A5F9-625D-443B-9C98-94C396613476}"/>
          </ac:spMkLst>
        </pc:spChg>
      </pc:sldChg>
      <pc:sldChg chg="modSp">
        <pc:chgData name="Antonio Espín Herranz" userId="6289c937e7e0e52b" providerId="LiveId" clId="{BE1544D4-4B18-4D85-82DE-597B14C1BADB}" dt="2019-08-26T08:58:06.420" v="1346" actId="14100"/>
        <pc:sldMkLst>
          <pc:docMk/>
          <pc:sldMk cId="0" sldId="293"/>
        </pc:sldMkLst>
        <pc:spChg chg="mod">
          <ac:chgData name="Antonio Espín Herranz" userId="6289c937e7e0e52b" providerId="LiveId" clId="{BE1544D4-4B18-4D85-82DE-597B14C1BADB}" dt="2019-08-26T08:58:06.420" v="1346" actId="14100"/>
          <ac:spMkLst>
            <pc:docMk/>
            <pc:sldMk cId="0" sldId="293"/>
            <ac:spMk id="69635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57:56.508" v="1344" actId="14100"/>
        <pc:sldMkLst>
          <pc:docMk/>
          <pc:sldMk cId="0" sldId="294"/>
        </pc:sldMkLst>
        <pc:spChg chg="mod">
          <ac:chgData name="Antonio Espín Herranz" userId="6289c937e7e0e52b" providerId="LiveId" clId="{BE1544D4-4B18-4D85-82DE-597B14C1BADB}" dt="2019-08-26T08:57:56.508" v="1344" actId="14100"/>
          <ac:spMkLst>
            <pc:docMk/>
            <pc:sldMk cId="0" sldId="294"/>
            <ac:spMk id="129027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57:34.988" v="1342" actId="14100"/>
        <pc:sldMkLst>
          <pc:docMk/>
          <pc:sldMk cId="0" sldId="301"/>
        </pc:sldMkLst>
        <pc:spChg chg="mod">
          <ac:chgData name="Antonio Espín Herranz" userId="6289c937e7e0e52b" providerId="LiveId" clId="{BE1544D4-4B18-4D85-82DE-597B14C1BADB}" dt="2019-08-26T08:57:34.988" v="1342" actId="14100"/>
          <ac:spMkLst>
            <pc:docMk/>
            <pc:sldMk cId="0" sldId="301"/>
            <ac:spMk id="122883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57:19.764" v="1341" actId="14100"/>
        <pc:sldMkLst>
          <pc:docMk/>
          <pc:sldMk cId="0" sldId="303"/>
        </pc:sldMkLst>
        <pc:spChg chg="mod">
          <ac:chgData name="Antonio Espín Herranz" userId="6289c937e7e0e52b" providerId="LiveId" clId="{BE1544D4-4B18-4D85-82DE-597B14C1BADB}" dt="2019-08-26T08:57:19.764" v="1341" actId="14100"/>
          <ac:spMkLst>
            <pc:docMk/>
            <pc:sldMk cId="0" sldId="303"/>
            <ac:spMk id="124931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30:58.722" v="449" actId="14100"/>
        <pc:sldMkLst>
          <pc:docMk/>
          <pc:sldMk cId="0" sldId="306"/>
        </pc:sldMkLst>
        <pc:spChg chg="mod">
          <ac:chgData name="Antonio Espín Herranz" userId="6289c937e7e0e52b" providerId="LiveId" clId="{BE1544D4-4B18-4D85-82DE-597B14C1BADB}" dt="2019-08-26T08:30:52.524" v="448" actId="20577"/>
          <ac:spMkLst>
            <pc:docMk/>
            <pc:sldMk cId="0" sldId="306"/>
            <ac:spMk id="133122" creationId="{00000000-0000-0000-0000-000000000000}"/>
          </ac:spMkLst>
        </pc:spChg>
        <pc:spChg chg="mod">
          <ac:chgData name="Antonio Espín Herranz" userId="6289c937e7e0e52b" providerId="LiveId" clId="{BE1544D4-4B18-4D85-82DE-597B14C1BADB}" dt="2019-08-26T08:30:58.722" v="449" actId="14100"/>
          <ac:spMkLst>
            <pc:docMk/>
            <pc:sldMk cId="0" sldId="306"/>
            <ac:spMk id="133123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55:07.464" v="1325" actId="1076"/>
        <pc:sldMkLst>
          <pc:docMk/>
          <pc:sldMk cId="0" sldId="309"/>
        </pc:sldMkLst>
        <pc:spChg chg="mod">
          <ac:chgData name="Antonio Espín Herranz" userId="6289c937e7e0e52b" providerId="LiveId" clId="{BE1544D4-4B18-4D85-82DE-597B14C1BADB}" dt="2019-08-26T08:55:07.464" v="1325" actId="1076"/>
          <ac:spMkLst>
            <pc:docMk/>
            <pc:sldMk cId="0" sldId="309"/>
            <ac:spMk id="276483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55:17.372" v="1326" actId="1076"/>
        <pc:sldMkLst>
          <pc:docMk/>
          <pc:sldMk cId="0" sldId="312"/>
        </pc:sldMkLst>
        <pc:spChg chg="mod">
          <ac:chgData name="Antonio Espín Herranz" userId="6289c937e7e0e52b" providerId="LiveId" clId="{BE1544D4-4B18-4D85-82DE-597B14C1BADB}" dt="2019-08-26T08:55:17.372" v="1326" actId="1076"/>
          <ac:spMkLst>
            <pc:docMk/>
            <pc:sldMk cId="0" sldId="312"/>
            <ac:spMk id="157699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55:25.576" v="1327" actId="1076"/>
        <pc:sldMkLst>
          <pc:docMk/>
          <pc:sldMk cId="0" sldId="316"/>
        </pc:sldMkLst>
        <pc:spChg chg="mod">
          <ac:chgData name="Antonio Espín Herranz" userId="6289c937e7e0e52b" providerId="LiveId" clId="{BE1544D4-4B18-4D85-82DE-597B14C1BADB}" dt="2019-08-26T08:55:25.576" v="1327" actId="1076"/>
          <ac:spMkLst>
            <pc:docMk/>
            <pc:sldMk cId="0" sldId="316"/>
            <ac:spMk id="224259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55:31.308" v="1328" actId="1076"/>
        <pc:sldMkLst>
          <pc:docMk/>
          <pc:sldMk cId="0" sldId="317"/>
        </pc:sldMkLst>
        <pc:spChg chg="mod">
          <ac:chgData name="Antonio Espín Herranz" userId="6289c937e7e0e52b" providerId="LiveId" clId="{BE1544D4-4B18-4D85-82DE-597B14C1BADB}" dt="2019-08-26T08:55:31.308" v="1328" actId="1076"/>
          <ac:spMkLst>
            <pc:docMk/>
            <pc:sldMk cId="0" sldId="317"/>
            <ac:spMk id="225283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55:39.584" v="1330" actId="14100"/>
        <pc:sldMkLst>
          <pc:docMk/>
          <pc:sldMk cId="0" sldId="318"/>
        </pc:sldMkLst>
        <pc:spChg chg="mod">
          <ac:chgData name="Antonio Espín Herranz" userId="6289c937e7e0e52b" providerId="LiveId" clId="{BE1544D4-4B18-4D85-82DE-597B14C1BADB}" dt="2019-08-26T08:55:39.584" v="1330" actId="14100"/>
          <ac:spMkLst>
            <pc:docMk/>
            <pc:sldMk cId="0" sldId="318"/>
            <ac:spMk id="145411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55:52.036" v="1332" actId="14100"/>
        <pc:sldMkLst>
          <pc:docMk/>
          <pc:sldMk cId="0" sldId="322"/>
        </pc:sldMkLst>
        <pc:spChg chg="mod">
          <ac:chgData name="Antonio Espín Herranz" userId="6289c937e7e0e52b" providerId="LiveId" clId="{BE1544D4-4B18-4D85-82DE-597B14C1BADB}" dt="2019-08-26T08:55:52.036" v="1332" actId="14100"/>
          <ac:spMkLst>
            <pc:docMk/>
            <pc:sldMk cId="0" sldId="322"/>
            <ac:spMk id="148483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56:19.866" v="1336" actId="255"/>
        <pc:sldMkLst>
          <pc:docMk/>
          <pc:sldMk cId="0" sldId="324"/>
        </pc:sldMkLst>
        <pc:spChg chg="mod">
          <ac:chgData name="Antonio Espín Herranz" userId="6289c937e7e0e52b" providerId="LiveId" clId="{BE1544D4-4B18-4D85-82DE-597B14C1BADB}" dt="2019-08-26T08:56:19.866" v="1336" actId="255"/>
          <ac:spMkLst>
            <pc:docMk/>
            <pc:sldMk cId="0" sldId="324"/>
            <ac:spMk id="151555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56:32.396" v="1338" actId="14100"/>
        <pc:sldMkLst>
          <pc:docMk/>
          <pc:sldMk cId="0" sldId="325"/>
        </pc:sldMkLst>
        <pc:spChg chg="mod">
          <ac:chgData name="Antonio Espín Herranz" userId="6289c937e7e0e52b" providerId="LiveId" clId="{BE1544D4-4B18-4D85-82DE-597B14C1BADB}" dt="2019-08-26T08:56:32.396" v="1338" actId="14100"/>
          <ac:spMkLst>
            <pc:docMk/>
            <pc:sldMk cId="0" sldId="325"/>
            <ac:spMk id="149507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56:43.411" v="1340" actId="14100"/>
        <pc:sldMkLst>
          <pc:docMk/>
          <pc:sldMk cId="0" sldId="326"/>
        </pc:sldMkLst>
        <pc:spChg chg="mod">
          <ac:chgData name="Antonio Espín Herranz" userId="6289c937e7e0e52b" providerId="LiveId" clId="{BE1544D4-4B18-4D85-82DE-597B14C1BADB}" dt="2019-08-26T08:56:43.411" v="1340" actId="14100"/>
          <ac:spMkLst>
            <pc:docMk/>
            <pc:sldMk cId="0" sldId="326"/>
            <ac:spMk id="150531" creationId="{00000000-0000-0000-0000-000000000000}"/>
          </ac:spMkLst>
        </pc:spChg>
      </pc:sldChg>
      <pc:sldChg chg="modSp">
        <pc:chgData name="Antonio Espín Herranz" userId="6289c937e7e0e52b" providerId="LiveId" clId="{BE1544D4-4B18-4D85-82DE-597B14C1BADB}" dt="2019-08-26T08:59:09.336" v="1348" actId="14100"/>
        <pc:sldMkLst>
          <pc:docMk/>
          <pc:sldMk cId="0" sldId="327"/>
        </pc:sldMkLst>
        <pc:spChg chg="mod">
          <ac:chgData name="Antonio Espín Herranz" userId="6289c937e7e0e52b" providerId="LiveId" clId="{BE1544D4-4B18-4D85-82DE-597B14C1BADB}" dt="2019-08-26T08:59:09.336" v="1348" actId="14100"/>
          <ac:spMkLst>
            <pc:docMk/>
            <pc:sldMk cId="0" sldId="327"/>
            <ac:spMk id="3" creationId="{00000000-0000-0000-0000-000000000000}"/>
          </ac:spMkLst>
        </pc:spChg>
      </pc:sldChg>
      <pc:sldChg chg="modSp add">
        <pc:chgData name="Antonio Espín Herranz" userId="6289c937e7e0e52b" providerId="LiveId" clId="{BE1544D4-4B18-4D85-82DE-597B14C1BADB}" dt="2019-08-26T08:27:02.437" v="365" actId="20577"/>
        <pc:sldMkLst>
          <pc:docMk/>
          <pc:sldMk cId="3976349200" sldId="335"/>
        </pc:sldMkLst>
        <pc:spChg chg="mod">
          <ac:chgData name="Antonio Espín Herranz" userId="6289c937e7e0e52b" providerId="LiveId" clId="{BE1544D4-4B18-4D85-82DE-597B14C1BADB}" dt="2019-08-26T08:25:59.579" v="296" actId="1076"/>
          <ac:spMkLst>
            <pc:docMk/>
            <pc:sldMk cId="3976349200" sldId="335"/>
            <ac:spMk id="2" creationId="{79B3C0D2-AA39-4A43-B995-3C9585A610B7}"/>
          </ac:spMkLst>
        </pc:spChg>
        <pc:spChg chg="mod">
          <ac:chgData name="Antonio Espín Herranz" userId="6289c937e7e0e52b" providerId="LiveId" clId="{BE1544D4-4B18-4D85-82DE-597B14C1BADB}" dt="2019-08-26T08:27:02.437" v="365" actId="20577"/>
          <ac:spMkLst>
            <pc:docMk/>
            <pc:sldMk cId="3976349200" sldId="335"/>
            <ac:spMk id="3" creationId="{E25AD6C0-962A-470C-8A52-FED486FC5BBB}"/>
          </ac:spMkLst>
        </pc:spChg>
      </pc:sldChg>
      <pc:sldChg chg="modSp add">
        <pc:chgData name="Antonio Espín Herranz" userId="6289c937e7e0e52b" providerId="LiveId" clId="{BE1544D4-4B18-4D85-82DE-597B14C1BADB}" dt="2019-08-26T08:50:00.929" v="1179" actId="20577"/>
        <pc:sldMkLst>
          <pc:docMk/>
          <pc:sldMk cId="3560230496" sldId="336"/>
        </pc:sldMkLst>
        <pc:spChg chg="mod">
          <ac:chgData name="Antonio Espín Herranz" userId="6289c937e7e0e52b" providerId="LiveId" clId="{BE1544D4-4B18-4D85-82DE-597B14C1BADB}" dt="2019-08-26T08:45:55.237" v="971" actId="1076"/>
          <ac:spMkLst>
            <pc:docMk/>
            <pc:sldMk cId="3560230496" sldId="336"/>
            <ac:spMk id="2" creationId="{B5BA6588-2B0B-4D7F-984D-729C20911F9E}"/>
          </ac:spMkLst>
        </pc:spChg>
        <pc:spChg chg="mod">
          <ac:chgData name="Antonio Espín Herranz" userId="6289c937e7e0e52b" providerId="LiveId" clId="{BE1544D4-4B18-4D85-82DE-597B14C1BADB}" dt="2019-08-26T08:50:00.929" v="1179" actId="20577"/>
          <ac:spMkLst>
            <pc:docMk/>
            <pc:sldMk cId="3560230496" sldId="336"/>
            <ac:spMk id="3" creationId="{3772DC87-A41D-4B1C-99B9-11F952143F63}"/>
          </ac:spMkLst>
        </pc:spChg>
      </pc:sldChg>
    </pc:docChg>
  </pc:docChgLst>
  <pc:docChgLst>
    <pc:chgData name="Antonio Espín Herranz" userId="6289c937e7e0e52b" providerId="LiveId" clId="{352ED604-BF82-431A-BE11-73DEF2EF9CCD}"/>
    <pc:docChg chg="addSld modSld">
      <pc:chgData name="Antonio Espín Herranz" userId="6289c937e7e0e52b" providerId="LiveId" clId="{352ED604-BF82-431A-BE11-73DEF2EF9CCD}" dt="2019-08-28T10:50:42.785" v="47" actId="255"/>
      <pc:docMkLst>
        <pc:docMk/>
      </pc:docMkLst>
      <pc:sldChg chg="addSp delSp modSp add">
        <pc:chgData name="Antonio Espín Herranz" userId="6289c937e7e0e52b" providerId="LiveId" clId="{352ED604-BF82-431A-BE11-73DEF2EF9CCD}" dt="2019-08-28T10:50:42.785" v="47" actId="255"/>
        <pc:sldMkLst>
          <pc:docMk/>
          <pc:sldMk cId="2685277876" sldId="337"/>
        </pc:sldMkLst>
        <pc:spChg chg="mod">
          <ac:chgData name="Antonio Espín Herranz" userId="6289c937e7e0e52b" providerId="LiveId" clId="{352ED604-BF82-431A-BE11-73DEF2EF9CCD}" dt="2019-08-28T10:48:54.092" v="36" actId="20577"/>
          <ac:spMkLst>
            <pc:docMk/>
            <pc:sldMk cId="2685277876" sldId="337"/>
            <ac:spMk id="2" creationId="{06430283-9A1F-415A-AE74-6EF7AC92D664}"/>
          </ac:spMkLst>
        </pc:spChg>
        <pc:spChg chg="add del mod">
          <ac:chgData name="Antonio Espín Herranz" userId="6289c937e7e0e52b" providerId="LiveId" clId="{352ED604-BF82-431A-BE11-73DEF2EF9CCD}" dt="2019-08-28T10:50:42.785" v="47" actId="255"/>
          <ac:spMkLst>
            <pc:docMk/>
            <pc:sldMk cId="2685277876" sldId="337"/>
            <ac:spMk id="3" creationId="{308438A8-7659-4B1A-9C1A-60627FA51F6A}"/>
          </ac:spMkLst>
        </pc:spChg>
        <pc:spChg chg="add del">
          <ac:chgData name="Antonio Espín Herranz" userId="6289c937e7e0e52b" providerId="LiveId" clId="{352ED604-BF82-431A-BE11-73DEF2EF9CCD}" dt="2019-08-28T10:49:50.798" v="38"/>
          <ac:spMkLst>
            <pc:docMk/>
            <pc:sldMk cId="2685277876" sldId="337"/>
            <ac:spMk id="5" creationId="{ECE3B19C-DCB6-4374-B5C5-932F54A8BD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4E767-3900-432A-8B84-0E213F297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778F8B-BE45-4AA7-95C8-3AE823F18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79B51-3DDB-414F-8494-0058145C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E0E5-D8EB-4B94-9EA9-10147482C1BE}" type="datetimeFigureOut">
              <a:rPr lang="es-ES" smtClean="0"/>
              <a:t>28/08/2019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14F827-CD8B-44AE-BC4C-603B0C69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3C37BA-D4C6-4C06-8175-9BCDC92E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8B-3DFA-4BE1-AFE7-8A387B17B6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56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5DDCB-1DCC-4084-A070-0603F6E9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A5B9D-3120-4702-B6EA-5B33B302A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E6BF3-6367-4983-975E-C24B6153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E0E5-D8EB-4B94-9EA9-10147482C1BE}" type="datetimeFigureOut">
              <a:rPr lang="es-ES" smtClean="0"/>
              <a:t>28/08/2019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7443E4-3F7C-451B-BCED-385463DC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52DCE2-3369-4206-8C48-56679642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8B-3DFA-4BE1-AFE7-8A387B17B6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5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F4CE36-BDDC-48C0-83DB-1E612BB02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AED081-17F5-4D4F-8633-4F947F61A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B5A15-B364-4125-BECC-1DAF8291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E0E5-D8EB-4B94-9EA9-10147482C1BE}" type="datetimeFigureOut">
              <a:rPr lang="es-ES" smtClean="0"/>
              <a:t>28/08/2019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5AA2AA-D4A9-446E-89D9-55B68C34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468D0-8136-4509-AF7B-37DB6A5B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8B-3DFA-4BE1-AFE7-8A387B17B6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03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29256-138E-4665-AF6B-672DF467551D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08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7F9C0-074E-4225-9DDE-EB5BB171539E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56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5BC4B-944B-4B28-BDC1-3DAE3F0D69B4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220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39056-CB04-413F-BA9D-058D3AE4B752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1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F11AF-28C7-4F2C-AF5C-E734D61E27FA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75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0FFAF-F433-4469-89D8-892FB3ED38E9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21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B9DC4-64B4-487A-9B0F-90280EEB68DE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50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8FE59-6F4C-443A-9FC2-27CDAA997AE1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22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B0BA3-6E02-426A-9FF7-7490CFA2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DF23B-AEA1-4C54-9461-13683932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3F4E7C-7B22-4100-A869-097017BF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E0E5-D8EB-4B94-9EA9-10147482C1BE}" type="datetimeFigureOut">
              <a:rPr lang="es-ES" smtClean="0"/>
              <a:t>28/08/2019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36FC1C-491A-4550-9C09-BC7C743E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00BF64-C8A5-463D-89A3-BC6F6DAB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8B-3DFA-4BE1-AFE7-8A387B17B6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538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4592E-8619-440A-B5AC-B8BA349F58FF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34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B2547-3204-4133-BFCC-29DBFAADFFD3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24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9183B-EC30-437E-93A5-5DEFE3149D1A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31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DE8CFE6-97CF-4317-A169-4D6E4A62AB98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04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A73A403-5BC8-4497-8962-01BBB4C25874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6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60CD3-8559-4EF0-B80D-2102C4A7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E828EE-4823-4DE6-A51C-F32676D6A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83A8B2-83E1-4C55-90D5-67B712CD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E0E5-D8EB-4B94-9EA9-10147482C1BE}" type="datetimeFigureOut">
              <a:rPr lang="es-ES" smtClean="0"/>
              <a:t>28/08/2019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A4CFC-09FA-4A59-B191-2CBDC3E8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E9C7D8-99D3-49BA-8897-D343C8E1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8B-3DFA-4BE1-AFE7-8A387B17B6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10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4072E-58A9-48A0-A707-F368B6E3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862642-E379-4053-98AC-326854CDB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C9EE76-A4F5-4027-852A-C28F56FE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716E11-B89F-49C8-8ED8-5BFA62D4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E0E5-D8EB-4B94-9EA9-10147482C1BE}" type="datetimeFigureOut">
              <a:rPr lang="es-ES" smtClean="0"/>
              <a:t>28/08/2019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71EAE5-B706-4519-87FD-2E143BBF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F27024-FA67-44CE-8445-A3CE7B04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8B-3DFA-4BE1-AFE7-8A387B17B6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45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A395B-19FA-4536-88E6-F087BDAA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1A7E70-DDCD-42B6-9AAB-2E466B66C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034C81-2147-4528-9485-42033541D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220F49-0656-4F37-919A-4CE7A7265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9ADB33-F9B6-4A8C-ADF3-292AC1340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3082D0-7325-4D8A-8217-97312DC3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E0E5-D8EB-4B94-9EA9-10147482C1BE}" type="datetimeFigureOut">
              <a:rPr lang="es-ES" smtClean="0"/>
              <a:t>28/08/2019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EE1B49-0CBB-4B6D-B27B-3FEDB046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90F164-A54C-42B3-8FBF-4E6D117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8B-3DFA-4BE1-AFE7-8A387B17B6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5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79FC4-825B-4F21-9E83-693A0D8E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BB239C-EE9B-40C1-93EC-4443BC62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E0E5-D8EB-4B94-9EA9-10147482C1BE}" type="datetimeFigureOut">
              <a:rPr lang="es-ES" smtClean="0"/>
              <a:t>28/08/2019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92AB8B-71FD-47F1-AC14-F37CEA66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FFD946-7EEB-4EBA-9EBA-5EC024FA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8B-3DFA-4BE1-AFE7-8A387B17B6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10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5BCE70-1634-4991-9039-52AB0388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E0E5-D8EB-4B94-9EA9-10147482C1BE}" type="datetimeFigureOut">
              <a:rPr lang="es-ES" smtClean="0"/>
              <a:t>28/08/2019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59C992-836E-4BA0-8D95-F10E3C7B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F4DD8E-F04E-4891-8F0B-5222526A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8B-3DFA-4BE1-AFE7-8A387B17B6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9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DECD9-040B-42D6-BE4D-38AF89FA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93B6C-DD39-436D-BB4F-11C3B2A44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6282D1-8B17-4053-B64D-518AE000D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69A72D-8CE8-4AE6-A045-3547B2D4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E0E5-D8EB-4B94-9EA9-10147482C1BE}" type="datetimeFigureOut">
              <a:rPr lang="es-ES" smtClean="0"/>
              <a:t>28/08/2019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6F87CA-1B18-4A4B-A466-E5C75EBD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4ECF76-26F1-444A-A490-B070DAC0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8B-3DFA-4BE1-AFE7-8A387B17B6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69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7037-CD4C-4504-948F-238705FE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3506BE-7FB7-4065-A838-E40BD301B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DC393E-C1DB-4315-8727-5096D3F57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50F6D0-4C30-4663-847B-446939D1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E0E5-D8EB-4B94-9EA9-10147482C1BE}" type="datetimeFigureOut">
              <a:rPr lang="es-ES" smtClean="0"/>
              <a:t>28/08/2019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2ADE64-98E8-41AC-BA2A-ECA2AB1C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EF3C68-8B4D-4BD1-B0DC-53F25440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8B-3DFA-4BE1-AFE7-8A387B17B6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18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5E806B-B9E9-408D-9897-0077879F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5BC847-0056-4266-8970-3D56CAAEB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F5499-1662-416F-A970-D583B9BE8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E0E5-D8EB-4B94-9EA9-10147482C1BE}" type="datetimeFigureOut">
              <a:rPr lang="es-ES" smtClean="0"/>
              <a:t>28/08/2019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9AD94-4E15-49D0-8EC0-DD310C628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7E662-E862-4D80-9088-6A3957DC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A98B-3DFA-4BE1-AFE7-8A387B17B6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49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ECCC22-9ECD-4A1A-B2D2-FC9E9AA1FFB9}" type="slidenum">
              <a:rPr lang="es-E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10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pp.sh/" TargetMode="External"/><Relationship Id="rId2" Type="http://schemas.openxmlformats.org/officeDocument/2006/relationships/hyperlink" Target="http://www.cplusplus.com/reference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5B413-9163-4385-92FB-D7299FD3C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Aportaciones de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75469-318B-4EA3-BD69-B125463CD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153700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/>
          <a:lstStyle/>
          <a:p>
            <a:r>
              <a:rPr lang="es-ES" dirty="0" err="1"/>
              <a:t>Volatile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7999" y="1010742"/>
            <a:ext cx="11154611" cy="5472608"/>
          </a:xfrm>
        </p:spPr>
        <p:txBody>
          <a:bodyPr/>
          <a:lstStyle/>
          <a:p>
            <a:r>
              <a:rPr lang="es-ES" sz="2800" dirty="0">
                <a:solidFill>
                  <a:schemeClr val="accent2"/>
                </a:solidFill>
              </a:rPr>
              <a:t>Indica al compilador que esa variable va a ser modificada por factores externos al compilador. Por ejemplo: Una </a:t>
            </a:r>
            <a:r>
              <a:rPr lang="es-ES" sz="2800" b="1" dirty="0">
                <a:solidFill>
                  <a:schemeClr val="accent2"/>
                </a:solidFill>
              </a:rPr>
              <a:t>IRQ</a:t>
            </a:r>
            <a:r>
              <a:rPr lang="es-ES" sz="2800" dirty="0">
                <a:solidFill>
                  <a:schemeClr val="accent2"/>
                </a:solidFill>
              </a:rPr>
              <a:t> (rutina de interrupción), otro proceso.</a:t>
            </a:r>
          </a:p>
          <a:p>
            <a:endParaRPr lang="es-ES" sz="2800" dirty="0">
              <a:solidFill>
                <a:schemeClr val="accent2"/>
              </a:solidFill>
            </a:endParaRPr>
          </a:p>
          <a:p>
            <a:r>
              <a:rPr lang="es-ES" sz="2800" dirty="0">
                <a:solidFill>
                  <a:schemeClr val="accent2"/>
                </a:solidFill>
              </a:rPr>
              <a:t>El compilador asume que esa variable puede cambiar aunque el no la cambia. </a:t>
            </a:r>
          </a:p>
          <a:p>
            <a:endParaRPr lang="es-ES" sz="2800" dirty="0">
              <a:solidFill>
                <a:schemeClr val="accent2"/>
              </a:solidFill>
            </a:endParaRPr>
          </a:p>
          <a:p>
            <a:r>
              <a:rPr lang="es-ES" sz="2800" dirty="0">
                <a:solidFill>
                  <a:schemeClr val="accent2"/>
                </a:solidFill>
              </a:rPr>
              <a:t>La ubicación de dicha variable será en pila, no en registros. El compilador no optimiza dicha variable. </a:t>
            </a:r>
            <a:r>
              <a:rPr lang="es-ES" sz="2800" b="1" dirty="0" err="1">
                <a:solidFill>
                  <a:schemeClr val="accent2"/>
                </a:solidFill>
              </a:rPr>
              <a:t>volatile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  <a:r>
              <a:rPr lang="es-ES" sz="2800" dirty="0" err="1">
                <a:solidFill>
                  <a:schemeClr val="accent2"/>
                </a:solidFill>
              </a:rPr>
              <a:t>int</a:t>
            </a:r>
            <a:r>
              <a:rPr lang="es-ES" sz="2800" dirty="0">
                <a:solidFill>
                  <a:schemeClr val="accent2"/>
                </a:solidFill>
              </a:rPr>
              <a:t> a = 1;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F9C0-074E-4225-9DDE-EB5BB171539E}" type="slidenum">
              <a:rPr lang="es-ES">
                <a:solidFill>
                  <a:srgbClr val="000000"/>
                </a:solidFill>
                <a:latin typeface="Arial"/>
              </a:rPr>
              <a:pPr/>
              <a:t>10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6272-4CCE-4090-9385-57FD6EC3E251}" type="slidenum">
              <a:rPr lang="es-ES">
                <a:solidFill>
                  <a:srgbClr val="000000"/>
                </a:solidFill>
                <a:latin typeface="Arial"/>
              </a:rPr>
              <a:pPr/>
              <a:t>11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chemeClr val="tx1"/>
                </a:solidFill>
              </a:rPr>
              <a:t>Alcance de las variables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 dirty="0">
                <a:solidFill>
                  <a:schemeClr val="accent2"/>
                </a:solidFill>
              </a:rPr>
              <a:t>Podemos definir variables dentro de una sentencia, y sólo estarán disponibles dentro de la misma.</a:t>
            </a:r>
          </a:p>
          <a:p>
            <a:pPr lvl="1"/>
            <a:r>
              <a:rPr lang="es-ES" sz="2400" dirty="0" err="1">
                <a:solidFill>
                  <a:schemeClr val="accent2"/>
                </a:solidFill>
              </a:rPr>
              <a:t>for</a:t>
            </a:r>
            <a:r>
              <a:rPr lang="es-ES" sz="2400" dirty="0">
                <a:solidFill>
                  <a:schemeClr val="accent2"/>
                </a:solidFill>
              </a:rPr>
              <a:t> (</a:t>
            </a:r>
            <a:r>
              <a:rPr lang="es-ES" sz="2400" b="1" dirty="0" err="1">
                <a:solidFill>
                  <a:schemeClr val="accent2"/>
                </a:solidFill>
              </a:rPr>
              <a:t>int</a:t>
            </a:r>
            <a:r>
              <a:rPr lang="es-ES" sz="2400" dirty="0">
                <a:solidFill>
                  <a:schemeClr val="accent2"/>
                </a:solidFill>
              </a:rPr>
              <a:t> i=0 ; i &lt; 10; i++) // </a:t>
            </a:r>
            <a:r>
              <a:rPr lang="es-ES" sz="2400" b="1" dirty="0">
                <a:solidFill>
                  <a:schemeClr val="accent2"/>
                </a:solidFill>
              </a:rPr>
              <a:t>La i solo existe dentro del </a:t>
            </a:r>
            <a:r>
              <a:rPr lang="es-ES" sz="2400" b="1" dirty="0" err="1">
                <a:solidFill>
                  <a:schemeClr val="accent2"/>
                </a:solidFill>
              </a:rPr>
              <a:t>for</a:t>
            </a:r>
            <a:r>
              <a:rPr lang="es-ES" sz="2400" dirty="0">
                <a:solidFill>
                  <a:schemeClr val="accent2"/>
                </a:solidFill>
              </a:rPr>
              <a:t>.</a:t>
            </a:r>
          </a:p>
          <a:p>
            <a:endParaRPr lang="es-ES" sz="2800" dirty="0">
              <a:solidFill>
                <a:schemeClr val="accent2"/>
              </a:solidFill>
            </a:endParaRPr>
          </a:p>
          <a:p>
            <a:r>
              <a:rPr lang="es-ES" sz="2800" dirty="0">
                <a:solidFill>
                  <a:schemeClr val="accent2"/>
                </a:solidFill>
              </a:rPr>
              <a:t>Dentro de una función o a nivel global.</a:t>
            </a:r>
          </a:p>
          <a:p>
            <a:endParaRPr lang="es-ES" sz="2800" dirty="0">
              <a:solidFill>
                <a:schemeClr val="accent2"/>
              </a:solidFill>
            </a:endParaRPr>
          </a:p>
          <a:p>
            <a:r>
              <a:rPr lang="es-ES" sz="2800" dirty="0">
                <a:solidFill>
                  <a:schemeClr val="accent2"/>
                </a:solidFill>
              </a:rPr>
              <a:t>Operador de ámbito </a:t>
            </a:r>
            <a:r>
              <a:rPr lang="es-ES" sz="2800" b="1" dirty="0">
                <a:solidFill>
                  <a:schemeClr val="accent2"/>
                </a:solidFill>
              </a:rPr>
              <a:t>::</a:t>
            </a:r>
            <a:r>
              <a:rPr lang="es-ES" sz="2800" dirty="0">
                <a:solidFill>
                  <a:schemeClr val="accent2"/>
                </a:solidFill>
              </a:rPr>
              <a:t> para diferenciar </a:t>
            </a:r>
            <a:r>
              <a:rPr lang="es-ES" sz="2800" b="1" dirty="0">
                <a:solidFill>
                  <a:schemeClr val="accent2"/>
                </a:solidFill>
              </a:rPr>
              <a:t>entre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  <a:r>
              <a:rPr lang="es-ES" sz="2800" b="1" dirty="0">
                <a:solidFill>
                  <a:schemeClr val="accent2"/>
                </a:solidFill>
              </a:rPr>
              <a:t>local</a:t>
            </a:r>
            <a:r>
              <a:rPr lang="es-ES" sz="2800" dirty="0">
                <a:solidFill>
                  <a:schemeClr val="accent2"/>
                </a:solidFill>
              </a:rPr>
              <a:t> y </a:t>
            </a:r>
            <a:r>
              <a:rPr lang="es-ES" sz="2800" b="1" dirty="0">
                <a:solidFill>
                  <a:schemeClr val="accent2"/>
                </a:solidFill>
              </a:rPr>
              <a:t>global</a:t>
            </a:r>
            <a:r>
              <a:rPr lang="es-ES" sz="2800" dirty="0">
                <a:solidFill>
                  <a:schemeClr val="accent2"/>
                </a:solidFill>
              </a:rPr>
              <a:t> con el mismo nombre.</a:t>
            </a:r>
          </a:p>
          <a:p>
            <a:pPr lvl="1"/>
            <a:endParaRPr lang="es-E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5710-D040-4FB8-9FE7-978F36F853C2}" type="slidenum">
              <a:rPr lang="es-ES">
                <a:solidFill>
                  <a:srgbClr val="000000"/>
                </a:solidFill>
                <a:latin typeface="Arial"/>
              </a:rPr>
              <a:pPr/>
              <a:t>12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sv-SE" sz="2800">
                <a:solidFill>
                  <a:schemeClr val="accent2"/>
                </a:solidFill>
              </a:rPr>
              <a:t>int var = 100;</a:t>
            </a:r>
          </a:p>
          <a:p>
            <a:pPr>
              <a:buFontTx/>
              <a:buNone/>
            </a:pPr>
            <a:endParaRPr lang="sv-SE" sz="280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sv-SE" sz="2800">
                <a:solidFill>
                  <a:schemeClr val="accent2"/>
                </a:solidFill>
              </a:rPr>
              <a:t>int main(int argc, char* argv[]){</a:t>
            </a:r>
          </a:p>
          <a:p>
            <a:pPr>
              <a:buFontTx/>
              <a:buNone/>
            </a:pPr>
            <a:r>
              <a:rPr lang="sv-SE" sz="2800">
                <a:solidFill>
                  <a:schemeClr val="accent2"/>
                </a:solidFill>
              </a:rPr>
              <a:t>	int var = 200;	</a:t>
            </a:r>
          </a:p>
          <a:p>
            <a:pPr>
              <a:buFontTx/>
              <a:buNone/>
            </a:pPr>
            <a:r>
              <a:rPr lang="sv-SE" sz="2800">
                <a:solidFill>
                  <a:schemeClr val="accent2"/>
                </a:solidFill>
              </a:rPr>
              <a:t>	// Con el operador </a:t>
            </a:r>
            <a:r>
              <a:rPr lang="sv-SE" sz="2800" b="1">
                <a:solidFill>
                  <a:schemeClr val="accent2"/>
                </a:solidFill>
              </a:rPr>
              <a:t>::</a:t>
            </a:r>
            <a:r>
              <a:rPr lang="sv-SE" sz="2800">
                <a:solidFill>
                  <a:schemeClr val="accent2"/>
                </a:solidFill>
              </a:rPr>
              <a:t> accede a la variable global.</a:t>
            </a:r>
          </a:p>
          <a:p>
            <a:pPr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	printf("var global: %d, var local: %d\n\n", </a:t>
            </a:r>
            <a:r>
              <a:rPr lang="es-ES" sz="2800" b="1">
                <a:solidFill>
                  <a:schemeClr val="accent2"/>
                </a:solidFill>
              </a:rPr>
              <a:t>::</a:t>
            </a:r>
            <a:r>
              <a:rPr lang="es-ES" sz="2800">
                <a:solidFill>
                  <a:schemeClr val="accent2"/>
                </a:solidFill>
              </a:rPr>
              <a:t>var, var);</a:t>
            </a:r>
          </a:p>
          <a:p>
            <a:pPr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34A1-2399-473A-945C-F25443CFA018}" type="slidenum">
              <a:rPr lang="es-ES">
                <a:solidFill>
                  <a:srgbClr val="000000"/>
                </a:solidFill>
                <a:latin typeface="Arial"/>
              </a:rPr>
              <a:pPr/>
              <a:t>13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Operadores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Aritméticos binarios: +  -  *  /  %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Aritméticos unarios: ++  -- (</a:t>
            </a:r>
            <a:r>
              <a:rPr lang="es-ES" sz="1800" dirty="0">
                <a:solidFill>
                  <a:schemeClr val="accent2"/>
                </a:solidFill>
              </a:rPr>
              <a:t>prefijos / postfijos).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Notación corta: +=   -=   *=   /=   %= &amp;=  |=  ^= 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De relación: ==  &gt;   &gt;=   &lt;   &lt;=   !=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De asignación: =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Lógicos: &amp;&amp;  ||  !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Sobre bits: &amp;  |  ^  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~  &gt;&gt;   &lt;&lt;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chemeClr val="accent2"/>
                </a:solidFill>
                <a:cs typeface="Arial" charset="0"/>
              </a:rPr>
              <a:t>sizeof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cs typeface="Arial" charset="0"/>
              </a:rPr>
              <a:t>tipo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/ variable) </a:t>
            </a:r>
            <a:r>
              <a:rPr lang="en-US" sz="2400" dirty="0">
                <a:solidFill>
                  <a:schemeClr val="accent2"/>
                </a:solidFill>
                <a:cs typeface="Arial" charset="0"/>
                <a:sym typeface="Wingdings" pitchFamily="2" charset="2"/>
              </a:rPr>
              <a:t> </a:t>
            </a:r>
            <a:r>
              <a:rPr lang="en-US" sz="2400" dirty="0" err="1">
                <a:solidFill>
                  <a:schemeClr val="accent2"/>
                </a:solidFill>
                <a:cs typeface="Arial" charset="0"/>
                <a:sym typeface="Wingdings" pitchFamily="2" charset="2"/>
              </a:rPr>
              <a:t>Devuelve</a:t>
            </a:r>
            <a:r>
              <a:rPr lang="en-US" sz="2400" dirty="0">
                <a:solidFill>
                  <a:schemeClr val="accent2"/>
                </a:solidFill>
                <a:cs typeface="Arial" charset="0"/>
                <a:sym typeface="Wingdings" pitchFamily="2" charset="2"/>
              </a:rPr>
              <a:t> el </a:t>
            </a:r>
            <a:r>
              <a:rPr lang="en-US" sz="2400" dirty="0" err="1">
                <a:solidFill>
                  <a:schemeClr val="accent2"/>
                </a:solidFill>
                <a:cs typeface="Arial" charset="0"/>
                <a:sym typeface="Wingdings" pitchFamily="2" charset="2"/>
              </a:rPr>
              <a:t>número</a:t>
            </a:r>
            <a:r>
              <a:rPr lang="en-US" sz="2400" dirty="0">
                <a:solidFill>
                  <a:schemeClr val="accent2"/>
                </a:solidFill>
                <a:cs typeface="Arial" charset="0"/>
                <a:sym typeface="Wingdings" pitchFamily="2" charset="2"/>
              </a:rPr>
              <a:t> de bytes de un </a:t>
            </a:r>
            <a:r>
              <a:rPr lang="en-US" sz="2400" dirty="0" err="1">
                <a:solidFill>
                  <a:schemeClr val="accent2"/>
                </a:solidFill>
                <a:cs typeface="Arial" charset="0"/>
                <a:sym typeface="Wingdings" pitchFamily="2" charset="2"/>
              </a:rPr>
              <a:t>tipo</a:t>
            </a:r>
            <a:r>
              <a:rPr lang="en-US" sz="2400" dirty="0">
                <a:solidFill>
                  <a:schemeClr val="accent2"/>
                </a:solidFill>
                <a:cs typeface="Arial" charset="0"/>
                <a:sym typeface="Wingdings" pitchFamily="2" charset="2"/>
              </a:rPr>
              <a:t> o una variable.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chemeClr val="accent2"/>
                </a:solidFill>
                <a:cs typeface="Arial" charset="0"/>
              </a:rPr>
              <a:t>Operador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cs typeface="Arial" charset="0"/>
              </a:rPr>
              <a:t>ternario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: </a:t>
            </a:r>
            <a:r>
              <a:rPr lang="en-US" sz="2400" b="1" dirty="0">
                <a:solidFill>
                  <a:schemeClr val="accent2"/>
                </a:solidFill>
                <a:cs typeface="Arial" charset="0"/>
              </a:rPr>
              <a:t>? :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   b = (a == 6) ? 3 : c;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2"/>
                </a:solidFill>
                <a:cs typeface="Arial" charset="0"/>
              </a:rPr>
              <a:t>Tener </a:t>
            </a:r>
            <a:r>
              <a:rPr lang="en-US" sz="2400" dirty="0" err="1">
                <a:solidFill>
                  <a:schemeClr val="accent2"/>
                </a:solidFill>
                <a:cs typeface="Arial" charset="0"/>
              </a:rPr>
              <a:t>en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cs typeface="Arial" charset="0"/>
              </a:rPr>
              <a:t>cuenta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la </a:t>
            </a:r>
            <a:r>
              <a:rPr lang="en-US" sz="2400" dirty="0" err="1">
                <a:solidFill>
                  <a:schemeClr val="accent2"/>
                </a:solidFill>
                <a:cs typeface="Arial" charset="0"/>
              </a:rPr>
              <a:t>prioridad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de los </a:t>
            </a:r>
            <a:r>
              <a:rPr lang="en-US" sz="2400" dirty="0" err="1">
                <a:solidFill>
                  <a:schemeClr val="accent2"/>
                </a:solidFill>
                <a:cs typeface="Arial" charset="0"/>
              </a:rPr>
              <a:t>operadores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chemeClr val="accent2"/>
                </a:solidFill>
                <a:cs typeface="Arial" charset="0"/>
              </a:rPr>
              <a:t>Uso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de </a:t>
            </a:r>
            <a:r>
              <a:rPr lang="en-US" sz="2400" dirty="0" err="1">
                <a:solidFill>
                  <a:schemeClr val="accent2"/>
                </a:solidFill>
                <a:cs typeface="Arial" charset="0"/>
              </a:rPr>
              <a:t>paréntesis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D5A5F9-625D-443B-9C98-94C396613476}"/>
              </a:ext>
            </a:extLst>
          </p:cNvPr>
          <p:cNvSpPr txBox="1"/>
          <p:nvPr/>
        </p:nvSpPr>
        <p:spPr>
          <a:xfrm>
            <a:off x="8149389" y="1000860"/>
            <a:ext cx="3262432" cy="23083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Prefijos y sufijos: </a:t>
            </a:r>
            <a:r>
              <a:rPr lang="es-ES" b="1" dirty="0"/>
              <a:t>Considerar</a:t>
            </a:r>
            <a:r>
              <a:rPr lang="es-ES" dirty="0"/>
              <a:t> </a:t>
            </a:r>
          </a:p>
          <a:p>
            <a:r>
              <a:rPr lang="es-ES" dirty="0" err="1"/>
              <a:t>int</a:t>
            </a:r>
            <a:r>
              <a:rPr lang="es-ES" dirty="0"/>
              <a:t> a, b;</a:t>
            </a:r>
          </a:p>
          <a:p>
            <a:endParaRPr lang="es-ES" dirty="0"/>
          </a:p>
          <a:p>
            <a:r>
              <a:rPr lang="es-ES" dirty="0"/>
              <a:t>a = 0; b = 9;</a:t>
            </a:r>
          </a:p>
          <a:p>
            <a:r>
              <a:rPr lang="es-ES" b="1" dirty="0"/>
              <a:t>a = ++b;</a:t>
            </a:r>
          </a:p>
          <a:p>
            <a:endParaRPr lang="es-ES" dirty="0"/>
          </a:p>
          <a:p>
            <a:r>
              <a:rPr lang="es-ES" dirty="0"/>
              <a:t>a = 0; b = 9;</a:t>
            </a:r>
          </a:p>
          <a:p>
            <a:r>
              <a:rPr lang="es-ES" b="1" dirty="0"/>
              <a:t>a = b++;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707D-BDD9-40FC-8F85-CE1AEC2E0BDD}" type="slidenum">
              <a:rPr lang="es-ES">
                <a:solidFill>
                  <a:srgbClr val="000000"/>
                </a:solidFill>
                <a:latin typeface="Arial"/>
              </a:rPr>
              <a:pPr/>
              <a:t>14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Operadores de C++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999" y="1255546"/>
            <a:ext cx="11250863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b="1" dirty="0">
                <a:solidFill>
                  <a:schemeClr val="accent2"/>
                </a:solidFill>
              </a:rPr>
              <a:t>::</a:t>
            </a:r>
            <a:r>
              <a:rPr lang="es-ES" sz="2400" dirty="0">
                <a:solidFill>
                  <a:schemeClr val="accent2"/>
                </a:solidFill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Ámbito, acceso a una </a:t>
            </a:r>
            <a:r>
              <a:rPr lang="es-ES" sz="2000" dirty="0" err="1">
                <a:solidFill>
                  <a:schemeClr val="accent2"/>
                </a:solidFill>
              </a:rPr>
              <a:t>var</a:t>
            </a:r>
            <a:r>
              <a:rPr lang="es-ES" sz="2000" dirty="0">
                <a:solidFill>
                  <a:schemeClr val="accent2"/>
                </a:solidFill>
              </a:rPr>
              <a:t>. Global o a un miembro de una clase.</a:t>
            </a:r>
          </a:p>
          <a:p>
            <a:pPr lvl="1"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b="1" dirty="0" err="1">
                <a:solidFill>
                  <a:schemeClr val="accent2"/>
                </a:solidFill>
              </a:rPr>
              <a:t>this</a:t>
            </a:r>
            <a:r>
              <a:rPr lang="es-ES" sz="2400" dirty="0">
                <a:solidFill>
                  <a:schemeClr val="accent2"/>
                </a:solidFill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Puntero que hace referencia al propio objeto que ha recibido el mensaje.</a:t>
            </a:r>
          </a:p>
          <a:p>
            <a:pPr lvl="1"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b="1" dirty="0">
                <a:solidFill>
                  <a:schemeClr val="accent2"/>
                </a:solidFill>
              </a:rPr>
              <a:t>&amp;</a:t>
            </a:r>
            <a:r>
              <a:rPr lang="es-ES" sz="2400" dirty="0">
                <a:solidFill>
                  <a:schemeClr val="accent2"/>
                </a:solidFill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Obtener la referencia de una variable. Para pasar parámetros por referencia.</a:t>
            </a:r>
          </a:p>
          <a:p>
            <a:pPr lvl="1"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b="1" dirty="0">
                <a:solidFill>
                  <a:schemeClr val="accent2"/>
                </a:solidFill>
              </a:rPr>
              <a:t>new</a:t>
            </a:r>
          </a:p>
          <a:p>
            <a:pPr lvl="1"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Crear objetos de forma dinámica.</a:t>
            </a:r>
          </a:p>
          <a:p>
            <a:pPr lvl="1"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b="1" dirty="0" err="1">
                <a:solidFill>
                  <a:schemeClr val="accent2"/>
                </a:solidFill>
              </a:rPr>
              <a:t>delete</a:t>
            </a:r>
            <a:endParaRPr lang="es-ES" sz="2400" b="1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Destruye un objeto creado dinámicamente.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AB18-F5DB-43D2-B16C-62F268174EFD}" type="slidenum">
              <a:rPr lang="es-ES">
                <a:solidFill>
                  <a:srgbClr val="000000"/>
                </a:solidFill>
                <a:latin typeface="Arial"/>
              </a:rPr>
              <a:pPr/>
              <a:t>15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Operadores de C++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68450"/>
            <a:ext cx="11061032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b="1" dirty="0">
                <a:solidFill>
                  <a:schemeClr val="accent2"/>
                </a:solidFill>
              </a:rPr>
              <a:t>.*</a:t>
            </a:r>
          </a:p>
          <a:p>
            <a:pPr lvl="1"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Operador para acceder al miembro de una clase cuando el miembro es referenciado por un puntero, objeto.*</a:t>
            </a:r>
            <a:r>
              <a:rPr lang="es-ES" sz="2000" dirty="0" err="1">
                <a:solidFill>
                  <a:schemeClr val="accent2"/>
                </a:solidFill>
              </a:rPr>
              <a:t>pmiembro</a:t>
            </a:r>
            <a:r>
              <a:rPr lang="es-ES" sz="2000" dirty="0">
                <a:solidFill>
                  <a:schemeClr val="accent2"/>
                </a:solidFill>
              </a:rPr>
              <a:t>.</a:t>
            </a:r>
          </a:p>
          <a:p>
            <a:pPr lvl="1"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b="1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s-ES" sz="2400" b="1" dirty="0">
                <a:solidFill>
                  <a:schemeClr val="accent2"/>
                </a:solidFill>
              </a:rPr>
              <a:t>*</a:t>
            </a:r>
          </a:p>
          <a:p>
            <a:pPr lvl="1"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Operador para acceder al miembro de una clase cuando ambos son referenciados por punteros, objeto</a:t>
            </a:r>
            <a:r>
              <a:rPr lang="es-ES" sz="2000" dirty="0">
                <a:solidFill>
                  <a:schemeClr val="accent2"/>
                </a:solidFill>
                <a:sym typeface="Wingdings" pitchFamily="2" charset="2"/>
              </a:rPr>
              <a:t>*</a:t>
            </a:r>
            <a:r>
              <a:rPr lang="es-ES" sz="2000" dirty="0" err="1">
                <a:solidFill>
                  <a:schemeClr val="accent2"/>
                </a:solidFill>
                <a:sym typeface="Wingdings" pitchFamily="2" charset="2"/>
              </a:rPr>
              <a:t>pmiembro</a:t>
            </a:r>
            <a:r>
              <a:rPr lang="es-ES" sz="2000" dirty="0">
                <a:solidFill>
                  <a:schemeClr val="accent2"/>
                </a:solidFill>
                <a:sym typeface="Wingdings" pitchFamily="2" charset="2"/>
              </a:rPr>
              <a:t>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s-ES" sz="2400" b="1" dirty="0" err="1">
                <a:solidFill>
                  <a:schemeClr val="accent2"/>
                </a:solidFill>
                <a:sym typeface="Wingdings" pitchFamily="2" charset="2"/>
              </a:rPr>
              <a:t>typeid</a:t>
            </a:r>
            <a:endParaRPr lang="es-ES" sz="2400" b="1" dirty="0">
              <a:solidFill>
                <a:schemeClr val="accent2"/>
              </a:solidFill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  <a:sym typeface="Wingdings" pitchFamily="2" charset="2"/>
              </a:rPr>
              <a:t>Identificador de tipo. </a:t>
            </a:r>
            <a:r>
              <a:rPr lang="es-ES" sz="2000" dirty="0" err="1">
                <a:solidFill>
                  <a:schemeClr val="accent2"/>
                </a:solidFill>
                <a:sym typeface="Wingdings" pitchFamily="2" charset="2"/>
              </a:rPr>
              <a:t>cout</a:t>
            </a:r>
            <a:r>
              <a:rPr lang="es-ES" sz="2000" dirty="0">
                <a:solidFill>
                  <a:schemeClr val="accent2"/>
                </a:solidFill>
                <a:sym typeface="Wingdings" pitchFamily="2" charset="2"/>
              </a:rPr>
              <a:t> &lt;&lt; </a:t>
            </a:r>
            <a:r>
              <a:rPr lang="es-ES" sz="2000" dirty="0" err="1">
                <a:solidFill>
                  <a:schemeClr val="accent2"/>
                </a:solidFill>
                <a:sym typeface="Wingdings" pitchFamily="2" charset="2"/>
              </a:rPr>
              <a:t>typeid</a:t>
            </a:r>
            <a:r>
              <a:rPr lang="es-ES" sz="2000" dirty="0">
                <a:solidFill>
                  <a:schemeClr val="accent2"/>
                </a:solidFill>
                <a:sym typeface="Wingdings" pitchFamily="2" charset="2"/>
              </a:rPr>
              <a:t>(a).</a:t>
            </a:r>
            <a:r>
              <a:rPr lang="es-ES" sz="2000" dirty="0" err="1">
                <a:solidFill>
                  <a:schemeClr val="accent2"/>
                </a:solidFill>
                <a:sym typeface="Wingdings" pitchFamily="2" charset="2"/>
              </a:rPr>
              <a:t>name</a:t>
            </a:r>
            <a:r>
              <a:rPr lang="es-ES" sz="2000" dirty="0">
                <a:solidFill>
                  <a:schemeClr val="accent2"/>
                </a:solidFill>
                <a:sym typeface="Wingdings" pitchFamily="2" charset="2"/>
              </a:rPr>
              <a:t>(); // Nombre del tipo a.</a:t>
            </a:r>
          </a:p>
          <a:p>
            <a:pPr lvl="1"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s-ES" sz="2400" b="1" dirty="0">
                <a:solidFill>
                  <a:schemeClr val="accent2"/>
                </a:solidFill>
                <a:sym typeface="Wingdings" pitchFamily="2" charset="2"/>
              </a:rPr>
              <a:t>???_</a:t>
            </a:r>
            <a:r>
              <a:rPr lang="es-ES" sz="2400" b="1" dirty="0" err="1">
                <a:solidFill>
                  <a:schemeClr val="accent2"/>
                </a:solidFill>
                <a:sym typeface="Wingdings" pitchFamily="2" charset="2"/>
              </a:rPr>
              <a:t>cast</a:t>
            </a:r>
            <a:endParaRPr lang="es-ES" sz="2400" b="1" dirty="0">
              <a:solidFill>
                <a:schemeClr val="accent2"/>
              </a:solidFill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  <a:sym typeface="Wingdings" pitchFamily="2" charset="2"/>
              </a:rPr>
              <a:t>Conversiones forzadas.</a:t>
            </a:r>
          </a:p>
          <a:p>
            <a:pPr lvl="1"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EBDB-0C67-4CEF-A8F9-D528416C2A50}" type="slidenum">
              <a:rPr lang="es-ES">
                <a:solidFill>
                  <a:srgbClr val="000000"/>
                </a:solidFill>
                <a:latin typeface="Arial"/>
              </a:rPr>
              <a:pPr/>
              <a:t>16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Precedencia de operadores</a:t>
            </a:r>
          </a:p>
        </p:txBody>
      </p:sp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76401"/>
            <a:ext cx="7010400" cy="4416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EBD7-22DB-49E3-A358-7FE5544D99E3}" type="slidenum">
              <a:rPr lang="es-ES">
                <a:solidFill>
                  <a:srgbClr val="000000"/>
                </a:solidFill>
                <a:latin typeface="Arial"/>
              </a:rPr>
              <a:pPr/>
              <a:t>17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Sobrecarga de operadores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Podemos asociar funciones con operaciones para habilitar el uso convencional del operador que define esa operación.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Utilizamos la palabra reservada </a:t>
            </a:r>
            <a:r>
              <a:rPr lang="es-ES" sz="2800" b="1">
                <a:solidFill>
                  <a:schemeClr val="accent2"/>
                </a:solidFill>
              </a:rPr>
              <a:t>operator</a:t>
            </a:r>
            <a:r>
              <a:rPr lang="es-ES" sz="280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Por ejemplo, si definimos una estructura Punto2D puede ser útil definir un operador + para esta clase y utilizarlo con la notación habitual.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8DF-CEC8-469A-B445-EA30701E9146}" type="slidenum">
              <a:rPr lang="es-ES">
                <a:solidFill>
                  <a:srgbClr val="000000"/>
                </a:solidFill>
                <a:latin typeface="Arial"/>
              </a:rPr>
              <a:pPr/>
              <a:t>18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struct punto2d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int x,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punto2d </a:t>
            </a:r>
            <a:r>
              <a:rPr lang="es-ES" sz="1400" b="1">
                <a:solidFill>
                  <a:schemeClr val="accent2"/>
                </a:solidFill>
              </a:rPr>
              <a:t>operator +</a:t>
            </a:r>
            <a:r>
              <a:rPr lang="es-ES" sz="1400">
                <a:solidFill>
                  <a:schemeClr val="accent2"/>
                </a:solidFill>
              </a:rPr>
              <a:t>(punto2d a, punto2d b){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punto2d c;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c.x = a.x + b.x;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c.y = a.y + b.y;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return 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void visualizar(const char *s, const punto2d &amp;a){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printf("%s = (%d,%d)\n", s, a.x, a.y);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sz="1400">
              <a:solidFill>
                <a:schemeClr val="accent2"/>
              </a:solidFill>
            </a:endParaRP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int main(int argc, char* argv[]){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punto2d a = {1,2}, b = {3,4}, 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 b="1">
                <a:solidFill>
                  <a:schemeClr val="accent2"/>
                </a:solidFill>
              </a:rPr>
              <a:t>	// llamada al operador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c = a </a:t>
            </a:r>
            <a:r>
              <a:rPr lang="es-ES" sz="1400" b="1">
                <a:solidFill>
                  <a:schemeClr val="accent2"/>
                </a:solidFill>
              </a:rPr>
              <a:t>+</a:t>
            </a:r>
            <a:r>
              <a:rPr lang="es-ES" sz="1400">
                <a:solidFill>
                  <a:schemeClr val="accent2"/>
                </a:solidFill>
              </a:rPr>
              <a:t> b;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</a:t>
            </a:r>
            <a:r>
              <a:rPr lang="es-ES" sz="1400" b="1">
                <a:solidFill>
                  <a:schemeClr val="accent2"/>
                </a:solidFill>
              </a:rPr>
              <a:t>// Otra forma: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 b="1">
                <a:solidFill>
                  <a:schemeClr val="accent2"/>
                </a:solidFill>
              </a:rPr>
              <a:t>	c = operator +(a,b);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visualizar("a", 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visualizar("b", b);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visualizar("c", c);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8914-52F3-4C0C-94DC-6CB3139216F7}" type="slidenum">
              <a:rPr lang="es-ES">
                <a:solidFill>
                  <a:srgbClr val="000000"/>
                </a:solidFill>
                <a:latin typeface="Arial"/>
              </a:rPr>
              <a:pPr/>
              <a:t>19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Parámetros por Omisión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Podemos definir parámetros por omisión dentro de una función.</a:t>
            </a:r>
          </a:p>
          <a:p>
            <a:pPr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Si especificamos el prototipo de la función, los parámetros por defecto deben especificarse en este, si no en la propia declaración.</a:t>
            </a:r>
          </a:p>
          <a:p>
            <a:pPr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double potencia(double n, int = 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96B4-7945-4121-A47E-B1BE1FE72050}" type="slidenum">
              <a:rPr lang="es-ES">
                <a:solidFill>
                  <a:srgbClr val="000000"/>
                </a:solidFill>
                <a:latin typeface="Arial"/>
              </a:rPr>
              <a:pPr/>
              <a:t>2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Aportaciones de C++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Permite la POO con herencia múltiple.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Añade nuevas palabras reservadas.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Una nueva biblioteca de funciones.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Nuevos operadores.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Programación con plantillas.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Chequeo de Excepciones.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Trabajar con Hilos.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Permite sobrecargar funciones y operadores.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Crear referencias.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Nuevas funciones en E / S.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Clases contenedoras.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Operadores </a:t>
            </a:r>
            <a:r>
              <a:rPr lang="es-ES" sz="2400" b="1" dirty="0">
                <a:solidFill>
                  <a:schemeClr val="accent2"/>
                </a:solidFill>
              </a:rPr>
              <a:t>new</a:t>
            </a:r>
            <a:r>
              <a:rPr lang="es-ES" sz="2400" dirty="0">
                <a:solidFill>
                  <a:schemeClr val="accent2"/>
                </a:solidFill>
              </a:rPr>
              <a:t> y </a:t>
            </a:r>
            <a:r>
              <a:rPr lang="es-ES" sz="2400" b="1" dirty="0" err="1">
                <a:solidFill>
                  <a:schemeClr val="accent2"/>
                </a:solidFill>
              </a:rPr>
              <a:t>delete</a:t>
            </a:r>
            <a:r>
              <a:rPr lang="es-ES" sz="2400" dirty="0">
                <a:solidFill>
                  <a:schemeClr val="accent2"/>
                </a:solidFill>
              </a:rPr>
              <a:t> para trabajar con memoria dinámica. </a:t>
            </a:r>
            <a:r>
              <a:rPr lang="es-ES" sz="2400" b="1" dirty="0">
                <a:solidFill>
                  <a:schemeClr val="accent2"/>
                </a:solidFill>
              </a:rPr>
              <a:t>Peligrosos</a:t>
            </a:r>
            <a:r>
              <a:rPr lang="es-ES" sz="2400" dirty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Punteros inteligentes.</a:t>
            </a:r>
          </a:p>
        </p:txBody>
      </p:sp>
    </p:spTree>
    <p:extLst>
      <p:ext uri="{BB962C8B-B14F-4D97-AF65-F5344CB8AC3E}">
        <p14:creationId xmlns:p14="http://schemas.microsoft.com/office/powerpoint/2010/main" val="1749973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9BB-4D84-41B7-AB99-B5207AF88576}" type="slidenum">
              <a:rPr lang="es-ES">
                <a:solidFill>
                  <a:srgbClr val="000000"/>
                </a:solidFill>
                <a:latin typeface="Arial"/>
              </a:rPr>
              <a:pPr/>
              <a:t>20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void visualizar( int a = 1, float b = 2.5F, double c = 3.456 ){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  printf("parámetro 1 = %d, ", 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  printf("parámetro 2 = %g, ", b);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  printf("parámetro 3 = %g, \n", c);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void main(){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	visualizar();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	visualizar(1);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	etc…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// Esta función permite la llamada con 0, 1, 2 o 3 parámetros.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0006-8CC2-47F1-8473-55DD3B00ACF6}" type="slidenum">
              <a:rPr lang="es-ES">
                <a:solidFill>
                  <a:srgbClr val="000000"/>
                </a:solidFill>
                <a:latin typeface="Arial"/>
              </a:rPr>
              <a:pPr/>
              <a:t>21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II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double raiz(double n, int = 2);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void main(){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	// Llamada a la función raíz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// Implementación de la función raiz: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double raiz(double n, int r){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	// código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8484-25E1-46B0-A66D-CCFB1E26C3A6}" type="slidenum">
              <a:rPr lang="es-ES">
                <a:solidFill>
                  <a:srgbClr val="000000"/>
                </a:solidFill>
                <a:latin typeface="Arial"/>
              </a:rPr>
              <a:pPr/>
              <a:t>22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Funciones inline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999" y="1417638"/>
            <a:ext cx="11282947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800" dirty="0">
                <a:solidFill>
                  <a:schemeClr val="accent2"/>
                </a:solidFill>
              </a:rPr>
              <a:t>En C++ se pueden definir funciones en línea. </a:t>
            </a:r>
          </a:p>
          <a:p>
            <a:pPr>
              <a:lnSpc>
                <a:spcPct val="80000"/>
              </a:lnSpc>
            </a:pPr>
            <a:endParaRPr lang="es-ES" sz="28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 dirty="0">
                <a:solidFill>
                  <a:schemeClr val="accent2"/>
                </a:solidFill>
              </a:rPr>
              <a:t>El compilador puede reemplazar cualquier llamada a la función.</a:t>
            </a:r>
          </a:p>
          <a:p>
            <a:pPr>
              <a:lnSpc>
                <a:spcPct val="80000"/>
              </a:lnSpc>
            </a:pPr>
            <a:endParaRPr lang="es-ES" sz="28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 dirty="0">
                <a:solidFill>
                  <a:schemeClr val="accent2"/>
                </a:solidFill>
              </a:rPr>
              <a:t>Hay que indicarlo mediante la palabra </a:t>
            </a:r>
            <a:r>
              <a:rPr lang="es-ES" sz="2800" b="1" i="1" dirty="0" err="1">
                <a:solidFill>
                  <a:schemeClr val="accent2"/>
                </a:solidFill>
              </a:rPr>
              <a:t>inline</a:t>
            </a:r>
            <a:r>
              <a:rPr lang="es-ES" sz="2800" dirty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s-ES" sz="2800" dirty="0">
                <a:solidFill>
                  <a:schemeClr val="accent2"/>
                </a:solidFill>
              </a:rPr>
              <a:t>Es útil para funciones pequeñas.</a:t>
            </a:r>
          </a:p>
          <a:p>
            <a:pPr>
              <a:lnSpc>
                <a:spcPct val="80000"/>
              </a:lnSpc>
            </a:pPr>
            <a:endParaRPr lang="es-ES" sz="28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 dirty="0">
                <a:solidFill>
                  <a:schemeClr val="accent2"/>
                </a:solidFill>
              </a:rPr>
              <a:t>Cualquier función miembro definida dentro de una clase se considera </a:t>
            </a:r>
            <a:r>
              <a:rPr lang="es-ES" sz="2800" dirty="0" err="1">
                <a:solidFill>
                  <a:schemeClr val="accent2"/>
                </a:solidFill>
              </a:rPr>
              <a:t>inline</a:t>
            </a:r>
            <a:r>
              <a:rPr lang="es-ES" sz="2800" dirty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es-ES" sz="28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 dirty="0" err="1">
                <a:solidFill>
                  <a:schemeClr val="accent2"/>
                </a:solidFill>
              </a:rPr>
              <a:t>inline</a:t>
            </a:r>
            <a:r>
              <a:rPr lang="es-ES" sz="2800" dirty="0">
                <a:solidFill>
                  <a:schemeClr val="accent2"/>
                </a:solidFill>
              </a:rPr>
              <a:t> menor(</a:t>
            </a:r>
            <a:r>
              <a:rPr lang="es-ES" sz="2800" dirty="0" err="1">
                <a:solidFill>
                  <a:schemeClr val="accent2"/>
                </a:solidFill>
              </a:rPr>
              <a:t>int</a:t>
            </a:r>
            <a:r>
              <a:rPr lang="es-ES" sz="2800" dirty="0">
                <a:solidFill>
                  <a:schemeClr val="accent2"/>
                </a:solidFill>
              </a:rPr>
              <a:t> a, </a:t>
            </a:r>
            <a:r>
              <a:rPr lang="es-ES" sz="2800" dirty="0" err="1">
                <a:solidFill>
                  <a:schemeClr val="accent2"/>
                </a:solidFill>
              </a:rPr>
              <a:t>int</a:t>
            </a:r>
            <a:r>
              <a:rPr lang="es-ES" sz="2800" dirty="0">
                <a:solidFill>
                  <a:schemeClr val="accent2"/>
                </a:solidFill>
              </a:rPr>
              <a:t> b){ </a:t>
            </a:r>
            <a:r>
              <a:rPr lang="es-ES" sz="2800" dirty="0" err="1">
                <a:solidFill>
                  <a:schemeClr val="accent2"/>
                </a:solidFill>
              </a:rPr>
              <a:t>return</a:t>
            </a:r>
            <a:r>
              <a:rPr lang="es-ES" sz="2800" dirty="0">
                <a:solidFill>
                  <a:schemeClr val="accent2"/>
                </a:solidFill>
              </a:rPr>
              <a:t> ((x &lt; y)?</a:t>
            </a:r>
            <a:r>
              <a:rPr lang="es-ES" sz="2800" dirty="0" err="1">
                <a:solidFill>
                  <a:schemeClr val="accent2"/>
                </a:solidFill>
              </a:rPr>
              <a:t>x:y</a:t>
            </a:r>
            <a:r>
              <a:rPr lang="es-ES" sz="2800" dirty="0">
                <a:solidFill>
                  <a:schemeClr val="accent2"/>
                </a:solidFill>
              </a:rPr>
              <a:t>);}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82F7-72A4-48EC-B425-52C705D305B9}" type="slidenum">
              <a:rPr lang="es-ES">
                <a:solidFill>
                  <a:srgbClr val="000000"/>
                </a:solidFill>
                <a:latin typeface="Arial"/>
              </a:rPr>
              <a:pPr/>
              <a:t>23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Sobrecarga de funciones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Consiste en llamar a dos o mas funciones con el mismo nombre dentro del mismo ámbito, pero con parámetros de distinto tipo o número.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No se da sobrecarga con el tipo devuelto por una función.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void  visualizar(char *s);</a:t>
            </a: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void visualizar(long n, char s);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// Se resuelve mediante el tipo y número de los parámetros.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7F5-557F-4385-9E12-C6A96D407ED4}" type="slidenum">
              <a:rPr lang="es-ES">
                <a:solidFill>
                  <a:srgbClr val="000000"/>
                </a:solidFill>
                <a:latin typeface="Arial"/>
              </a:rPr>
              <a:pPr/>
              <a:t>24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Macros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554162"/>
            <a:ext cx="11395242" cy="5029200"/>
          </a:xfrm>
        </p:spPr>
        <p:txBody>
          <a:bodyPr/>
          <a:lstStyle/>
          <a:p>
            <a:r>
              <a:rPr lang="es-ES" sz="2800" dirty="0">
                <a:solidFill>
                  <a:schemeClr val="accent2"/>
                </a:solidFill>
              </a:rPr>
              <a:t>Se aconseja utilizar funciones </a:t>
            </a:r>
            <a:r>
              <a:rPr lang="es-ES" sz="2800" dirty="0" err="1">
                <a:solidFill>
                  <a:schemeClr val="accent2"/>
                </a:solidFill>
              </a:rPr>
              <a:t>inline</a:t>
            </a:r>
            <a:r>
              <a:rPr lang="es-ES" sz="2800" dirty="0">
                <a:solidFill>
                  <a:schemeClr val="accent2"/>
                </a:solidFill>
              </a:rPr>
              <a:t> en vez de macros. Ya que las funciones chequean el tipo.</a:t>
            </a:r>
          </a:p>
          <a:p>
            <a:endParaRPr lang="es-ES" sz="2800" dirty="0">
              <a:solidFill>
                <a:schemeClr val="accent2"/>
              </a:solidFill>
            </a:endParaRPr>
          </a:p>
          <a:p>
            <a:r>
              <a:rPr lang="es-ES" sz="2800" dirty="0">
                <a:solidFill>
                  <a:schemeClr val="accent2"/>
                </a:solidFill>
              </a:rPr>
              <a:t>Se utiliza la directiva </a:t>
            </a:r>
            <a:r>
              <a:rPr lang="es-ES" sz="2800" b="1" dirty="0">
                <a:solidFill>
                  <a:schemeClr val="accent2"/>
                </a:solidFill>
              </a:rPr>
              <a:t>#define. </a:t>
            </a:r>
            <a:endParaRPr lang="es-ES" sz="2800" dirty="0">
              <a:solidFill>
                <a:schemeClr val="accent2"/>
              </a:solidFill>
            </a:endParaRPr>
          </a:p>
          <a:p>
            <a:r>
              <a:rPr lang="es-ES" sz="2800" dirty="0">
                <a:solidFill>
                  <a:schemeClr val="accent2"/>
                </a:solidFill>
              </a:rPr>
              <a:t>OJO con los efectos colaterales.</a:t>
            </a:r>
          </a:p>
          <a:p>
            <a:pPr>
              <a:buFontTx/>
              <a:buNone/>
            </a:pPr>
            <a:r>
              <a:rPr lang="es-ES" sz="2800" b="1" dirty="0">
                <a:solidFill>
                  <a:schemeClr val="accent2"/>
                </a:solidFill>
              </a:rPr>
              <a:t>	</a:t>
            </a:r>
            <a:r>
              <a:rPr lang="es-ES" sz="2000" dirty="0">
                <a:solidFill>
                  <a:schemeClr val="accent2"/>
                </a:solidFill>
              </a:rPr>
              <a:t>#define MENOR(x, y) ((x) &lt; (y) ? (x) : (y))</a:t>
            </a:r>
          </a:p>
          <a:p>
            <a:pPr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	// Con la llamada m = MENOR(a--, b--);</a:t>
            </a:r>
          </a:p>
          <a:p>
            <a:pPr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	// El valor del menor se decrementa dos veces, por la sustitución de la macro.</a:t>
            </a:r>
          </a:p>
          <a:p>
            <a:pPr>
              <a:buFontTx/>
              <a:buNone/>
            </a:pPr>
            <a:endParaRPr lang="es-ES" sz="2000" dirty="0">
              <a:solidFill>
                <a:schemeClr val="accent2"/>
              </a:solidFill>
            </a:endParaRPr>
          </a:p>
          <a:p>
            <a:r>
              <a:rPr lang="es-ES" sz="2000" b="1" dirty="0">
                <a:solidFill>
                  <a:schemeClr val="accent2"/>
                </a:solidFill>
              </a:rPr>
              <a:t>Utilizar funciones </a:t>
            </a:r>
            <a:r>
              <a:rPr lang="es-ES" sz="2000" b="1" dirty="0" err="1">
                <a:solidFill>
                  <a:schemeClr val="accent2"/>
                </a:solidFill>
              </a:rPr>
              <a:t>inline</a:t>
            </a:r>
            <a:r>
              <a:rPr lang="es-ES" sz="2000" dirty="0">
                <a:solidFill>
                  <a:schemeClr val="accent2"/>
                </a:solidFill>
              </a:rPr>
              <a:t>, que no tienen estos efectos.</a:t>
            </a:r>
          </a:p>
          <a:p>
            <a:endParaRPr lang="es-E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5C52-486D-496B-A9D5-0A98707FAD46}" type="slidenum">
              <a:rPr lang="es-ES">
                <a:solidFill>
                  <a:srgbClr val="000000"/>
                </a:solidFill>
                <a:latin typeface="Arial"/>
              </a:rPr>
              <a:pPr/>
              <a:t>25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Referencias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Una referencia es un nombre alternativo para un objeto.</a:t>
            </a: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Se puede utilizar para pasar parámetros por referencia y en el valor retornado.</a:t>
            </a:r>
          </a:p>
          <a:p>
            <a:pPr lvl="1"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Declaración: tipo</a:t>
            </a:r>
            <a:r>
              <a:rPr lang="es-ES" sz="2400" b="1">
                <a:solidFill>
                  <a:schemeClr val="accent2"/>
                </a:solidFill>
              </a:rPr>
              <a:t>&amp;</a:t>
            </a:r>
            <a:r>
              <a:rPr lang="es-ES" sz="2400">
                <a:solidFill>
                  <a:schemeClr val="accent2"/>
                </a:solidFill>
              </a:rPr>
              <a:t> referencia = objeto;</a:t>
            </a:r>
          </a:p>
          <a:p>
            <a:pPr lvl="1"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Las operaciones realizadas en la referencia se reflejan en el objeto original.</a:t>
            </a:r>
          </a:p>
          <a:p>
            <a:pPr lvl="1"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Las referencias siempre hay que inicializarlas en el momento.</a:t>
            </a:r>
          </a:p>
          <a:p>
            <a:pPr lvl="1"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No son copias de la variable, hace referencia a la misma variable.</a:t>
            </a:r>
          </a:p>
          <a:p>
            <a:pPr lvl="1">
              <a:lnSpc>
                <a:spcPct val="9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2530-B4F4-440D-B8BB-27661F9D7B6C}" type="slidenum">
              <a:rPr lang="es-ES">
                <a:solidFill>
                  <a:srgbClr val="000000"/>
                </a:solidFill>
                <a:latin typeface="Arial"/>
              </a:rPr>
              <a:pPr/>
              <a:t>26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Referencias II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Las referencias no es lo mismo que los punteros. 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Las referencias es obligatorio inicializarlas.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No se puede alterar el objeto que referencia, siempre hace referencia al mismo.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Tampoco se puede aplicar la aritmética de los punteros.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Al declararlas cada referencia debe llevar su &amp;.</a:t>
            </a:r>
          </a:p>
          <a:p>
            <a:pPr lvl="1"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Cuando se hace una modificación en la referencia se plasma en el objeto que referencia.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102B-80B7-4DFE-BC3A-D6B5EF78F379}" type="slidenum">
              <a:rPr lang="es-ES">
                <a:solidFill>
                  <a:srgbClr val="000000"/>
                </a:solidFill>
                <a:latin typeface="Arial"/>
              </a:rPr>
              <a:pPr/>
              <a:t>27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Paso de parámetros por Puntero / Referencia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484070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Podemos utilizar la referencias para pasar parámetros por referencia a una función.</a:t>
            </a:r>
          </a:p>
          <a:p>
            <a:pPr lvl="1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1ª Forma: (con punteros)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	</a:t>
            </a:r>
            <a:r>
              <a:rPr lang="es-ES" sz="1800" dirty="0" err="1">
                <a:solidFill>
                  <a:schemeClr val="accent2"/>
                </a:solidFill>
              </a:rPr>
              <a:t>void</a:t>
            </a:r>
            <a:r>
              <a:rPr lang="es-ES" sz="1800" dirty="0">
                <a:solidFill>
                  <a:schemeClr val="accent2"/>
                </a:solidFill>
              </a:rPr>
              <a:t> cambiar(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 *a, 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 *b){ …}  // Trabajamos con *a y *b.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	// Llamada: cambiar(&amp;x, &amp;y);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	Con punteros podemos distinguir entre la dirección y el contenido de la variable.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18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2ª Forma: (con referencias)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	</a:t>
            </a:r>
            <a:r>
              <a:rPr lang="es-ES" sz="1800" dirty="0" err="1">
                <a:solidFill>
                  <a:schemeClr val="accent2"/>
                </a:solidFill>
              </a:rPr>
              <a:t>void</a:t>
            </a:r>
            <a:r>
              <a:rPr lang="es-ES" sz="1800" dirty="0">
                <a:solidFill>
                  <a:schemeClr val="accent2"/>
                </a:solidFill>
              </a:rPr>
              <a:t> cambiar(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 &amp;a, 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 &amp;b){ .. } //Trabajamos con a y b.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	// Llamada: cambiar(x, y);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	Con la referencia solo accedemos al dato.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18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Una referencia a una constante proporciona el beneficio de los punteros pero no se puede modificar.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s-ES" sz="1600" dirty="0" err="1">
                <a:solidFill>
                  <a:schemeClr val="accent2"/>
                </a:solidFill>
              </a:rPr>
              <a:t>Void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funcion</a:t>
            </a:r>
            <a:r>
              <a:rPr lang="es-ES" sz="1600" dirty="0">
                <a:solidFill>
                  <a:schemeClr val="accent2"/>
                </a:solidFill>
              </a:rPr>
              <a:t>(</a:t>
            </a:r>
            <a:r>
              <a:rPr lang="es-ES" sz="1600" dirty="0" err="1">
                <a:solidFill>
                  <a:schemeClr val="accent2"/>
                </a:solidFill>
              </a:rPr>
              <a:t>const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int</a:t>
            </a:r>
            <a:r>
              <a:rPr lang="es-ES" sz="1600" dirty="0">
                <a:solidFill>
                  <a:schemeClr val="accent2"/>
                </a:solidFill>
              </a:rPr>
              <a:t> &amp;dato) // No se puede modificar.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5B7D-A92D-4224-B82E-8D219975453F}" type="slidenum">
              <a:rPr lang="es-ES">
                <a:solidFill>
                  <a:srgbClr val="000000"/>
                </a:solidFill>
                <a:latin typeface="Arial"/>
              </a:rPr>
              <a:pPr/>
              <a:t>28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Devolver una referencia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Útil  cuando:</a:t>
            </a:r>
          </a:p>
          <a:p>
            <a:pPr lvl="1"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La función se pueda utilizar a la izquierda y a la derecha (permite modificar el objeto devuelto).</a:t>
            </a:r>
          </a:p>
          <a:p>
            <a:pPr lvl="1"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Devolver un objeto grande.</a:t>
            </a:r>
          </a:p>
          <a:p>
            <a:pPr lvl="1"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Encadenar operaciones.</a:t>
            </a:r>
          </a:p>
          <a:p>
            <a:pPr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Estas funciones suelen ser miembros de estructuras.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6B4E-301A-4F9B-98DD-17B5EF6EC734}" type="slidenum">
              <a:rPr lang="es-ES">
                <a:solidFill>
                  <a:srgbClr val="000000"/>
                </a:solidFill>
                <a:latin typeface="Arial"/>
              </a:rPr>
              <a:pPr/>
              <a:t>29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struct punto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// Atributos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int x; // coordenada 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int y; // coordenada y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// Métodos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int &amp;cx() // devuelve una referencia a 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  return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int &amp;cy() // devuelve una referencia a 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  return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// Fin de la estructura de datos punto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int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  punto origen;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  // Utilizar cx() y cy() como l-values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  origen.cx() = 60;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  origen.cy() = 80;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  // Utilizar cx() y cy() como r-values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  printf("x = %d\ny = %d\n", origen.cx(), origen.cy());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F041-D200-485F-B326-8CABD63A229E}" type="slidenum">
              <a:rPr lang="es-ES">
                <a:solidFill>
                  <a:srgbClr val="000000"/>
                </a:solidFill>
                <a:latin typeface="Arial"/>
              </a:rPr>
              <a:pPr/>
              <a:t>3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C++ añade el chequeo de tipo y prototipo de funciones.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La declaración del prototipo de una función es requerida siempre que se invoque a la función antes de la definición.</a:t>
            </a:r>
          </a:p>
          <a:p>
            <a:pPr lvl="1"/>
            <a:endParaRPr lang="es-E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E7C-0B5F-4C9E-81FC-EA6F2DC653F3}" type="slidenum">
              <a:rPr lang="es-ES">
                <a:solidFill>
                  <a:srgbClr val="000000"/>
                </a:solidFill>
                <a:latin typeface="Arial"/>
              </a:rPr>
              <a:pPr/>
              <a:t>30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Espacios de nombres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54162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Un espacio de nombres es un ámbito.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Podemos definirnos nuestros propios espacios de nombres.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 err="1">
                <a:solidFill>
                  <a:schemeClr val="accent2"/>
                </a:solidFill>
              </a:rPr>
              <a:t>namespace</a:t>
            </a:r>
            <a:r>
              <a:rPr lang="es-ES" sz="2000" dirty="0">
                <a:solidFill>
                  <a:schemeClr val="accent2"/>
                </a:solidFill>
              </a:rPr>
              <a:t> nombre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// Declaraciones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Se suelen definir a un ámbito global.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En C++ la biblioteca estándar está representada por el espacio de nombres </a:t>
            </a:r>
            <a:r>
              <a:rPr lang="es-ES" sz="2400" b="1" dirty="0" err="1">
                <a:solidFill>
                  <a:schemeClr val="accent2"/>
                </a:solidFill>
              </a:rPr>
              <a:t>std</a:t>
            </a:r>
            <a:r>
              <a:rPr lang="es-ES" sz="2400" dirty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La podemos utilizar de la forma: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b="1" dirty="0" err="1">
                <a:solidFill>
                  <a:schemeClr val="accent2"/>
                </a:solidFill>
              </a:rPr>
              <a:t>using</a:t>
            </a:r>
            <a:r>
              <a:rPr lang="es-ES" sz="2000" b="1" dirty="0">
                <a:solidFill>
                  <a:schemeClr val="accent2"/>
                </a:solidFill>
              </a:rPr>
              <a:t> </a:t>
            </a:r>
            <a:r>
              <a:rPr lang="es-ES" sz="2000" b="1" dirty="0" err="1">
                <a:solidFill>
                  <a:schemeClr val="accent2"/>
                </a:solidFill>
              </a:rPr>
              <a:t>namespace</a:t>
            </a:r>
            <a:r>
              <a:rPr lang="es-ES" sz="2000" b="1" dirty="0">
                <a:solidFill>
                  <a:schemeClr val="accent2"/>
                </a:solidFill>
              </a:rPr>
              <a:t> </a:t>
            </a:r>
            <a:r>
              <a:rPr lang="es-ES" sz="2000" b="1" dirty="0" err="1">
                <a:solidFill>
                  <a:schemeClr val="accent2"/>
                </a:solidFill>
              </a:rPr>
              <a:t>std</a:t>
            </a:r>
            <a:r>
              <a:rPr lang="es-ES" sz="2000" b="1" dirty="0">
                <a:solidFill>
                  <a:schemeClr val="accent2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endParaRPr lang="es-ES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30283-9A1F-415A-AE74-6EF7AC92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Utilizar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namespace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; o 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8438A8-7659-4B1A-9C1A-60627FA51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72788"/>
          </a:xfrm>
        </p:spPr>
        <p:txBody>
          <a:bodyPr/>
          <a:lstStyle/>
          <a:p>
            <a:r>
              <a:rPr lang="es-ES" sz="1800" dirty="0">
                <a:solidFill>
                  <a:schemeClr val="accent2"/>
                </a:solidFill>
              </a:rPr>
              <a:t>El uso de </a:t>
            </a:r>
            <a:r>
              <a:rPr lang="es-ES" sz="1800" dirty="0" err="1">
                <a:solidFill>
                  <a:schemeClr val="accent2"/>
                </a:solidFill>
              </a:rPr>
              <a:t>using</a:t>
            </a:r>
            <a:r>
              <a:rPr lang="es-ES" sz="1800" dirty="0">
                <a:solidFill>
                  <a:schemeClr val="accent2"/>
                </a:solidFill>
              </a:rPr>
              <a:t> </a:t>
            </a:r>
            <a:r>
              <a:rPr lang="es-ES" sz="1800" dirty="0" err="1">
                <a:solidFill>
                  <a:schemeClr val="accent2"/>
                </a:solidFill>
              </a:rPr>
              <a:t>namespaceno</a:t>
            </a:r>
            <a:r>
              <a:rPr lang="es-ES" sz="1800" dirty="0">
                <a:solidFill>
                  <a:schemeClr val="accent2"/>
                </a:solidFill>
              </a:rPr>
              <a:t> está relacionado de ninguna forma con el rendimiento. Sin embargo considera el siguiente escenario: Estas utilizando dos bibliotecas llamadas </a:t>
            </a:r>
            <a:r>
              <a:rPr lang="es-ES" sz="1800" dirty="0" err="1">
                <a:solidFill>
                  <a:schemeClr val="accent2"/>
                </a:solidFill>
              </a:rPr>
              <a:t>Foo</a:t>
            </a:r>
            <a:r>
              <a:rPr lang="es-ES" sz="1800" dirty="0">
                <a:solidFill>
                  <a:schemeClr val="accent2"/>
                </a:solidFill>
              </a:rPr>
              <a:t> y Bar y en un momento dado decides importar los espacios de nombres:</a:t>
            </a:r>
          </a:p>
          <a:p>
            <a:pPr lvl="1"/>
            <a:r>
              <a:rPr lang="es-ES" sz="1800" dirty="0" err="1">
                <a:solidFill>
                  <a:schemeClr val="accent2"/>
                </a:solidFill>
                <a:ea typeface="+mn-ea"/>
                <a:cs typeface="+mn-cs"/>
              </a:rPr>
              <a:t>using</a:t>
            </a:r>
            <a:r>
              <a:rPr lang="es-ES" sz="1800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s-ES" sz="1800" dirty="0" err="1">
                <a:solidFill>
                  <a:schemeClr val="accent2"/>
                </a:solidFill>
                <a:ea typeface="+mn-ea"/>
                <a:cs typeface="+mn-cs"/>
              </a:rPr>
              <a:t>namespace</a:t>
            </a:r>
            <a:r>
              <a:rPr lang="es-ES" sz="1800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s-ES" sz="1800" dirty="0" err="1">
                <a:solidFill>
                  <a:schemeClr val="accent2"/>
                </a:solidFill>
                <a:ea typeface="+mn-ea"/>
                <a:cs typeface="+mn-cs"/>
              </a:rPr>
              <a:t>foo</a:t>
            </a:r>
            <a:r>
              <a:rPr lang="es-ES" sz="1800" dirty="0">
                <a:solidFill>
                  <a:schemeClr val="accent2"/>
                </a:solidFill>
                <a:ea typeface="+mn-ea"/>
                <a:cs typeface="+mn-cs"/>
              </a:rPr>
              <a:t>;</a:t>
            </a:r>
          </a:p>
          <a:p>
            <a:pPr lvl="1"/>
            <a:r>
              <a:rPr lang="es-ES" sz="1800" dirty="0" err="1">
                <a:solidFill>
                  <a:schemeClr val="accent2"/>
                </a:solidFill>
                <a:ea typeface="+mn-ea"/>
                <a:cs typeface="+mn-cs"/>
              </a:rPr>
              <a:t>using</a:t>
            </a:r>
            <a:r>
              <a:rPr lang="es-ES" sz="1800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s-ES" sz="1800" dirty="0" err="1">
                <a:solidFill>
                  <a:schemeClr val="accent2"/>
                </a:solidFill>
                <a:ea typeface="+mn-ea"/>
                <a:cs typeface="+mn-cs"/>
              </a:rPr>
              <a:t>namespace</a:t>
            </a:r>
            <a:r>
              <a:rPr lang="es-ES" sz="1800" dirty="0">
                <a:solidFill>
                  <a:schemeClr val="accent2"/>
                </a:solidFill>
                <a:ea typeface="+mn-ea"/>
                <a:cs typeface="+mn-cs"/>
              </a:rPr>
              <a:t> bar;</a:t>
            </a:r>
          </a:p>
          <a:p>
            <a:pPr lvl="1"/>
            <a:endParaRPr lang="es-ES" sz="1800" dirty="0">
              <a:solidFill>
                <a:schemeClr val="accent2"/>
              </a:solidFill>
              <a:ea typeface="+mn-ea"/>
              <a:cs typeface="+mn-cs"/>
            </a:endParaRPr>
          </a:p>
          <a:p>
            <a:r>
              <a:rPr lang="es-ES" sz="1800" dirty="0">
                <a:solidFill>
                  <a:schemeClr val="accent2"/>
                </a:solidFill>
              </a:rPr>
              <a:t>Todo funciona bien, puedes llamar Bla() de </a:t>
            </a:r>
            <a:r>
              <a:rPr lang="es-ES" sz="1800" dirty="0" err="1">
                <a:solidFill>
                  <a:schemeClr val="accent2"/>
                </a:solidFill>
              </a:rPr>
              <a:t>Foo</a:t>
            </a:r>
            <a:r>
              <a:rPr lang="es-ES" sz="1800" dirty="0">
                <a:solidFill>
                  <a:schemeClr val="accent2"/>
                </a:solidFill>
              </a:rPr>
              <a:t> y a </a:t>
            </a:r>
            <a:r>
              <a:rPr lang="es-ES" sz="1800" dirty="0" err="1">
                <a:solidFill>
                  <a:schemeClr val="accent2"/>
                </a:solidFill>
              </a:rPr>
              <a:t>quux</a:t>
            </a:r>
            <a:r>
              <a:rPr lang="es-ES" sz="1800" dirty="0">
                <a:solidFill>
                  <a:schemeClr val="accent2"/>
                </a:solidFill>
              </a:rPr>
              <a:t>() de Bar y sin problemas.</a:t>
            </a:r>
          </a:p>
          <a:p>
            <a:endParaRPr lang="es-ES" sz="1800" dirty="0">
              <a:solidFill>
                <a:schemeClr val="accent2"/>
              </a:solidFill>
            </a:endParaRPr>
          </a:p>
          <a:p>
            <a:r>
              <a:rPr lang="es-ES" sz="1800" dirty="0">
                <a:solidFill>
                  <a:schemeClr val="accent2"/>
                </a:solidFill>
              </a:rPr>
              <a:t>Pero un día actualizas a una nueva versión de </a:t>
            </a:r>
            <a:r>
              <a:rPr lang="es-ES" sz="1800" dirty="0" err="1">
                <a:solidFill>
                  <a:schemeClr val="accent2"/>
                </a:solidFill>
              </a:rPr>
              <a:t>Foo</a:t>
            </a:r>
            <a:r>
              <a:rPr lang="es-ES" sz="1800" dirty="0">
                <a:solidFill>
                  <a:schemeClr val="accent2"/>
                </a:solidFill>
              </a:rPr>
              <a:t> 2.0 que ofrece una función llamada </a:t>
            </a:r>
            <a:r>
              <a:rPr lang="es-ES" sz="1800" dirty="0" err="1">
                <a:solidFill>
                  <a:schemeClr val="accent2"/>
                </a:solidFill>
              </a:rPr>
              <a:t>quux</a:t>
            </a:r>
            <a:r>
              <a:rPr lang="es-ES" sz="1800" dirty="0">
                <a:solidFill>
                  <a:schemeClr val="accent2"/>
                </a:solidFill>
              </a:rPr>
              <a:t>(). El resultado es tienes un conflicto: Tanto </a:t>
            </a:r>
            <a:r>
              <a:rPr lang="es-ES" sz="1800" dirty="0" err="1">
                <a:solidFill>
                  <a:schemeClr val="accent2"/>
                </a:solidFill>
              </a:rPr>
              <a:t>Foo</a:t>
            </a:r>
            <a:r>
              <a:rPr lang="es-ES" sz="1800" dirty="0">
                <a:solidFill>
                  <a:schemeClr val="accent2"/>
                </a:solidFill>
              </a:rPr>
              <a:t> 2.0 como Bar importan </a:t>
            </a:r>
            <a:r>
              <a:rPr lang="es-ES" sz="1800" dirty="0" err="1">
                <a:solidFill>
                  <a:schemeClr val="accent2"/>
                </a:solidFill>
              </a:rPr>
              <a:t>quux</a:t>
            </a:r>
            <a:r>
              <a:rPr lang="es-ES" sz="1800" dirty="0">
                <a:solidFill>
                  <a:schemeClr val="accent2"/>
                </a:solidFill>
              </a:rPr>
              <a:t>() en el espacio de nombres global. Corregir el error puede requerir bastante esfuerzo sobre todo si los parámetros de ambas funciones son iguales.</a:t>
            </a:r>
          </a:p>
          <a:p>
            <a:endParaRPr lang="es-ES" sz="1800" dirty="0">
              <a:solidFill>
                <a:schemeClr val="accent2"/>
              </a:solidFill>
            </a:endParaRPr>
          </a:p>
          <a:p>
            <a:r>
              <a:rPr lang="es-ES" sz="1800" dirty="0">
                <a:solidFill>
                  <a:schemeClr val="accent2"/>
                </a:solidFill>
              </a:rPr>
              <a:t>Si en vez de importar los espacios de nombres has utilizado </a:t>
            </a:r>
            <a:r>
              <a:rPr lang="es-ES" sz="1800" dirty="0" err="1">
                <a:solidFill>
                  <a:schemeClr val="accent2"/>
                </a:solidFill>
              </a:rPr>
              <a:t>foo</a:t>
            </a:r>
            <a:r>
              <a:rPr lang="es-ES" sz="1800" dirty="0">
                <a:solidFill>
                  <a:schemeClr val="accent2"/>
                </a:solidFill>
              </a:rPr>
              <a:t>::Bla() y bar::</a:t>
            </a:r>
            <a:r>
              <a:rPr lang="es-ES" sz="1800" dirty="0" err="1">
                <a:solidFill>
                  <a:schemeClr val="accent2"/>
                </a:solidFill>
              </a:rPr>
              <a:t>quux</a:t>
            </a:r>
            <a:r>
              <a:rPr lang="es-ES" sz="1800" dirty="0">
                <a:solidFill>
                  <a:schemeClr val="accent2"/>
                </a:solidFill>
              </a:rPr>
              <a:t>(), </a:t>
            </a:r>
            <a:r>
              <a:rPr lang="es-ES" sz="1800" dirty="0" err="1">
                <a:solidFill>
                  <a:schemeClr val="accent2"/>
                </a:solidFill>
              </a:rPr>
              <a:t>introduccir</a:t>
            </a:r>
            <a:r>
              <a:rPr lang="es-ES" sz="1800" dirty="0">
                <a:solidFill>
                  <a:schemeClr val="accent2"/>
                </a:solidFill>
              </a:rPr>
              <a:t> </a:t>
            </a:r>
            <a:r>
              <a:rPr lang="es-ES" sz="1800" dirty="0" err="1">
                <a:solidFill>
                  <a:schemeClr val="accent2"/>
                </a:solidFill>
              </a:rPr>
              <a:t>foo</a:t>
            </a:r>
            <a:r>
              <a:rPr lang="es-ES" sz="1800" dirty="0">
                <a:solidFill>
                  <a:schemeClr val="accent2"/>
                </a:solidFill>
              </a:rPr>
              <a:t>::</a:t>
            </a:r>
            <a:r>
              <a:rPr lang="es-ES" sz="1800" dirty="0" err="1">
                <a:solidFill>
                  <a:schemeClr val="accent2"/>
                </a:solidFill>
              </a:rPr>
              <a:t>quux</a:t>
            </a:r>
            <a:r>
              <a:rPr lang="es-ES" sz="1800" dirty="0">
                <a:solidFill>
                  <a:schemeClr val="accent2"/>
                </a:solidFill>
              </a:rPr>
              <a:t>() no requiere esfuerzos adicionales.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5B7E2-F966-4AE2-BE1B-7A1B1CC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F9C0-074E-4225-9DDE-EB5BB171539E}" type="slidenum">
              <a:rPr lang="es-ES" smtClean="0">
                <a:solidFill>
                  <a:srgbClr val="000000"/>
                </a:solidFill>
              </a:rPr>
              <a:pPr/>
              <a:t>31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77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10B2-DEEC-47F4-B788-643BEF7422E8}" type="slidenum">
              <a:rPr lang="es-ES">
                <a:solidFill>
                  <a:srgbClr val="000000"/>
                </a:solidFill>
                <a:latin typeface="Arial"/>
              </a:rPr>
              <a:pPr/>
              <a:t>32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Los flujos en C++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Al igual que en C tenemos tres flujos en C++ también:</a:t>
            </a:r>
          </a:p>
          <a:p>
            <a:pPr lvl="1">
              <a:lnSpc>
                <a:spcPct val="90000"/>
              </a:lnSpc>
            </a:pPr>
            <a:r>
              <a:rPr lang="es-ES" b="1">
                <a:solidFill>
                  <a:schemeClr val="accent2"/>
                </a:solidFill>
              </a:rPr>
              <a:t>cin</a:t>
            </a:r>
            <a:r>
              <a:rPr lang="es-ES">
                <a:solidFill>
                  <a:schemeClr val="accent2"/>
                </a:solidFill>
              </a:rPr>
              <a:t>: Entrada estándar (teclado).</a:t>
            </a:r>
          </a:p>
          <a:p>
            <a:pPr lvl="1">
              <a:lnSpc>
                <a:spcPct val="90000"/>
              </a:lnSpc>
            </a:pPr>
            <a:r>
              <a:rPr lang="es-ES" b="1">
                <a:solidFill>
                  <a:schemeClr val="accent2"/>
                </a:solidFill>
              </a:rPr>
              <a:t>cout</a:t>
            </a:r>
            <a:r>
              <a:rPr lang="es-ES">
                <a:solidFill>
                  <a:schemeClr val="accent2"/>
                </a:solidFill>
              </a:rPr>
              <a:t>: Salida estándar (consola).</a:t>
            </a:r>
          </a:p>
          <a:p>
            <a:pPr lvl="1">
              <a:lnSpc>
                <a:spcPct val="90000"/>
              </a:lnSpc>
            </a:pPr>
            <a:r>
              <a:rPr lang="es-ES" b="1">
                <a:solidFill>
                  <a:schemeClr val="accent2"/>
                </a:solidFill>
              </a:rPr>
              <a:t>cerr</a:t>
            </a:r>
            <a:r>
              <a:rPr lang="es-ES">
                <a:solidFill>
                  <a:schemeClr val="accent2"/>
                </a:solidFill>
              </a:rPr>
              <a:t>: Salida estándar (consola).</a:t>
            </a:r>
          </a:p>
          <a:p>
            <a:pPr lvl="1"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Todos están incluidos en el fichero &lt;iostream&gt; de la biblioteca estándar de C++.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BE2D-BB3C-434D-82B6-552011785ECC}" type="slidenum">
              <a:rPr lang="es-ES">
                <a:solidFill>
                  <a:srgbClr val="000000"/>
                </a:solidFill>
                <a:latin typeface="Arial"/>
              </a:rPr>
              <a:pPr/>
              <a:t>33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Leer de teclado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s-ES" sz="2400"/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#include &lt;iostream&gt;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using namespace std;  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void main(int argc, char *argv[]){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int var;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cout &lt;&lt; "Introduzca el valor de la variable: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</a:t>
            </a:r>
            <a:r>
              <a:rPr lang="es-ES" sz="2400" b="1">
                <a:solidFill>
                  <a:schemeClr val="accent2"/>
                </a:solidFill>
              </a:rPr>
              <a:t>cin &gt;&gt; var</a:t>
            </a:r>
            <a:r>
              <a:rPr lang="es-ES" sz="2400">
                <a:solidFill>
                  <a:schemeClr val="accent2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cout &lt;&lt; "El valor de variable es:" &lt;&lt; var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6781800" y="1219200"/>
            <a:ext cx="3505200" cy="1778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2000">
                <a:solidFill>
                  <a:srgbClr val="333399"/>
                </a:solidFill>
                <a:latin typeface="Arial"/>
              </a:rPr>
              <a:t>Representa un ámbito.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2000">
                <a:solidFill>
                  <a:srgbClr val="333399"/>
                </a:solidFill>
                <a:latin typeface="Arial"/>
              </a:rPr>
              <a:t>Definido para la biblioteca estándar de C++, si no lo ponemos tendríamos que incluir: #include &lt;iostream.h&gt;</a:t>
            </a:r>
          </a:p>
        </p:txBody>
      </p:sp>
      <p:sp>
        <p:nvSpPr>
          <p:cNvPr id="220165" name="Line 5"/>
          <p:cNvSpPr>
            <a:spLocks noChangeShapeType="1"/>
          </p:cNvSpPr>
          <p:nvPr/>
        </p:nvSpPr>
        <p:spPr bwMode="auto">
          <a:xfrm flipV="1">
            <a:off x="5105400" y="18288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1905000" y="6172200"/>
            <a:ext cx="7696200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2000">
                <a:solidFill>
                  <a:srgbClr val="333399"/>
                </a:solidFill>
                <a:latin typeface="Arial"/>
              </a:rPr>
              <a:t>Si no utilizáramos </a:t>
            </a:r>
            <a:r>
              <a:rPr lang="es-ES" sz="2000" b="1">
                <a:solidFill>
                  <a:srgbClr val="333399"/>
                </a:solidFill>
                <a:latin typeface="Arial"/>
              </a:rPr>
              <a:t>using</a:t>
            </a:r>
            <a:r>
              <a:rPr lang="es-ES" sz="2000">
                <a:solidFill>
                  <a:srgbClr val="333399"/>
                </a:solidFill>
                <a:latin typeface="Arial"/>
              </a:rPr>
              <a:t> tendríamos que poner </a:t>
            </a:r>
            <a:r>
              <a:rPr lang="es-ES" sz="2000" b="1">
                <a:solidFill>
                  <a:srgbClr val="333399"/>
                </a:solidFill>
                <a:latin typeface="Arial"/>
              </a:rPr>
              <a:t>std::cout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6CC4-449D-4E73-830A-F75A1136B137}" type="slidenum">
              <a:rPr lang="es-ES">
                <a:solidFill>
                  <a:srgbClr val="000000"/>
                </a:solidFill>
                <a:latin typeface="Arial"/>
              </a:rPr>
              <a:pPr/>
              <a:t>34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r>
              <a:rPr lang="es-ES"/>
              <a:t>Formatear la salida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990600"/>
            <a:ext cx="82296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Formatos similares a </a:t>
            </a:r>
            <a:r>
              <a:rPr lang="es-ES" sz="2400" dirty="0" err="1">
                <a:solidFill>
                  <a:schemeClr val="accent2"/>
                </a:solidFill>
              </a:rPr>
              <a:t>printf</a:t>
            </a:r>
            <a:r>
              <a:rPr lang="es-ES" sz="2400" dirty="0">
                <a:solidFill>
                  <a:schemeClr val="accent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Incluidos en: #</a:t>
            </a:r>
            <a:r>
              <a:rPr lang="es-ES" sz="2400" dirty="0" err="1">
                <a:solidFill>
                  <a:schemeClr val="accent2"/>
                </a:solidFill>
              </a:rPr>
              <a:t>include</a:t>
            </a:r>
            <a:r>
              <a:rPr lang="es-ES" sz="2400" dirty="0">
                <a:solidFill>
                  <a:schemeClr val="accent2"/>
                </a:solidFill>
              </a:rPr>
              <a:t> &lt;</a:t>
            </a:r>
            <a:r>
              <a:rPr lang="es-ES" sz="2400" dirty="0" err="1">
                <a:solidFill>
                  <a:schemeClr val="accent2"/>
                </a:solidFill>
              </a:rPr>
              <a:t>iomanip</a:t>
            </a:r>
            <a:r>
              <a:rPr lang="es-ES" sz="2400" dirty="0">
                <a:solidFill>
                  <a:schemeClr val="accent2"/>
                </a:solidFill>
              </a:rPr>
              <a:t>&gt;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Tenemos dos formas de aplicar formatos:</a:t>
            </a:r>
          </a:p>
          <a:p>
            <a:pPr lvl="1">
              <a:lnSpc>
                <a:spcPct val="80000"/>
              </a:lnSpc>
            </a:pPr>
            <a:r>
              <a:rPr lang="es-ES" sz="2000" b="1" dirty="0">
                <a:solidFill>
                  <a:schemeClr val="accent2"/>
                </a:solidFill>
              </a:rPr>
              <a:t>Indicadores</a:t>
            </a:r>
            <a:r>
              <a:rPr lang="es-ES" sz="2000" dirty="0">
                <a:solidFill>
                  <a:schemeClr val="accent2"/>
                </a:solidFill>
              </a:rPr>
              <a:t>:</a:t>
            </a:r>
          </a:p>
          <a:p>
            <a:pPr lvl="2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Están definidos dentro de la clase </a:t>
            </a:r>
            <a:r>
              <a:rPr lang="es-ES" sz="1800" dirty="0" err="1">
                <a:solidFill>
                  <a:schemeClr val="accent2"/>
                </a:solidFill>
              </a:rPr>
              <a:t>ios</a:t>
            </a:r>
            <a:r>
              <a:rPr lang="es-ES" sz="1800" dirty="0">
                <a:solidFill>
                  <a:schemeClr val="accent2"/>
                </a:solidFill>
              </a:rPr>
              <a:t> de la biblioteca iostream, para acceder a ellos necesitamos el operador </a:t>
            </a:r>
            <a:r>
              <a:rPr lang="es-ES" sz="1800" b="1" dirty="0">
                <a:solidFill>
                  <a:schemeClr val="accent2"/>
                </a:solidFill>
              </a:rPr>
              <a:t>::</a:t>
            </a:r>
            <a:r>
              <a:rPr lang="es-ES" sz="1800" dirty="0">
                <a:solidFill>
                  <a:schemeClr val="accent2"/>
                </a:solidFill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s-ES" sz="1800" dirty="0" err="1">
                <a:solidFill>
                  <a:schemeClr val="accent2"/>
                </a:solidFill>
              </a:rPr>
              <a:t>nombreClase</a:t>
            </a:r>
            <a:r>
              <a:rPr lang="es-ES" sz="1800" dirty="0">
                <a:solidFill>
                  <a:schemeClr val="accent2"/>
                </a:solidFill>
              </a:rPr>
              <a:t>::indicador</a:t>
            </a:r>
          </a:p>
          <a:p>
            <a:pPr lvl="2">
              <a:lnSpc>
                <a:spcPct val="80000"/>
              </a:lnSpc>
            </a:pPr>
            <a:endParaRPr lang="es-ES" sz="1800" dirty="0">
              <a:solidFill>
                <a:schemeClr val="accent2"/>
              </a:solidFill>
            </a:endParaRPr>
          </a:p>
          <a:p>
            <a:pPr lvl="2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Por ejemplo: con el indicador </a:t>
            </a:r>
            <a:r>
              <a:rPr lang="es-ES" sz="1800" dirty="0" err="1">
                <a:solidFill>
                  <a:schemeClr val="accent2"/>
                </a:solidFill>
              </a:rPr>
              <a:t>ios</a:t>
            </a:r>
            <a:r>
              <a:rPr lang="es-ES" sz="1800" dirty="0">
                <a:solidFill>
                  <a:schemeClr val="accent2"/>
                </a:solidFill>
              </a:rPr>
              <a:t>::</a:t>
            </a:r>
            <a:r>
              <a:rPr lang="es-ES" sz="1800" dirty="0" err="1">
                <a:solidFill>
                  <a:schemeClr val="accent2"/>
                </a:solidFill>
              </a:rPr>
              <a:t>showpos</a:t>
            </a:r>
            <a:r>
              <a:rPr lang="es-ES" sz="1800" dirty="0">
                <a:solidFill>
                  <a:schemeClr val="accent2"/>
                </a:solidFill>
              </a:rPr>
              <a:t> coloca un signo + en los números positivos.</a:t>
            </a:r>
          </a:p>
          <a:p>
            <a:pPr lvl="2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El método para poder establecer un indicador es: </a:t>
            </a:r>
            <a:r>
              <a:rPr lang="es-ES" sz="1800" dirty="0" err="1">
                <a:solidFill>
                  <a:schemeClr val="accent2"/>
                </a:solidFill>
              </a:rPr>
              <a:t>setf</a:t>
            </a:r>
            <a:r>
              <a:rPr lang="es-ES" sz="1800" dirty="0">
                <a:solidFill>
                  <a:schemeClr val="accent2"/>
                </a:solidFill>
              </a:rPr>
              <a:t> del objeto </a:t>
            </a:r>
            <a:r>
              <a:rPr lang="es-ES" sz="1800" dirty="0" err="1">
                <a:solidFill>
                  <a:schemeClr val="accent2"/>
                </a:solidFill>
              </a:rPr>
              <a:t>cout</a:t>
            </a:r>
            <a:r>
              <a:rPr lang="es-ES" sz="1800" dirty="0">
                <a:solidFill>
                  <a:schemeClr val="accent2"/>
                </a:solidFill>
              </a:rPr>
              <a:t>.</a:t>
            </a:r>
          </a:p>
          <a:p>
            <a:pPr lvl="2">
              <a:lnSpc>
                <a:spcPct val="80000"/>
              </a:lnSpc>
            </a:pPr>
            <a:endParaRPr lang="es-ES" sz="1800" dirty="0">
              <a:solidFill>
                <a:schemeClr val="accent2"/>
              </a:solidFill>
            </a:endParaRPr>
          </a:p>
          <a:p>
            <a:pPr lvl="2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Uso: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" sz="1600" dirty="0" err="1">
                <a:solidFill>
                  <a:schemeClr val="accent2"/>
                </a:solidFill>
              </a:rPr>
              <a:t>cout.setf</a:t>
            </a:r>
            <a:r>
              <a:rPr lang="es-ES" sz="1600" dirty="0">
                <a:solidFill>
                  <a:schemeClr val="accent2"/>
                </a:solidFill>
              </a:rPr>
              <a:t> (</a:t>
            </a:r>
            <a:r>
              <a:rPr lang="es-ES" sz="1600" dirty="0" err="1">
                <a:solidFill>
                  <a:schemeClr val="accent2"/>
                </a:solidFill>
              </a:rPr>
              <a:t>ios</a:t>
            </a:r>
            <a:r>
              <a:rPr lang="es-ES" sz="1600" dirty="0">
                <a:solidFill>
                  <a:schemeClr val="accent2"/>
                </a:solidFill>
              </a:rPr>
              <a:t>::</a:t>
            </a:r>
            <a:r>
              <a:rPr lang="es-ES" sz="1600" dirty="0" err="1">
                <a:solidFill>
                  <a:schemeClr val="accent2"/>
                </a:solidFill>
              </a:rPr>
              <a:t>showpos</a:t>
            </a:r>
            <a:r>
              <a:rPr lang="es-ES" sz="1600" dirty="0">
                <a:solidFill>
                  <a:schemeClr val="accent2"/>
                </a:solidFill>
              </a:rPr>
              <a:t>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" sz="1600" dirty="0" err="1">
                <a:solidFill>
                  <a:schemeClr val="accent2"/>
                </a:solidFill>
              </a:rPr>
              <a:t>cout</a:t>
            </a:r>
            <a:r>
              <a:rPr lang="es-ES" sz="1600" dirty="0">
                <a:solidFill>
                  <a:schemeClr val="accent2"/>
                </a:solidFill>
              </a:rPr>
              <a:t> &lt;&lt; 1;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" sz="1600" dirty="0">
                <a:solidFill>
                  <a:schemeClr val="accent2"/>
                </a:solidFill>
              </a:rPr>
              <a:t>// Fuerza la salida +1.</a:t>
            </a:r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>
            <a:off x="4343400" y="3581400"/>
            <a:ext cx="2286000" cy="3048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AE2-E3D6-45E7-BE3D-E16056A42035}" type="slidenum">
              <a:rPr lang="es-ES">
                <a:solidFill>
                  <a:srgbClr val="000000"/>
                </a:solidFill>
                <a:latin typeface="Arial"/>
              </a:rPr>
              <a:pPr/>
              <a:t>35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Formatear la salida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>
                <a:solidFill>
                  <a:schemeClr val="accent2"/>
                </a:solidFill>
              </a:rPr>
              <a:t>Indicadores para escribir la salida de un número en dec, hex y oct:</a:t>
            </a:r>
          </a:p>
          <a:p>
            <a:pPr lvl="1"/>
            <a:r>
              <a:rPr lang="es-ES" sz="2400">
                <a:solidFill>
                  <a:schemeClr val="accent2"/>
                </a:solidFill>
              </a:rPr>
              <a:t>cout.seft(ios::oct, ios::basefield);</a:t>
            </a:r>
          </a:p>
          <a:p>
            <a:pPr lvl="1"/>
            <a:r>
              <a:rPr lang="es-ES" sz="2400">
                <a:solidFill>
                  <a:schemeClr val="accent2"/>
                </a:solidFill>
              </a:rPr>
              <a:t>cout.seft(ios::dec, ios::basefield);</a:t>
            </a:r>
          </a:p>
          <a:p>
            <a:pPr lvl="1"/>
            <a:r>
              <a:rPr lang="es-ES" sz="2400">
                <a:solidFill>
                  <a:schemeClr val="accent2"/>
                </a:solidFill>
              </a:rPr>
              <a:t>cout.seft(ios::hex, ios::basefield);</a:t>
            </a:r>
          </a:p>
          <a:p>
            <a:pPr lvl="1"/>
            <a:endParaRPr lang="es-ES" sz="2400">
              <a:solidFill>
                <a:schemeClr val="accent2"/>
              </a:solidFill>
            </a:endParaRPr>
          </a:p>
          <a:p>
            <a:r>
              <a:rPr lang="es-ES" sz="2800">
                <a:solidFill>
                  <a:schemeClr val="accent2"/>
                </a:solidFill>
              </a:rPr>
              <a:t>La otra forma es mediante </a:t>
            </a:r>
            <a:r>
              <a:rPr lang="es-ES" sz="2800" b="1">
                <a:solidFill>
                  <a:schemeClr val="accent2"/>
                </a:solidFill>
              </a:rPr>
              <a:t>manipuladores</a:t>
            </a:r>
            <a:r>
              <a:rPr lang="es-ES" sz="2800">
                <a:solidFill>
                  <a:schemeClr val="accent2"/>
                </a:solidFill>
              </a:rPr>
              <a:t>, más cómodo permiten insertarse directamente en un flujo mediante el operador &lt;&lt;.</a:t>
            </a:r>
          </a:p>
          <a:p>
            <a:endParaRPr lang="es-ES" sz="2800">
              <a:solidFill>
                <a:schemeClr val="accent2"/>
              </a:solidFill>
            </a:endParaRPr>
          </a:p>
          <a:p>
            <a:pPr lvl="1"/>
            <a:endParaRPr lang="es-E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FFF-4A71-42AD-A60E-38CB739EA736}" type="slidenum">
              <a:rPr lang="es-ES">
                <a:solidFill>
                  <a:srgbClr val="000000"/>
                </a:solidFill>
                <a:latin typeface="Arial"/>
              </a:rPr>
              <a:pPr/>
              <a:t>36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Formatear la salida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>
                <a:solidFill>
                  <a:schemeClr val="accent2"/>
                </a:solidFill>
              </a:rPr>
              <a:t>Para octal: cout &lt;&lt; oct &lt;&lt; 23;</a:t>
            </a:r>
          </a:p>
          <a:p>
            <a:endParaRPr lang="es-ES">
              <a:solidFill>
                <a:schemeClr val="accent2"/>
              </a:solidFill>
            </a:endParaRPr>
          </a:p>
          <a:p>
            <a:r>
              <a:rPr lang="es-ES">
                <a:solidFill>
                  <a:schemeClr val="accent2"/>
                </a:solidFill>
              </a:rPr>
              <a:t>Varios: 	</a:t>
            </a:r>
          </a:p>
          <a:p>
            <a:pPr lvl="1"/>
            <a:r>
              <a:rPr lang="es-ES">
                <a:solidFill>
                  <a:schemeClr val="accent2"/>
                </a:solidFill>
              </a:rPr>
              <a:t>cout &lt;&lt; oct &lt;&lt; 23 &lt;&lt; dec &lt;&lt; 23 &lt;&lt; hex &lt;&lt; y;</a:t>
            </a:r>
          </a:p>
          <a:p>
            <a:pPr lvl="1"/>
            <a:r>
              <a:rPr lang="es-ES">
                <a:solidFill>
                  <a:schemeClr val="accent2"/>
                </a:solidFill>
              </a:rPr>
              <a:t>También podemos leer un número en hex:</a:t>
            </a:r>
          </a:p>
          <a:p>
            <a:pPr lvl="2"/>
            <a:r>
              <a:rPr lang="es-ES">
                <a:solidFill>
                  <a:schemeClr val="accent2"/>
                </a:solidFill>
              </a:rPr>
              <a:t>	cin &gt;&gt; </a:t>
            </a:r>
            <a:r>
              <a:rPr lang="es-ES" b="1">
                <a:solidFill>
                  <a:schemeClr val="accent2"/>
                </a:solidFill>
              </a:rPr>
              <a:t>hex</a:t>
            </a:r>
            <a:r>
              <a:rPr lang="es-ES">
                <a:solidFill>
                  <a:schemeClr val="accent2"/>
                </a:solidFill>
              </a:rPr>
              <a:t> &gt;&gt; var2;</a:t>
            </a:r>
          </a:p>
          <a:p>
            <a:pPr lvl="2"/>
            <a:r>
              <a:rPr lang="es-ES">
                <a:solidFill>
                  <a:schemeClr val="accent2"/>
                </a:solidFill>
              </a:rPr>
              <a:t>	cout &lt;&lt; "El otro numero es: " &lt;&lt; var2;</a:t>
            </a:r>
          </a:p>
          <a:p>
            <a:pPr lvl="1"/>
            <a:endParaRPr lang="es-E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AC8C-19AB-42A9-866A-BA83D3E9812B}" type="slidenum">
              <a:rPr lang="es-ES">
                <a:solidFill>
                  <a:srgbClr val="000000"/>
                </a:solidFill>
                <a:latin typeface="Arial"/>
              </a:rPr>
              <a:pPr/>
              <a:t>37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/>
              <a:t>Formatear la salida: Ancho y Relleno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>
                <a:solidFill>
                  <a:schemeClr val="accent2"/>
                </a:solidFill>
              </a:rPr>
              <a:t>Mediante el indicador:</a:t>
            </a:r>
          </a:p>
          <a:p>
            <a:pPr lvl="1"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cout.width(5);</a:t>
            </a:r>
          </a:p>
          <a:p>
            <a:pPr lvl="1"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cout.fill(‘#’);</a:t>
            </a:r>
          </a:p>
          <a:p>
            <a:pPr lvl="1"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cout &lt;&lt; 23 &lt;&lt; endl;</a:t>
            </a:r>
          </a:p>
          <a:p>
            <a:pPr lvl="2">
              <a:buFontTx/>
              <a:buNone/>
            </a:pPr>
            <a:endParaRPr lang="es-ES">
              <a:solidFill>
                <a:schemeClr val="accent2"/>
              </a:solidFill>
            </a:endParaRPr>
          </a:p>
          <a:p>
            <a:r>
              <a:rPr lang="es-ES">
                <a:solidFill>
                  <a:schemeClr val="accent2"/>
                </a:solidFill>
              </a:rPr>
              <a:t>Mediante el manipulador:</a:t>
            </a:r>
          </a:p>
          <a:p>
            <a:pPr lvl="1"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cout &lt;&lt; setw(5)  &lt;&lt; setfill(‘#’) &lt;&lt; 23 &lt;&lt; endl;</a:t>
            </a:r>
          </a:p>
          <a:p>
            <a:pPr lvl="1"/>
            <a:endParaRPr lang="es-E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85CC-585D-4AAD-8AAA-6AA4EB34B63F}" type="slidenum">
              <a:rPr lang="es-ES">
                <a:solidFill>
                  <a:srgbClr val="000000"/>
                </a:solidFill>
                <a:latin typeface="Arial"/>
              </a:rPr>
              <a:pPr/>
              <a:t>38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Formatear la salida: Alineación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77962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800" dirty="0">
                <a:solidFill>
                  <a:schemeClr val="accent2"/>
                </a:solidFill>
              </a:rPr>
              <a:t>Indicadores: (</a:t>
            </a:r>
            <a:r>
              <a:rPr lang="es-ES" sz="2800" dirty="0" err="1">
                <a:solidFill>
                  <a:schemeClr val="accent2"/>
                </a:solidFill>
              </a:rPr>
              <a:t>left</a:t>
            </a:r>
            <a:r>
              <a:rPr lang="es-ES" sz="2800" dirty="0">
                <a:solidFill>
                  <a:schemeClr val="accent2"/>
                </a:solidFill>
              </a:rPr>
              <a:t>, </a:t>
            </a:r>
            <a:r>
              <a:rPr lang="es-ES" sz="2800" dirty="0" err="1">
                <a:solidFill>
                  <a:schemeClr val="accent2"/>
                </a:solidFill>
              </a:rPr>
              <a:t>right</a:t>
            </a:r>
            <a:r>
              <a:rPr lang="es-ES" sz="2800" dirty="0">
                <a:solidFill>
                  <a:schemeClr val="accent2"/>
                </a:solidFill>
              </a:rPr>
              <a:t>, </a:t>
            </a:r>
            <a:r>
              <a:rPr lang="es-ES" sz="2800" dirty="0" err="1">
                <a:solidFill>
                  <a:schemeClr val="accent2"/>
                </a:solidFill>
              </a:rPr>
              <a:t>internal</a:t>
            </a:r>
            <a:r>
              <a:rPr lang="es-ES" sz="2800" dirty="0">
                <a:solidFill>
                  <a:schemeClr val="accent2"/>
                </a:solidFill>
              </a:rPr>
              <a:t>).</a:t>
            </a:r>
          </a:p>
          <a:p>
            <a:pPr lvl="1">
              <a:lnSpc>
                <a:spcPct val="80000"/>
              </a:lnSpc>
            </a:pPr>
            <a:r>
              <a:rPr lang="es-ES" sz="2400" dirty="0" err="1">
                <a:solidFill>
                  <a:schemeClr val="accent2"/>
                </a:solidFill>
              </a:rPr>
              <a:t>cout.setf</a:t>
            </a:r>
            <a:r>
              <a:rPr lang="es-ES" sz="2400" dirty="0">
                <a:solidFill>
                  <a:schemeClr val="accent2"/>
                </a:solidFill>
              </a:rPr>
              <a:t>(</a:t>
            </a:r>
            <a:r>
              <a:rPr lang="es-ES" sz="2400" dirty="0" err="1">
                <a:solidFill>
                  <a:schemeClr val="accent2"/>
                </a:solidFill>
              </a:rPr>
              <a:t>ios:right</a:t>
            </a:r>
            <a:r>
              <a:rPr lang="es-ES" sz="2400" dirty="0">
                <a:solidFill>
                  <a:schemeClr val="accent2"/>
                </a:solidFill>
              </a:rPr>
              <a:t>, </a:t>
            </a:r>
            <a:r>
              <a:rPr lang="es-ES" sz="2400" dirty="0" err="1">
                <a:solidFill>
                  <a:schemeClr val="accent2"/>
                </a:solidFill>
              </a:rPr>
              <a:t>ios:adjustfield</a:t>
            </a:r>
            <a:r>
              <a:rPr lang="es-ES" sz="2400" dirty="0">
                <a:solidFill>
                  <a:schemeClr val="accent2"/>
                </a:solidFill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s-ES" sz="2400" dirty="0" err="1">
                <a:solidFill>
                  <a:schemeClr val="accent2"/>
                </a:solidFill>
              </a:rPr>
              <a:t>cout.setf</a:t>
            </a:r>
            <a:r>
              <a:rPr lang="es-ES" sz="2400" dirty="0">
                <a:solidFill>
                  <a:schemeClr val="accent2"/>
                </a:solidFill>
              </a:rPr>
              <a:t>(</a:t>
            </a:r>
            <a:r>
              <a:rPr lang="es-ES" sz="2400" dirty="0" err="1">
                <a:solidFill>
                  <a:schemeClr val="accent2"/>
                </a:solidFill>
              </a:rPr>
              <a:t>ios:left</a:t>
            </a:r>
            <a:r>
              <a:rPr lang="es-ES" sz="2400" dirty="0">
                <a:solidFill>
                  <a:schemeClr val="accent2"/>
                </a:solidFill>
              </a:rPr>
              <a:t>, </a:t>
            </a:r>
            <a:r>
              <a:rPr lang="es-ES" sz="2400" dirty="0" err="1">
                <a:solidFill>
                  <a:schemeClr val="accent2"/>
                </a:solidFill>
              </a:rPr>
              <a:t>ios:adjustfield</a:t>
            </a:r>
            <a:r>
              <a:rPr lang="es-ES" sz="2400" dirty="0">
                <a:solidFill>
                  <a:schemeClr val="accent2"/>
                </a:solidFill>
              </a:rPr>
              <a:t>);</a:t>
            </a:r>
          </a:p>
          <a:p>
            <a:pPr lvl="1"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 dirty="0">
                <a:solidFill>
                  <a:schemeClr val="accent2"/>
                </a:solidFill>
              </a:rPr>
              <a:t>Manipuladores:</a:t>
            </a:r>
          </a:p>
          <a:p>
            <a:pPr lvl="1"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Insertándolos directamente en el flujo: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 err="1">
                <a:solidFill>
                  <a:schemeClr val="accent2"/>
                </a:solidFill>
              </a:rPr>
              <a:t>cout</a:t>
            </a:r>
            <a:r>
              <a:rPr lang="en-US" sz="2400" dirty="0">
                <a:solidFill>
                  <a:schemeClr val="accent2"/>
                </a:solidFill>
              </a:rPr>
              <a:t> &lt;&lt; </a:t>
            </a:r>
            <a:r>
              <a:rPr lang="en-US" sz="2400" dirty="0" err="1">
                <a:solidFill>
                  <a:schemeClr val="accent2"/>
                </a:solidFill>
              </a:rPr>
              <a:t>setw</a:t>
            </a:r>
            <a:r>
              <a:rPr lang="en-US" sz="2400" dirty="0">
                <a:solidFill>
                  <a:schemeClr val="accent2"/>
                </a:solidFill>
              </a:rPr>
              <a:t>(5) &lt;&lt; </a:t>
            </a:r>
            <a:r>
              <a:rPr lang="en-US" sz="2400" dirty="0" err="1">
                <a:solidFill>
                  <a:schemeClr val="accent2"/>
                </a:solidFill>
              </a:rPr>
              <a:t>setfill</a:t>
            </a:r>
            <a:r>
              <a:rPr lang="en-US" sz="2400" dirty="0">
                <a:solidFill>
                  <a:schemeClr val="accent2"/>
                </a:solidFill>
              </a:rPr>
              <a:t>('#') &lt;&lt; -23 &lt;&lt; </a:t>
            </a:r>
            <a:r>
              <a:rPr lang="en-US" sz="2400" dirty="0" err="1">
                <a:solidFill>
                  <a:schemeClr val="accent2"/>
                </a:solidFill>
              </a:rPr>
              <a:t>endl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 err="1">
                <a:solidFill>
                  <a:schemeClr val="accent2"/>
                </a:solidFill>
              </a:rPr>
              <a:t>cout</a:t>
            </a:r>
            <a:r>
              <a:rPr lang="en-US" sz="2400" dirty="0">
                <a:solidFill>
                  <a:schemeClr val="accent2"/>
                </a:solidFill>
              </a:rPr>
              <a:t> &lt;&lt; </a:t>
            </a:r>
            <a:r>
              <a:rPr lang="en-US" sz="2400" dirty="0" err="1">
                <a:solidFill>
                  <a:schemeClr val="accent2"/>
                </a:solidFill>
              </a:rPr>
              <a:t>setw</a:t>
            </a:r>
            <a:r>
              <a:rPr lang="en-US" sz="2400" dirty="0">
                <a:solidFill>
                  <a:schemeClr val="accent2"/>
                </a:solidFill>
              </a:rPr>
              <a:t>(5) &lt;&lt; </a:t>
            </a:r>
            <a:r>
              <a:rPr lang="en-US" sz="2400" b="1" dirty="0">
                <a:solidFill>
                  <a:schemeClr val="accent2"/>
                </a:solidFill>
              </a:rPr>
              <a:t>left</a:t>
            </a:r>
            <a:r>
              <a:rPr lang="en-US" sz="2400" dirty="0">
                <a:solidFill>
                  <a:schemeClr val="accent2"/>
                </a:solidFill>
              </a:rPr>
              <a:t> &lt;&lt; -23 &lt;&lt; </a:t>
            </a:r>
            <a:r>
              <a:rPr lang="en-US" sz="2400" dirty="0" err="1">
                <a:solidFill>
                  <a:schemeClr val="accent2"/>
                </a:solidFill>
              </a:rPr>
              <a:t>endl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 err="1">
                <a:solidFill>
                  <a:schemeClr val="accent2"/>
                </a:solidFill>
              </a:rPr>
              <a:t>cout</a:t>
            </a:r>
            <a:r>
              <a:rPr lang="en-US" sz="2400" dirty="0">
                <a:solidFill>
                  <a:schemeClr val="accent2"/>
                </a:solidFill>
              </a:rPr>
              <a:t> &lt;&lt; </a:t>
            </a:r>
            <a:r>
              <a:rPr lang="en-US" sz="2400" dirty="0" err="1">
                <a:solidFill>
                  <a:schemeClr val="accent2"/>
                </a:solidFill>
              </a:rPr>
              <a:t>setw</a:t>
            </a:r>
            <a:r>
              <a:rPr lang="en-US" sz="2400" dirty="0">
                <a:solidFill>
                  <a:schemeClr val="accent2"/>
                </a:solidFill>
              </a:rPr>
              <a:t>(5) &lt;&lt; </a:t>
            </a:r>
            <a:r>
              <a:rPr lang="en-US" sz="2400" b="1" dirty="0">
                <a:solidFill>
                  <a:schemeClr val="accent2"/>
                </a:solidFill>
              </a:rPr>
              <a:t>internal</a:t>
            </a:r>
            <a:r>
              <a:rPr lang="en-US" sz="2400" dirty="0">
                <a:solidFill>
                  <a:schemeClr val="accent2"/>
                </a:solidFill>
              </a:rPr>
              <a:t> &lt;&lt; -23 &lt;&lt; </a:t>
            </a:r>
            <a:r>
              <a:rPr lang="en-US" sz="2400" dirty="0" err="1">
                <a:solidFill>
                  <a:schemeClr val="accent2"/>
                </a:solidFill>
              </a:rPr>
              <a:t>endl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24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Salida: por defecto alinea a la derecha: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##-23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-23##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-##23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732-D5CF-48BD-BC31-65E47DB119F0}" type="slidenum">
              <a:rPr lang="es-ES">
                <a:solidFill>
                  <a:srgbClr val="000000"/>
                </a:solidFill>
                <a:latin typeface="Arial"/>
              </a:rPr>
              <a:pPr/>
              <a:t>39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85800"/>
          </a:xfrm>
        </p:spPr>
        <p:txBody>
          <a:bodyPr/>
          <a:lstStyle/>
          <a:p>
            <a:r>
              <a:rPr lang="es-ES" sz="4000"/>
              <a:t>Formatear la salida: Precisión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3700" y="713707"/>
            <a:ext cx="4495800" cy="6019800"/>
          </a:xfrm>
        </p:spPr>
        <p:txBody>
          <a:bodyPr/>
          <a:lstStyle/>
          <a:p>
            <a:r>
              <a:rPr lang="es-ES" sz="2400" dirty="0">
                <a:solidFill>
                  <a:schemeClr val="accent2"/>
                </a:solidFill>
              </a:rPr>
              <a:t>Para números en punto flotante:</a:t>
            </a:r>
          </a:p>
          <a:p>
            <a:pPr lvl="1"/>
            <a:r>
              <a:rPr lang="es-ES" sz="2000" dirty="0">
                <a:solidFill>
                  <a:schemeClr val="accent2"/>
                </a:solidFill>
              </a:rPr>
              <a:t>fijo, científico y general.</a:t>
            </a:r>
          </a:p>
          <a:p>
            <a:pPr lvl="1"/>
            <a:endParaRPr lang="es-ES" sz="2000" dirty="0">
              <a:solidFill>
                <a:schemeClr val="accent2"/>
              </a:solidFill>
            </a:endParaRPr>
          </a:p>
          <a:p>
            <a:r>
              <a:rPr lang="es-ES" sz="2400" b="1" dirty="0">
                <a:solidFill>
                  <a:schemeClr val="accent2"/>
                </a:solidFill>
              </a:rPr>
              <a:t>Indicadores</a:t>
            </a:r>
            <a:r>
              <a:rPr lang="es-ES" sz="2400" dirty="0">
                <a:solidFill>
                  <a:schemeClr val="accent2"/>
                </a:solidFill>
              </a:rPr>
              <a:t>: mediante </a:t>
            </a:r>
            <a:r>
              <a:rPr lang="es-ES" sz="2400" dirty="0" err="1">
                <a:solidFill>
                  <a:schemeClr val="accent2"/>
                </a:solidFill>
              </a:rPr>
              <a:t>setf</a:t>
            </a:r>
            <a:endParaRPr lang="es-ES" sz="2400" dirty="0">
              <a:solidFill>
                <a:schemeClr val="accent2"/>
              </a:solidFill>
            </a:endParaRPr>
          </a:p>
          <a:p>
            <a:pPr lvl="1"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	</a:t>
            </a:r>
            <a:r>
              <a:rPr lang="es-ES" sz="1600" dirty="0" err="1">
                <a:solidFill>
                  <a:schemeClr val="accent2"/>
                </a:solidFill>
              </a:rPr>
              <a:t>cout</a:t>
            </a:r>
            <a:r>
              <a:rPr lang="es-ES" sz="1600" dirty="0">
                <a:solidFill>
                  <a:schemeClr val="accent2"/>
                </a:solidFill>
              </a:rPr>
              <a:t> &lt;&lt; 1234.56789 &lt;&lt; </a:t>
            </a:r>
            <a:r>
              <a:rPr lang="es-ES" sz="1600" dirty="0" err="1">
                <a:solidFill>
                  <a:schemeClr val="accent2"/>
                </a:solidFill>
              </a:rPr>
              <a:t>endl</a:t>
            </a:r>
            <a:r>
              <a:rPr lang="es-ES" sz="1600" dirty="0">
                <a:solidFill>
                  <a:schemeClr val="accent2"/>
                </a:solidFill>
              </a:rPr>
              <a:t>;</a:t>
            </a:r>
          </a:p>
          <a:p>
            <a:pPr lvl="1">
              <a:buFontTx/>
              <a:buNone/>
            </a:pPr>
            <a:r>
              <a:rPr lang="es-ES" sz="1600" dirty="0">
                <a:solidFill>
                  <a:schemeClr val="accent2"/>
                </a:solidFill>
              </a:rPr>
              <a:t>	</a:t>
            </a:r>
            <a:r>
              <a:rPr lang="es-ES" sz="1600" dirty="0" err="1">
                <a:solidFill>
                  <a:schemeClr val="accent2"/>
                </a:solidFill>
              </a:rPr>
              <a:t>cout.setf</a:t>
            </a:r>
            <a:r>
              <a:rPr lang="es-ES" sz="1600" dirty="0">
                <a:solidFill>
                  <a:schemeClr val="accent2"/>
                </a:solidFill>
              </a:rPr>
              <a:t>(</a:t>
            </a:r>
            <a:r>
              <a:rPr lang="es-ES" sz="1600" dirty="0" err="1">
                <a:solidFill>
                  <a:schemeClr val="accent2"/>
                </a:solidFill>
              </a:rPr>
              <a:t>ios</a:t>
            </a:r>
            <a:r>
              <a:rPr lang="es-ES" sz="1600" dirty="0">
                <a:solidFill>
                  <a:schemeClr val="accent2"/>
                </a:solidFill>
              </a:rPr>
              <a:t>::</a:t>
            </a:r>
            <a:r>
              <a:rPr lang="es-ES" sz="1600" dirty="0" err="1">
                <a:solidFill>
                  <a:schemeClr val="accent2"/>
                </a:solidFill>
              </a:rPr>
              <a:t>scientific</a:t>
            </a:r>
            <a:r>
              <a:rPr lang="es-ES" sz="1600" dirty="0">
                <a:solidFill>
                  <a:schemeClr val="accent2"/>
                </a:solidFill>
              </a:rPr>
              <a:t>, </a:t>
            </a:r>
            <a:r>
              <a:rPr lang="es-ES" sz="1600" dirty="0" err="1">
                <a:solidFill>
                  <a:schemeClr val="accent2"/>
                </a:solidFill>
              </a:rPr>
              <a:t>ios</a:t>
            </a:r>
            <a:r>
              <a:rPr lang="es-ES" sz="1600" dirty="0">
                <a:solidFill>
                  <a:schemeClr val="accent2"/>
                </a:solidFill>
              </a:rPr>
              <a:t>::</a:t>
            </a:r>
            <a:r>
              <a:rPr lang="es-ES" sz="1600" dirty="0" err="1">
                <a:solidFill>
                  <a:schemeClr val="accent2"/>
                </a:solidFill>
              </a:rPr>
              <a:t>floatfield</a:t>
            </a:r>
            <a:r>
              <a:rPr lang="es-ES" sz="1600" dirty="0">
                <a:solidFill>
                  <a:schemeClr val="accent2"/>
                </a:solidFill>
              </a:rPr>
              <a:t>);</a:t>
            </a:r>
          </a:p>
          <a:p>
            <a:pPr lvl="1">
              <a:buFontTx/>
              <a:buNone/>
            </a:pPr>
            <a:r>
              <a:rPr lang="es-ES" sz="1600" dirty="0">
                <a:solidFill>
                  <a:schemeClr val="accent2"/>
                </a:solidFill>
              </a:rPr>
              <a:t>	</a:t>
            </a:r>
            <a:r>
              <a:rPr lang="es-ES" sz="1600" dirty="0" err="1">
                <a:solidFill>
                  <a:schemeClr val="accent2"/>
                </a:solidFill>
              </a:rPr>
              <a:t>cout</a:t>
            </a:r>
            <a:r>
              <a:rPr lang="es-ES" sz="1600" dirty="0">
                <a:solidFill>
                  <a:schemeClr val="accent2"/>
                </a:solidFill>
              </a:rPr>
              <a:t> &lt;&lt; 1234.56789 &lt;&lt; </a:t>
            </a:r>
            <a:r>
              <a:rPr lang="es-ES" sz="1600" dirty="0" err="1">
                <a:solidFill>
                  <a:schemeClr val="accent2"/>
                </a:solidFill>
              </a:rPr>
              <a:t>endl</a:t>
            </a:r>
            <a:r>
              <a:rPr lang="es-ES" sz="1600" dirty="0">
                <a:solidFill>
                  <a:schemeClr val="accent2"/>
                </a:solidFill>
              </a:rPr>
              <a:t>;</a:t>
            </a:r>
          </a:p>
          <a:p>
            <a:pPr lvl="1">
              <a:buFontTx/>
              <a:buNone/>
            </a:pPr>
            <a:r>
              <a:rPr lang="es-ES" sz="1600" dirty="0">
                <a:solidFill>
                  <a:schemeClr val="accent2"/>
                </a:solidFill>
              </a:rPr>
              <a:t>	</a:t>
            </a:r>
            <a:r>
              <a:rPr lang="es-ES" sz="1600" dirty="0" err="1">
                <a:solidFill>
                  <a:schemeClr val="accent2"/>
                </a:solidFill>
              </a:rPr>
              <a:t>cout.setf</a:t>
            </a:r>
            <a:r>
              <a:rPr lang="es-ES" sz="1600" dirty="0">
                <a:solidFill>
                  <a:schemeClr val="accent2"/>
                </a:solidFill>
              </a:rPr>
              <a:t>(</a:t>
            </a:r>
            <a:r>
              <a:rPr lang="es-ES" sz="1600" dirty="0" err="1">
                <a:solidFill>
                  <a:schemeClr val="accent2"/>
                </a:solidFill>
              </a:rPr>
              <a:t>ios</a:t>
            </a:r>
            <a:r>
              <a:rPr lang="es-ES" sz="1600" dirty="0">
                <a:solidFill>
                  <a:schemeClr val="accent2"/>
                </a:solidFill>
              </a:rPr>
              <a:t>::</a:t>
            </a:r>
            <a:r>
              <a:rPr lang="es-ES" sz="1600" dirty="0" err="1">
                <a:solidFill>
                  <a:schemeClr val="accent2"/>
                </a:solidFill>
              </a:rPr>
              <a:t>fixed</a:t>
            </a:r>
            <a:r>
              <a:rPr lang="es-ES" sz="1600" dirty="0">
                <a:solidFill>
                  <a:schemeClr val="accent2"/>
                </a:solidFill>
              </a:rPr>
              <a:t>, </a:t>
            </a:r>
            <a:r>
              <a:rPr lang="es-ES" sz="1600" dirty="0" err="1">
                <a:solidFill>
                  <a:schemeClr val="accent2"/>
                </a:solidFill>
              </a:rPr>
              <a:t>ios</a:t>
            </a:r>
            <a:r>
              <a:rPr lang="es-ES" sz="1600" dirty="0">
                <a:solidFill>
                  <a:schemeClr val="accent2"/>
                </a:solidFill>
              </a:rPr>
              <a:t>::</a:t>
            </a:r>
            <a:r>
              <a:rPr lang="es-ES" sz="1600" dirty="0" err="1">
                <a:solidFill>
                  <a:schemeClr val="accent2"/>
                </a:solidFill>
              </a:rPr>
              <a:t>floatfield</a:t>
            </a:r>
            <a:r>
              <a:rPr lang="es-ES" sz="1600" dirty="0">
                <a:solidFill>
                  <a:schemeClr val="accent2"/>
                </a:solidFill>
              </a:rPr>
              <a:t>);</a:t>
            </a:r>
          </a:p>
          <a:p>
            <a:pPr lvl="1">
              <a:buFontTx/>
              <a:buNone/>
            </a:pPr>
            <a:r>
              <a:rPr lang="es-ES" sz="1600" dirty="0">
                <a:solidFill>
                  <a:schemeClr val="accent2"/>
                </a:solidFill>
              </a:rPr>
              <a:t>	</a:t>
            </a:r>
            <a:r>
              <a:rPr lang="es-ES" sz="1600" dirty="0" err="1">
                <a:solidFill>
                  <a:schemeClr val="accent2"/>
                </a:solidFill>
              </a:rPr>
              <a:t>cout</a:t>
            </a:r>
            <a:r>
              <a:rPr lang="es-ES" sz="1600" dirty="0">
                <a:solidFill>
                  <a:schemeClr val="accent2"/>
                </a:solidFill>
              </a:rPr>
              <a:t> &lt;&lt; 1234.56789 &lt;&lt; </a:t>
            </a:r>
            <a:r>
              <a:rPr lang="es-ES" sz="1600" dirty="0" err="1">
                <a:solidFill>
                  <a:schemeClr val="accent2"/>
                </a:solidFill>
              </a:rPr>
              <a:t>endl</a:t>
            </a:r>
            <a:r>
              <a:rPr lang="es-ES" sz="1600" dirty="0">
                <a:solidFill>
                  <a:schemeClr val="accent2"/>
                </a:solidFill>
              </a:rPr>
              <a:t>;</a:t>
            </a:r>
          </a:p>
          <a:p>
            <a:pPr lvl="1">
              <a:buFontTx/>
              <a:buNone/>
            </a:pPr>
            <a:endParaRPr lang="es-ES" sz="1600" dirty="0">
              <a:solidFill>
                <a:schemeClr val="accent2"/>
              </a:solidFill>
            </a:endParaRPr>
          </a:p>
          <a:p>
            <a:r>
              <a:rPr lang="es-ES" sz="1800" b="1" dirty="0">
                <a:solidFill>
                  <a:schemeClr val="accent2"/>
                </a:solidFill>
              </a:rPr>
              <a:t>Manipuladores</a:t>
            </a:r>
            <a:r>
              <a:rPr lang="es-ES" sz="1800" dirty="0">
                <a:solidFill>
                  <a:schemeClr val="accent2"/>
                </a:solidFill>
              </a:rPr>
              <a:t>:</a:t>
            </a:r>
          </a:p>
          <a:p>
            <a:pPr lvl="1">
              <a:buFontTx/>
              <a:buNone/>
            </a:pPr>
            <a:r>
              <a:rPr lang="es-ES" sz="1600" dirty="0">
                <a:solidFill>
                  <a:schemeClr val="accent2"/>
                </a:solidFill>
              </a:rPr>
              <a:t>Se añaden directamente al flujo:</a:t>
            </a:r>
          </a:p>
          <a:p>
            <a:pPr lvl="1">
              <a:buFontTx/>
              <a:buNone/>
            </a:pPr>
            <a:r>
              <a:rPr lang="es-ES" sz="1400" dirty="0" err="1">
                <a:solidFill>
                  <a:schemeClr val="accent2"/>
                </a:solidFill>
              </a:rPr>
              <a:t>cout</a:t>
            </a:r>
            <a:r>
              <a:rPr lang="es-ES" sz="1400" dirty="0">
                <a:solidFill>
                  <a:schemeClr val="accent2"/>
                </a:solidFill>
              </a:rPr>
              <a:t> &lt;&lt; 1234.56789 &lt;&lt; </a:t>
            </a:r>
            <a:r>
              <a:rPr lang="es-ES" sz="1400" dirty="0" err="1">
                <a:solidFill>
                  <a:schemeClr val="accent2"/>
                </a:solidFill>
              </a:rPr>
              <a:t>endl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</a:p>
          <a:p>
            <a:pPr lvl="1">
              <a:buFontTx/>
              <a:buNone/>
            </a:pPr>
            <a:r>
              <a:rPr lang="es-ES" sz="1400" dirty="0">
                <a:solidFill>
                  <a:schemeClr val="accent2"/>
                </a:solidFill>
              </a:rPr>
              <a:t>&lt;&lt; </a:t>
            </a:r>
            <a:r>
              <a:rPr lang="es-ES" sz="1400" dirty="0" err="1">
                <a:solidFill>
                  <a:schemeClr val="accent2"/>
                </a:solidFill>
              </a:rPr>
              <a:t>scientific</a:t>
            </a:r>
            <a:r>
              <a:rPr lang="es-ES" sz="1400" dirty="0">
                <a:solidFill>
                  <a:schemeClr val="accent2"/>
                </a:solidFill>
              </a:rPr>
              <a:t> &lt;&lt; 1234.56789 &lt;&lt; </a:t>
            </a:r>
            <a:r>
              <a:rPr lang="es-ES" sz="1400" dirty="0" err="1">
                <a:solidFill>
                  <a:schemeClr val="accent2"/>
                </a:solidFill>
              </a:rPr>
              <a:t>endl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</a:p>
          <a:p>
            <a:pPr lvl="1">
              <a:buFontTx/>
              <a:buNone/>
            </a:pPr>
            <a:r>
              <a:rPr lang="es-ES" sz="1400" dirty="0">
                <a:solidFill>
                  <a:schemeClr val="accent2"/>
                </a:solidFill>
              </a:rPr>
              <a:t>&lt;&lt; </a:t>
            </a:r>
            <a:r>
              <a:rPr lang="es-ES" sz="1400" dirty="0" err="1">
                <a:solidFill>
                  <a:schemeClr val="accent2"/>
                </a:solidFill>
              </a:rPr>
              <a:t>fixed</a:t>
            </a:r>
            <a:r>
              <a:rPr lang="es-ES" sz="1400" dirty="0">
                <a:solidFill>
                  <a:schemeClr val="accent2"/>
                </a:solidFill>
              </a:rPr>
              <a:t> &lt;&lt; 1234.56789 &lt;&lt; </a:t>
            </a:r>
            <a:r>
              <a:rPr lang="es-ES" sz="1400" dirty="0" err="1">
                <a:solidFill>
                  <a:schemeClr val="accent2"/>
                </a:solidFill>
              </a:rPr>
              <a:t>endl</a:t>
            </a:r>
            <a:r>
              <a:rPr lang="es-ES" sz="1400" dirty="0">
                <a:solidFill>
                  <a:schemeClr val="accent2"/>
                </a:solidFill>
              </a:rPr>
              <a:t>;</a:t>
            </a:r>
          </a:p>
          <a:p>
            <a:pPr lvl="1">
              <a:buFontTx/>
              <a:buNone/>
            </a:pPr>
            <a:endParaRPr lang="es-ES" sz="1400" dirty="0">
              <a:solidFill>
                <a:schemeClr val="accent2"/>
              </a:solidFill>
            </a:endParaRPr>
          </a:p>
          <a:p>
            <a:endParaRPr lang="es-ES" sz="1400" dirty="0">
              <a:solidFill>
                <a:schemeClr val="accent2"/>
              </a:solidFill>
            </a:endParaRPr>
          </a:p>
          <a:p>
            <a:pPr lvl="1">
              <a:buFontTx/>
              <a:buNone/>
            </a:pPr>
            <a:endParaRPr lang="es-ES" sz="1600" dirty="0">
              <a:solidFill>
                <a:schemeClr val="accent2"/>
              </a:solidFill>
            </a:endParaRP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685800"/>
            <a:ext cx="4038600" cy="5943600"/>
          </a:xfrm>
        </p:spPr>
        <p:txBody>
          <a:bodyPr/>
          <a:lstStyle/>
          <a:p>
            <a:pPr>
              <a:buFontTx/>
              <a:buNone/>
            </a:pPr>
            <a:r>
              <a:rPr lang="es-ES" sz="2000" b="1" dirty="0">
                <a:solidFill>
                  <a:schemeClr val="accent2"/>
                </a:solidFill>
              </a:rPr>
              <a:t>Salida:</a:t>
            </a:r>
          </a:p>
          <a:p>
            <a:pPr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1234.57</a:t>
            </a:r>
          </a:p>
          <a:p>
            <a:pPr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1.234568e+003</a:t>
            </a:r>
          </a:p>
          <a:p>
            <a:pPr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1234.567890</a:t>
            </a:r>
          </a:p>
          <a:p>
            <a:pPr>
              <a:buFontTx/>
              <a:buNone/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Además:</a:t>
            </a:r>
          </a:p>
          <a:p>
            <a:pPr>
              <a:buFontTx/>
              <a:buNone/>
            </a:pPr>
            <a:r>
              <a:rPr lang="es-ES" sz="2000" dirty="0" err="1">
                <a:solidFill>
                  <a:schemeClr val="accent2"/>
                </a:solidFill>
              </a:rPr>
              <a:t>cout.precision</a:t>
            </a:r>
            <a:r>
              <a:rPr lang="es-ES" sz="2000" dirty="0">
                <a:solidFill>
                  <a:schemeClr val="accent2"/>
                </a:solidFill>
              </a:rPr>
              <a:t>(4);</a:t>
            </a:r>
          </a:p>
          <a:p>
            <a:pPr>
              <a:buFontTx/>
              <a:buNone/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s-ES" sz="2000" b="1" dirty="0">
                <a:solidFill>
                  <a:schemeClr val="accent2"/>
                </a:solidFill>
              </a:rPr>
              <a:t>O:</a:t>
            </a:r>
          </a:p>
          <a:p>
            <a:pPr>
              <a:buFontTx/>
              <a:buNone/>
            </a:pPr>
            <a:r>
              <a:rPr lang="es-ES" sz="2000" dirty="0" err="1">
                <a:solidFill>
                  <a:schemeClr val="accent2"/>
                </a:solidFill>
              </a:rPr>
              <a:t>cout</a:t>
            </a:r>
            <a:r>
              <a:rPr lang="es-ES" sz="2000" dirty="0">
                <a:solidFill>
                  <a:schemeClr val="accent2"/>
                </a:solidFill>
              </a:rPr>
              <a:t> &lt;&lt; </a:t>
            </a:r>
            <a:r>
              <a:rPr lang="es-ES" sz="2000" dirty="0" err="1">
                <a:solidFill>
                  <a:schemeClr val="accent2"/>
                </a:solidFill>
              </a:rPr>
              <a:t>setprecision</a:t>
            </a:r>
            <a:r>
              <a:rPr lang="es-ES" sz="2000" dirty="0">
                <a:solidFill>
                  <a:schemeClr val="accent2"/>
                </a:solidFill>
              </a:rPr>
              <a:t>(4);</a:t>
            </a:r>
          </a:p>
          <a:p>
            <a:pPr>
              <a:buFontTx/>
              <a:buNone/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s-ES" sz="2000" dirty="0" err="1">
                <a:solidFill>
                  <a:schemeClr val="accent2"/>
                </a:solidFill>
              </a:rPr>
              <a:t>endl</a:t>
            </a:r>
            <a:r>
              <a:rPr lang="es-ES" sz="2000" dirty="0">
                <a:solidFill>
                  <a:schemeClr val="accent2"/>
                </a:solidFill>
              </a:rPr>
              <a:t>: Salta de línea.</a:t>
            </a:r>
          </a:p>
          <a:p>
            <a:pPr>
              <a:buFontTx/>
              <a:buNone/>
            </a:pPr>
            <a:r>
              <a:rPr lang="es-ES" sz="2000" dirty="0" err="1">
                <a:solidFill>
                  <a:schemeClr val="accent2"/>
                </a:solidFill>
              </a:rPr>
              <a:t>ends</a:t>
            </a:r>
            <a:r>
              <a:rPr lang="es-ES" sz="2000" dirty="0">
                <a:solidFill>
                  <a:schemeClr val="accent2"/>
                </a:solidFill>
              </a:rPr>
              <a:t>: inserta carácter nulo en la cadena.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3C0D2-AA39-4A43-B995-3C9585A6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s-ES" dirty="0"/>
              <a:t>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5AD6C0-962A-470C-8A52-FED486FC5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7327"/>
            <a:ext cx="10972800" cy="5237748"/>
          </a:xfrm>
        </p:spPr>
        <p:txBody>
          <a:bodyPr/>
          <a:lstStyle/>
          <a:p>
            <a:pPr marL="0" indent="0">
              <a:buNone/>
            </a:pPr>
            <a:r>
              <a:rPr lang="es-ES" sz="2400" b="1" dirty="0">
                <a:solidFill>
                  <a:schemeClr val="accent2"/>
                </a:solidFill>
              </a:rPr>
              <a:t>// Declaración del prototipo. Normalmente se ubicará en un fichero .H</a:t>
            </a:r>
          </a:p>
          <a:p>
            <a:pPr marL="0" indent="0">
              <a:buNone/>
            </a:pPr>
            <a:r>
              <a:rPr lang="es-ES" sz="2400" dirty="0" err="1">
                <a:solidFill>
                  <a:schemeClr val="accent2"/>
                </a:solidFill>
              </a:rPr>
              <a:t>void</a:t>
            </a:r>
            <a:r>
              <a:rPr lang="es-ES" sz="2400" dirty="0">
                <a:solidFill>
                  <a:schemeClr val="accent2"/>
                </a:solidFill>
              </a:rPr>
              <a:t> funcion1();</a:t>
            </a:r>
          </a:p>
          <a:p>
            <a:pPr marL="0" indent="0">
              <a:buNone/>
            </a:pPr>
            <a:endParaRPr lang="es-ES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sz="2400" b="1" dirty="0">
                <a:solidFill>
                  <a:schemeClr val="accent2"/>
                </a:solidFill>
              </a:rPr>
              <a:t>// Función principal.</a:t>
            </a:r>
          </a:p>
          <a:p>
            <a:pPr marL="0" indent="0">
              <a:buNone/>
            </a:pPr>
            <a:r>
              <a:rPr lang="es-ES" sz="2400" dirty="0" err="1">
                <a:solidFill>
                  <a:schemeClr val="accent2"/>
                </a:solidFill>
              </a:rPr>
              <a:t>int</a:t>
            </a:r>
            <a:r>
              <a:rPr lang="es-ES" sz="2400" dirty="0">
                <a:solidFill>
                  <a:schemeClr val="accent2"/>
                </a:solidFill>
              </a:rPr>
              <a:t> </a:t>
            </a:r>
            <a:r>
              <a:rPr lang="es-ES" sz="2400" dirty="0" err="1">
                <a:solidFill>
                  <a:schemeClr val="accent2"/>
                </a:solidFill>
              </a:rPr>
              <a:t>main</a:t>
            </a:r>
            <a:r>
              <a:rPr lang="es-ES" sz="2400" dirty="0">
                <a:solidFill>
                  <a:schemeClr val="accent2"/>
                </a:solidFill>
              </a:rPr>
              <a:t>(){</a:t>
            </a:r>
          </a:p>
          <a:p>
            <a:pPr marL="457200" lvl="1" indent="0">
              <a:buNone/>
            </a:pPr>
            <a:r>
              <a:rPr lang="es-ES" sz="2400" dirty="0">
                <a:solidFill>
                  <a:schemeClr val="accent2"/>
                </a:solidFill>
              </a:rPr>
              <a:t>funcion1(); </a:t>
            </a:r>
            <a:r>
              <a:rPr lang="es-ES" sz="2400" b="1" dirty="0">
                <a:solidFill>
                  <a:schemeClr val="accent2"/>
                </a:solidFill>
              </a:rPr>
              <a:t>// Llamada a la función.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buNone/>
            </a:pPr>
            <a:endParaRPr lang="es-ES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sz="2400" b="1" dirty="0">
                <a:solidFill>
                  <a:schemeClr val="accent2"/>
                </a:solidFill>
              </a:rPr>
              <a:t>// Implementación de la función:</a:t>
            </a:r>
          </a:p>
          <a:p>
            <a:pPr marL="0" indent="0">
              <a:buNone/>
            </a:pPr>
            <a:r>
              <a:rPr lang="es-ES" sz="2400" dirty="0" err="1">
                <a:solidFill>
                  <a:schemeClr val="accent2"/>
                </a:solidFill>
              </a:rPr>
              <a:t>void</a:t>
            </a:r>
            <a:r>
              <a:rPr lang="es-ES" sz="2400" dirty="0">
                <a:solidFill>
                  <a:schemeClr val="accent2"/>
                </a:solidFill>
              </a:rPr>
              <a:t> funcion1(){</a:t>
            </a:r>
          </a:p>
          <a:p>
            <a:pPr marL="457200" lvl="1" indent="0">
              <a:buNone/>
            </a:pPr>
            <a:r>
              <a:rPr lang="es-ES" sz="2400" b="1" dirty="0">
                <a:solidFill>
                  <a:schemeClr val="accent2"/>
                </a:solidFill>
              </a:rPr>
              <a:t>….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accent2"/>
                </a:solidFill>
              </a:rPr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51A217-906D-4D61-AA4F-BE647567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F9C0-074E-4225-9DDE-EB5BB171539E}" type="slidenum">
              <a:rPr lang="es-ES" smtClean="0">
                <a:solidFill>
                  <a:srgbClr val="000000"/>
                </a:solidFill>
              </a:rPr>
              <a:pPr/>
              <a:t>4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49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7C95-D684-4AD7-8C87-1D49CE6E9CDC}" type="slidenum">
              <a:rPr lang="es-ES">
                <a:solidFill>
                  <a:srgbClr val="000000"/>
                </a:solidFill>
                <a:latin typeface="Arial"/>
              </a:rPr>
              <a:pPr/>
              <a:t>40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Excepciones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417638"/>
            <a:ext cx="11074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</a:rPr>
              <a:t>Mediante las Excepciones C++ notifica errores que permite que sean capturados por el programador para su tratamiento.</a:t>
            </a:r>
          </a:p>
          <a:p>
            <a:pPr lvl="1">
              <a:lnSpc>
                <a:spcPct val="90000"/>
              </a:lnSpc>
            </a:pPr>
            <a:endParaRPr lang="es-E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</a:rPr>
              <a:t>Por ejemplo el contenedor vector cuando accede a una posición no válida lanza una excepción “</a:t>
            </a:r>
            <a:r>
              <a:rPr lang="es-ES" b="1" dirty="0" err="1">
                <a:solidFill>
                  <a:schemeClr val="accent2"/>
                </a:solidFill>
              </a:rPr>
              <a:t>out_of_range</a:t>
            </a:r>
            <a:r>
              <a:rPr lang="es-ES" dirty="0">
                <a:solidFill>
                  <a:schemeClr val="accent2"/>
                </a:solidFill>
              </a:rPr>
              <a:t>”.</a:t>
            </a:r>
          </a:p>
          <a:p>
            <a:pPr lvl="1">
              <a:lnSpc>
                <a:spcPct val="90000"/>
              </a:lnSpc>
            </a:pPr>
            <a:endParaRPr lang="es-E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</a:rPr>
              <a:t>La Excepciones están definidas en el fichero de cabecera &lt;</a:t>
            </a:r>
            <a:r>
              <a:rPr lang="es-ES" b="1" dirty="0" err="1">
                <a:solidFill>
                  <a:schemeClr val="accent2"/>
                </a:solidFill>
              </a:rPr>
              <a:t>stdexcept</a:t>
            </a:r>
            <a:r>
              <a:rPr lang="es-ES" dirty="0">
                <a:solidFill>
                  <a:schemeClr val="accent2"/>
                </a:solidFill>
              </a:rPr>
              <a:t>&gt;.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2E76-0A2E-45A4-B693-C9C15B560C88}" type="slidenum">
              <a:rPr lang="es-ES">
                <a:solidFill>
                  <a:srgbClr val="000000"/>
                </a:solidFill>
                <a:latin typeface="Arial"/>
              </a:rPr>
              <a:pPr/>
              <a:t>41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Excepciones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Se añaden las palabras reservadas: try, catch, throw.</a:t>
            </a:r>
          </a:p>
          <a:p>
            <a:pPr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Las palabras </a:t>
            </a:r>
            <a:r>
              <a:rPr lang="es-ES" b="1">
                <a:solidFill>
                  <a:schemeClr val="accent2"/>
                </a:solidFill>
              </a:rPr>
              <a:t>try / catch</a:t>
            </a:r>
            <a:r>
              <a:rPr lang="es-ES">
                <a:solidFill>
                  <a:schemeClr val="accent2"/>
                </a:solidFill>
              </a:rPr>
              <a:t> las vamos a utilizar para capturar y tratar una excepción.</a:t>
            </a:r>
          </a:p>
          <a:p>
            <a:pPr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En el caso de que queramos provocarla podemos hacer uso de </a:t>
            </a:r>
            <a:r>
              <a:rPr lang="es-ES" b="1">
                <a:solidFill>
                  <a:schemeClr val="accent2"/>
                </a:solidFill>
              </a:rPr>
              <a:t>throw</a:t>
            </a:r>
            <a:r>
              <a:rPr lang="es-ES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54F3-04B2-4B47-AFEA-85A2C2CC8AE3}" type="slidenum">
              <a:rPr lang="es-ES">
                <a:solidFill>
                  <a:srgbClr val="000000"/>
                </a:solidFill>
                <a:latin typeface="Arial"/>
              </a:rPr>
              <a:pPr/>
              <a:t>42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Capturar Excepciones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try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	// Código que puede lanzar Excepciones.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} catch (excepcion1){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	// Tratamiento para la excepcion 1.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} catch (excepcion2){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	// Tratamiento para la excepcion 2.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75A-C5AB-46F4-BC5A-A36D25D11DEE}" type="slidenum">
              <a:rPr lang="es-ES">
                <a:solidFill>
                  <a:srgbClr val="000000"/>
                </a:solidFill>
                <a:latin typeface="Arial"/>
              </a:rPr>
              <a:pPr/>
              <a:t>43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Concepto de Memoria dinámica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>
                <a:solidFill>
                  <a:schemeClr val="accent2"/>
                </a:solidFill>
              </a:rPr>
              <a:t>La reserva de memoria dinámica se lleva a cabo mediante dos operadores: </a:t>
            </a:r>
            <a:r>
              <a:rPr lang="es-ES" sz="2800" b="1">
                <a:solidFill>
                  <a:schemeClr val="accent2"/>
                </a:solidFill>
              </a:rPr>
              <a:t>new</a:t>
            </a:r>
            <a:r>
              <a:rPr lang="es-ES" sz="2800">
                <a:solidFill>
                  <a:schemeClr val="accent2"/>
                </a:solidFill>
              </a:rPr>
              <a:t> y </a:t>
            </a:r>
            <a:r>
              <a:rPr lang="es-ES" sz="2800" b="1">
                <a:solidFill>
                  <a:schemeClr val="accent2"/>
                </a:solidFill>
              </a:rPr>
              <a:t>delete</a:t>
            </a:r>
            <a:r>
              <a:rPr lang="es-ES" sz="2800">
                <a:solidFill>
                  <a:schemeClr val="accent2"/>
                </a:solidFill>
              </a:rPr>
              <a:t>.</a:t>
            </a:r>
          </a:p>
          <a:p>
            <a:endParaRPr lang="es-ES" sz="2800">
              <a:solidFill>
                <a:schemeClr val="accent2"/>
              </a:solidFill>
            </a:endParaRPr>
          </a:p>
          <a:p>
            <a:r>
              <a:rPr lang="es-ES" sz="2800">
                <a:solidFill>
                  <a:schemeClr val="accent2"/>
                </a:solidFill>
              </a:rPr>
              <a:t>En C la reserva / liberación se realizaba mediante malloc, calloc, realloc, free.</a:t>
            </a:r>
          </a:p>
          <a:p>
            <a:endParaRPr lang="es-ES" sz="2800" b="1">
              <a:solidFill>
                <a:schemeClr val="accent2"/>
              </a:solidFill>
            </a:endParaRPr>
          </a:p>
          <a:p>
            <a:r>
              <a:rPr lang="es-ES" sz="2800">
                <a:solidFill>
                  <a:schemeClr val="accent2"/>
                </a:solidFill>
              </a:rPr>
              <a:t>En C++ cuando vamos a reservar o liberar memoria tenemos que tener en cuenta si estamos tratando con un array o no.</a:t>
            </a:r>
          </a:p>
          <a:p>
            <a:endParaRPr lang="es-ES" sz="2800">
              <a:solidFill>
                <a:schemeClr val="accent2"/>
              </a:solidFill>
            </a:endParaRPr>
          </a:p>
          <a:p>
            <a:endParaRPr lang="es-E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ADE3-4EC4-4B7B-9E25-F50E8ED6D711}" type="slidenum">
              <a:rPr lang="es-ES">
                <a:solidFill>
                  <a:srgbClr val="000000"/>
                </a:solidFill>
                <a:latin typeface="Arial"/>
              </a:rPr>
              <a:pPr/>
              <a:t>44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r>
              <a:rPr lang="es-ES"/>
              <a:t>Operadores new y delete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715" y="798513"/>
            <a:ext cx="10876548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Los podemos utilizar para reservar / liberar un objeto o una matriz.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dirty="0" err="1">
                <a:solidFill>
                  <a:schemeClr val="accent2"/>
                </a:solidFill>
              </a:rPr>
              <a:t>void</a:t>
            </a:r>
            <a:r>
              <a:rPr lang="es-ES" sz="2000" dirty="0">
                <a:solidFill>
                  <a:schemeClr val="accent2"/>
                </a:solidFill>
              </a:rPr>
              <a:t> *</a:t>
            </a:r>
            <a:r>
              <a:rPr lang="es-ES" sz="2000" dirty="0" err="1">
                <a:solidFill>
                  <a:schemeClr val="accent2"/>
                </a:solidFill>
              </a:rPr>
              <a:t>operator</a:t>
            </a:r>
            <a:r>
              <a:rPr lang="es-ES" sz="2000" dirty="0">
                <a:solidFill>
                  <a:schemeClr val="accent2"/>
                </a:solidFill>
              </a:rPr>
              <a:t> new(</a:t>
            </a:r>
            <a:r>
              <a:rPr lang="es-ES" sz="2000" dirty="0" err="1">
                <a:solidFill>
                  <a:schemeClr val="accent2"/>
                </a:solidFill>
              </a:rPr>
              <a:t>size_t</a:t>
            </a:r>
            <a:r>
              <a:rPr lang="es-ES" sz="2000" dirty="0">
                <a:solidFill>
                  <a:schemeClr val="accent2"/>
                </a:solidFill>
              </a:rPr>
              <a:t>  n, </a:t>
            </a:r>
            <a:r>
              <a:rPr lang="es-ES" sz="2000" dirty="0" err="1">
                <a:solidFill>
                  <a:schemeClr val="accent2"/>
                </a:solidFill>
              </a:rPr>
              <a:t>const</a:t>
            </a:r>
            <a:r>
              <a:rPr lang="es-ES" sz="2000" dirty="0">
                <a:solidFill>
                  <a:schemeClr val="accent2"/>
                </a:solidFill>
              </a:rPr>
              <a:t> </a:t>
            </a:r>
            <a:r>
              <a:rPr lang="es-ES" sz="2000" dirty="0" err="1">
                <a:solidFill>
                  <a:schemeClr val="accent2"/>
                </a:solidFill>
              </a:rPr>
              <a:t>std:nothrow_t</a:t>
            </a:r>
            <a:r>
              <a:rPr lang="es-ES" sz="2000" dirty="0">
                <a:solidFill>
                  <a:schemeClr val="accent2"/>
                </a:solidFill>
              </a:rPr>
              <a:t>&amp;) </a:t>
            </a:r>
            <a:r>
              <a:rPr lang="es-ES" sz="2000" dirty="0" err="1">
                <a:solidFill>
                  <a:schemeClr val="accent2"/>
                </a:solidFill>
              </a:rPr>
              <a:t>throw</a:t>
            </a:r>
            <a:r>
              <a:rPr lang="es-ES" sz="2000" dirty="0">
                <a:solidFill>
                  <a:schemeClr val="accent2"/>
                </a:solidFill>
              </a:rPr>
              <a:t>();    </a:t>
            </a:r>
          </a:p>
          <a:p>
            <a:pPr>
              <a:lnSpc>
                <a:spcPct val="80000"/>
              </a:lnSpc>
            </a:pPr>
            <a:r>
              <a:rPr lang="es-ES" sz="2000" dirty="0" err="1">
                <a:solidFill>
                  <a:schemeClr val="accent2"/>
                </a:solidFill>
              </a:rPr>
              <a:t>void</a:t>
            </a:r>
            <a:r>
              <a:rPr lang="es-ES" sz="2000" dirty="0">
                <a:solidFill>
                  <a:schemeClr val="accent2"/>
                </a:solidFill>
              </a:rPr>
              <a:t> *</a:t>
            </a:r>
            <a:r>
              <a:rPr lang="es-ES" sz="2000" dirty="0" err="1">
                <a:solidFill>
                  <a:schemeClr val="accent2"/>
                </a:solidFill>
              </a:rPr>
              <a:t>operator</a:t>
            </a:r>
            <a:r>
              <a:rPr lang="es-ES" sz="2000" dirty="0">
                <a:solidFill>
                  <a:schemeClr val="accent2"/>
                </a:solidFill>
              </a:rPr>
              <a:t> new[](</a:t>
            </a:r>
            <a:r>
              <a:rPr lang="es-ES" sz="2000" dirty="0" err="1">
                <a:solidFill>
                  <a:schemeClr val="accent2"/>
                </a:solidFill>
              </a:rPr>
              <a:t>size_t</a:t>
            </a:r>
            <a:r>
              <a:rPr lang="es-ES" sz="2000" dirty="0">
                <a:solidFill>
                  <a:schemeClr val="accent2"/>
                </a:solidFill>
              </a:rPr>
              <a:t>  n, </a:t>
            </a:r>
            <a:r>
              <a:rPr lang="es-ES" sz="2000" dirty="0" err="1">
                <a:solidFill>
                  <a:schemeClr val="accent2"/>
                </a:solidFill>
              </a:rPr>
              <a:t>const</a:t>
            </a:r>
            <a:r>
              <a:rPr lang="es-ES" sz="2000" dirty="0">
                <a:solidFill>
                  <a:schemeClr val="accent2"/>
                </a:solidFill>
              </a:rPr>
              <a:t> </a:t>
            </a:r>
            <a:r>
              <a:rPr lang="es-ES" sz="2000" dirty="0" err="1">
                <a:solidFill>
                  <a:schemeClr val="accent2"/>
                </a:solidFill>
              </a:rPr>
              <a:t>std:nothrow_t</a:t>
            </a:r>
            <a:r>
              <a:rPr lang="es-ES" sz="2000" dirty="0">
                <a:solidFill>
                  <a:schemeClr val="accent2"/>
                </a:solidFill>
              </a:rPr>
              <a:t>&amp;) </a:t>
            </a:r>
            <a:r>
              <a:rPr lang="es-ES" sz="2000" dirty="0" err="1">
                <a:solidFill>
                  <a:schemeClr val="accent2"/>
                </a:solidFill>
              </a:rPr>
              <a:t>throw</a:t>
            </a:r>
            <a:r>
              <a:rPr lang="es-ES" sz="2000" dirty="0">
                <a:solidFill>
                  <a:schemeClr val="accent2"/>
                </a:solidFill>
              </a:rPr>
              <a:t>();    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dirty="0" err="1">
                <a:solidFill>
                  <a:schemeClr val="accent2"/>
                </a:solidFill>
              </a:rPr>
              <a:t>void</a:t>
            </a:r>
            <a:r>
              <a:rPr lang="es-ES" sz="2000" dirty="0">
                <a:solidFill>
                  <a:schemeClr val="accent2"/>
                </a:solidFill>
              </a:rPr>
              <a:t> *</a:t>
            </a:r>
            <a:r>
              <a:rPr lang="es-ES" sz="2000" dirty="0" err="1">
                <a:solidFill>
                  <a:schemeClr val="accent2"/>
                </a:solidFill>
              </a:rPr>
              <a:t>operator</a:t>
            </a:r>
            <a:r>
              <a:rPr lang="es-ES" sz="2000" dirty="0">
                <a:solidFill>
                  <a:schemeClr val="accent2"/>
                </a:solidFill>
              </a:rPr>
              <a:t> new(</a:t>
            </a:r>
            <a:r>
              <a:rPr lang="es-ES" sz="2000" dirty="0" err="1">
                <a:solidFill>
                  <a:schemeClr val="accent2"/>
                </a:solidFill>
              </a:rPr>
              <a:t>size_t</a:t>
            </a:r>
            <a:r>
              <a:rPr lang="es-ES" sz="2000" dirty="0">
                <a:solidFill>
                  <a:schemeClr val="accent2"/>
                </a:solidFill>
              </a:rPr>
              <a:t>  n) </a:t>
            </a:r>
            <a:r>
              <a:rPr lang="es-ES" sz="2000" dirty="0" err="1">
                <a:solidFill>
                  <a:schemeClr val="accent2"/>
                </a:solidFill>
              </a:rPr>
              <a:t>throw</a:t>
            </a:r>
            <a:r>
              <a:rPr lang="es-ES" sz="2000" dirty="0">
                <a:solidFill>
                  <a:schemeClr val="accent2"/>
                </a:solidFill>
              </a:rPr>
              <a:t> (</a:t>
            </a:r>
            <a:r>
              <a:rPr lang="es-ES" sz="2000" dirty="0" err="1">
                <a:solidFill>
                  <a:schemeClr val="accent2"/>
                </a:solidFill>
              </a:rPr>
              <a:t>bad_alloc</a:t>
            </a:r>
            <a:r>
              <a:rPr lang="es-ES" sz="2000" dirty="0">
                <a:solidFill>
                  <a:schemeClr val="accent2"/>
                </a:solidFill>
              </a:rPr>
              <a:t>);    </a:t>
            </a:r>
          </a:p>
          <a:p>
            <a:pPr>
              <a:lnSpc>
                <a:spcPct val="80000"/>
              </a:lnSpc>
            </a:pPr>
            <a:r>
              <a:rPr lang="es-ES" sz="2000" dirty="0" err="1">
                <a:solidFill>
                  <a:schemeClr val="accent2"/>
                </a:solidFill>
              </a:rPr>
              <a:t>void</a:t>
            </a:r>
            <a:r>
              <a:rPr lang="es-ES" sz="2000" dirty="0">
                <a:solidFill>
                  <a:schemeClr val="accent2"/>
                </a:solidFill>
              </a:rPr>
              <a:t> *</a:t>
            </a:r>
            <a:r>
              <a:rPr lang="es-ES" sz="2000" dirty="0" err="1">
                <a:solidFill>
                  <a:schemeClr val="accent2"/>
                </a:solidFill>
              </a:rPr>
              <a:t>operator</a:t>
            </a:r>
            <a:r>
              <a:rPr lang="es-ES" sz="2000" dirty="0">
                <a:solidFill>
                  <a:schemeClr val="accent2"/>
                </a:solidFill>
              </a:rPr>
              <a:t> new[](</a:t>
            </a:r>
            <a:r>
              <a:rPr lang="es-ES" sz="2000" dirty="0" err="1">
                <a:solidFill>
                  <a:schemeClr val="accent2"/>
                </a:solidFill>
              </a:rPr>
              <a:t>size_t</a:t>
            </a:r>
            <a:r>
              <a:rPr lang="es-ES" sz="2000" dirty="0">
                <a:solidFill>
                  <a:schemeClr val="accent2"/>
                </a:solidFill>
              </a:rPr>
              <a:t>  n) </a:t>
            </a:r>
            <a:r>
              <a:rPr lang="es-ES" sz="2000" dirty="0" err="1">
                <a:solidFill>
                  <a:schemeClr val="accent2"/>
                </a:solidFill>
              </a:rPr>
              <a:t>throw</a:t>
            </a:r>
            <a:r>
              <a:rPr lang="es-ES" sz="2000" dirty="0">
                <a:solidFill>
                  <a:schemeClr val="accent2"/>
                </a:solidFill>
              </a:rPr>
              <a:t> (</a:t>
            </a:r>
            <a:r>
              <a:rPr lang="es-ES" sz="2000" dirty="0" err="1">
                <a:solidFill>
                  <a:schemeClr val="accent2"/>
                </a:solidFill>
              </a:rPr>
              <a:t>bad_alloc</a:t>
            </a:r>
            <a:r>
              <a:rPr lang="es-ES" sz="2000" dirty="0">
                <a:solidFill>
                  <a:schemeClr val="accent2"/>
                </a:solidFill>
              </a:rPr>
              <a:t>);  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dirty="0" err="1">
                <a:solidFill>
                  <a:schemeClr val="accent2"/>
                </a:solidFill>
              </a:rPr>
              <a:t>void</a:t>
            </a:r>
            <a:r>
              <a:rPr lang="es-ES" sz="2000" dirty="0">
                <a:solidFill>
                  <a:schemeClr val="accent2"/>
                </a:solidFill>
              </a:rPr>
              <a:t> *</a:t>
            </a:r>
            <a:r>
              <a:rPr lang="es-ES" sz="2000" dirty="0" err="1">
                <a:solidFill>
                  <a:schemeClr val="accent2"/>
                </a:solidFill>
              </a:rPr>
              <a:t>operator</a:t>
            </a:r>
            <a:r>
              <a:rPr lang="es-ES" sz="2000" dirty="0">
                <a:solidFill>
                  <a:schemeClr val="accent2"/>
                </a:solidFill>
              </a:rPr>
              <a:t> </a:t>
            </a:r>
            <a:r>
              <a:rPr lang="es-ES" sz="2000" dirty="0" err="1">
                <a:solidFill>
                  <a:schemeClr val="accent2"/>
                </a:solidFill>
              </a:rPr>
              <a:t>delete</a:t>
            </a:r>
            <a:r>
              <a:rPr lang="es-ES" sz="2000" dirty="0">
                <a:solidFill>
                  <a:schemeClr val="accent2"/>
                </a:solidFill>
              </a:rPr>
              <a:t>(</a:t>
            </a:r>
            <a:r>
              <a:rPr lang="es-ES" sz="2000" dirty="0" err="1">
                <a:solidFill>
                  <a:schemeClr val="accent2"/>
                </a:solidFill>
              </a:rPr>
              <a:t>void</a:t>
            </a:r>
            <a:r>
              <a:rPr lang="es-ES" sz="2000" dirty="0">
                <a:solidFill>
                  <a:schemeClr val="accent2"/>
                </a:solidFill>
              </a:rPr>
              <a:t> *);                     </a:t>
            </a:r>
          </a:p>
          <a:p>
            <a:pPr>
              <a:lnSpc>
                <a:spcPct val="80000"/>
              </a:lnSpc>
            </a:pPr>
            <a:r>
              <a:rPr lang="es-ES" sz="2000" dirty="0" err="1">
                <a:solidFill>
                  <a:schemeClr val="accent2"/>
                </a:solidFill>
              </a:rPr>
              <a:t>void</a:t>
            </a:r>
            <a:r>
              <a:rPr lang="es-ES" sz="2000" dirty="0">
                <a:solidFill>
                  <a:schemeClr val="accent2"/>
                </a:solidFill>
              </a:rPr>
              <a:t> *</a:t>
            </a:r>
            <a:r>
              <a:rPr lang="es-ES" sz="2000" dirty="0" err="1">
                <a:solidFill>
                  <a:schemeClr val="accent2"/>
                </a:solidFill>
              </a:rPr>
              <a:t>operator</a:t>
            </a:r>
            <a:r>
              <a:rPr lang="es-ES" sz="2000" dirty="0">
                <a:solidFill>
                  <a:schemeClr val="accent2"/>
                </a:solidFill>
              </a:rPr>
              <a:t> </a:t>
            </a:r>
            <a:r>
              <a:rPr lang="es-ES" sz="2000" dirty="0" err="1">
                <a:solidFill>
                  <a:schemeClr val="accent2"/>
                </a:solidFill>
              </a:rPr>
              <a:t>delete</a:t>
            </a:r>
            <a:r>
              <a:rPr lang="es-ES" sz="2000" dirty="0">
                <a:solidFill>
                  <a:schemeClr val="accent2"/>
                </a:solidFill>
              </a:rPr>
              <a:t>[](</a:t>
            </a:r>
            <a:r>
              <a:rPr lang="es-ES" sz="2000" dirty="0" err="1">
                <a:solidFill>
                  <a:schemeClr val="accent2"/>
                </a:solidFill>
              </a:rPr>
              <a:t>void</a:t>
            </a:r>
            <a:r>
              <a:rPr lang="es-ES" sz="2000" dirty="0">
                <a:solidFill>
                  <a:schemeClr val="accent2"/>
                </a:solidFill>
              </a:rPr>
              <a:t> *);                    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La memoria se asigna en el área de almacenamiento libre.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En el caso de los objetos el tamaño  viene especificado por su tipo.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En el caso de las matrices el tamaño de un elemento viene especificado por su tipo, pero hay que indicar explícitamente el tamaño de la matriz.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Devuelve un puntero al tipo indicado en la reserva.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4408-8EF4-4E2C-BC65-1DF4ABBA8433}" type="slidenum">
              <a:rPr lang="es-ES">
                <a:solidFill>
                  <a:srgbClr val="000000"/>
                </a:solidFill>
                <a:latin typeface="Arial"/>
              </a:rPr>
              <a:pPr/>
              <a:t>45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/>
              <a:t>Reserva de memoria en tiempo de ejecución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Tenemos dos tipos de notaciones:</a:t>
            </a:r>
          </a:p>
          <a:p>
            <a:pPr lvl="1">
              <a:lnSpc>
                <a:spcPct val="80000"/>
              </a:lnSpc>
            </a:pPr>
            <a:r>
              <a:rPr lang="es-ES" sz="1800">
                <a:solidFill>
                  <a:schemeClr val="accent2"/>
                </a:solidFill>
              </a:rPr>
              <a:t>int *p1 = new int;  // Sin paréntesis.</a:t>
            </a:r>
          </a:p>
          <a:p>
            <a:pPr lvl="1">
              <a:lnSpc>
                <a:spcPct val="80000"/>
              </a:lnSpc>
            </a:pPr>
            <a:r>
              <a:rPr lang="es-ES" sz="1800">
                <a:solidFill>
                  <a:schemeClr val="accent2"/>
                </a:solidFill>
              </a:rPr>
              <a:t>float *pf = new (float); // Con paréntesis.</a:t>
            </a:r>
          </a:p>
          <a:p>
            <a:pPr lvl="1">
              <a:lnSpc>
                <a:spcPct val="80000"/>
              </a:lnSpc>
            </a:pPr>
            <a:endParaRPr lang="es-ES" sz="18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1800">
                <a:solidFill>
                  <a:schemeClr val="accent2"/>
                </a:solidFill>
              </a:rPr>
              <a:t>Para estructuras: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struct complejo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float real, img;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}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complejo *p = new complejo;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1800">
                <a:solidFill>
                  <a:schemeClr val="accent2"/>
                </a:solidFill>
              </a:rPr>
              <a:t>Para matrices: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int *a = new int[n]; 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1800">
                <a:solidFill>
                  <a:schemeClr val="accent2"/>
                </a:solidFill>
              </a:rPr>
              <a:t>También lo vamos a utilizar con objetos.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	</a:t>
            </a:r>
            <a:r>
              <a:rPr lang="es-ES" sz="1800" b="1">
                <a:solidFill>
                  <a:schemeClr val="accent2"/>
                </a:solidFill>
              </a:rPr>
              <a:t>puntero_a_objeto = new clase_objeto(parámetros);</a:t>
            </a:r>
          </a:p>
          <a:p>
            <a:pPr lvl="1">
              <a:lnSpc>
                <a:spcPct val="80000"/>
              </a:lnSpc>
            </a:pPr>
            <a:endParaRPr lang="es-ES" sz="18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endParaRPr lang="es-ES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DA63-623E-420B-9047-E0E5340C4DB1}" type="slidenum">
              <a:rPr lang="es-ES">
                <a:solidFill>
                  <a:srgbClr val="000000"/>
                </a:solidFill>
                <a:latin typeface="Arial"/>
              </a:rPr>
              <a:pPr/>
              <a:t>46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Memoria insuficiente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547019"/>
            <a:ext cx="11117179" cy="1676400"/>
          </a:xfrm>
        </p:spPr>
        <p:txBody>
          <a:bodyPr/>
          <a:lstStyle/>
          <a:p>
            <a:r>
              <a:rPr lang="es-ES" sz="2800" dirty="0">
                <a:solidFill>
                  <a:schemeClr val="accent2"/>
                </a:solidFill>
              </a:rPr>
              <a:t>Cuando invocamos al operador </a:t>
            </a:r>
            <a:r>
              <a:rPr lang="es-ES" sz="2800" b="1" dirty="0">
                <a:solidFill>
                  <a:schemeClr val="accent2"/>
                </a:solidFill>
              </a:rPr>
              <a:t>new</a:t>
            </a:r>
            <a:r>
              <a:rPr lang="es-ES" sz="2800" dirty="0">
                <a:solidFill>
                  <a:schemeClr val="accent2"/>
                </a:solidFill>
              </a:rPr>
              <a:t> tenemos que comprobar si hay memoria suficiente. </a:t>
            </a:r>
          </a:p>
          <a:p>
            <a:r>
              <a:rPr lang="es-ES" sz="2800" dirty="0">
                <a:solidFill>
                  <a:schemeClr val="accent2"/>
                </a:solidFill>
              </a:rPr>
              <a:t>Necesario: </a:t>
            </a:r>
            <a:r>
              <a:rPr lang="es-ES" sz="2800" b="1" dirty="0">
                <a:solidFill>
                  <a:schemeClr val="accent2"/>
                </a:solidFill>
              </a:rPr>
              <a:t>#</a:t>
            </a:r>
            <a:r>
              <a:rPr lang="es-ES" sz="2800" b="1" dirty="0" err="1">
                <a:solidFill>
                  <a:schemeClr val="accent2"/>
                </a:solidFill>
              </a:rPr>
              <a:t>include</a:t>
            </a:r>
            <a:r>
              <a:rPr lang="es-ES" sz="2800" b="1" dirty="0">
                <a:solidFill>
                  <a:schemeClr val="accent2"/>
                </a:solidFill>
              </a:rPr>
              <a:t> &lt;new&gt;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endParaRPr lang="es-ES" dirty="0">
              <a:solidFill>
                <a:srgbClr val="FF0066"/>
              </a:solidFill>
            </a:endParaRP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905000" y="3352800"/>
            <a:ext cx="38100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s-ES" sz="2000" dirty="0">
                <a:solidFill>
                  <a:srgbClr val="333399"/>
                </a:solidFill>
                <a:latin typeface="Arial"/>
              </a:rPr>
              <a:t>// Si no hay </a:t>
            </a:r>
            <a:r>
              <a:rPr lang="es-ES" sz="2000" dirty="0" err="1">
                <a:solidFill>
                  <a:srgbClr val="333399"/>
                </a:solidFill>
                <a:latin typeface="Arial"/>
              </a:rPr>
              <a:t>mem</a:t>
            </a:r>
            <a:r>
              <a:rPr lang="es-ES" sz="2000" dirty="0">
                <a:solidFill>
                  <a:srgbClr val="333399"/>
                </a:solidFill>
                <a:latin typeface="Arial"/>
              </a:rPr>
              <a:t>. Devuelve 0.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s-ES" sz="2000" dirty="0" err="1">
                <a:solidFill>
                  <a:srgbClr val="333399"/>
                </a:solidFill>
                <a:latin typeface="Arial"/>
              </a:rPr>
              <a:t>int</a:t>
            </a:r>
            <a:r>
              <a:rPr lang="es-ES" sz="2000" dirty="0">
                <a:solidFill>
                  <a:srgbClr val="333399"/>
                </a:solidFill>
                <a:latin typeface="Arial"/>
              </a:rPr>
              <a:t> *p = 0;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s-ES" sz="2000" dirty="0">
                <a:solidFill>
                  <a:srgbClr val="333399"/>
                </a:solidFill>
                <a:latin typeface="Arial"/>
              </a:rPr>
              <a:t>p = new (</a:t>
            </a:r>
            <a:r>
              <a:rPr lang="es-ES" sz="2000" dirty="0" err="1">
                <a:solidFill>
                  <a:srgbClr val="333399"/>
                </a:solidFill>
                <a:latin typeface="Arial"/>
              </a:rPr>
              <a:t>nothrow</a:t>
            </a:r>
            <a:r>
              <a:rPr lang="es-ES" sz="2000" dirty="0">
                <a:solidFill>
                  <a:srgbClr val="333399"/>
                </a:solidFill>
                <a:latin typeface="Arial"/>
              </a:rPr>
              <a:t>) </a:t>
            </a:r>
            <a:r>
              <a:rPr lang="es-ES" sz="2000" dirty="0" err="1">
                <a:solidFill>
                  <a:srgbClr val="333399"/>
                </a:solidFill>
                <a:latin typeface="Arial"/>
              </a:rPr>
              <a:t>int</a:t>
            </a:r>
            <a:r>
              <a:rPr lang="es-ES" sz="2000" dirty="0">
                <a:solidFill>
                  <a:srgbClr val="333399"/>
                </a:solidFill>
                <a:latin typeface="Arial"/>
              </a:rPr>
              <a:t>[n];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s-ES" sz="2000" dirty="0" err="1">
                <a:solidFill>
                  <a:srgbClr val="333399"/>
                </a:solidFill>
                <a:latin typeface="Arial"/>
              </a:rPr>
              <a:t>if</a:t>
            </a:r>
            <a:r>
              <a:rPr lang="es-ES" sz="2000" dirty="0">
                <a:solidFill>
                  <a:srgbClr val="333399"/>
                </a:solidFill>
                <a:latin typeface="Arial"/>
              </a:rPr>
              <a:t> (p==0){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s-ES" sz="2000" dirty="0">
                <a:solidFill>
                  <a:srgbClr val="333399"/>
                </a:solidFill>
                <a:latin typeface="Arial"/>
              </a:rPr>
              <a:t>	</a:t>
            </a:r>
            <a:r>
              <a:rPr lang="es-ES" sz="2000" dirty="0" err="1">
                <a:solidFill>
                  <a:srgbClr val="333399"/>
                </a:solidFill>
                <a:latin typeface="Arial"/>
              </a:rPr>
              <a:t>cout</a:t>
            </a:r>
            <a:r>
              <a:rPr lang="es-ES" sz="2000" dirty="0">
                <a:solidFill>
                  <a:srgbClr val="333399"/>
                </a:solidFill>
                <a:latin typeface="Arial"/>
              </a:rPr>
              <a:t> &lt;&lt; “sin </a:t>
            </a:r>
            <a:r>
              <a:rPr lang="es-ES" sz="2000" dirty="0" err="1">
                <a:solidFill>
                  <a:srgbClr val="333399"/>
                </a:solidFill>
                <a:latin typeface="Arial"/>
              </a:rPr>
              <a:t>mem</a:t>
            </a:r>
            <a:r>
              <a:rPr lang="es-ES" sz="2000" dirty="0">
                <a:solidFill>
                  <a:srgbClr val="333399"/>
                </a:solidFill>
                <a:latin typeface="Arial"/>
              </a:rPr>
              <a:t>.”;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s-ES" sz="2000" dirty="0">
                <a:solidFill>
                  <a:srgbClr val="333399"/>
                </a:solidFill>
                <a:latin typeface="Arial"/>
              </a:rPr>
              <a:t>	</a:t>
            </a:r>
            <a:r>
              <a:rPr lang="es-ES" sz="2000" dirty="0" err="1">
                <a:solidFill>
                  <a:srgbClr val="333399"/>
                </a:solidFill>
                <a:latin typeface="Arial"/>
              </a:rPr>
              <a:t>return</a:t>
            </a:r>
            <a:r>
              <a:rPr lang="es-ES" sz="2000" dirty="0">
                <a:solidFill>
                  <a:srgbClr val="333399"/>
                </a:solidFill>
                <a:latin typeface="Arial"/>
              </a:rPr>
              <a:t> -1;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s-ES" sz="2000" dirty="0">
                <a:solidFill>
                  <a:srgbClr val="333399"/>
                </a:solidFill>
                <a:latin typeface="Arial"/>
              </a:rPr>
              <a:t>}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 dirty="0">
              <a:solidFill>
                <a:srgbClr val="333399"/>
              </a:solidFill>
              <a:latin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3200" dirty="0">
              <a:solidFill>
                <a:srgbClr val="FF0066"/>
              </a:solidFill>
              <a:latin typeface="Arial"/>
            </a:endParaRP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5943600" y="3352800"/>
            <a:ext cx="43434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s-ES" sz="2000" dirty="0">
                <a:solidFill>
                  <a:srgbClr val="333399"/>
                </a:solidFill>
                <a:latin typeface="Arial"/>
              </a:rPr>
              <a:t>// Si no hay </a:t>
            </a:r>
            <a:r>
              <a:rPr lang="es-ES" sz="2000" dirty="0" err="1">
                <a:solidFill>
                  <a:srgbClr val="333399"/>
                </a:solidFill>
                <a:latin typeface="Arial"/>
              </a:rPr>
              <a:t>mem</a:t>
            </a:r>
            <a:r>
              <a:rPr lang="es-ES" sz="2000" dirty="0">
                <a:solidFill>
                  <a:srgbClr val="333399"/>
                </a:solidFill>
                <a:latin typeface="Arial"/>
              </a:rPr>
              <a:t>. Devuelve 0.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s-ES" sz="2000" dirty="0" err="1">
                <a:solidFill>
                  <a:srgbClr val="333399"/>
                </a:solidFill>
                <a:latin typeface="Arial"/>
              </a:rPr>
              <a:t>int</a:t>
            </a:r>
            <a:r>
              <a:rPr lang="es-ES" sz="2000" dirty="0">
                <a:solidFill>
                  <a:srgbClr val="333399"/>
                </a:solidFill>
                <a:latin typeface="Arial"/>
              </a:rPr>
              <a:t> *p = 0;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s-ES" sz="2000" dirty="0">
                <a:solidFill>
                  <a:srgbClr val="333399"/>
                </a:solidFill>
                <a:latin typeface="Arial"/>
              </a:rPr>
              <a:t>try {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s-ES" sz="2000" dirty="0">
                <a:solidFill>
                  <a:srgbClr val="333399"/>
                </a:solidFill>
                <a:latin typeface="Arial"/>
              </a:rPr>
              <a:t>	p = new </a:t>
            </a:r>
            <a:r>
              <a:rPr lang="es-ES" sz="2000" dirty="0" err="1">
                <a:solidFill>
                  <a:srgbClr val="333399"/>
                </a:solidFill>
                <a:latin typeface="Arial"/>
              </a:rPr>
              <a:t>int</a:t>
            </a:r>
            <a:r>
              <a:rPr lang="es-ES" sz="2000" dirty="0">
                <a:solidFill>
                  <a:srgbClr val="333399"/>
                </a:solidFill>
                <a:latin typeface="Arial"/>
              </a:rPr>
              <a:t>[n];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s-ES" sz="2000" dirty="0">
                <a:solidFill>
                  <a:srgbClr val="333399"/>
                </a:solidFill>
                <a:latin typeface="Arial"/>
              </a:rPr>
              <a:t>} catch (</a:t>
            </a:r>
            <a:r>
              <a:rPr lang="es-ES" sz="2000" dirty="0" err="1">
                <a:solidFill>
                  <a:srgbClr val="333399"/>
                </a:solidFill>
                <a:latin typeface="Arial"/>
              </a:rPr>
              <a:t>bad_alloc</a:t>
            </a:r>
            <a:r>
              <a:rPr lang="es-ES" sz="2000" dirty="0">
                <a:solidFill>
                  <a:srgbClr val="333399"/>
                </a:solidFill>
                <a:latin typeface="Arial"/>
              </a:rPr>
              <a:t> e){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s-ES" sz="2000" dirty="0">
                <a:solidFill>
                  <a:srgbClr val="333399"/>
                </a:solidFill>
                <a:latin typeface="Arial"/>
              </a:rPr>
              <a:t>	</a:t>
            </a:r>
            <a:r>
              <a:rPr lang="es-ES" sz="2000" dirty="0" err="1">
                <a:solidFill>
                  <a:srgbClr val="333399"/>
                </a:solidFill>
                <a:latin typeface="Arial"/>
              </a:rPr>
              <a:t>cout</a:t>
            </a:r>
            <a:r>
              <a:rPr lang="es-ES" sz="2000" dirty="0">
                <a:solidFill>
                  <a:srgbClr val="333399"/>
                </a:solidFill>
                <a:latin typeface="Arial"/>
              </a:rPr>
              <a:t> &lt;&lt; “sin </a:t>
            </a:r>
            <a:r>
              <a:rPr lang="es-ES" sz="2000" dirty="0" err="1">
                <a:solidFill>
                  <a:srgbClr val="333399"/>
                </a:solidFill>
                <a:latin typeface="Arial"/>
              </a:rPr>
              <a:t>mem</a:t>
            </a:r>
            <a:r>
              <a:rPr lang="es-ES" sz="2000" dirty="0">
                <a:solidFill>
                  <a:srgbClr val="333399"/>
                </a:solidFill>
                <a:latin typeface="Arial"/>
              </a:rPr>
              <a:t>.”;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s-ES" sz="2000" dirty="0">
                <a:solidFill>
                  <a:srgbClr val="333399"/>
                </a:solidFill>
                <a:latin typeface="Arial"/>
              </a:rPr>
              <a:t>	</a:t>
            </a:r>
            <a:r>
              <a:rPr lang="es-ES" sz="2000" dirty="0" err="1">
                <a:solidFill>
                  <a:srgbClr val="333399"/>
                </a:solidFill>
                <a:latin typeface="Arial"/>
              </a:rPr>
              <a:t>return</a:t>
            </a:r>
            <a:r>
              <a:rPr lang="es-ES" sz="2000" dirty="0">
                <a:solidFill>
                  <a:srgbClr val="333399"/>
                </a:solidFill>
                <a:latin typeface="Arial"/>
              </a:rPr>
              <a:t> -1;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s-ES" sz="2000" dirty="0">
                <a:solidFill>
                  <a:srgbClr val="333399"/>
                </a:solidFill>
                <a:latin typeface="Arial"/>
              </a:rPr>
              <a:t>}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 dirty="0">
              <a:solidFill>
                <a:srgbClr val="333399"/>
              </a:solidFill>
              <a:latin typeface="Arial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 dirty="0">
              <a:solidFill>
                <a:srgbClr val="FF0066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E7FA-4055-4871-A148-F90BD50C0FDE}" type="slidenum">
              <a:rPr lang="es-ES">
                <a:solidFill>
                  <a:srgbClr val="000000"/>
                </a:solidFill>
                <a:latin typeface="Arial"/>
              </a:rPr>
              <a:pPr/>
              <a:t>47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/>
              <a:t>Liberación de memoria en tiempo de ejecución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477962"/>
            <a:ext cx="11165305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400" dirty="0">
                <a:solidFill>
                  <a:schemeClr val="accent2"/>
                </a:solidFill>
              </a:rPr>
              <a:t>Mediante el operador </a:t>
            </a:r>
            <a:r>
              <a:rPr lang="es-ES" sz="2400" b="1" dirty="0" err="1">
                <a:solidFill>
                  <a:schemeClr val="accent2"/>
                </a:solidFill>
              </a:rPr>
              <a:t>delete</a:t>
            </a:r>
            <a:r>
              <a:rPr lang="es-ES" sz="2400" dirty="0">
                <a:solidFill>
                  <a:schemeClr val="accent2"/>
                </a:solidFill>
              </a:rPr>
              <a:t> podemos liberar la memoria reservada por </a:t>
            </a:r>
            <a:r>
              <a:rPr lang="es-ES" sz="2400" b="1" dirty="0">
                <a:solidFill>
                  <a:schemeClr val="accent2"/>
                </a:solidFill>
              </a:rPr>
              <a:t>new</a:t>
            </a:r>
            <a:r>
              <a:rPr lang="es-ES" sz="2400" dirty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 dirty="0">
                <a:solidFill>
                  <a:schemeClr val="accent2"/>
                </a:solidFill>
              </a:rPr>
              <a:t>No pone a 0 el puntero que lo referencia.</a:t>
            </a:r>
          </a:p>
          <a:p>
            <a:pPr lvl="1">
              <a:lnSpc>
                <a:spcPct val="90000"/>
              </a:lnSpc>
            </a:pPr>
            <a:r>
              <a:rPr lang="es-ES" sz="2000" dirty="0">
                <a:solidFill>
                  <a:schemeClr val="accent2"/>
                </a:solidFill>
              </a:rPr>
              <a:t>new – </a:t>
            </a:r>
            <a:r>
              <a:rPr lang="es-ES" sz="2000" dirty="0" err="1">
                <a:solidFill>
                  <a:schemeClr val="accent2"/>
                </a:solidFill>
              </a:rPr>
              <a:t>delete</a:t>
            </a:r>
            <a:endParaRPr lang="es-ES" sz="20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sz="2000" dirty="0">
                <a:solidFill>
                  <a:schemeClr val="accent2"/>
                </a:solidFill>
              </a:rPr>
              <a:t>new [] – </a:t>
            </a:r>
            <a:r>
              <a:rPr lang="es-ES" sz="2000" dirty="0" err="1">
                <a:solidFill>
                  <a:schemeClr val="accent2"/>
                </a:solidFill>
              </a:rPr>
              <a:t>delete</a:t>
            </a:r>
            <a:r>
              <a:rPr lang="es-ES" sz="2000" dirty="0">
                <a:solidFill>
                  <a:schemeClr val="accent2"/>
                </a:solidFill>
              </a:rPr>
              <a:t> []</a:t>
            </a:r>
          </a:p>
          <a:p>
            <a:pPr>
              <a:lnSpc>
                <a:spcPct val="9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 dirty="0">
                <a:solidFill>
                  <a:schemeClr val="accent2"/>
                </a:solidFill>
              </a:rPr>
              <a:t>Si se aplica el operador </a:t>
            </a:r>
            <a:r>
              <a:rPr lang="es-ES" sz="2400" dirty="0" err="1">
                <a:solidFill>
                  <a:schemeClr val="accent2"/>
                </a:solidFill>
              </a:rPr>
              <a:t>delete</a:t>
            </a:r>
            <a:r>
              <a:rPr lang="es-ES" sz="2400" dirty="0">
                <a:solidFill>
                  <a:schemeClr val="accent2"/>
                </a:solidFill>
              </a:rPr>
              <a:t> a un puntero con valor 0, no se produce ningún error.</a:t>
            </a:r>
          </a:p>
          <a:p>
            <a:pPr>
              <a:lnSpc>
                <a:spcPct val="9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 dirty="0">
                <a:solidFill>
                  <a:schemeClr val="accent2"/>
                </a:solidFill>
              </a:rPr>
              <a:t>La liberación de matrices se debe realizar de forma inversa a como se reservó. </a:t>
            </a:r>
          </a:p>
          <a:p>
            <a:pPr lvl="1">
              <a:lnSpc>
                <a:spcPct val="90000"/>
              </a:lnSpc>
            </a:pPr>
            <a:r>
              <a:rPr lang="es-ES" sz="2000" b="1" dirty="0">
                <a:solidFill>
                  <a:schemeClr val="accent2"/>
                </a:solidFill>
              </a:rPr>
              <a:t>Lo mas interno primero y luego por último el puntero exterior.</a:t>
            </a:r>
          </a:p>
          <a:p>
            <a:pPr>
              <a:lnSpc>
                <a:spcPct val="90000"/>
              </a:lnSpc>
            </a:pPr>
            <a:endParaRPr lang="es-ES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A710-25D9-4EE6-88DA-5A8306388F87}" type="slidenum">
              <a:rPr lang="es-ES">
                <a:solidFill>
                  <a:srgbClr val="000000"/>
                </a:solidFill>
                <a:latin typeface="Arial"/>
              </a:rPr>
              <a:pPr/>
              <a:t>48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/>
              <a:t>Formas de asignar memoria en C++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178" y="1377950"/>
            <a:ext cx="11197389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400" b="1" dirty="0">
                <a:solidFill>
                  <a:schemeClr val="accent2"/>
                </a:solidFill>
              </a:rPr>
              <a:t>Estática</a:t>
            </a:r>
            <a:r>
              <a:rPr lang="es-ES" sz="2400" dirty="0">
                <a:solidFill>
                  <a:schemeClr val="accent2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s-ES" sz="2000" dirty="0">
                <a:solidFill>
                  <a:schemeClr val="accent2"/>
                </a:solidFill>
              </a:rPr>
              <a:t>Para objetos que van a “vivir” durante la ejecución del todo el programa.</a:t>
            </a:r>
          </a:p>
          <a:p>
            <a:pPr lvl="2">
              <a:lnSpc>
                <a:spcPct val="90000"/>
              </a:lnSpc>
            </a:pPr>
            <a:r>
              <a:rPr lang="es-ES" sz="1800" dirty="0">
                <a:solidFill>
                  <a:schemeClr val="accent2"/>
                </a:solidFill>
              </a:rPr>
              <a:t>Variables globales y estáticas.</a:t>
            </a:r>
          </a:p>
          <a:p>
            <a:pPr lvl="2">
              <a:lnSpc>
                <a:spcPct val="90000"/>
              </a:lnSpc>
            </a:pPr>
            <a:endParaRPr lang="es-ES" sz="1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 b="1" dirty="0">
                <a:solidFill>
                  <a:schemeClr val="accent2"/>
                </a:solidFill>
              </a:rPr>
              <a:t>Automática</a:t>
            </a:r>
            <a:r>
              <a:rPr lang="es-ES" sz="2400" dirty="0">
                <a:solidFill>
                  <a:schemeClr val="accent2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s-ES" sz="2000" dirty="0">
                <a:solidFill>
                  <a:schemeClr val="accent2"/>
                </a:solidFill>
              </a:rPr>
              <a:t>Cuando se asigna memoria a parámetros de funciones y para variables locales. Se ubican en la pila.</a:t>
            </a:r>
          </a:p>
          <a:p>
            <a:pPr>
              <a:lnSpc>
                <a:spcPct val="9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 b="1" dirty="0">
                <a:solidFill>
                  <a:schemeClr val="accent2"/>
                </a:solidFill>
              </a:rPr>
              <a:t>Libre</a:t>
            </a:r>
            <a:r>
              <a:rPr lang="es-ES" sz="2400" dirty="0">
                <a:solidFill>
                  <a:schemeClr val="accent2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s-ES" sz="2000" dirty="0">
                <a:solidFill>
                  <a:schemeClr val="accent2"/>
                </a:solidFill>
              </a:rPr>
              <a:t>O asignación dinámica, cuando se hace uso del operador new.</a:t>
            </a:r>
          </a:p>
          <a:p>
            <a:pPr lvl="1">
              <a:lnSpc>
                <a:spcPct val="9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sz="2000" dirty="0">
                <a:solidFill>
                  <a:schemeClr val="accent2"/>
                </a:solidFill>
              </a:rPr>
              <a:t>Cuando se asigna dinámicamente memoria a un objeto y no se libera antes de que deje de existir la variable que lo referencia se puede producir una laguna de memoria.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A6588-2B0B-4D7F-984D-729C2091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s-ES" dirty="0"/>
              <a:t>Punteros inteligentes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72DC87-A41D-4B1C-99B9-11F952143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2791"/>
            <a:ext cx="10972800" cy="5522493"/>
          </a:xfrm>
        </p:spPr>
        <p:txBody>
          <a:bodyPr/>
          <a:lstStyle/>
          <a:p>
            <a:r>
              <a:rPr lang="es-ES" sz="2400" dirty="0">
                <a:solidFill>
                  <a:schemeClr val="accent2"/>
                </a:solidFill>
              </a:rPr>
              <a:t>Las funciones de C: </a:t>
            </a:r>
            <a:r>
              <a:rPr lang="es-ES" sz="2400" dirty="0" err="1">
                <a:solidFill>
                  <a:schemeClr val="accent2"/>
                </a:solidFill>
              </a:rPr>
              <a:t>malloc</a:t>
            </a:r>
            <a:r>
              <a:rPr lang="es-ES" sz="2400" dirty="0">
                <a:solidFill>
                  <a:schemeClr val="accent2"/>
                </a:solidFill>
              </a:rPr>
              <a:t>, </a:t>
            </a:r>
            <a:r>
              <a:rPr lang="es-ES" sz="2400" dirty="0" err="1">
                <a:solidFill>
                  <a:schemeClr val="accent2"/>
                </a:solidFill>
              </a:rPr>
              <a:t>calloc</a:t>
            </a:r>
            <a:r>
              <a:rPr lang="es-ES" sz="2400" dirty="0">
                <a:solidFill>
                  <a:schemeClr val="accent2"/>
                </a:solidFill>
              </a:rPr>
              <a:t>, </a:t>
            </a:r>
            <a:r>
              <a:rPr lang="es-ES" sz="2400" dirty="0" err="1">
                <a:solidFill>
                  <a:schemeClr val="accent2"/>
                </a:solidFill>
              </a:rPr>
              <a:t>realloc</a:t>
            </a:r>
            <a:r>
              <a:rPr lang="es-ES" sz="2400" dirty="0">
                <a:solidFill>
                  <a:schemeClr val="accent2"/>
                </a:solidFill>
              </a:rPr>
              <a:t> y los operadores de C++: new y </a:t>
            </a:r>
            <a:r>
              <a:rPr lang="es-ES" sz="2400" dirty="0" err="1">
                <a:solidFill>
                  <a:schemeClr val="accent2"/>
                </a:solidFill>
              </a:rPr>
              <a:t>delete</a:t>
            </a:r>
            <a:r>
              <a:rPr lang="es-ES" sz="2400" dirty="0">
                <a:solidFill>
                  <a:schemeClr val="accent2"/>
                </a:solidFill>
              </a:rPr>
              <a:t> son propensas a errores. </a:t>
            </a:r>
          </a:p>
          <a:p>
            <a:endParaRPr lang="es-ES" sz="2400" dirty="0">
              <a:solidFill>
                <a:schemeClr val="accent2"/>
              </a:solidFill>
            </a:endParaRPr>
          </a:p>
          <a:p>
            <a:r>
              <a:rPr lang="es-ES" sz="2400" dirty="0">
                <a:solidFill>
                  <a:schemeClr val="accent2"/>
                </a:solidFill>
              </a:rPr>
              <a:t>La liberación incorrecta de memoria en un programa de gran envergadura puede ocasionar errores en tiempo de ejecución difíciles de encontrar.</a:t>
            </a:r>
          </a:p>
          <a:p>
            <a:endParaRPr lang="es-ES" sz="2400" dirty="0">
              <a:solidFill>
                <a:schemeClr val="accent2"/>
              </a:solidFill>
            </a:endParaRPr>
          </a:p>
          <a:p>
            <a:r>
              <a:rPr lang="es-ES" sz="2400" dirty="0">
                <a:solidFill>
                  <a:schemeClr val="accent2"/>
                </a:solidFill>
              </a:rPr>
              <a:t>A partir de C++ 11, se añadieron los punteros inteligentes. Simulan el comportamiento de un puntero corriente pero añaden nuevas características adicionales como un recolector de basura y comprobador de límites.</a:t>
            </a:r>
          </a:p>
          <a:p>
            <a:endParaRPr lang="es-ES" sz="2400" dirty="0">
              <a:solidFill>
                <a:schemeClr val="accent2"/>
              </a:solidFill>
            </a:endParaRPr>
          </a:p>
          <a:p>
            <a:r>
              <a:rPr lang="es-ES" sz="2400" dirty="0">
                <a:solidFill>
                  <a:schemeClr val="accent2"/>
                </a:solidFill>
              </a:rPr>
              <a:t>Estos punteros intentan prevenir las pérdidas de memoria sin penalizar en la eficiencia. Algunos trabajan llevando la cuenta de referencias, otros mediante asignación de un objeto a un único puntero.</a:t>
            </a:r>
            <a:endParaRPr lang="es-ES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AAF1F9-6FE7-48B7-9DF9-84ADB755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F9C0-074E-4225-9DDE-EB5BB171539E}" type="slidenum">
              <a:rPr lang="es-ES" smtClean="0">
                <a:solidFill>
                  <a:srgbClr val="000000"/>
                </a:solidFill>
              </a:rPr>
              <a:pPr/>
              <a:t>49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3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9072-6A8B-4863-BD36-848E1ABA666B}" type="slidenum">
              <a:rPr lang="es-ES">
                <a:solidFill>
                  <a:srgbClr val="000000"/>
                </a:solidFill>
                <a:latin typeface="Arial"/>
              </a:rPr>
              <a:pPr/>
              <a:t>5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Comentarios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</a:rPr>
              <a:t>Los comentarios podemos utilizar los de C.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dirty="0">
                <a:solidFill>
                  <a:schemeClr val="accent2"/>
                </a:solidFill>
              </a:rPr>
              <a:t>	</a:t>
            </a:r>
            <a:r>
              <a:rPr lang="es-ES" b="1" dirty="0">
                <a:solidFill>
                  <a:schemeClr val="accent2"/>
                </a:solidFill>
              </a:rPr>
              <a:t>/*</a:t>
            </a:r>
            <a:r>
              <a:rPr lang="es-ES" dirty="0">
                <a:solidFill>
                  <a:schemeClr val="accent2"/>
                </a:solidFill>
              </a:rPr>
              <a:t> Este comentario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dirty="0">
                <a:solidFill>
                  <a:schemeClr val="accent2"/>
                </a:solidFill>
              </a:rPr>
              <a:t>	para varias líneas </a:t>
            </a:r>
            <a:r>
              <a:rPr lang="es-ES" b="1" dirty="0">
                <a:solidFill>
                  <a:schemeClr val="accent2"/>
                </a:solidFill>
              </a:rPr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</a:rPr>
              <a:t>Este de C++ para una sola línea:</a:t>
            </a:r>
          </a:p>
          <a:p>
            <a:pPr>
              <a:lnSpc>
                <a:spcPct val="90000"/>
              </a:lnSpc>
            </a:pPr>
            <a:endParaRPr lang="es-E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dirty="0">
                <a:solidFill>
                  <a:schemeClr val="accent2"/>
                </a:solidFill>
              </a:rPr>
              <a:t>	</a:t>
            </a:r>
            <a:r>
              <a:rPr lang="es-ES" b="1" dirty="0">
                <a:solidFill>
                  <a:schemeClr val="accent2"/>
                </a:solidFill>
              </a:rPr>
              <a:t>//</a:t>
            </a:r>
            <a:r>
              <a:rPr lang="es-ES" dirty="0">
                <a:solidFill>
                  <a:schemeClr val="accent2"/>
                </a:solidFill>
              </a:rPr>
              <a:t> Comentario de una sola línea.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Referencia a CPP</a:t>
            </a:r>
          </a:p>
          <a:p>
            <a:pPr lvl="1"/>
            <a:r>
              <a:rPr lang="es-ES" dirty="0">
                <a:hlinkClick r:id="rId2"/>
              </a:rPr>
              <a:t>http://www.cplusplus.com/reference/</a:t>
            </a:r>
            <a:endParaRPr lang="es-ES" dirty="0"/>
          </a:p>
          <a:p>
            <a:endParaRPr lang="es-ES" dirty="0"/>
          </a:p>
          <a:p>
            <a:r>
              <a:rPr lang="es-ES" dirty="0"/>
              <a:t>Ejecución en la Web:</a:t>
            </a:r>
          </a:p>
          <a:p>
            <a:pPr lvl="1"/>
            <a:r>
              <a:rPr lang="es-ES" dirty="0">
                <a:hlinkClick r:id="rId3"/>
              </a:rPr>
              <a:t>http://cpp.sh/</a:t>
            </a:r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F9C0-074E-4225-9DDE-EB5BB171539E}" type="slidenum">
              <a:rPr lang="es-ES">
                <a:solidFill>
                  <a:srgbClr val="000000"/>
                </a:solidFill>
                <a:latin typeface="Arial"/>
              </a:rPr>
              <a:pPr/>
              <a:t>50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255A-AD4F-4EFF-877B-B3FDC4C7D5F2}" type="slidenum">
              <a:rPr lang="es-ES">
                <a:solidFill>
                  <a:srgbClr val="000000"/>
                </a:solidFill>
                <a:latin typeface="Arial"/>
              </a:rPr>
              <a:pPr/>
              <a:t>6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Char char="–"/>
            </a:pPr>
            <a:r>
              <a:rPr lang="es-ES" sz="1600" b="1">
                <a:solidFill>
                  <a:schemeClr val="accent2"/>
                </a:solidFill>
              </a:rPr>
              <a:t>Tipos predefinidos: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600">
                <a:solidFill>
                  <a:schemeClr val="accent2"/>
                </a:solidFill>
              </a:rPr>
              <a:t>	Para enteros: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600">
                <a:solidFill>
                  <a:schemeClr val="accent2"/>
                </a:solidFill>
              </a:rPr>
              <a:t>	int, short, long</a:t>
            </a:r>
          </a:p>
          <a:p>
            <a:pPr marL="609600" indent="-609600">
              <a:lnSpc>
                <a:spcPct val="80000"/>
              </a:lnSpc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600">
                <a:solidFill>
                  <a:schemeClr val="accent2"/>
                </a:solidFill>
              </a:rPr>
              <a:t>	Para reales: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600">
                <a:solidFill>
                  <a:schemeClr val="accent2"/>
                </a:solidFill>
              </a:rPr>
              <a:t>	double, float</a:t>
            </a:r>
          </a:p>
          <a:p>
            <a:pPr marL="609600" indent="-609600">
              <a:lnSpc>
                <a:spcPct val="80000"/>
              </a:lnSpc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600">
                <a:solidFill>
                  <a:schemeClr val="accent2"/>
                </a:solidFill>
              </a:rPr>
              <a:t>	Para caracteres: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600">
                <a:solidFill>
                  <a:schemeClr val="accent2"/>
                </a:solidFill>
              </a:rPr>
              <a:t>	char</a:t>
            </a:r>
          </a:p>
          <a:p>
            <a:pPr marL="609600" indent="-609600">
              <a:lnSpc>
                <a:spcPct val="80000"/>
              </a:lnSpc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600">
                <a:solidFill>
                  <a:schemeClr val="accent2"/>
                </a:solidFill>
              </a:rPr>
              <a:t>	Para booleanos: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600">
                <a:solidFill>
                  <a:schemeClr val="accent2"/>
                </a:solidFill>
              </a:rPr>
              <a:t>	</a:t>
            </a:r>
            <a:r>
              <a:rPr lang="es-ES" sz="1600" b="1">
                <a:solidFill>
                  <a:schemeClr val="accent2"/>
                </a:solidFill>
              </a:rPr>
              <a:t>bool: con valores true / false.</a:t>
            </a:r>
          </a:p>
          <a:p>
            <a:pPr marL="990600" lvl="1" indent="-533400">
              <a:lnSpc>
                <a:spcPct val="80000"/>
              </a:lnSpc>
            </a:pPr>
            <a:endParaRPr lang="es-ES" sz="1400" b="1">
              <a:solidFill>
                <a:schemeClr val="accent2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Char char="–"/>
            </a:pPr>
            <a:r>
              <a:rPr lang="es-ES" sz="1600">
                <a:solidFill>
                  <a:schemeClr val="accent2"/>
                </a:solidFill>
              </a:rPr>
              <a:t>Si utilizamos el modificador unsigned (unsigned char), se considera un tipo distinto aunque ocupe lo mismo.</a:t>
            </a:r>
          </a:p>
          <a:p>
            <a:pPr marL="609600" indent="-609600">
              <a:lnSpc>
                <a:spcPct val="80000"/>
              </a:lnSpc>
              <a:buFontTx/>
              <a:buChar char="–"/>
            </a:pPr>
            <a:endParaRPr lang="es-ES" sz="1600">
              <a:solidFill>
                <a:schemeClr val="accent2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Char char="–"/>
            </a:pPr>
            <a:r>
              <a:rPr lang="es-ES" sz="1600">
                <a:solidFill>
                  <a:schemeClr val="accent2"/>
                </a:solidFill>
              </a:rPr>
              <a:t>Mediante </a:t>
            </a:r>
            <a:r>
              <a:rPr lang="es-ES" sz="1600" b="1" i="1">
                <a:solidFill>
                  <a:schemeClr val="accent2"/>
                </a:solidFill>
              </a:rPr>
              <a:t>sizeof(tipo o variable)</a:t>
            </a:r>
            <a:r>
              <a:rPr lang="es-ES" sz="1600">
                <a:solidFill>
                  <a:schemeClr val="accent2"/>
                </a:solidFill>
              </a:rPr>
              <a:t> podemos obtener lo que ocupa.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s-ES" sz="1600">
              <a:solidFill>
                <a:schemeClr val="accent2"/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/>
              <a:t>Tipos de datos primitivos</a:t>
            </a:r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752601"/>
            <a:ext cx="2590800" cy="2574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D56F-D6DF-4FD8-A22D-75A9E8FB57B3}" type="slidenum">
              <a:rPr lang="es-ES">
                <a:solidFill>
                  <a:srgbClr val="000000"/>
                </a:solidFill>
                <a:latin typeface="Arial"/>
              </a:rPr>
              <a:pPr/>
              <a:t>7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Tipos de datos primitivos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>
                <a:solidFill>
                  <a:schemeClr val="accent2"/>
                </a:solidFill>
              </a:rPr>
              <a:t>Los tipos de datos enumerados se consideran nuevos tipos.</a:t>
            </a:r>
          </a:p>
          <a:p>
            <a:pPr>
              <a:lnSpc>
                <a:spcPct val="90000"/>
              </a:lnSpc>
            </a:pPr>
            <a:endParaRPr lang="es-ES" sz="2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 dirty="0">
                <a:solidFill>
                  <a:schemeClr val="accent2"/>
                </a:solidFill>
              </a:rPr>
              <a:t>No podemos utilizar el tipo </a:t>
            </a:r>
            <a:r>
              <a:rPr lang="es-ES" sz="2800" dirty="0" err="1">
                <a:solidFill>
                  <a:schemeClr val="accent2"/>
                </a:solidFill>
              </a:rPr>
              <a:t>int</a:t>
            </a:r>
            <a:r>
              <a:rPr lang="es-ES" sz="2800" dirty="0">
                <a:solidFill>
                  <a:schemeClr val="accent2"/>
                </a:solidFill>
              </a:rPr>
              <a:t> para asignar un tipo enumerado.</a:t>
            </a:r>
          </a:p>
          <a:p>
            <a:pPr>
              <a:lnSpc>
                <a:spcPct val="90000"/>
              </a:lnSpc>
            </a:pPr>
            <a:endParaRPr lang="es-ES" sz="2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 dirty="0" err="1">
                <a:solidFill>
                  <a:schemeClr val="accent2"/>
                </a:solidFill>
              </a:rPr>
              <a:t>enum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  <a:r>
              <a:rPr lang="es-ES" sz="2800" b="1" dirty="0">
                <a:solidFill>
                  <a:schemeClr val="accent2"/>
                </a:solidFill>
              </a:rPr>
              <a:t>colores</a:t>
            </a:r>
            <a:r>
              <a:rPr lang="es-ES" sz="2800" dirty="0">
                <a:solidFill>
                  <a:schemeClr val="accent2"/>
                </a:solidFill>
              </a:rPr>
              <a:t> {red, </a:t>
            </a:r>
            <a:r>
              <a:rPr lang="es-ES" sz="2800" dirty="0" err="1">
                <a:solidFill>
                  <a:schemeClr val="accent2"/>
                </a:solidFill>
              </a:rPr>
              <a:t>green</a:t>
            </a:r>
            <a:r>
              <a:rPr lang="es-ES" sz="2800" dirty="0">
                <a:solidFill>
                  <a:schemeClr val="accent2"/>
                </a:solidFill>
              </a:rPr>
              <a:t>, blue};</a:t>
            </a:r>
          </a:p>
          <a:p>
            <a:pPr>
              <a:lnSpc>
                <a:spcPct val="90000"/>
              </a:lnSpc>
            </a:pPr>
            <a:endParaRPr lang="es-ES" sz="2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 dirty="0" err="1">
                <a:solidFill>
                  <a:schemeClr val="accent2"/>
                </a:solidFill>
              </a:rPr>
              <a:t>int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  <a:r>
              <a:rPr lang="es-ES" sz="2800" dirty="0" err="1">
                <a:solidFill>
                  <a:schemeClr val="accent2"/>
                </a:solidFill>
              </a:rPr>
              <a:t>miColor</a:t>
            </a:r>
            <a:r>
              <a:rPr lang="es-ES" sz="2800" dirty="0">
                <a:solidFill>
                  <a:schemeClr val="accent2"/>
                </a:solidFill>
              </a:rPr>
              <a:t> = 2; // Error en C++.  </a:t>
            </a:r>
          </a:p>
          <a:p>
            <a:pPr lvl="1">
              <a:lnSpc>
                <a:spcPct val="90000"/>
              </a:lnSpc>
            </a:pPr>
            <a:r>
              <a:rPr lang="es-ES" sz="2400" b="1" dirty="0">
                <a:solidFill>
                  <a:schemeClr val="accent2"/>
                </a:solidFill>
              </a:rPr>
              <a:t>colores uno = azul;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EDC9-C555-4375-800E-D533E6B5B6F9}" type="slidenum">
              <a:rPr lang="es-ES">
                <a:solidFill>
                  <a:srgbClr val="000000"/>
                </a:solidFill>
                <a:latin typeface="Arial"/>
              </a:rPr>
              <a:pPr/>
              <a:t>8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&lt;tipo&gt; identificador;</a:t>
            </a:r>
          </a:p>
          <a:p>
            <a:pPr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Identificador, letras, numeros &lt;= 256, _ y que no empiecen por número.</a:t>
            </a:r>
          </a:p>
          <a:p>
            <a:pPr lvl="2"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Estas reglas se aplicarán a funciones, nombres de clases, etc.</a:t>
            </a:r>
          </a:p>
          <a:p>
            <a:pPr lvl="2"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En cuanto a definición de variables de una clase: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s-ES" b="1">
                <a:solidFill>
                  <a:schemeClr val="accent2"/>
                </a:solidFill>
              </a:rPr>
              <a:t>Nombre_de_Clase nombre_objeto</a:t>
            </a:r>
            <a:r>
              <a:rPr lang="es-ES">
                <a:solidFill>
                  <a:schemeClr val="accent2"/>
                </a:solidFill>
              </a:rPr>
              <a:t>;</a:t>
            </a:r>
          </a:p>
          <a:p>
            <a:pPr lvl="1"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/>
              <a:t>Variables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D17B-C99F-438D-991C-D9C204517EF1}" type="slidenum">
              <a:rPr lang="es-ES">
                <a:solidFill>
                  <a:srgbClr val="000000"/>
                </a:solidFill>
                <a:latin typeface="Arial"/>
              </a:rPr>
              <a:pPr/>
              <a:t>9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417638"/>
            <a:ext cx="11290968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En C++ se puede asignar un literal de cadena a un </a:t>
            </a:r>
            <a:r>
              <a:rPr lang="es-ES" sz="2400" dirty="0" err="1">
                <a:solidFill>
                  <a:schemeClr val="accent2"/>
                </a:solidFill>
              </a:rPr>
              <a:t>char</a:t>
            </a:r>
            <a:r>
              <a:rPr lang="es-ES" sz="2400" dirty="0">
                <a:solidFill>
                  <a:schemeClr val="accent2"/>
                </a:solidFill>
              </a:rPr>
              <a:t> * (puntero a </a:t>
            </a:r>
            <a:r>
              <a:rPr lang="es-ES" sz="2400" dirty="0" err="1">
                <a:solidFill>
                  <a:schemeClr val="accent2"/>
                </a:solidFill>
              </a:rPr>
              <a:t>char</a:t>
            </a:r>
            <a:r>
              <a:rPr lang="es-ES" sz="2400" dirty="0">
                <a:solidFill>
                  <a:schemeClr val="accent2"/>
                </a:solidFill>
              </a:rPr>
              <a:t>). Pero no lo podemos modificar.</a:t>
            </a:r>
          </a:p>
          <a:p>
            <a:pPr lvl="1">
              <a:lnSpc>
                <a:spcPct val="80000"/>
              </a:lnSpc>
            </a:pPr>
            <a:r>
              <a:rPr lang="es-ES" sz="2000" b="1" dirty="0" err="1">
                <a:solidFill>
                  <a:schemeClr val="accent2"/>
                </a:solidFill>
              </a:rPr>
              <a:t>const</a:t>
            </a:r>
            <a:r>
              <a:rPr lang="es-ES" sz="2000" b="1" dirty="0">
                <a:solidFill>
                  <a:schemeClr val="accent2"/>
                </a:solidFill>
              </a:rPr>
              <a:t> </a:t>
            </a:r>
            <a:r>
              <a:rPr lang="es-ES" sz="2000" b="1" dirty="0" err="1">
                <a:solidFill>
                  <a:schemeClr val="accent2"/>
                </a:solidFill>
              </a:rPr>
              <a:t>char</a:t>
            </a:r>
            <a:r>
              <a:rPr lang="es-ES" sz="2000" b="1" dirty="0">
                <a:solidFill>
                  <a:schemeClr val="accent2"/>
                </a:solidFill>
              </a:rPr>
              <a:t> *nombre = “Ana”;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Se puede definir como constante el puntero o la variable:</a:t>
            </a:r>
          </a:p>
          <a:p>
            <a:pPr lvl="1">
              <a:lnSpc>
                <a:spcPct val="80000"/>
              </a:lnSpc>
            </a:pPr>
            <a:r>
              <a:rPr lang="es-ES" sz="2000" dirty="0" err="1">
                <a:solidFill>
                  <a:schemeClr val="accent2"/>
                </a:solidFill>
              </a:rPr>
              <a:t>char</a:t>
            </a:r>
            <a:r>
              <a:rPr lang="es-ES" sz="2000" dirty="0">
                <a:solidFill>
                  <a:schemeClr val="accent2"/>
                </a:solidFill>
              </a:rPr>
              <a:t> a[] = "</a:t>
            </a:r>
            <a:r>
              <a:rPr lang="es-ES" sz="2000" dirty="0" err="1">
                <a:solidFill>
                  <a:schemeClr val="accent2"/>
                </a:solidFill>
              </a:rPr>
              <a:t>abcd</a:t>
            </a:r>
            <a:r>
              <a:rPr lang="es-ES" sz="2000" dirty="0">
                <a:solidFill>
                  <a:schemeClr val="accent2"/>
                </a:solidFill>
              </a:rPr>
              <a:t>";	</a:t>
            </a:r>
          </a:p>
          <a:p>
            <a:pPr lvl="1">
              <a:lnSpc>
                <a:spcPct val="80000"/>
              </a:lnSpc>
            </a:pPr>
            <a:r>
              <a:rPr lang="es-ES" sz="2000" dirty="0" err="1">
                <a:solidFill>
                  <a:schemeClr val="accent2"/>
                </a:solidFill>
              </a:rPr>
              <a:t>const</a:t>
            </a:r>
            <a:r>
              <a:rPr lang="es-ES" sz="2000" dirty="0">
                <a:solidFill>
                  <a:schemeClr val="accent2"/>
                </a:solidFill>
              </a:rPr>
              <a:t> </a:t>
            </a:r>
            <a:r>
              <a:rPr lang="es-ES" sz="2000" dirty="0" err="1">
                <a:solidFill>
                  <a:schemeClr val="accent2"/>
                </a:solidFill>
              </a:rPr>
              <a:t>char</a:t>
            </a:r>
            <a:r>
              <a:rPr lang="es-ES" sz="2000" dirty="0">
                <a:solidFill>
                  <a:schemeClr val="accent2"/>
                </a:solidFill>
              </a:rPr>
              <a:t> *pc1 = a; 	// Defino como </a:t>
            </a:r>
            <a:r>
              <a:rPr lang="es-ES" sz="2000" dirty="0" err="1">
                <a:solidFill>
                  <a:schemeClr val="accent2"/>
                </a:solidFill>
              </a:rPr>
              <a:t>cte</a:t>
            </a:r>
            <a:r>
              <a:rPr lang="es-ES" sz="2000" dirty="0">
                <a:solidFill>
                  <a:schemeClr val="accent2"/>
                </a:solidFill>
              </a:rPr>
              <a:t> la variable.</a:t>
            </a:r>
          </a:p>
          <a:p>
            <a:pPr lvl="1">
              <a:lnSpc>
                <a:spcPct val="80000"/>
              </a:lnSpc>
            </a:pPr>
            <a:r>
              <a:rPr lang="es-ES" sz="2000" dirty="0" err="1">
                <a:solidFill>
                  <a:schemeClr val="accent2"/>
                </a:solidFill>
              </a:rPr>
              <a:t>char</a:t>
            </a:r>
            <a:r>
              <a:rPr lang="es-ES" sz="2000" dirty="0">
                <a:solidFill>
                  <a:schemeClr val="accent2"/>
                </a:solidFill>
              </a:rPr>
              <a:t> * </a:t>
            </a:r>
            <a:r>
              <a:rPr lang="es-ES" sz="2000" dirty="0" err="1">
                <a:solidFill>
                  <a:schemeClr val="accent2"/>
                </a:solidFill>
              </a:rPr>
              <a:t>const</a:t>
            </a:r>
            <a:r>
              <a:rPr lang="es-ES" sz="2000" dirty="0">
                <a:solidFill>
                  <a:schemeClr val="accent2"/>
                </a:solidFill>
              </a:rPr>
              <a:t> pc2 = a;	// Defino como </a:t>
            </a:r>
            <a:r>
              <a:rPr lang="es-ES" sz="2000" dirty="0" err="1">
                <a:solidFill>
                  <a:schemeClr val="accent2"/>
                </a:solidFill>
              </a:rPr>
              <a:t>cte</a:t>
            </a:r>
            <a:r>
              <a:rPr lang="es-ES" sz="2000" dirty="0">
                <a:solidFill>
                  <a:schemeClr val="accent2"/>
                </a:solidFill>
              </a:rPr>
              <a:t> el puntero.</a:t>
            </a:r>
          </a:p>
          <a:p>
            <a:pPr lvl="1"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pc1 = "</a:t>
            </a:r>
            <a:r>
              <a:rPr lang="es-ES" sz="2000" dirty="0" err="1">
                <a:solidFill>
                  <a:schemeClr val="accent2"/>
                </a:solidFill>
              </a:rPr>
              <a:t>aaaa</a:t>
            </a:r>
            <a:r>
              <a:rPr lang="es-ES" sz="2000" dirty="0">
                <a:solidFill>
                  <a:schemeClr val="accent2"/>
                </a:solidFill>
              </a:rPr>
              <a:t>";		// puedo modificar el puntero.	</a:t>
            </a:r>
          </a:p>
          <a:p>
            <a:pPr lvl="1"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pc2[0] = 'z';		// puedo modificar el contenido.	</a:t>
            </a:r>
          </a:p>
          <a:p>
            <a:pPr lvl="1">
              <a:lnSpc>
                <a:spcPct val="80000"/>
              </a:lnSpc>
            </a:pPr>
            <a:r>
              <a:rPr lang="es-ES" sz="2000" dirty="0" err="1">
                <a:solidFill>
                  <a:schemeClr val="accent2"/>
                </a:solidFill>
              </a:rPr>
              <a:t>const</a:t>
            </a:r>
            <a:r>
              <a:rPr lang="es-ES" sz="2000" dirty="0">
                <a:solidFill>
                  <a:schemeClr val="accent2"/>
                </a:solidFill>
              </a:rPr>
              <a:t> </a:t>
            </a:r>
            <a:r>
              <a:rPr lang="es-ES" sz="2000" dirty="0" err="1">
                <a:solidFill>
                  <a:schemeClr val="accent2"/>
                </a:solidFill>
              </a:rPr>
              <a:t>char</a:t>
            </a:r>
            <a:r>
              <a:rPr lang="es-ES" sz="2000" dirty="0">
                <a:solidFill>
                  <a:schemeClr val="accent2"/>
                </a:solidFill>
              </a:rPr>
              <a:t> * </a:t>
            </a:r>
            <a:r>
              <a:rPr lang="es-ES" sz="2000" dirty="0" err="1">
                <a:solidFill>
                  <a:schemeClr val="accent2"/>
                </a:solidFill>
              </a:rPr>
              <a:t>const</a:t>
            </a:r>
            <a:r>
              <a:rPr lang="es-ES" sz="2000" dirty="0">
                <a:solidFill>
                  <a:schemeClr val="accent2"/>
                </a:solidFill>
              </a:rPr>
              <a:t> pc = a; // NO puedo modificar nada.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A nivel global se considera una variable calificada con </a:t>
            </a:r>
            <a:r>
              <a:rPr lang="es-ES" sz="2400" b="1" dirty="0" err="1">
                <a:solidFill>
                  <a:schemeClr val="accent2"/>
                </a:solidFill>
              </a:rPr>
              <a:t>const</a:t>
            </a:r>
            <a:r>
              <a:rPr lang="es-ES" sz="2400" dirty="0">
                <a:solidFill>
                  <a:schemeClr val="accent2"/>
                </a:solidFill>
              </a:rPr>
              <a:t> como </a:t>
            </a:r>
            <a:r>
              <a:rPr lang="es-ES" sz="2400" b="1" dirty="0" err="1">
                <a:solidFill>
                  <a:schemeClr val="accent2"/>
                </a:solidFill>
              </a:rPr>
              <a:t>static</a:t>
            </a:r>
            <a:r>
              <a:rPr lang="es-E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/>
              <a:t>Constantes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2804</Words>
  <Application>Microsoft Office PowerPoint</Application>
  <PresentationFormat>Panorámica</PresentationFormat>
  <Paragraphs>630</Paragraphs>
  <Slides>50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Tema de Office</vt:lpstr>
      <vt:lpstr>Diseño predeterminado</vt:lpstr>
      <vt:lpstr>Aportaciones de C++</vt:lpstr>
      <vt:lpstr>Aportaciones de C++</vt:lpstr>
      <vt:lpstr>Funciones</vt:lpstr>
      <vt:lpstr>Estructura</vt:lpstr>
      <vt:lpstr>Comentarios</vt:lpstr>
      <vt:lpstr>Tipos de datos primitivos</vt:lpstr>
      <vt:lpstr>Tipos de datos primitivos</vt:lpstr>
      <vt:lpstr>Variables</vt:lpstr>
      <vt:lpstr>Constantes</vt:lpstr>
      <vt:lpstr>Volatile</vt:lpstr>
      <vt:lpstr>Alcance de las variables</vt:lpstr>
      <vt:lpstr>Ejemplo</vt:lpstr>
      <vt:lpstr>Operadores</vt:lpstr>
      <vt:lpstr>Operadores de C++</vt:lpstr>
      <vt:lpstr>Operadores de C++</vt:lpstr>
      <vt:lpstr>Precedencia de operadores</vt:lpstr>
      <vt:lpstr>Sobrecarga de operadores</vt:lpstr>
      <vt:lpstr>Ejemplo</vt:lpstr>
      <vt:lpstr>Parámetros por Omisión</vt:lpstr>
      <vt:lpstr>Ejemplo</vt:lpstr>
      <vt:lpstr>Ejemplo II</vt:lpstr>
      <vt:lpstr>Funciones inline</vt:lpstr>
      <vt:lpstr>Sobrecarga de funciones</vt:lpstr>
      <vt:lpstr>Macros</vt:lpstr>
      <vt:lpstr>Referencias</vt:lpstr>
      <vt:lpstr>Referencias II</vt:lpstr>
      <vt:lpstr>Paso de parámetros por Puntero / Referencia</vt:lpstr>
      <vt:lpstr>Devolver una referencia</vt:lpstr>
      <vt:lpstr>Ejemplo</vt:lpstr>
      <vt:lpstr>Espacios de nombres</vt:lpstr>
      <vt:lpstr>Utilizar using namespace std; o no</vt:lpstr>
      <vt:lpstr>Los flujos en C++</vt:lpstr>
      <vt:lpstr>Leer de teclado</vt:lpstr>
      <vt:lpstr>Formatear la salida</vt:lpstr>
      <vt:lpstr>Formatear la salida</vt:lpstr>
      <vt:lpstr>Formatear la salida</vt:lpstr>
      <vt:lpstr>Formatear la salida: Ancho y Relleno</vt:lpstr>
      <vt:lpstr>Formatear la salida: Alineación</vt:lpstr>
      <vt:lpstr>Formatear la salida: Precisión</vt:lpstr>
      <vt:lpstr>Excepciones</vt:lpstr>
      <vt:lpstr>Excepciones</vt:lpstr>
      <vt:lpstr>Capturar Excepciones</vt:lpstr>
      <vt:lpstr>Concepto de Memoria dinámica</vt:lpstr>
      <vt:lpstr>Operadores new y delete</vt:lpstr>
      <vt:lpstr>Reserva de memoria en tiempo de ejecución</vt:lpstr>
      <vt:lpstr>Memoria insuficiente</vt:lpstr>
      <vt:lpstr>Liberación de memoria en tiempo de ejecución</vt:lpstr>
      <vt:lpstr>Formas de asignar memoria en C++</vt:lpstr>
      <vt:lpstr>Punteros inteligentes</vt:lpstr>
      <vt:lpstr>Enlaces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Aportaciones de C++</dc:title>
  <dc:creator>Antonio Espín Herranz</dc:creator>
  <cp:lastModifiedBy>Antonio Espín Herranz</cp:lastModifiedBy>
  <cp:revision>1</cp:revision>
  <dcterms:created xsi:type="dcterms:W3CDTF">2019-08-26T08:13:49Z</dcterms:created>
  <dcterms:modified xsi:type="dcterms:W3CDTF">2019-08-28T10:50:46Z</dcterms:modified>
</cp:coreProperties>
</file>