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66"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67"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BCD5D-4283-44BC-A05A-E02492DDB833}" v="3" dt="2019-08-26T09:19:10.630"/>
    <p1510:client id="{20D4D0A2-1323-48F6-856A-9171C8E30622}" v="2" dt="2019-08-26T09:12:1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Espín Herranz" userId="6289c937e7e0e52b" providerId="LiveId" clId="{1B8BCD5D-4283-44BC-A05A-E02492DDB833}"/>
    <pc:docChg chg="delSld modSld">
      <pc:chgData name="Antonio Espín Herranz" userId="6289c937e7e0e52b" providerId="LiveId" clId="{1B8BCD5D-4283-44BC-A05A-E02492DDB833}" dt="2019-08-26T09:31:17.097" v="249" actId="2696"/>
      <pc:docMkLst>
        <pc:docMk/>
      </pc:docMkLst>
      <pc:sldChg chg="addSp modSp">
        <pc:chgData name="Antonio Espín Herranz" userId="6289c937e7e0e52b" providerId="LiveId" clId="{1B8BCD5D-4283-44BC-A05A-E02492DDB833}" dt="2019-08-26T09:31:10.777" v="248" actId="114"/>
        <pc:sldMkLst>
          <pc:docMk/>
          <pc:sldMk cId="0" sldId="356"/>
        </pc:sldMkLst>
        <pc:spChg chg="mod">
          <ac:chgData name="Antonio Espín Herranz" userId="6289c937e7e0e52b" providerId="LiveId" clId="{1B8BCD5D-4283-44BC-A05A-E02492DDB833}" dt="2019-08-26T09:18:49.410" v="237" actId="1076"/>
          <ac:spMkLst>
            <pc:docMk/>
            <pc:sldMk cId="0" sldId="356"/>
            <ac:spMk id="311298" creationId="{00000000-0000-0000-0000-000000000000}"/>
          </ac:spMkLst>
        </pc:spChg>
        <pc:spChg chg="mod">
          <ac:chgData name="Antonio Espín Herranz" userId="6289c937e7e0e52b" providerId="LiveId" clId="{1B8BCD5D-4283-44BC-A05A-E02492DDB833}" dt="2019-08-26T09:31:10.777" v="248" actId="114"/>
          <ac:spMkLst>
            <pc:docMk/>
            <pc:sldMk cId="0" sldId="356"/>
            <ac:spMk id="311299" creationId="{00000000-0000-0000-0000-000000000000}"/>
          </ac:spMkLst>
        </pc:spChg>
        <pc:picChg chg="add mod">
          <ac:chgData name="Antonio Espín Herranz" userId="6289c937e7e0e52b" providerId="LiveId" clId="{1B8BCD5D-4283-44BC-A05A-E02492DDB833}" dt="2019-08-26T09:19:55.481" v="246" actId="14100"/>
          <ac:picMkLst>
            <pc:docMk/>
            <pc:sldMk cId="0" sldId="356"/>
            <ac:picMk id="2" creationId="{1AC0363A-E8F0-4AEE-B980-31BE74A1CB32}"/>
          </ac:picMkLst>
        </pc:picChg>
        <pc:picChg chg="add mod">
          <ac:chgData name="Antonio Espín Herranz" userId="6289c937e7e0e52b" providerId="LiveId" clId="{1B8BCD5D-4283-44BC-A05A-E02492DDB833}" dt="2019-08-26T09:19:52.155" v="245" actId="14100"/>
          <ac:picMkLst>
            <pc:docMk/>
            <pc:sldMk cId="0" sldId="356"/>
            <ac:picMk id="3" creationId="{54F15C6F-AA31-4C76-BD6F-F2D32DFAE7F1}"/>
          </ac:picMkLst>
        </pc:picChg>
      </pc:sldChg>
      <pc:sldChg chg="del">
        <pc:chgData name="Antonio Espín Herranz" userId="6289c937e7e0e52b" providerId="LiveId" clId="{1B8BCD5D-4283-44BC-A05A-E02492DDB833}" dt="2019-08-26T09:31:17.097" v="249" actId="2696"/>
        <pc:sldMkLst>
          <pc:docMk/>
          <pc:sldMk cId="1805126845" sldId="368"/>
        </pc:sldMkLst>
      </pc:sldChg>
    </pc:docChg>
  </pc:docChgLst>
  <pc:docChgLst>
    <pc:chgData name="Antonio Espín Herranz" userId="6289c937e7e0e52b" providerId="LiveId" clId="{20D4D0A2-1323-48F6-856A-9171C8E30622}"/>
    <pc:docChg chg="addSld modSld">
      <pc:chgData name="Antonio Espín Herranz" userId="6289c937e7e0e52b" providerId="LiveId" clId="{20D4D0A2-1323-48F6-856A-9171C8E30622}" dt="2019-08-26T09:13:59.447" v="53" actId="20577"/>
      <pc:docMkLst>
        <pc:docMk/>
      </pc:docMkLst>
      <pc:sldChg chg="modSp">
        <pc:chgData name="Antonio Espín Herranz" userId="6289c937e7e0e52b" providerId="LiveId" clId="{20D4D0A2-1323-48F6-856A-9171C8E30622}" dt="2019-08-26T09:10:23.008" v="3" actId="20577"/>
        <pc:sldMkLst>
          <pc:docMk/>
          <pc:sldMk cId="0" sldId="352"/>
        </pc:sldMkLst>
        <pc:spChg chg="mod">
          <ac:chgData name="Antonio Espín Herranz" userId="6289c937e7e0e52b" providerId="LiveId" clId="{20D4D0A2-1323-48F6-856A-9171C8E30622}" dt="2019-08-26T09:10:23.008" v="3" actId="20577"/>
          <ac:spMkLst>
            <pc:docMk/>
            <pc:sldMk cId="0" sldId="352"/>
            <ac:spMk id="325637" creationId="{00000000-0000-0000-0000-000000000000}"/>
          </ac:spMkLst>
        </pc:spChg>
      </pc:sldChg>
      <pc:sldChg chg="modSp">
        <pc:chgData name="Antonio Espín Herranz" userId="6289c937e7e0e52b" providerId="LiveId" clId="{20D4D0A2-1323-48F6-856A-9171C8E30622}" dt="2019-08-26T09:13:59.447" v="53" actId="20577"/>
        <pc:sldMkLst>
          <pc:docMk/>
          <pc:sldMk cId="0" sldId="356"/>
        </pc:sldMkLst>
        <pc:spChg chg="mod">
          <ac:chgData name="Antonio Espín Herranz" userId="6289c937e7e0e52b" providerId="LiveId" clId="{20D4D0A2-1323-48F6-856A-9171C8E30622}" dt="2019-08-26T09:13:59.447" v="53" actId="20577"/>
          <ac:spMkLst>
            <pc:docMk/>
            <pc:sldMk cId="0" sldId="356"/>
            <ac:spMk id="311299" creationId="{00000000-0000-0000-0000-000000000000}"/>
          </ac:spMkLst>
        </pc:spChg>
      </pc:sldChg>
      <pc:sldChg chg="modSp add">
        <pc:chgData name="Antonio Espín Herranz" userId="6289c937e7e0e52b" providerId="LiveId" clId="{20D4D0A2-1323-48F6-856A-9171C8E30622}" dt="2019-08-26T09:12:26.231" v="9" actId="20577"/>
        <pc:sldMkLst>
          <pc:docMk/>
          <pc:sldMk cId="1805126845" sldId="368"/>
        </pc:sldMkLst>
        <pc:spChg chg="mod">
          <ac:chgData name="Antonio Espín Herranz" userId="6289c937e7e0e52b" providerId="LiveId" clId="{20D4D0A2-1323-48F6-856A-9171C8E30622}" dt="2019-08-26T09:12:11.535" v="5"/>
          <ac:spMkLst>
            <pc:docMk/>
            <pc:sldMk cId="1805126845" sldId="368"/>
            <ac:spMk id="2" creationId="{2802D5EF-3D16-4A7F-A9A7-D5E3963A9CA3}"/>
          </ac:spMkLst>
        </pc:spChg>
        <pc:spChg chg="mod">
          <ac:chgData name="Antonio Espín Herranz" userId="6289c937e7e0e52b" providerId="LiveId" clId="{20D4D0A2-1323-48F6-856A-9171C8E30622}" dt="2019-08-26T09:12:26.231" v="9" actId="20577"/>
          <ac:spMkLst>
            <pc:docMk/>
            <pc:sldMk cId="1805126845" sldId="368"/>
            <ac:spMk id="3" creationId="{4788DD83-FF08-441A-B045-3CB98941FD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a:solidFill>
                <a:srgbClr val="000000"/>
              </a:solidFill>
            </a:endParaRPr>
          </a:p>
        </p:txBody>
      </p:sp>
      <p:sp>
        <p:nvSpPr>
          <p:cNvPr id="5" name="4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6" name="5 Marcador de número de diapositiva"/>
          <p:cNvSpPr>
            <a:spLocks noGrp="1"/>
          </p:cNvSpPr>
          <p:nvPr>
            <p:ph type="sldNum" sz="quarter" idx="12"/>
          </p:nvPr>
        </p:nvSpPr>
        <p:spPr/>
        <p:txBody>
          <a:bodyPr/>
          <a:lstStyle>
            <a:lvl1pPr>
              <a:defRPr/>
            </a:lvl1pPr>
          </a:lstStyle>
          <a:p>
            <a:fld id="{A898D6C2-BCA1-47F0-ADF8-DA98BCA55578}"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solidFill>
                <a:srgbClr val="000000"/>
              </a:solidFill>
            </a:endParaRPr>
          </a:p>
        </p:txBody>
      </p:sp>
      <p:sp>
        <p:nvSpPr>
          <p:cNvPr id="5" name="4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6" name="5 Marcador de número de diapositiva"/>
          <p:cNvSpPr>
            <a:spLocks noGrp="1"/>
          </p:cNvSpPr>
          <p:nvPr>
            <p:ph type="sldNum" sz="quarter" idx="12"/>
          </p:nvPr>
        </p:nvSpPr>
        <p:spPr/>
        <p:txBody>
          <a:bodyPr/>
          <a:lstStyle>
            <a:lvl1pPr>
              <a:defRPr/>
            </a:lvl1pPr>
          </a:lstStyle>
          <a:p>
            <a:fld id="{438AF47D-A021-4E39-9F44-197158316C50}"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solidFill>
                <a:srgbClr val="000000"/>
              </a:solidFill>
            </a:endParaRPr>
          </a:p>
        </p:txBody>
      </p:sp>
      <p:sp>
        <p:nvSpPr>
          <p:cNvPr id="5" name="4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6" name="5 Marcador de número de diapositiva"/>
          <p:cNvSpPr>
            <a:spLocks noGrp="1"/>
          </p:cNvSpPr>
          <p:nvPr>
            <p:ph type="sldNum" sz="quarter" idx="12"/>
          </p:nvPr>
        </p:nvSpPr>
        <p:spPr/>
        <p:txBody>
          <a:bodyPr/>
          <a:lstStyle>
            <a:lvl1pPr>
              <a:defRPr/>
            </a:lvl1pPr>
          </a:lstStyle>
          <a:p>
            <a:fld id="{B6D9060E-ED98-43B0-9828-1F97B265C63F}"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solidFill>
                <a:srgbClr val="000000"/>
              </a:solidFill>
            </a:endParaRPr>
          </a:p>
        </p:txBody>
      </p:sp>
      <p:sp>
        <p:nvSpPr>
          <p:cNvPr id="6" name="5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7" name="6 Marcador de número de diapositiva"/>
          <p:cNvSpPr>
            <a:spLocks noGrp="1"/>
          </p:cNvSpPr>
          <p:nvPr>
            <p:ph type="sldNum" sz="quarter" idx="12"/>
          </p:nvPr>
        </p:nvSpPr>
        <p:spPr/>
        <p:txBody>
          <a:bodyPr/>
          <a:lstStyle>
            <a:lvl1pPr>
              <a:defRPr/>
            </a:lvl1pPr>
          </a:lstStyle>
          <a:p>
            <a:fld id="{95FF521E-9C5C-4587-9E1C-01840FE488EF}"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solidFill>
                <a:srgbClr val="000000"/>
              </a:solidFill>
            </a:endParaRPr>
          </a:p>
        </p:txBody>
      </p:sp>
      <p:sp>
        <p:nvSpPr>
          <p:cNvPr id="8" name="7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9" name="8 Marcador de número de diapositiva"/>
          <p:cNvSpPr>
            <a:spLocks noGrp="1"/>
          </p:cNvSpPr>
          <p:nvPr>
            <p:ph type="sldNum" sz="quarter" idx="12"/>
          </p:nvPr>
        </p:nvSpPr>
        <p:spPr/>
        <p:txBody>
          <a:bodyPr/>
          <a:lstStyle>
            <a:lvl1pPr>
              <a:defRPr/>
            </a:lvl1pPr>
          </a:lstStyle>
          <a:p>
            <a:fld id="{E46BC603-C6A9-4D4A-AF3C-B490845D2B24}"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solidFill>
                <a:srgbClr val="000000"/>
              </a:solidFill>
            </a:endParaRPr>
          </a:p>
        </p:txBody>
      </p:sp>
      <p:sp>
        <p:nvSpPr>
          <p:cNvPr id="4" name="3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5" name="4 Marcador de número de diapositiva"/>
          <p:cNvSpPr>
            <a:spLocks noGrp="1"/>
          </p:cNvSpPr>
          <p:nvPr>
            <p:ph type="sldNum" sz="quarter" idx="12"/>
          </p:nvPr>
        </p:nvSpPr>
        <p:spPr/>
        <p:txBody>
          <a:bodyPr/>
          <a:lstStyle>
            <a:lvl1pPr>
              <a:defRPr/>
            </a:lvl1pPr>
          </a:lstStyle>
          <a:p>
            <a:fld id="{3166E610-4F24-4FA9-B273-148760FB79EE}"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solidFill>
                <a:srgbClr val="000000"/>
              </a:solidFill>
            </a:endParaRPr>
          </a:p>
        </p:txBody>
      </p:sp>
      <p:sp>
        <p:nvSpPr>
          <p:cNvPr id="3" name="2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4" name="3 Marcador de número de diapositiva"/>
          <p:cNvSpPr>
            <a:spLocks noGrp="1"/>
          </p:cNvSpPr>
          <p:nvPr>
            <p:ph type="sldNum" sz="quarter" idx="12"/>
          </p:nvPr>
        </p:nvSpPr>
        <p:spPr/>
        <p:txBody>
          <a:bodyPr/>
          <a:lstStyle>
            <a:lvl1pPr>
              <a:defRPr/>
            </a:lvl1pPr>
          </a:lstStyle>
          <a:p>
            <a:fld id="{78767A7B-4E5D-49A9-9D6C-E8154B60D24D}"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solidFill>
                <a:srgbClr val="000000"/>
              </a:solidFill>
            </a:endParaRPr>
          </a:p>
        </p:txBody>
      </p:sp>
      <p:sp>
        <p:nvSpPr>
          <p:cNvPr id="6" name="5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7" name="6 Marcador de número de diapositiva"/>
          <p:cNvSpPr>
            <a:spLocks noGrp="1"/>
          </p:cNvSpPr>
          <p:nvPr>
            <p:ph type="sldNum" sz="quarter" idx="12"/>
          </p:nvPr>
        </p:nvSpPr>
        <p:spPr/>
        <p:txBody>
          <a:bodyPr/>
          <a:lstStyle>
            <a:lvl1pPr>
              <a:defRPr/>
            </a:lvl1pPr>
          </a:lstStyle>
          <a:p>
            <a:fld id="{1CE4345C-31B8-467B-A5B4-C629CF12E343}"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solidFill>
                <a:srgbClr val="000000"/>
              </a:solidFill>
            </a:endParaRPr>
          </a:p>
        </p:txBody>
      </p:sp>
      <p:sp>
        <p:nvSpPr>
          <p:cNvPr id="6" name="5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7" name="6 Marcador de número de diapositiva"/>
          <p:cNvSpPr>
            <a:spLocks noGrp="1"/>
          </p:cNvSpPr>
          <p:nvPr>
            <p:ph type="sldNum" sz="quarter" idx="12"/>
          </p:nvPr>
        </p:nvSpPr>
        <p:spPr/>
        <p:txBody>
          <a:bodyPr/>
          <a:lstStyle>
            <a:lvl1pPr>
              <a:defRPr/>
            </a:lvl1pPr>
          </a:lstStyle>
          <a:p>
            <a:fld id="{7AB9F601-C4CF-4FCC-B02D-DF98B06AB1A7}"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solidFill>
                <a:srgbClr val="000000"/>
              </a:solidFill>
            </a:endParaRPr>
          </a:p>
        </p:txBody>
      </p:sp>
      <p:sp>
        <p:nvSpPr>
          <p:cNvPr id="5" name="4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6" name="5 Marcador de número de diapositiva"/>
          <p:cNvSpPr>
            <a:spLocks noGrp="1"/>
          </p:cNvSpPr>
          <p:nvPr>
            <p:ph type="sldNum" sz="quarter" idx="12"/>
          </p:nvPr>
        </p:nvSpPr>
        <p:spPr/>
        <p:txBody>
          <a:bodyPr/>
          <a:lstStyle>
            <a:lvl1pPr>
              <a:defRPr/>
            </a:lvl1pPr>
          </a:lstStyle>
          <a:p>
            <a:fld id="{094D5781-B9C8-4407-A983-B4C616AED383}"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solidFill>
                <a:srgbClr val="000000"/>
              </a:solidFill>
            </a:endParaRPr>
          </a:p>
        </p:txBody>
      </p:sp>
      <p:sp>
        <p:nvSpPr>
          <p:cNvPr id="5" name="4 Marcador de pie de página"/>
          <p:cNvSpPr>
            <a:spLocks noGrp="1"/>
          </p:cNvSpPr>
          <p:nvPr>
            <p:ph type="ftr" sz="quarter" idx="11"/>
          </p:nvPr>
        </p:nvSpPr>
        <p:spPr/>
        <p:txBody>
          <a:bodyPr/>
          <a:lstStyle>
            <a:lvl1pPr>
              <a:defRPr/>
            </a:lvl1pPr>
          </a:lstStyle>
          <a:p>
            <a:endParaRPr lang="es-ES">
              <a:solidFill>
                <a:srgbClr val="000000"/>
              </a:solidFill>
            </a:endParaRPr>
          </a:p>
        </p:txBody>
      </p:sp>
      <p:sp>
        <p:nvSpPr>
          <p:cNvPr id="6" name="5 Marcador de número de diapositiva"/>
          <p:cNvSpPr>
            <a:spLocks noGrp="1"/>
          </p:cNvSpPr>
          <p:nvPr>
            <p:ph type="sldNum" sz="quarter" idx="12"/>
          </p:nvPr>
        </p:nvSpPr>
        <p:spPr/>
        <p:txBody>
          <a:bodyPr/>
          <a:lstStyle>
            <a:lvl1pPr>
              <a:defRPr/>
            </a:lvl1pPr>
          </a:lstStyle>
          <a:p>
            <a:fld id="{4896BDC3-6864-4F93-9C75-3985A5CE7CD2}"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solidFill>
                <a:srgbClr val="000000"/>
              </a:solidFill>
            </a:endParaRPr>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solidFill>
                <a:srgbClr val="000000"/>
              </a:solidFill>
            </a:endParaRPr>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1228F418-1DBB-434B-B5CD-303963B6C9B4}"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solidFill>
                <a:srgbClr val="000000"/>
              </a:solidFill>
            </a:endParaRPr>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solidFill>
                <a:srgbClr val="000000"/>
              </a:solidFill>
            </a:endParaRPr>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D1A53929-8A79-4295-A5CE-323D67FDBF5C}" type="slidenum">
              <a:rPr lang="es-ES">
                <a:solidFill>
                  <a:srgbClr val="000000"/>
                </a:solidFill>
              </a:rPr>
              <a:pPr/>
              <a:t>‹Nº›</a:t>
            </a:fld>
            <a:endParaRPr lang="es-E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26/08/2019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pPr fontAlgn="base">
              <a:spcBef>
                <a:spcPct val="0"/>
              </a:spcBef>
              <a:spcAft>
                <a:spcPct val="0"/>
              </a:spcAft>
            </a:pPr>
            <a:endParaRPr lang="es-E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pPr algn="ctr" fontAlgn="base">
              <a:spcBef>
                <a:spcPct val="0"/>
              </a:spcBef>
              <a:spcAft>
                <a:spcPct val="0"/>
              </a:spcAft>
            </a:pPr>
            <a:endParaRPr lang="es-E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pPr fontAlgn="base">
              <a:spcBef>
                <a:spcPct val="0"/>
              </a:spcBef>
              <a:spcAft>
                <a:spcPct val="0"/>
              </a:spcAft>
            </a:pPr>
            <a:fld id="{4A4BD0BB-931D-427B-83EC-5988931BDFE3}" type="slidenum">
              <a:rPr lang="es-ES" smtClean="0">
                <a:solidFill>
                  <a:srgbClr val="000000"/>
                </a:solidFill>
              </a:rPr>
              <a:pPr fontAlgn="base">
                <a:spcBef>
                  <a:spcPct val="0"/>
                </a:spcBef>
                <a:spcAft>
                  <a:spcPct val="0"/>
                </a:spcAft>
              </a:pPr>
              <a:t>‹Nº›</a:t>
            </a:fld>
            <a:endParaRPr lang="es-ES">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a:t>POO en C++</a:t>
            </a:r>
          </a:p>
        </p:txBody>
      </p:sp>
      <p:sp>
        <p:nvSpPr>
          <p:cNvPr id="3" name="2 Subtítulo"/>
          <p:cNvSpPr>
            <a:spLocks noGrp="1"/>
          </p:cNvSpPr>
          <p:nvPr>
            <p:ph type="subTitle" idx="1"/>
          </p:nvPr>
        </p:nvSpPr>
        <p:spPr/>
        <p:txBody>
          <a:bodyPr/>
          <a:lstStyle/>
          <a:p>
            <a:r>
              <a:rPr lang="es-ES" dirty="0"/>
              <a:t>Antonio Espín Herranz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875AB7D-60BE-4051-933F-AB577937BF41}" type="slidenum">
              <a:rPr lang="es-ES">
                <a:solidFill>
                  <a:srgbClr val="000000"/>
                </a:solidFill>
              </a:rPr>
              <a:pPr/>
              <a:t>10</a:t>
            </a:fld>
            <a:endParaRPr lang="es-ES">
              <a:solidFill>
                <a:srgbClr val="000000"/>
              </a:solidFill>
            </a:endParaRPr>
          </a:p>
        </p:txBody>
      </p:sp>
      <p:sp>
        <p:nvSpPr>
          <p:cNvPr id="168962" name="Rectangle 2"/>
          <p:cNvSpPr>
            <a:spLocks noGrp="1" noChangeArrowheads="1"/>
          </p:cNvSpPr>
          <p:nvPr>
            <p:ph type="title"/>
          </p:nvPr>
        </p:nvSpPr>
        <p:spPr/>
        <p:txBody>
          <a:bodyPr/>
          <a:lstStyle/>
          <a:p>
            <a:r>
              <a:rPr lang="es-ES"/>
              <a:t>La funciones en línea</a:t>
            </a:r>
          </a:p>
        </p:txBody>
      </p:sp>
      <p:sp>
        <p:nvSpPr>
          <p:cNvPr id="168963" name="Rectangle 3"/>
          <p:cNvSpPr>
            <a:spLocks noGrp="1" noChangeArrowheads="1"/>
          </p:cNvSpPr>
          <p:nvPr>
            <p:ph type="body" idx="1"/>
          </p:nvPr>
        </p:nvSpPr>
        <p:spPr>
          <a:xfrm>
            <a:off x="457200" y="1600200"/>
            <a:ext cx="8229600" cy="5029200"/>
          </a:xfrm>
        </p:spPr>
        <p:txBody>
          <a:bodyPr/>
          <a:lstStyle/>
          <a:p>
            <a:pPr>
              <a:lnSpc>
                <a:spcPct val="80000"/>
              </a:lnSpc>
            </a:pPr>
            <a:r>
              <a:rPr lang="es-ES" sz="2800">
                <a:solidFill>
                  <a:schemeClr val="accent2"/>
                </a:solidFill>
              </a:rPr>
              <a:t>Dentro de la definición de la clase se pueden definir funciones </a:t>
            </a:r>
            <a:r>
              <a:rPr lang="es-ES" sz="2800" b="1">
                <a:solidFill>
                  <a:schemeClr val="accent2"/>
                </a:solidFill>
              </a:rPr>
              <a:t>inline</a:t>
            </a:r>
            <a:r>
              <a:rPr lang="es-ES" sz="2800">
                <a:solidFill>
                  <a:schemeClr val="accent2"/>
                </a:solidFill>
              </a:rPr>
              <a:t>.</a:t>
            </a:r>
          </a:p>
          <a:p>
            <a:pPr>
              <a:lnSpc>
                <a:spcPct val="80000"/>
              </a:lnSpc>
            </a:pPr>
            <a:endParaRPr lang="es-ES" sz="2800">
              <a:solidFill>
                <a:schemeClr val="accent2"/>
              </a:solidFill>
            </a:endParaRPr>
          </a:p>
          <a:p>
            <a:pPr>
              <a:lnSpc>
                <a:spcPct val="80000"/>
              </a:lnSpc>
            </a:pPr>
            <a:r>
              <a:rPr lang="es-ES" sz="2800">
                <a:solidFill>
                  <a:schemeClr val="accent2"/>
                </a:solidFill>
              </a:rPr>
              <a:t>Se suele aplicar cuando el código de la función ocupa una línea, normalmente para las funciones que manejan los atributos de la clase.</a:t>
            </a:r>
          </a:p>
          <a:p>
            <a:pPr>
              <a:lnSpc>
                <a:spcPct val="80000"/>
              </a:lnSpc>
            </a:pPr>
            <a:endParaRPr lang="es-ES" sz="2800">
              <a:solidFill>
                <a:schemeClr val="accent2"/>
              </a:solidFill>
            </a:endParaRPr>
          </a:p>
          <a:p>
            <a:pPr>
              <a:lnSpc>
                <a:spcPct val="80000"/>
              </a:lnSpc>
            </a:pPr>
            <a:r>
              <a:rPr lang="es-ES" sz="2800">
                <a:solidFill>
                  <a:schemeClr val="accent2"/>
                </a:solidFill>
              </a:rPr>
              <a:t>Dentro del .h, en la sección public:</a:t>
            </a:r>
          </a:p>
          <a:p>
            <a:pPr lvl="1">
              <a:lnSpc>
                <a:spcPct val="80000"/>
              </a:lnSpc>
              <a:buFontTx/>
              <a:buNone/>
            </a:pPr>
            <a:r>
              <a:rPr lang="es-ES" sz="2400">
                <a:solidFill>
                  <a:schemeClr val="accent2"/>
                </a:solidFill>
              </a:rPr>
              <a:t>inline double getX(){ return x; }</a:t>
            </a:r>
          </a:p>
          <a:p>
            <a:pPr lvl="1">
              <a:lnSpc>
                <a:spcPct val="80000"/>
              </a:lnSpc>
              <a:buFontTx/>
              <a:buNone/>
            </a:pPr>
            <a:r>
              <a:rPr lang="es-ES" sz="2400">
                <a:solidFill>
                  <a:schemeClr val="accent2"/>
                </a:solidFill>
              </a:rPr>
              <a:t>inline double getY(){ return y; }</a:t>
            </a:r>
          </a:p>
          <a:p>
            <a:pPr lvl="1">
              <a:lnSpc>
                <a:spcPct val="80000"/>
              </a:lnSpc>
              <a:buFontTx/>
              <a:buNone/>
            </a:pPr>
            <a:endParaRPr lang="es-ES" sz="2400">
              <a:solidFill>
                <a:schemeClr val="accent2"/>
              </a:solidFill>
            </a:endParaRPr>
          </a:p>
          <a:p>
            <a:pPr lvl="1">
              <a:lnSpc>
                <a:spcPct val="80000"/>
              </a:lnSpc>
              <a:buFontTx/>
              <a:buNone/>
            </a:pPr>
            <a:r>
              <a:rPr lang="es-ES" sz="2400" b="1">
                <a:solidFill>
                  <a:schemeClr val="accent2"/>
                </a:solidFill>
              </a:rPr>
              <a:t>inline</a:t>
            </a:r>
            <a:r>
              <a:rPr lang="es-ES" sz="2400">
                <a:solidFill>
                  <a:schemeClr val="accent2"/>
                </a:solidFill>
              </a:rPr>
              <a:t> void setX(double unX){ x = unX; }</a:t>
            </a:r>
          </a:p>
          <a:p>
            <a:pPr lvl="1">
              <a:lnSpc>
                <a:spcPct val="80000"/>
              </a:lnSpc>
              <a:buFontTx/>
              <a:buNone/>
            </a:pPr>
            <a:r>
              <a:rPr lang="es-ES" sz="2400" b="1">
                <a:solidFill>
                  <a:schemeClr val="accent2"/>
                </a:solidFill>
              </a:rPr>
              <a:t>inline</a:t>
            </a:r>
            <a:r>
              <a:rPr lang="es-ES" sz="2400">
                <a:solidFill>
                  <a:schemeClr val="accent2"/>
                </a:solidFill>
              </a:rPr>
              <a:t> void setY(double unY){ y = unY; }</a:t>
            </a:r>
          </a:p>
          <a:p>
            <a:pPr lvl="1">
              <a:lnSpc>
                <a:spcPct val="80000"/>
              </a:lnSpc>
              <a:buFontTx/>
              <a:buNone/>
            </a:pPr>
            <a:endParaRPr lang="es-ES" sz="2400">
              <a:solidFill>
                <a:schemeClr val="accent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fld id="{82E0FEDD-047D-4D1A-AB48-DF42FE518B9F}" type="slidenum">
              <a:rPr lang="es-ES">
                <a:solidFill>
                  <a:srgbClr val="000000"/>
                </a:solidFill>
              </a:rPr>
              <a:pPr/>
              <a:t>100</a:t>
            </a:fld>
            <a:endParaRPr lang="es-ES">
              <a:solidFill>
                <a:srgbClr val="000000"/>
              </a:solidFill>
            </a:endParaRPr>
          </a:p>
        </p:txBody>
      </p:sp>
      <p:sp>
        <p:nvSpPr>
          <p:cNvPr id="321538" name="Rectangle 2"/>
          <p:cNvSpPr>
            <a:spLocks noGrp="1" noChangeArrowheads="1"/>
          </p:cNvSpPr>
          <p:nvPr>
            <p:ph type="title"/>
          </p:nvPr>
        </p:nvSpPr>
        <p:spPr>
          <a:xfrm>
            <a:off x="2971800" y="274638"/>
            <a:ext cx="5715000" cy="1143000"/>
          </a:xfrm>
        </p:spPr>
        <p:txBody>
          <a:bodyPr/>
          <a:lstStyle/>
          <a:p>
            <a:r>
              <a:rPr lang="es-ES"/>
              <a:t>Ejemplo 2ª parte</a:t>
            </a:r>
          </a:p>
        </p:txBody>
      </p:sp>
      <p:sp>
        <p:nvSpPr>
          <p:cNvPr id="321541" name="Rectangle 5"/>
          <p:cNvSpPr>
            <a:spLocks noGrp="1" noChangeArrowheads="1"/>
          </p:cNvSpPr>
          <p:nvPr>
            <p:ph type="body" sz="half" idx="1"/>
          </p:nvPr>
        </p:nvSpPr>
        <p:spPr>
          <a:xfrm>
            <a:off x="152400" y="304800"/>
            <a:ext cx="4343400" cy="6400800"/>
          </a:xfrm>
        </p:spPr>
        <p:txBody>
          <a:bodyPr/>
          <a:lstStyle/>
          <a:p>
            <a:pPr>
              <a:lnSpc>
                <a:spcPct val="80000"/>
              </a:lnSpc>
              <a:buFontTx/>
              <a:buNone/>
            </a:pPr>
            <a:r>
              <a:rPr lang="es-ES" sz="1400" dirty="0">
                <a:solidFill>
                  <a:schemeClr val="accent2"/>
                </a:solidFill>
              </a:rPr>
              <a:t>#</a:t>
            </a:r>
            <a:r>
              <a:rPr lang="es-ES" sz="1400" dirty="0" err="1">
                <a:solidFill>
                  <a:schemeClr val="accent2"/>
                </a:solidFill>
              </a:rPr>
              <a:t>include</a:t>
            </a:r>
            <a:r>
              <a:rPr lang="es-ES" sz="1400" dirty="0">
                <a:solidFill>
                  <a:schemeClr val="accent2"/>
                </a:solidFill>
              </a:rPr>
              <a:t> "</a:t>
            </a:r>
            <a:r>
              <a:rPr lang="es-ES" sz="1400" dirty="0" err="1">
                <a:solidFill>
                  <a:schemeClr val="accent2"/>
                </a:solidFill>
              </a:rPr>
              <a:t>Base.h</a:t>
            </a:r>
            <a:r>
              <a:rPr lang="es-ES" sz="1400" dirty="0">
                <a:solidFill>
                  <a:schemeClr val="accent2"/>
                </a:solidFill>
              </a:rPr>
              <a:t>"</a:t>
            </a:r>
          </a:p>
          <a:p>
            <a:pPr>
              <a:lnSpc>
                <a:spcPct val="80000"/>
              </a:lnSpc>
              <a:buFontTx/>
              <a:buNone/>
            </a:pPr>
            <a:r>
              <a:rPr lang="es-ES" sz="1400" dirty="0">
                <a:solidFill>
                  <a:schemeClr val="accent2"/>
                </a:solidFill>
              </a:rPr>
              <a:t>#</a:t>
            </a:r>
            <a:r>
              <a:rPr lang="es-ES" sz="1400" dirty="0" err="1">
                <a:solidFill>
                  <a:schemeClr val="accent2"/>
                </a:solidFill>
              </a:rPr>
              <a:t>include</a:t>
            </a:r>
            <a:r>
              <a:rPr lang="es-ES" sz="1400" dirty="0">
                <a:solidFill>
                  <a:schemeClr val="accent2"/>
                </a:solidFill>
              </a:rPr>
              <a:t> "Derivada1.h"</a:t>
            </a:r>
          </a:p>
          <a:p>
            <a:pPr>
              <a:lnSpc>
                <a:spcPct val="80000"/>
              </a:lnSpc>
              <a:buFontTx/>
              <a:buNone/>
            </a:pPr>
            <a:r>
              <a:rPr lang="es-ES" sz="1400" dirty="0">
                <a:solidFill>
                  <a:schemeClr val="accent2"/>
                </a:solidFill>
              </a:rPr>
              <a:t>#</a:t>
            </a:r>
            <a:r>
              <a:rPr lang="es-ES" sz="1400" dirty="0" err="1">
                <a:solidFill>
                  <a:schemeClr val="accent2"/>
                </a:solidFill>
              </a:rPr>
              <a:t>include</a:t>
            </a:r>
            <a:r>
              <a:rPr lang="es-ES" sz="1400" dirty="0">
                <a:solidFill>
                  <a:schemeClr val="accent2"/>
                </a:solidFill>
              </a:rPr>
              <a:t> &lt;</a:t>
            </a:r>
            <a:r>
              <a:rPr lang="es-ES" sz="1400" dirty="0" err="1">
                <a:solidFill>
                  <a:schemeClr val="accent2"/>
                </a:solidFill>
              </a:rPr>
              <a:t>iostream</a:t>
            </a:r>
            <a:r>
              <a:rPr lang="es-ES" sz="1400" dirty="0">
                <a:solidFill>
                  <a:schemeClr val="accent2"/>
                </a:solidFill>
              </a:rPr>
              <a:t>&gt;</a:t>
            </a:r>
          </a:p>
          <a:p>
            <a:pPr>
              <a:lnSpc>
                <a:spcPct val="80000"/>
              </a:lnSpc>
              <a:buFontTx/>
              <a:buNone/>
            </a:pPr>
            <a:r>
              <a:rPr lang="es-ES" sz="1400" dirty="0" err="1">
                <a:solidFill>
                  <a:schemeClr val="accent2"/>
                </a:solidFill>
              </a:rPr>
              <a:t>using</a:t>
            </a:r>
            <a:r>
              <a:rPr lang="es-ES" sz="1400" dirty="0">
                <a:solidFill>
                  <a:schemeClr val="accent2"/>
                </a:solidFill>
              </a:rPr>
              <a:t> </a:t>
            </a:r>
            <a:r>
              <a:rPr lang="es-ES" sz="1400" dirty="0" err="1">
                <a:solidFill>
                  <a:schemeClr val="accent2"/>
                </a:solidFill>
              </a:rPr>
              <a:t>namespace</a:t>
            </a:r>
            <a:r>
              <a:rPr lang="es-ES" sz="1400" dirty="0">
                <a:solidFill>
                  <a:schemeClr val="accent2"/>
                </a:solidFill>
              </a:rPr>
              <a:t> </a:t>
            </a:r>
            <a:r>
              <a:rPr lang="es-ES" sz="1400" dirty="0" err="1">
                <a:solidFill>
                  <a:schemeClr val="accent2"/>
                </a:solidFill>
              </a:rPr>
              <a:t>std</a:t>
            </a:r>
            <a:r>
              <a:rPr lang="es-ES" sz="1400" dirty="0">
                <a:solidFill>
                  <a:schemeClr val="accent2"/>
                </a:solidFill>
              </a:rPr>
              <a:t>;</a:t>
            </a:r>
          </a:p>
          <a:p>
            <a:pPr>
              <a:lnSpc>
                <a:spcPct val="80000"/>
              </a:lnSpc>
              <a:buFontTx/>
              <a:buNone/>
            </a:pPr>
            <a:endParaRPr lang="es-ES" sz="1400" dirty="0">
              <a:solidFill>
                <a:schemeClr val="accent2"/>
              </a:solidFill>
            </a:endParaRPr>
          </a:p>
          <a:p>
            <a:pPr>
              <a:lnSpc>
                <a:spcPct val="80000"/>
              </a:lnSpc>
              <a:buFontTx/>
              <a:buNone/>
            </a:pPr>
            <a:r>
              <a:rPr lang="es-ES" sz="1400" dirty="0" err="1">
                <a:solidFill>
                  <a:schemeClr val="accent2"/>
                </a:solidFill>
              </a:rPr>
              <a:t>int</a:t>
            </a:r>
            <a:r>
              <a:rPr lang="es-ES" sz="1400" dirty="0">
                <a:solidFill>
                  <a:schemeClr val="accent2"/>
                </a:solidFill>
              </a:rPr>
              <a:t> </a:t>
            </a:r>
            <a:r>
              <a:rPr lang="es-ES" sz="1400" dirty="0" err="1">
                <a:solidFill>
                  <a:schemeClr val="accent2"/>
                </a:solidFill>
              </a:rPr>
              <a:t>main</a:t>
            </a:r>
            <a:r>
              <a:rPr lang="es-ES" sz="1400" dirty="0">
                <a:solidFill>
                  <a:schemeClr val="accent2"/>
                </a:solidFill>
              </a:rPr>
              <a:t>(){</a:t>
            </a:r>
          </a:p>
          <a:p>
            <a:pPr>
              <a:lnSpc>
                <a:spcPct val="80000"/>
              </a:lnSpc>
              <a:buFontTx/>
              <a:buNone/>
            </a:pPr>
            <a:r>
              <a:rPr lang="es-ES" sz="1400" dirty="0">
                <a:solidFill>
                  <a:schemeClr val="accent2"/>
                </a:solidFill>
              </a:rPr>
              <a:t>	</a:t>
            </a:r>
          </a:p>
          <a:p>
            <a:pPr>
              <a:lnSpc>
                <a:spcPct val="80000"/>
              </a:lnSpc>
              <a:buFontTx/>
              <a:buNone/>
            </a:pPr>
            <a:r>
              <a:rPr lang="es-ES" sz="1400" dirty="0">
                <a:solidFill>
                  <a:schemeClr val="accent2"/>
                </a:solidFill>
              </a:rPr>
              <a:t>	</a:t>
            </a:r>
            <a:r>
              <a:rPr lang="es-ES" sz="1400" b="1" dirty="0">
                <a:solidFill>
                  <a:schemeClr val="accent2"/>
                </a:solidFill>
              </a:rPr>
              <a:t>// 1ª Prueba con Punteros:</a:t>
            </a:r>
          </a:p>
          <a:p>
            <a:pPr>
              <a:lnSpc>
                <a:spcPct val="80000"/>
              </a:lnSpc>
              <a:buFontTx/>
              <a:buNone/>
            </a:pPr>
            <a:r>
              <a:rPr lang="es-ES" sz="1400" dirty="0">
                <a:solidFill>
                  <a:schemeClr val="accent2"/>
                </a:solidFill>
              </a:rPr>
              <a:t>	</a:t>
            </a:r>
            <a:r>
              <a:rPr lang="es-ES" sz="1400" dirty="0" err="1">
                <a:solidFill>
                  <a:schemeClr val="accent2"/>
                </a:solidFill>
              </a:rPr>
              <a:t>cout</a:t>
            </a:r>
            <a:r>
              <a:rPr lang="es-ES" sz="1400" dirty="0">
                <a:solidFill>
                  <a:schemeClr val="accent2"/>
                </a:solidFill>
              </a:rPr>
              <a:t> &lt;&lt; "Prueba con punteros" &lt;&lt; </a:t>
            </a:r>
            <a:r>
              <a:rPr lang="es-ES" sz="1400" dirty="0" err="1">
                <a:solidFill>
                  <a:schemeClr val="accent2"/>
                </a:solidFill>
              </a:rPr>
              <a:t>endl</a:t>
            </a:r>
            <a:r>
              <a:rPr lang="es-ES" sz="1400" dirty="0">
                <a:solidFill>
                  <a:schemeClr val="accent2"/>
                </a:solidFill>
              </a:rPr>
              <a:t>;</a:t>
            </a:r>
          </a:p>
          <a:p>
            <a:pPr>
              <a:lnSpc>
                <a:spcPct val="80000"/>
              </a:lnSpc>
              <a:buFontTx/>
              <a:buNone/>
            </a:pPr>
            <a:r>
              <a:rPr lang="es-ES" sz="1400" dirty="0">
                <a:solidFill>
                  <a:schemeClr val="accent2"/>
                </a:solidFill>
              </a:rPr>
              <a:t>	</a:t>
            </a:r>
            <a:r>
              <a:rPr lang="es-ES" sz="1400" dirty="0" err="1">
                <a:solidFill>
                  <a:schemeClr val="accent2"/>
                </a:solidFill>
              </a:rPr>
              <a:t>CBase</a:t>
            </a:r>
            <a:r>
              <a:rPr lang="es-ES" sz="1400" dirty="0">
                <a:solidFill>
                  <a:schemeClr val="accent2"/>
                </a:solidFill>
              </a:rPr>
              <a:t> *base = new CDerivada1();</a:t>
            </a:r>
          </a:p>
          <a:p>
            <a:pPr>
              <a:lnSpc>
                <a:spcPct val="80000"/>
              </a:lnSpc>
              <a:buFontTx/>
              <a:buNone/>
            </a:pPr>
            <a:r>
              <a:rPr lang="es-ES" sz="1400" dirty="0">
                <a:solidFill>
                  <a:schemeClr val="accent2"/>
                </a:solidFill>
              </a:rPr>
              <a:t>	base-&gt;</a:t>
            </a:r>
            <a:r>
              <a:rPr lang="es-ES" sz="1400" dirty="0" err="1">
                <a:solidFill>
                  <a:schemeClr val="accent2"/>
                </a:solidFill>
              </a:rPr>
              <a:t>mNoVirtual</a:t>
            </a:r>
            <a:r>
              <a:rPr lang="es-ES" sz="1400" dirty="0">
                <a:solidFill>
                  <a:schemeClr val="accent2"/>
                </a:solidFill>
              </a:rPr>
              <a:t>();</a:t>
            </a:r>
          </a:p>
          <a:p>
            <a:pPr>
              <a:lnSpc>
                <a:spcPct val="80000"/>
              </a:lnSpc>
              <a:buFontTx/>
              <a:buNone/>
            </a:pPr>
            <a:r>
              <a:rPr lang="es-ES" sz="1400" dirty="0">
                <a:solidFill>
                  <a:schemeClr val="accent2"/>
                </a:solidFill>
              </a:rPr>
              <a:t>	base-&gt;</a:t>
            </a:r>
            <a:r>
              <a:rPr lang="es-ES" sz="1400" dirty="0" err="1">
                <a:solidFill>
                  <a:schemeClr val="accent2"/>
                </a:solidFill>
              </a:rPr>
              <a:t>mVirtual</a:t>
            </a:r>
            <a:r>
              <a:rPr lang="es-ES" sz="1400" dirty="0">
                <a:solidFill>
                  <a:schemeClr val="accent2"/>
                </a:solidFill>
              </a:rPr>
              <a:t>();</a:t>
            </a:r>
          </a:p>
          <a:p>
            <a:pPr>
              <a:lnSpc>
                <a:spcPct val="80000"/>
              </a:lnSpc>
              <a:buFontTx/>
              <a:buNone/>
            </a:pPr>
            <a:r>
              <a:rPr lang="es-ES" sz="1400" dirty="0">
                <a:solidFill>
                  <a:schemeClr val="accent2"/>
                </a:solidFill>
              </a:rPr>
              <a:t>	</a:t>
            </a:r>
            <a:r>
              <a:rPr lang="es-ES" sz="1400" dirty="0" err="1">
                <a:solidFill>
                  <a:schemeClr val="accent2"/>
                </a:solidFill>
              </a:rPr>
              <a:t>delete</a:t>
            </a:r>
            <a:r>
              <a:rPr lang="es-ES" sz="1400" dirty="0">
                <a:solidFill>
                  <a:schemeClr val="accent2"/>
                </a:solidFill>
              </a:rPr>
              <a:t> base;</a:t>
            </a:r>
          </a:p>
          <a:p>
            <a:pPr>
              <a:lnSpc>
                <a:spcPct val="80000"/>
              </a:lnSpc>
              <a:buFontTx/>
              <a:buNone/>
            </a:pPr>
            <a:endParaRPr lang="es-ES" sz="1400" dirty="0">
              <a:solidFill>
                <a:schemeClr val="accent2"/>
              </a:solidFill>
            </a:endParaRPr>
          </a:p>
          <a:p>
            <a:pPr>
              <a:lnSpc>
                <a:spcPct val="80000"/>
              </a:lnSpc>
              <a:buFontTx/>
              <a:buNone/>
            </a:pPr>
            <a:endParaRPr lang="es-ES" sz="1400" dirty="0">
              <a:solidFill>
                <a:schemeClr val="accent2"/>
              </a:solidFill>
            </a:endParaRPr>
          </a:p>
          <a:p>
            <a:pPr>
              <a:lnSpc>
                <a:spcPct val="80000"/>
              </a:lnSpc>
              <a:buFontTx/>
              <a:buNone/>
            </a:pPr>
            <a:r>
              <a:rPr lang="es-ES" sz="1400" b="1" dirty="0">
                <a:solidFill>
                  <a:schemeClr val="accent2"/>
                </a:solidFill>
              </a:rPr>
              <a:t>	// 2ª Prueba objetos:</a:t>
            </a:r>
          </a:p>
          <a:p>
            <a:pPr>
              <a:lnSpc>
                <a:spcPct val="80000"/>
              </a:lnSpc>
              <a:buFontTx/>
              <a:buNone/>
            </a:pPr>
            <a:r>
              <a:rPr lang="es-ES" sz="1400" dirty="0">
                <a:solidFill>
                  <a:schemeClr val="accent2"/>
                </a:solidFill>
              </a:rPr>
              <a:t>	</a:t>
            </a:r>
            <a:r>
              <a:rPr lang="es-ES" sz="1400" dirty="0" err="1">
                <a:solidFill>
                  <a:schemeClr val="accent2"/>
                </a:solidFill>
              </a:rPr>
              <a:t>cout</a:t>
            </a:r>
            <a:r>
              <a:rPr lang="es-ES" sz="1400" dirty="0">
                <a:solidFill>
                  <a:schemeClr val="accent2"/>
                </a:solidFill>
              </a:rPr>
              <a:t> &lt;&lt; </a:t>
            </a:r>
            <a:r>
              <a:rPr lang="es-ES" sz="1400" dirty="0" err="1">
                <a:solidFill>
                  <a:schemeClr val="accent2"/>
                </a:solidFill>
              </a:rPr>
              <a:t>endl</a:t>
            </a:r>
            <a:r>
              <a:rPr lang="es-ES" sz="1400" dirty="0">
                <a:solidFill>
                  <a:schemeClr val="accent2"/>
                </a:solidFill>
              </a:rPr>
              <a:t> &lt;&lt; "Prueba con objetos"  &lt;&lt; </a:t>
            </a:r>
            <a:r>
              <a:rPr lang="es-ES" sz="1400" dirty="0" err="1">
                <a:solidFill>
                  <a:schemeClr val="accent2"/>
                </a:solidFill>
              </a:rPr>
              <a:t>endl</a:t>
            </a:r>
            <a:r>
              <a:rPr lang="es-ES" sz="1400" dirty="0">
                <a:solidFill>
                  <a:schemeClr val="accent2"/>
                </a:solidFill>
              </a:rPr>
              <a:t>;</a:t>
            </a:r>
          </a:p>
          <a:p>
            <a:pPr>
              <a:lnSpc>
                <a:spcPct val="80000"/>
              </a:lnSpc>
              <a:buFontTx/>
              <a:buNone/>
            </a:pPr>
            <a:r>
              <a:rPr lang="es-ES" sz="1400" dirty="0">
                <a:solidFill>
                  <a:schemeClr val="accent2"/>
                </a:solidFill>
              </a:rPr>
              <a:t>	</a:t>
            </a:r>
            <a:r>
              <a:rPr lang="es-ES" sz="1400" dirty="0" err="1">
                <a:solidFill>
                  <a:schemeClr val="accent2"/>
                </a:solidFill>
              </a:rPr>
              <a:t>CBase</a:t>
            </a:r>
            <a:r>
              <a:rPr lang="es-ES" sz="1400" dirty="0">
                <a:solidFill>
                  <a:schemeClr val="accent2"/>
                </a:solidFill>
              </a:rPr>
              <a:t> base2 = CDerivada1();</a:t>
            </a:r>
          </a:p>
          <a:p>
            <a:pPr>
              <a:lnSpc>
                <a:spcPct val="80000"/>
              </a:lnSpc>
              <a:buFontTx/>
              <a:buNone/>
            </a:pPr>
            <a:r>
              <a:rPr lang="es-ES" sz="1400" dirty="0">
                <a:solidFill>
                  <a:schemeClr val="accent2"/>
                </a:solidFill>
              </a:rPr>
              <a:t>	base2.mNoVirtual();</a:t>
            </a:r>
          </a:p>
          <a:p>
            <a:pPr>
              <a:lnSpc>
                <a:spcPct val="80000"/>
              </a:lnSpc>
              <a:buFontTx/>
              <a:buNone/>
            </a:pPr>
            <a:r>
              <a:rPr lang="es-ES" sz="1400" dirty="0">
                <a:solidFill>
                  <a:schemeClr val="accent2"/>
                </a:solidFill>
              </a:rPr>
              <a:t>	base2.mVirtual();</a:t>
            </a:r>
          </a:p>
          <a:p>
            <a:pPr>
              <a:lnSpc>
                <a:spcPct val="80000"/>
              </a:lnSpc>
              <a:buFontTx/>
              <a:buNone/>
            </a:pPr>
            <a:endParaRPr lang="es-ES" sz="1400" dirty="0">
              <a:solidFill>
                <a:schemeClr val="accent2"/>
              </a:solidFill>
            </a:endParaRPr>
          </a:p>
          <a:p>
            <a:pPr>
              <a:lnSpc>
                <a:spcPct val="80000"/>
              </a:lnSpc>
              <a:buFontTx/>
              <a:buNone/>
            </a:pPr>
            <a:r>
              <a:rPr lang="es-ES" sz="1400" dirty="0">
                <a:solidFill>
                  <a:schemeClr val="accent2"/>
                </a:solidFill>
              </a:rPr>
              <a:t>	</a:t>
            </a:r>
          </a:p>
          <a:p>
            <a:pPr>
              <a:lnSpc>
                <a:spcPct val="80000"/>
              </a:lnSpc>
              <a:buFontTx/>
              <a:buNone/>
            </a:pPr>
            <a:r>
              <a:rPr lang="es-ES" sz="1400" dirty="0">
                <a:solidFill>
                  <a:schemeClr val="accent2"/>
                </a:solidFill>
              </a:rPr>
              <a:t>	</a:t>
            </a:r>
            <a:r>
              <a:rPr lang="es-ES" sz="1400" b="1" dirty="0">
                <a:solidFill>
                  <a:schemeClr val="accent2"/>
                </a:solidFill>
              </a:rPr>
              <a:t>// 3ª Prueba con Referencias:</a:t>
            </a:r>
          </a:p>
          <a:p>
            <a:pPr>
              <a:lnSpc>
                <a:spcPct val="80000"/>
              </a:lnSpc>
              <a:buFontTx/>
              <a:buNone/>
            </a:pPr>
            <a:r>
              <a:rPr lang="es-ES" sz="1400" dirty="0">
                <a:solidFill>
                  <a:schemeClr val="accent2"/>
                </a:solidFill>
              </a:rPr>
              <a:t>	</a:t>
            </a:r>
            <a:r>
              <a:rPr lang="es-ES" sz="1400" dirty="0" err="1">
                <a:solidFill>
                  <a:schemeClr val="accent2"/>
                </a:solidFill>
              </a:rPr>
              <a:t>cout</a:t>
            </a:r>
            <a:r>
              <a:rPr lang="es-ES" sz="1400" dirty="0">
                <a:solidFill>
                  <a:schemeClr val="accent2"/>
                </a:solidFill>
              </a:rPr>
              <a:t> &lt;&lt; </a:t>
            </a:r>
            <a:r>
              <a:rPr lang="es-ES" sz="1400" dirty="0" err="1">
                <a:solidFill>
                  <a:schemeClr val="accent2"/>
                </a:solidFill>
              </a:rPr>
              <a:t>endl</a:t>
            </a:r>
            <a:r>
              <a:rPr lang="es-ES" sz="1400" dirty="0">
                <a:solidFill>
                  <a:schemeClr val="accent2"/>
                </a:solidFill>
              </a:rPr>
              <a:t> &lt;&lt; "Prueba con Referencias" &lt;&lt; </a:t>
            </a:r>
            <a:r>
              <a:rPr lang="es-ES" sz="1400" dirty="0" err="1">
                <a:solidFill>
                  <a:schemeClr val="accent2"/>
                </a:solidFill>
              </a:rPr>
              <a:t>endl</a:t>
            </a:r>
            <a:r>
              <a:rPr lang="es-ES" sz="1400" dirty="0">
                <a:solidFill>
                  <a:schemeClr val="accent2"/>
                </a:solidFill>
              </a:rPr>
              <a:t>;</a:t>
            </a:r>
          </a:p>
          <a:p>
            <a:pPr>
              <a:lnSpc>
                <a:spcPct val="80000"/>
              </a:lnSpc>
              <a:buFontTx/>
              <a:buNone/>
            </a:pPr>
            <a:r>
              <a:rPr lang="es-ES" sz="1400" dirty="0">
                <a:solidFill>
                  <a:schemeClr val="accent2"/>
                </a:solidFill>
              </a:rPr>
              <a:t>	</a:t>
            </a:r>
            <a:r>
              <a:rPr lang="es-ES" sz="1400" dirty="0" err="1">
                <a:solidFill>
                  <a:schemeClr val="accent2"/>
                </a:solidFill>
              </a:rPr>
              <a:t>CBase</a:t>
            </a:r>
            <a:r>
              <a:rPr lang="es-ES" sz="1400" dirty="0">
                <a:solidFill>
                  <a:schemeClr val="accent2"/>
                </a:solidFill>
              </a:rPr>
              <a:t>&amp; base3 = CDerivada1();</a:t>
            </a:r>
          </a:p>
          <a:p>
            <a:pPr>
              <a:lnSpc>
                <a:spcPct val="80000"/>
              </a:lnSpc>
              <a:buFontTx/>
              <a:buNone/>
            </a:pPr>
            <a:r>
              <a:rPr lang="es-ES" sz="1400" dirty="0">
                <a:solidFill>
                  <a:schemeClr val="accent2"/>
                </a:solidFill>
              </a:rPr>
              <a:t>	base3.mNoVirtual();</a:t>
            </a:r>
          </a:p>
          <a:p>
            <a:pPr>
              <a:lnSpc>
                <a:spcPct val="80000"/>
              </a:lnSpc>
              <a:buFontTx/>
              <a:buNone/>
            </a:pPr>
            <a:r>
              <a:rPr lang="es-ES" sz="1400" dirty="0">
                <a:solidFill>
                  <a:schemeClr val="accent2"/>
                </a:solidFill>
              </a:rPr>
              <a:t>	base3.mVirtual();</a:t>
            </a:r>
          </a:p>
          <a:p>
            <a:pPr>
              <a:lnSpc>
                <a:spcPct val="80000"/>
              </a:lnSpc>
              <a:buFontTx/>
              <a:buNone/>
            </a:pPr>
            <a:r>
              <a:rPr lang="es-ES" sz="1400" dirty="0">
                <a:solidFill>
                  <a:schemeClr val="accent2"/>
                </a:solidFill>
              </a:rPr>
              <a:t>}</a:t>
            </a:r>
          </a:p>
        </p:txBody>
      </p:sp>
      <p:pic>
        <p:nvPicPr>
          <p:cNvPr id="321543" name="Picture 7"/>
          <p:cNvPicPr>
            <a:picLocks noChangeAspect="1" noChangeArrowheads="1"/>
          </p:cNvPicPr>
          <p:nvPr/>
        </p:nvPicPr>
        <p:blipFill>
          <a:blip r:embed="rId2" cstate="print"/>
          <a:srcRect/>
          <a:stretch>
            <a:fillRect/>
          </a:stretch>
        </p:blipFill>
        <p:spPr bwMode="auto">
          <a:xfrm>
            <a:off x="4648200" y="1447800"/>
            <a:ext cx="3733800" cy="2328863"/>
          </a:xfrm>
          <a:prstGeom prst="rect">
            <a:avLst/>
          </a:prstGeom>
          <a:noFill/>
        </p:spPr>
      </p:pic>
      <p:sp>
        <p:nvSpPr>
          <p:cNvPr id="321544" name="Text Box 8"/>
          <p:cNvSpPr txBox="1">
            <a:spLocks noChangeArrowheads="1"/>
          </p:cNvSpPr>
          <p:nvPr/>
        </p:nvSpPr>
        <p:spPr bwMode="auto">
          <a:xfrm>
            <a:off x="4800600" y="4267200"/>
            <a:ext cx="3581400" cy="2300288"/>
          </a:xfrm>
          <a:prstGeom prst="rect">
            <a:avLst/>
          </a:prstGeom>
          <a:solidFill>
            <a:srgbClr val="FFFF99"/>
          </a:solidFill>
          <a:ln w="9525" algn="ctr">
            <a:solidFill>
              <a:schemeClr val="tx1"/>
            </a:solidFill>
            <a:miter lim="800000"/>
            <a:headEnd/>
            <a:tailEnd/>
          </a:ln>
          <a:effectLst/>
        </p:spPr>
        <p:txBody>
          <a:bodyPr>
            <a:spAutoFit/>
          </a:bodyPr>
          <a:lstStyle/>
          <a:p>
            <a:pPr fontAlgn="base">
              <a:spcBef>
                <a:spcPct val="50000"/>
              </a:spcBef>
              <a:spcAft>
                <a:spcPct val="0"/>
              </a:spcAft>
            </a:pPr>
            <a:r>
              <a:rPr lang="es-ES" b="1">
                <a:solidFill>
                  <a:srgbClr val="333399"/>
                </a:solidFill>
              </a:rPr>
              <a:t>Objetivo</a:t>
            </a:r>
            <a:r>
              <a:rPr lang="es-ES">
                <a:solidFill>
                  <a:srgbClr val="333399"/>
                </a:solidFill>
              </a:rPr>
              <a:t>: Aunque esté referenciando un objeto de la clase Derivada a través de uno de la clase Base, </a:t>
            </a:r>
          </a:p>
          <a:p>
            <a:pPr fontAlgn="base">
              <a:spcBef>
                <a:spcPct val="50000"/>
              </a:spcBef>
              <a:spcAft>
                <a:spcPct val="0"/>
              </a:spcAft>
            </a:pPr>
            <a:r>
              <a:rPr lang="es-ES" b="1">
                <a:solidFill>
                  <a:srgbClr val="333399"/>
                </a:solidFill>
              </a:rPr>
              <a:t>Quiero que salte el método de la clase Derivada</a:t>
            </a:r>
          </a:p>
          <a:p>
            <a:pPr fontAlgn="base">
              <a:spcBef>
                <a:spcPct val="50000"/>
              </a:spcBef>
              <a:spcAft>
                <a:spcPct val="0"/>
              </a:spcAft>
            </a:pPr>
            <a:r>
              <a:rPr lang="es-ES">
                <a:solidFill>
                  <a:srgbClr val="333399"/>
                </a:solidFill>
              </a:rPr>
              <a:t>Usar un método</a:t>
            </a:r>
            <a:r>
              <a:rPr lang="es-ES" b="1">
                <a:solidFill>
                  <a:srgbClr val="333399"/>
                </a:solidFill>
              </a:rPr>
              <a:t> virtual.</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04E0DB2-130C-4DFE-B98F-E9D2E8699157}" type="slidenum">
              <a:rPr lang="es-ES">
                <a:solidFill>
                  <a:srgbClr val="000000"/>
                </a:solidFill>
              </a:rPr>
              <a:pPr/>
              <a:t>101</a:t>
            </a:fld>
            <a:endParaRPr lang="es-ES">
              <a:solidFill>
                <a:srgbClr val="000000"/>
              </a:solidFill>
            </a:endParaRPr>
          </a:p>
        </p:txBody>
      </p:sp>
      <p:sp>
        <p:nvSpPr>
          <p:cNvPr id="327682" name="Rectangle 2"/>
          <p:cNvSpPr>
            <a:spLocks noGrp="1" noChangeArrowheads="1"/>
          </p:cNvSpPr>
          <p:nvPr>
            <p:ph type="title"/>
          </p:nvPr>
        </p:nvSpPr>
        <p:spPr>
          <a:xfrm>
            <a:off x="457200" y="0"/>
            <a:ext cx="8229600" cy="762000"/>
          </a:xfrm>
        </p:spPr>
        <p:txBody>
          <a:bodyPr/>
          <a:lstStyle/>
          <a:p>
            <a:r>
              <a:rPr lang="es-ES"/>
              <a:t>Resumen Métodos Virtuales</a:t>
            </a:r>
          </a:p>
        </p:txBody>
      </p:sp>
      <p:sp>
        <p:nvSpPr>
          <p:cNvPr id="327683" name="Rectangle 3"/>
          <p:cNvSpPr>
            <a:spLocks noGrp="1" noChangeArrowheads="1"/>
          </p:cNvSpPr>
          <p:nvPr>
            <p:ph type="body" idx="1"/>
          </p:nvPr>
        </p:nvSpPr>
        <p:spPr>
          <a:xfrm>
            <a:off x="457200" y="914400"/>
            <a:ext cx="8229600" cy="5943600"/>
          </a:xfrm>
        </p:spPr>
        <p:txBody>
          <a:bodyPr/>
          <a:lstStyle/>
          <a:p>
            <a:pPr>
              <a:lnSpc>
                <a:spcPct val="80000"/>
              </a:lnSpc>
            </a:pPr>
            <a:r>
              <a:rPr lang="es-ES" sz="2400">
                <a:solidFill>
                  <a:schemeClr val="accent2"/>
                </a:solidFill>
              </a:rPr>
              <a:t>Un método virtual es un miembro de una clase base que puede ser redefinido en cada una de las clases derivadas, y cuando se redefine puede ser accedido mediante un puntero o una referencia.</a:t>
            </a:r>
          </a:p>
          <a:p>
            <a:pPr>
              <a:lnSpc>
                <a:spcPct val="80000"/>
              </a:lnSpc>
            </a:pPr>
            <a:endParaRPr lang="es-ES" sz="2400">
              <a:solidFill>
                <a:schemeClr val="accent2"/>
              </a:solidFill>
            </a:endParaRPr>
          </a:p>
          <a:p>
            <a:pPr>
              <a:lnSpc>
                <a:spcPct val="80000"/>
              </a:lnSpc>
            </a:pPr>
            <a:r>
              <a:rPr lang="es-ES" sz="2400">
                <a:solidFill>
                  <a:schemeClr val="accent2"/>
                </a:solidFill>
              </a:rPr>
              <a:t>El método virtual se define en el .h indicando virtual delante del método. En el cpp nada.</a:t>
            </a:r>
          </a:p>
          <a:p>
            <a:pPr>
              <a:lnSpc>
                <a:spcPct val="80000"/>
              </a:lnSpc>
            </a:pPr>
            <a:endParaRPr lang="es-ES" sz="2400">
              <a:solidFill>
                <a:schemeClr val="accent2"/>
              </a:solidFill>
            </a:endParaRPr>
          </a:p>
          <a:p>
            <a:pPr>
              <a:lnSpc>
                <a:spcPct val="80000"/>
              </a:lnSpc>
            </a:pPr>
            <a:r>
              <a:rPr lang="es-ES" sz="2400">
                <a:solidFill>
                  <a:schemeClr val="accent2"/>
                </a:solidFill>
              </a:rPr>
              <a:t>Y si la clase derivada sobrescribe el método virtual tampoco tiene que indicarlo, pero debe coincidir en tipo de los parámetros, tipo devuelto y número.</a:t>
            </a:r>
          </a:p>
          <a:p>
            <a:pPr>
              <a:lnSpc>
                <a:spcPct val="80000"/>
              </a:lnSpc>
            </a:pPr>
            <a:endParaRPr lang="es-ES" sz="2400">
              <a:solidFill>
                <a:schemeClr val="accent2"/>
              </a:solidFill>
            </a:endParaRPr>
          </a:p>
          <a:p>
            <a:pPr>
              <a:lnSpc>
                <a:spcPct val="80000"/>
              </a:lnSpc>
            </a:pPr>
            <a:r>
              <a:rPr lang="es-ES" sz="2400">
                <a:solidFill>
                  <a:schemeClr val="accent2"/>
                </a:solidFill>
              </a:rPr>
              <a:t>La clase derivada a su vez puede tener sus métodos virtuales.</a:t>
            </a:r>
          </a:p>
          <a:p>
            <a:pPr>
              <a:lnSpc>
                <a:spcPct val="80000"/>
              </a:lnSpc>
            </a:pPr>
            <a:endParaRPr lang="es-ES" sz="2400">
              <a:solidFill>
                <a:schemeClr val="accent2"/>
              </a:solidFill>
            </a:endParaRPr>
          </a:p>
          <a:p>
            <a:pPr>
              <a:lnSpc>
                <a:spcPct val="80000"/>
              </a:lnSpc>
            </a:pPr>
            <a:r>
              <a:rPr lang="es-ES" sz="2400">
                <a:solidFill>
                  <a:schemeClr val="accent2"/>
                </a:solidFill>
              </a:rPr>
              <a:t>Una clase con métodos virtuales recibe el nombre de </a:t>
            </a:r>
            <a:r>
              <a:rPr lang="es-ES" sz="2400" b="1">
                <a:solidFill>
                  <a:schemeClr val="accent2"/>
                </a:solidFill>
              </a:rPr>
              <a:t>TIPO POLIMÓRFICO.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BB47625-7DF8-4148-A3C0-E412EB50D654}" type="slidenum">
              <a:rPr lang="es-ES">
                <a:solidFill>
                  <a:srgbClr val="000000"/>
                </a:solidFill>
              </a:rPr>
              <a:pPr/>
              <a:t>102</a:t>
            </a:fld>
            <a:endParaRPr lang="es-ES">
              <a:solidFill>
                <a:srgbClr val="000000"/>
              </a:solidFill>
            </a:endParaRPr>
          </a:p>
        </p:txBody>
      </p:sp>
      <p:sp>
        <p:nvSpPr>
          <p:cNvPr id="311298" name="Rectangle 2"/>
          <p:cNvSpPr>
            <a:spLocks noGrp="1" noChangeArrowheads="1"/>
          </p:cNvSpPr>
          <p:nvPr>
            <p:ph type="title"/>
          </p:nvPr>
        </p:nvSpPr>
        <p:spPr>
          <a:xfrm>
            <a:off x="465336" y="12171"/>
            <a:ext cx="8229600" cy="1143000"/>
          </a:xfrm>
        </p:spPr>
        <p:txBody>
          <a:bodyPr/>
          <a:lstStyle/>
          <a:p>
            <a:r>
              <a:rPr lang="es-ES" dirty="0"/>
              <a:t>Destructores Virtuales</a:t>
            </a:r>
          </a:p>
        </p:txBody>
      </p:sp>
      <p:sp>
        <p:nvSpPr>
          <p:cNvPr id="311299" name="Rectangle 3"/>
          <p:cNvSpPr>
            <a:spLocks noGrp="1" noChangeArrowheads="1"/>
          </p:cNvSpPr>
          <p:nvPr>
            <p:ph type="body" idx="1"/>
          </p:nvPr>
        </p:nvSpPr>
        <p:spPr>
          <a:xfrm>
            <a:off x="457200" y="1155171"/>
            <a:ext cx="8229600" cy="5398029"/>
          </a:xfrm>
        </p:spPr>
        <p:txBody>
          <a:bodyPr/>
          <a:lstStyle/>
          <a:p>
            <a:r>
              <a:rPr lang="es-ES" sz="2400" dirty="0">
                <a:solidFill>
                  <a:schemeClr val="accent2"/>
                </a:solidFill>
              </a:rPr>
              <a:t>Los destructores virtuales son útiles cuando exista la posibilidad de eliminar (liberar) un puntero de la clase hija a partir de un puntero de la clase padre.</a:t>
            </a:r>
          </a:p>
          <a:p>
            <a:endParaRPr lang="es-ES" sz="2400" dirty="0">
              <a:solidFill>
                <a:schemeClr val="accent2"/>
              </a:solidFill>
            </a:endParaRPr>
          </a:p>
          <a:p>
            <a:r>
              <a:rPr lang="es-ES" sz="2400" b="1" i="1" dirty="0">
                <a:solidFill>
                  <a:schemeClr val="accent2"/>
                </a:solidFill>
              </a:rPr>
              <a:t>Esta es la situación a tener en cuenta</a:t>
            </a:r>
            <a:r>
              <a:rPr lang="es-ES" sz="2400" dirty="0">
                <a:solidFill>
                  <a:schemeClr val="accent2"/>
                </a:solidFill>
              </a:rPr>
              <a:t>:</a:t>
            </a:r>
          </a:p>
        </p:txBody>
      </p:sp>
      <p:pic>
        <p:nvPicPr>
          <p:cNvPr id="2" name="Imagen 1">
            <a:extLst>
              <a:ext uri="{FF2B5EF4-FFF2-40B4-BE49-F238E27FC236}">
                <a16:creationId xmlns:a16="http://schemas.microsoft.com/office/drawing/2014/main" id="{1AC0363A-E8F0-4AEE-B980-31BE74A1CB32}"/>
              </a:ext>
            </a:extLst>
          </p:cNvPr>
          <p:cNvPicPr>
            <a:picLocks noChangeAspect="1"/>
          </p:cNvPicPr>
          <p:nvPr/>
        </p:nvPicPr>
        <p:blipFill>
          <a:blip r:embed="rId2"/>
          <a:stretch>
            <a:fillRect/>
          </a:stretch>
        </p:blipFill>
        <p:spPr>
          <a:xfrm>
            <a:off x="827584" y="3622675"/>
            <a:ext cx="3096344" cy="2419735"/>
          </a:xfrm>
          <a:prstGeom prst="rect">
            <a:avLst/>
          </a:prstGeom>
        </p:spPr>
      </p:pic>
      <p:pic>
        <p:nvPicPr>
          <p:cNvPr id="3" name="Imagen 2">
            <a:extLst>
              <a:ext uri="{FF2B5EF4-FFF2-40B4-BE49-F238E27FC236}">
                <a16:creationId xmlns:a16="http://schemas.microsoft.com/office/drawing/2014/main" id="{54F15C6F-AA31-4C76-BD6F-F2D32DFAE7F1}"/>
              </a:ext>
            </a:extLst>
          </p:cNvPr>
          <p:cNvPicPr>
            <a:picLocks noChangeAspect="1"/>
          </p:cNvPicPr>
          <p:nvPr/>
        </p:nvPicPr>
        <p:blipFill>
          <a:blip r:embed="rId3"/>
          <a:stretch>
            <a:fillRect/>
          </a:stretch>
        </p:blipFill>
        <p:spPr>
          <a:xfrm>
            <a:off x="4427984" y="3622674"/>
            <a:ext cx="3428517" cy="814437"/>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1979DB6-BC5C-4132-B23F-4510A5EAAF65}" type="slidenum">
              <a:rPr lang="es-ES">
                <a:solidFill>
                  <a:srgbClr val="000000"/>
                </a:solidFill>
              </a:rPr>
              <a:pPr/>
              <a:t>103</a:t>
            </a:fld>
            <a:endParaRPr lang="es-ES">
              <a:solidFill>
                <a:srgbClr val="000000"/>
              </a:solidFill>
            </a:endParaRPr>
          </a:p>
        </p:txBody>
      </p:sp>
      <p:sp>
        <p:nvSpPr>
          <p:cNvPr id="312322" name="Rectangle 2"/>
          <p:cNvSpPr>
            <a:spLocks noGrp="1" noChangeArrowheads="1"/>
          </p:cNvSpPr>
          <p:nvPr>
            <p:ph type="title"/>
          </p:nvPr>
        </p:nvSpPr>
        <p:spPr>
          <a:xfrm>
            <a:off x="457200" y="274638"/>
            <a:ext cx="8229600" cy="922114"/>
          </a:xfrm>
        </p:spPr>
        <p:txBody>
          <a:bodyPr/>
          <a:lstStyle/>
          <a:p>
            <a:r>
              <a:rPr lang="es-ES" dirty="0" err="1"/>
              <a:t>typeid</a:t>
            </a:r>
            <a:endParaRPr lang="es-ES" dirty="0"/>
          </a:p>
        </p:txBody>
      </p:sp>
      <p:sp>
        <p:nvSpPr>
          <p:cNvPr id="312323" name="Rectangle 3"/>
          <p:cNvSpPr>
            <a:spLocks noGrp="1" noChangeArrowheads="1"/>
          </p:cNvSpPr>
          <p:nvPr>
            <p:ph type="body" idx="1"/>
          </p:nvPr>
        </p:nvSpPr>
        <p:spPr>
          <a:xfrm>
            <a:off x="457200" y="1196752"/>
            <a:ext cx="8229600" cy="5472608"/>
          </a:xfrm>
        </p:spPr>
        <p:txBody>
          <a:bodyPr/>
          <a:lstStyle/>
          <a:p>
            <a:pPr>
              <a:lnSpc>
                <a:spcPct val="90000"/>
              </a:lnSpc>
            </a:pPr>
            <a:r>
              <a:rPr lang="es-ES" dirty="0">
                <a:solidFill>
                  <a:schemeClr val="accent2"/>
                </a:solidFill>
              </a:rPr>
              <a:t>Con este operador podemos extraer el nombre de la clase a la que pertenece un objeto.</a:t>
            </a:r>
          </a:p>
          <a:p>
            <a:pPr>
              <a:lnSpc>
                <a:spcPct val="90000"/>
              </a:lnSpc>
            </a:pPr>
            <a:endParaRPr lang="es-ES" dirty="0">
              <a:solidFill>
                <a:schemeClr val="accent2"/>
              </a:solidFill>
            </a:endParaRPr>
          </a:p>
          <a:p>
            <a:pPr>
              <a:lnSpc>
                <a:spcPct val="90000"/>
              </a:lnSpc>
            </a:pPr>
            <a:r>
              <a:rPr lang="es-ES" dirty="0">
                <a:solidFill>
                  <a:schemeClr val="accent2"/>
                </a:solidFill>
              </a:rPr>
              <a:t>El operador nos devuelve una referencia constante a </a:t>
            </a:r>
            <a:r>
              <a:rPr lang="es-ES" dirty="0" err="1">
                <a:solidFill>
                  <a:schemeClr val="accent2"/>
                </a:solidFill>
              </a:rPr>
              <a:t>type_info</a:t>
            </a:r>
            <a:r>
              <a:rPr lang="es-ES" dirty="0">
                <a:solidFill>
                  <a:schemeClr val="accent2"/>
                </a:solidFill>
              </a:rPr>
              <a:t>:</a:t>
            </a:r>
          </a:p>
          <a:p>
            <a:pPr lvl="1">
              <a:lnSpc>
                <a:spcPct val="90000"/>
              </a:lnSpc>
              <a:buFontTx/>
              <a:buNone/>
            </a:pPr>
            <a:r>
              <a:rPr lang="es-ES" dirty="0" err="1">
                <a:solidFill>
                  <a:schemeClr val="accent2"/>
                </a:solidFill>
              </a:rPr>
              <a:t>ClaseDerivada</a:t>
            </a:r>
            <a:r>
              <a:rPr lang="es-ES" dirty="0">
                <a:solidFill>
                  <a:schemeClr val="accent2"/>
                </a:solidFill>
              </a:rPr>
              <a:t> *cd1 = new </a:t>
            </a:r>
            <a:r>
              <a:rPr lang="es-ES" dirty="0" err="1">
                <a:solidFill>
                  <a:schemeClr val="accent2"/>
                </a:solidFill>
              </a:rPr>
              <a:t>ClaseDerivada</a:t>
            </a:r>
            <a:r>
              <a:rPr lang="es-ES" dirty="0">
                <a:solidFill>
                  <a:schemeClr val="accent2"/>
                </a:solidFill>
              </a:rPr>
              <a:t>(); </a:t>
            </a:r>
          </a:p>
          <a:p>
            <a:pPr lvl="1">
              <a:lnSpc>
                <a:spcPct val="90000"/>
              </a:lnSpc>
              <a:buFontTx/>
              <a:buNone/>
            </a:pPr>
            <a:r>
              <a:rPr lang="es-ES" dirty="0" err="1">
                <a:solidFill>
                  <a:schemeClr val="accent2"/>
                </a:solidFill>
              </a:rPr>
              <a:t>const</a:t>
            </a:r>
            <a:r>
              <a:rPr lang="es-ES" dirty="0">
                <a:solidFill>
                  <a:schemeClr val="accent2"/>
                </a:solidFill>
              </a:rPr>
              <a:t> </a:t>
            </a:r>
            <a:r>
              <a:rPr lang="es-ES" dirty="0" err="1">
                <a:solidFill>
                  <a:schemeClr val="accent2"/>
                </a:solidFill>
              </a:rPr>
              <a:t>type_info</a:t>
            </a:r>
            <a:r>
              <a:rPr lang="es-ES" dirty="0">
                <a:solidFill>
                  <a:schemeClr val="accent2"/>
                </a:solidFill>
              </a:rPr>
              <a:t>&amp; </a:t>
            </a:r>
            <a:r>
              <a:rPr lang="es-ES" dirty="0" err="1">
                <a:solidFill>
                  <a:schemeClr val="accent2"/>
                </a:solidFill>
              </a:rPr>
              <a:t>info</a:t>
            </a:r>
            <a:r>
              <a:rPr lang="es-ES" dirty="0">
                <a:solidFill>
                  <a:schemeClr val="accent2"/>
                </a:solidFill>
              </a:rPr>
              <a:t> = </a:t>
            </a:r>
            <a:r>
              <a:rPr lang="es-ES" dirty="0" err="1">
                <a:solidFill>
                  <a:schemeClr val="accent2"/>
                </a:solidFill>
              </a:rPr>
              <a:t>typeid</a:t>
            </a:r>
            <a:r>
              <a:rPr lang="es-ES" dirty="0">
                <a:solidFill>
                  <a:schemeClr val="accent2"/>
                </a:solidFill>
              </a:rPr>
              <a:t>(cd1);</a:t>
            </a:r>
          </a:p>
          <a:p>
            <a:pPr lvl="1">
              <a:lnSpc>
                <a:spcPct val="90000"/>
              </a:lnSpc>
              <a:buFontTx/>
              <a:buNone/>
            </a:pPr>
            <a:r>
              <a:rPr lang="es-ES" dirty="0" err="1">
                <a:solidFill>
                  <a:schemeClr val="accent2"/>
                </a:solidFill>
              </a:rPr>
              <a:t>cout</a:t>
            </a:r>
            <a:r>
              <a:rPr lang="es-ES" dirty="0">
                <a:solidFill>
                  <a:schemeClr val="accent2"/>
                </a:solidFill>
              </a:rPr>
              <a:t> &lt;&lt; info.name() &lt;&lt; </a:t>
            </a:r>
            <a:r>
              <a:rPr lang="es-ES" dirty="0" err="1">
                <a:solidFill>
                  <a:schemeClr val="accent2"/>
                </a:solidFill>
              </a:rPr>
              <a:t>endl</a:t>
            </a:r>
            <a:r>
              <a:rPr lang="es-ES" dirty="0">
                <a:solidFill>
                  <a:schemeClr val="accent2"/>
                </a:solidFill>
              </a:rPr>
              <a:t>;</a:t>
            </a:r>
          </a:p>
          <a:p>
            <a:pPr lvl="1">
              <a:lnSpc>
                <a:spcPct val="90000"/>
              </a:lnSpc>
              <a:buFontTx/>
              <a:buNone/>
            </a:pPr>
            <a:endParaRPr lang="es-ES" dirty="0">
              <a:solidFill>
                <a:schemeClr val="accent2"/>
              </a:solidFill>
            </a:endParaRPr>
          </a:p>
          <a:p>
            <a:pPr>
              <a:lnSpc>
                <a:spcPct val="90000"/>
              </a:lnSpc>
            </a:pPr>
            <a:r>
              <a:rPr lang="es-ES" dirty="0">
                <a:solidFill>
                  <a:schemeClr val="accent2"/>
                </a:solidFill>
              </a:rPr>
              <a:t>Necesario: </a:t>
            </a:r>
            <a:r>
              <a:rPr lang="es-ES" b="1" dirty="0">
                <a:solidFill>
                  <a:schemeClr val="accent2"/>
                </a:solidFill>
              </a:rPr>
              <a:t>#</a:t>
            </a:r>
            <a:r>
              <a:rPr lang="es-ES" b="1" dirty="0" err="1">
                <a:solidFill>
                  <a:schemeClr val="accent2"/>
                </a:solidFill>
              </a:rPr>
              <a:t>include</a:t>
            </a:r>
            <a:r>
              <a:rPr lang="es-ES" b="1" dirty="0">
                <a:solidFill>
                  <a:schemeClr val="accent2"/>
                </a:solidFill>
              </a:rPr>
              <a:t> &lt;</a:t>
            </a:r>
            <a:r>
              <a:rPr lang="es-ES" b="1" dirty="0" err="1">
                <a:solidFill>
                  <a:schemeClr val="accent2"/>
                </a:solidFill>
              </a:rPr>
              <a:t>typeinfo</a:t>
            </a:r>
            <a:r>
              <a:rPr lang="es-ES" b="1" dirty="0">
                <a:solidFill>
                  <a:schemeClr val="accent2"/>
                </a:solidFill>
              </a:rPr>
              <a:t>&gt;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p:cNvSpPr>
            <a:spLocks noGrp="1"/>
          </p:cNvSpPr>
          <p:nvPr>
            <p:ph type="sldNum" sz="quarter" idx="12"/>
          </p:nvPr>
        </p:nvSpPr>
        <p:spPr/>
        <p:txBody>
          <a:bodyPr/>
          <a:lstStyle/>
          <a:p>
            <a:fld id="{E7E28DB3-09C1-453E-BE2C-5B101117217B}" type="slidenum">
              <a:rPr lang="es-ES">
                <a:solidFill>
                  <a:srgbClr val="000000"/>
                </a:solidFill>
              </a:rPr>
              <a:pPr/>
              <a:t>104</a:t>
            </a:fld>
            <a:endParaRPr lang="es-ES">
              <a:solidFill>
                <a:srgbClr val="000000"/>
              </a:solidFill>
            </a:endParaRPr>
          </a:p>
        </p:txBody>
      </p:sp>
      <p:sp>
        <p:nvSpPr>
          <p:cNvPr id="313346" name="Rectangle 2"/>
          <p:cNvSpPr>
            <a:spLocks noGrp="1" noChangeArrowheads="1"/>
          </p:cNvSpPr>
          <p:nvPr>
            <p:ph type="title"/>
          </p:nvPr>
        </p:nvSpPr>
        <p:spPr/>
        <p:txBody>
          <a:bodyPr/>
          <a:lstStyle/>
          <a:p>
            <a:r>
              <a:rPr lang="es-ES"/>
              <a:t>Polimorfismo</a:t>
            </a:r>
          </a:p>
        </p:txBody>
      </p:sp>
      <p:graphicFrame>
        <p:nvGraphicFramePr>
          <p:cNvPr id="313372" name="Group 28"/>
          <p:cNvGraphicFramePr>
            <a:graphicFrameLocks noGrp="1"/>
          </p:cNvGraphicFramePr>
          <p:nvPr>
            <p:ph idx="1"/>
          </p:nvPr>
        </p:nvGraphicFramePr>
        <p:xfrm>
          <a:off x="3657600" y="2362200"/>
          <a:ext cx="2362200" cy="5181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tblGrid>
              <a:tr h="120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3371" name="Text Box 27"/>
          <p:cNvSpPr txBox="1">
            <a:spLocks noChangeArrowheads="1"/>
          </p:cNvSpPr>
          <p:nvPr/>
        </p:nvSpPr>
        <p:spPr bwMode="auto">
          <a:xfrm>
            <a:off x="1676400" y="3581400"/>
            <a:ext cx="1143000" cy="314325"/>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400">
                <a:solidFill>
                  <a:srgbClr val="000000"/>
                </a:solidFill>
              </a:rPr>
              <a:t>director</a:t>
            </a:r>
          </a:p>
        </p:txBody>
      </p:sp>
      <p:sp>
        <p:nvSpPr>
          <p:cNvPr id="313373" name="Text Box 29"/>
          <p:cNvSpPr txBox="1">
            <a:spLocks noChangeArrowheads="1"/>
          </p:cNvSpPr>
          <p:nvPr/>
        </p:nvSpPr>
        <p:spPr bwMode="auto">
          <a:xfrm>
            <a:off x="3048000" y="3581400"/>
            <a:ext cx="1524000" cy="314325"/>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400">
                <a:solidFill>
                  <a:srgbClr val="000000"/>
                </a:solidFill>
              </a:rPr>
              <a:t>administrativo</a:t>
            </a:r>
          </a:p>
        </p:txBody>
      </p:sp>
      <p:sp>
        <p:nvSpPr>
          <p:cNvPr id="313374" name="Text Box 30"/>
          <p:cNvSpPr txBox="1">
            <a:spLocks noChangeArrowheads="1"/>
          </p:cNvSpPr>
          <p:nvPr/>
        </p:nvSpPr>
        <p:spPr bwMode="auto">
          <a:xfrm>
            <a:off x="4724400" y="3581400"/>
            <a:ext cx="1143000" cy="527050"/>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400">
                <a:solidFill>
                  <a:srgbClr val="000000"/>
                </a:solidFill>
              </a:rPr>
              <a:t>Jefe de proyecto</a:t>
            </a:r>
          </a:p>
        </p:txBody>
      </p:sp>
      <p:sp>
        <p:nvSpPr>
          <p:cNvPr id="313375" name="Text Box 31"/>
          <p:cNvSpPr txBox="1">
            <a:spLocks noChangeArrowheads="1"/>
          </p:cNvSpPr>
          <p:nvPr/>
        </p:nvSpPr>
        <p:spPr bwMode="auto">
          <a:xfrm>
            <a:off x="6096000" y="3581400"/>
            <a:ext cx="1143000" cy="314325"/>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400">
                <a:solidFill>
                  <a:srgbClr val="000000"/>
                </a:solidFill>
              </a:rPr>
              <a:t>director</a:t>
            </a:r>
          </a:p>
        </p:txBody>
      </p:sp>
      <p:sp>
        <p:nvSpPr>
          <p:cNvPr id="313376" name="Line 32"/>
          <p:cNvSpPr>
            <a:spLocks noChangeShapeType="1"/>
          </p:cNvSpPr>
          <p:nvPr/>
        </p:nvSpPr>
        <p:spPr bwMode="auto">
          <a:xfrm flipH="1">
            <a:off x="2209800" y="2590800"/>
            <a:ext cx="1752600" cy="990600"/>
          </a:xfrm>
          <a:prstGeom prst="line">
            <a:avLst/>
          </a:prstGeom>
          <a:noFill/>
          <a:ln w="12700">
            <a:solidFill>
              <a:schemeClr val="tx1"/>
            </a:solid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
        <p:nvSpPr>
          <p:cNvPr id="313377" name="Line 33"/>
          <p:cNvSpPr>
            <a:spLocks noChangeShapeType="1"/>
          </p:cNvSpPr>
          <p:nvPr/>
        </p:nvSpPr>
        <p:spPr bwMode="auto">
          <a:xfrm flipH="1">
            <a:off x="4038600" y="2667000"/>
            <a:ext cx="381000" cy="914400"/>
          </a:xfrm>
          <a:prstGeom prst="line">
            <a:avLst/>
          </a:prstGeom>
          <a:noFill/>
          <a:ln w="12700">
            <a:solidFill>
              <a:schemeClr val="tx1"/>
            </a:solid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
        <p:nvSpPr>
          <p:cNvPr id="313378" name="Line 34"/>
          <p:cNvSpPr>
            <a:spLocks noChangeShapeType="1"/>
          </p:cNvSpPr>
          <p:nvPr/>
        </p:nvSpPr>
        <p:spPr bwMode="auto">
          <a:xfrm>
            <a:off x="5029200" y="2667000"/>
            <a:ext cx="304800" cy="914400"/>
          </a:xfrm>
          <a:prstGeom prst="line">
            <a:avLst/>
          </a:prstGeom>
          <a:noFill/>
          <a:ln w="12700">
            <a:solidFill>
              <a:schemeClr val="tx1"/>
            </a:solid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
        <p:nvSpPr>
          <p:cNvPr id="313379" name="Line 35"/>
          <p:cNvSpPr>
            <a:spLocks noChangeShapeType="1"/>
          </p:cNvSpPr>
          <p:nvPr/>
        </p:nvSpPr>
        <p:spPr bwMode="auto">
          <a:xfrm>
            <a:off x="5410200" y="2667000"/>
            <a:ext cx="1295400" cy="914400"/>
          </a:xfrm>
          <a:prstGeom prst="line">
            <a:avLst/>
          </a:prstGeom>
          <a:noFill/>
          <a:ln w="12700">
            <a:solidFill>
              <a:schemeClr val="tx1"/>
            </a:solid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
        <p:nvSpPr>
          <p:cNvPr id="313380" name="Text Box 36"/>
          <p:cNvSpPr txBox="1">
            <a:spLocks noChangeArrowheads="1"/>
          </p:cNvSpPr>
          <p:nvPr/>
        </p:nvSpPr>
        <p:spPr bwMode="auto">
          <a:xfrm>
            <a:off x="3657600" y="1905000"/>
            <a:ext cx="2362200" cy="366713"/>
          </a:xfrm>
          <a:prstGeom prst="rect">
            <a:avLst/>
          </a:prstGeom>
          <a:noFill/>
          <a:ln w="9525" algn="ctr">
            <a:noFill/>
            <a:miter lim="800000"/>
            <a:headEnd/>
            <a:tailEnd/>
          </a:ln>
          <a:effectLst/>
        </p:spPr>
        <p:txBody>
          <a:bodyPr>
            <a:spAutoFit/>
          </a:bodyPr>
          <a:lstStyle/>
          <a:p>
            <a:pPr algn="ctr" fontAlgn="base">
              <a:spcBef>
                <a:spcPct val="50000"/>
              </a:spcBef>
              <a:spcAft>
                <a:spcPct val="0"/>
              </a:spcAft>
            </a:pPr>
            <a:r>
              <a:rPr lang="es-ES">
                <a:solidFill>
                  <a:srgbClr val="000000"/>
                </a:solidFill>
              </a:rPr>
              <a:t>Empleados</a:t>
            </a:r>
          </a:p>
        </p:txBody>
      </p:sp>
      <p:sp>
        <p:nvSpPr>
          <p:cNvPr id="313381" name="Text Box 37"/>
          <p:cNvSpPr txBox="1">
            <a:spLocks noChangeArrowheads="1"/>
          </p:cNvSpPr>
          <p:nvPr/>
        </p:nvSpPr>
        <p:spPr bwMode="auto">
          <a:xfrm>
            <a:off x="1600200" y="5029200"/>
            <a:ext cx="6477000" cy="641350"/>
          </a:xfrm>
          <a:prstGeom prst="rect">
            <a:avLst/>
          </a:prstGeom>
          <a:noFill/>
          <a:ln w="9525" algn="ctr">
            <a:noFill/>
            <a:miter lim="800000"/>
            <a:headEnd/>
            <a:tailEnd/>
          </a:ln>
          <a:effectLst/>
        </p:spPr>
        <p:txBody>
          <a:bodyPr>
            <a:spAutoFit/>
          </a:bodyPr>
          <a:lstStyle/>
          <a:p>
            <a:pPr algn="ctr" fontAlgn="base">
              <a:spcBef>
                <a:spcPct val="50000"/>
              </a:spcBef>
              <a:spcAft>
                <a:spcPct val="0"/>
              </a:spcAft>
            </a:pPr>
            <a:r>
              <a:rPr lang="es-ES">
                <a:solidFill>
                  <a:srgbClr val="000000"/>
                </a:solidFill>
              </a:rPr>
              <a:t>En C++ un comportamiento polimórfico implica métodos virtuales y trabajar un punteros o referencias</a:t>
            </a:r>
          </a:p>
        </p:txBody>
      </p:sp>
      <p:sp>
        <p:nvSpPr>
          <p:cNvPr id="313382" name="Text Box 38"/>
          <p:cNvSpPr txBox="1">
            <a:spLocks noChangeArrowheads="1"/>
          </p:cNvSpPr>
          <p:nvPr/>
        </p:nvSpPr>
        <p:spPr bwMode="auto">
          <a:xfrm>
            <a:off x="3352800" y="6019800"/>
            <a:ext cx="2819400" cy="650875"/>
          </a:xfrm>
          <a:prstGeom prst="rect">
            <a:avLst/>
          </a:prstGeom>
          <a:solidFill>
            <a:schemeClr val="accent1"/>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a:solidFill>
                  <a:srgbClr val="000000"/>
                </a:solidFill>
              </a:rPr>
              <a:t>PRACTICA: POLIMORFISMO</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36C0837-18EE-4B3F-BFC9-75718A21515B}" type="slidenum">
              <a:rPr lang="es-ES">
                <a:solidFill>
                  <a:srgbClr val="000000"/>
                </a:solidFill>
              </a:rPr>
              <a:pPr/>
              <a:t>105</a:t>
            </a:fld>
            <a:endParaRPr lang="es-ES">
              <a:solidFill>
                <a:srgbClr val="000000"/>
              </a:solidFill>
            </a:endParaRPr>
          </a:p>
        </p:txBody>
      </p:sp>
      <p:sp>
        <p:nvSpPr>
          <p:cNvPr id="329730" name="Rectangle 2"/>
          <p:cNvSpPr>
            <a:spLocks noGrp="1" noChangeArrowheads="1"/>
          </p:cNvSpPr>
          <p:nvPr>
            <p:ph type="title"/>
          </p:nvPr>
        </p:nvSpPr>
        <p:spPr/>
        <p:txBody>
          <a:bodyPr/>
          <a:lstStyle/>
          <a:p>
            <a:r>
              <a:rPr lang="es-ES"/>
              <a:t>Importante</a:t>
            </a:r>
          </a:p>
        </p:txBody>
      </p:sp>
      <p:sp>
        <p:nvSpPr>
          <p:cNvPr id="329731" name="Rectangle 3"/>
          <p:cNvSpPr>
            <a:spLocks noGrp="1" noChangeArrowheads="1"/>
          </p:cNvSpPr>
          <p:nvPr>
            <p:ph type="body" idx="1"/>
          </p:nvPr>
        </p:nvSpPr>
        <p:spPr/>
        <p:txBody>
          <a:bodyPr/>
          <a:lstStyle/>
          <a:p>
            <a:r>
              <a:rPr lang="es-ES">
                <a:solidFill>
                  <a:schemeClr val="accent2"/>
                </a:solidFill>
              </a:rPr>
              <a:t>Destruir siempre los objetos en el mismo ámbito que se crean.</a:t>
            </a:r>
          </a:p>
          <a:p>
            <a:endParaRPr lang="es-ES">
              <a:solidFill>
                <a:schemeClr val="accent2"/>
              </a:solidFill>
            </a:endParaRPr>
          </a:p>
          <a:p>
            <a:r>
              <a:rPr lang="es-ES">
                <a:solidFill>
                  <a:schemeClr val="accent2"/>
                </a:solidFill>
              </a:rPr>
              <a:t>Si no puede dar lugar a intentar dos veces liberar el mismo objeto.</a:t>
            </a:r>
          </a:p>
          <a:p>
            <a:endParaRPr lang="es-ES">
              <a:solidFill>
                <a:schemeClr val="accent2"/>
              </a:solidFill>
            </a:endParaRPr>
          </a:p>
          <a:p>
            <a:endParaRPr lang="es-ES">
              <a:solidFill>
                <a:schemeClr val="accent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F819B9A-E679-4AA8-89B6-8CB010255DA8}" type="slidenum">
              <a:rPr lang="es-ES">
                <a:solidFill>
                  <a:srgbClr val="000000"/>
                </a:solidFill>
              </a:rPr>
              <a:pPr/>
              <a:t>106</a:t>
            </a:fld>
            <a:endParaRPr lang="es-ES">
              <a:solidFill>
                <a:srgbClr val="000000"/>
              </a:solidFill>
            </a:endParaRPr>
          </a:p>
        </p:txBody>
      </p:sp>
      <p:sp>
        <p:nvSpPr>
          <p:cNvPr id="314370" name="Rectangle 2"/>
          <p:cNvSpPr>
            <a:spLocks noGrp="1" noChangeArrowheads="1"/>
          </p:cNvSpPr>
          <p:nvPr>
            <p:ph type="title"/>
          </p:nvPr>
        </p:nvSpPr>
        <p:spPr/>
        <p:txBody>
          <a:bodyPr/>
          <a:lstStyle/>
          <a:p>
            <a:r>
              <a:rPr lang="es-ES"/>
              <a:t>Clases Abstractas</a:t>
            </a:r>
          </a:p>
        </p:txBody>
      </p:sp>
      <p:sp>
        <p:nvSpPr>
          <p:cNvPr id="314371" name="Rectangle 3"/>
          <p:cNvSpPr>
            <a:spLocks noGrp="1" noChangeArrowheads="1"/>
          </p:cNvSpPr>
          <p:nvPr>
            <p:ph type="body" idx="1"/>
          </p:nvPr>
        </p:nvSpPr>
        <p:spPr>
          <a:xfrm>
            <a:off x="457200" y="1600200"/>
            <a:ext cx="8229600" cy="5029200"/>
          </a:xfrm>
        </p:spPr>
        <p:txBody>
          <a:bodyPr/>
          <a:lstStyle/>
          <a:p>
            <a:pPr>
              <a:lnSpc>
                <a:spcPct val="90000"/>
              </a:lnSpc>
            </a:pPr>
            <a:r>
              <a:rPr lang="es-ES">
                <a:solidFill>
                  <a:schemeClr val="accent2"/>
                </a:solidFill>
              </a:rPr>
              <a:t>Hay veces que en una relación de Herencia tenemos una clase Base que no tiene sentido crear objetos de ella porque es genérica, pero de las subclases si.</a:t>
            </a:r>
          </a:p>
          <a:p>
            <a:pPr>
              <a:lnSpc>
                <a:spcPct val="90000"/>
              </a:lnSpc>
            </a:pPr>
            <a:endParaRPr lang="es-ES">
              <a:solidFill>
                <a:schemeClr val="accent2"/>
              </a:solidFill>
            </a:endParaRPr>
          </a:p>
          <a:p>
            <a:pPr>
              <a:lnSpc>
                <a:spcPct val="90000"/>
              </a:lnSpc>
            </a:pPr>
            <a:r>
              <a:rPr lang="es-ES">
                <a:solidFill>
                  <a:schemeClr val="accent2"/>
                </a:solidFill>
              </a:rPr>
              <a:t>Por ejemplo:</a:t>
            </a:r>
          </a:p>
          <a:p>
            <a:pPr lvl="1">
              <a:lnSpc>
                <a:spcPct val="90000"/>
              </a:lnSpc>
            </a:pPr>
            <a:r>
              <a:rPr lang="es-ES">
                <a:solidFill>
                  <a:schemeClr val="accent2"/>
                </a:solidFill>
              </a:rPr>
              <a:t>La figura y de esta pueden heredar:</a:t>
            </a:r>
          </a:p>
          <a:p>
            <a:pPr lvl="2">
              <a:lnSpc>
                <a:spcPct val="90000"/>
              </a:lnSpc>
            </a:pPr>
            <a:r>
              <a:rPr lang="es-ES">
                <a:solidFill>
                  <a:schemeClr val="accent2"/>
                </a:solidFill>
              </a:rPr>
              <a:t>Círculo</a:t>
            </a:r>
          </a:p>
          <a:p>
            <a:pPr lvl="2">
              <a:lnSpc>
                <a:spcPct val="90000"/>
              </a:lnSpc>
            </a:pPr>
            <a:r>
              <a:rPr lang="es-ES">
                <a:solidFill>
                  <a:schemeClr val="accent2"/>
                </a:solidFill>
              </a:rPr>
              <a:t>Cuadrado</a:t>
            </a:r>
          </a:p>
          <a:p>
            <a:pPr lvl="2">
              <a:lnSpc>
                <a:spcPct val="90000"/>
              </a:lnSpc>
            </a:pPr>
            <a:r>
              <a:rPr lang="es-ES">
                <a:solidFill>
                  <a:schemeClr val="accent2"/>
                </a:solidFill>
              </a:rPr>
              <a:t>Rectángulo</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00B1DA9-457D-460F-8370-2FB346EF52D7}" type="slidenum">
              <a:rPr lang="es-ES">
                <a:solidFill>
                  <a:srgbClr val="000000"/>
                </a:solidFill>
              </a:rPr>
              <a:pPr/>
              <a:t>107</a:t>
            </a:fld>
            <a:endParaRPr lang="es-ES">
              <a:solidFill>
                <a:srgbClr val="000000"/>
              </a:solidFill>
            </a:endParaRPr>
          </a:p>
        </p:txBody>
      </p:sp>
      <p:sp>
        <p:nvSpPr>
          <p:cNvPr id="330754" name="Rectangle 2"/>
          <p:cNvSpPr>
            <a:spLocks noGrp="1" noChangeArrowheads="1"/>
          </p:cNvSpPr>
          <p:nvPr>
            <p:ph type="title"/>
          </p:nvPr>
        </p:nvSpPr>
        <p:spPr/>
        <p:txBody>
          <a:bodyPr/>
          <a:lstStyle/>
          <a:p>
            <a:r>
              <a:rPr lang="es-ES"/>
              <a:t>Clases Abstractas</a:t>
            </a:r>
          </a:p>
        </p:txBody>
      </p:sp>
      <p:sp>
        <p:nvSpPr>
          <p:cNvPr id="330755" name="Rectangle 3"/>
          <p:cNvSpPr>
            <a:spLocks noGrp="1" noChangeArrowheads="1"/>
          </p:cNvSpPr>
          <p:nvPr>
            <p:ph type="body" idx="1"/>
          </p:nvPr>
        </p:nvSpPr>
        <p:spPr/>
        <p:txBody>
          <a:bodyPr/>
          <a:lstStyle/>
          <a:p>
            <a:pPr>
              <a:lnSpc>
                <a:spcPct val="90000"/>
              </a:lnSpc>
            </a:pPr>
            <a:r>
              <a:rPr lang="es-ES">
                <a:solidFill>
                  <a:schemeClr val="accent2"/>
                </a:solidFill>
              </a:rPr>
              <a:t>Para indicar en C++ que se trata de una clase abstracta, tenemos que declarar un método </a:t>
            </a:r>
            <a:r>
              <a:rPr lang="es-ES" b="1">
                <a:solidFill>
                  <a:schemeClr val="accent2"/>
                </a:solidFill>
              </a:rPr>
              <a:t>virtual puro</a:t>
            </a:r>
            <a:r>
              <a:rPr lang="es-ES">
                <a:solidFill>
                  <a:schemeClr val="accent2"/>
                </a:solidFill>
              </a:rPr>
              <a:t>.</a:t>
            </a:r>
          </a:p>
          <a:p>
            <a:pPr>
              <a:lnSpc>
                <a:spcPct val="90000"/>
              </a:lnSpc>
            </a:pPr>
            <a:endParaRPr lang="es-ES">
              <a:solidFill>
                <a:schemeClr val="accent2"/>
              </a:solidFill>
            </a:endParaRPr>
          </a:p>
          <a:p>
            <a:pPr>
              <a:lnSpc>
                <a:spcPct val="90000"/>
              </a:lnSpc>
            </a:pPr>
            <a:r>
              <a:rPr lang="es-ES">
                <a:solidFill>
                  <a:schemeClr val="accent2"/>
                </a:solidFill>
              </a:rPr>
              <a:t>No hace falta que tenga cuerpo, lo deberían sobrescribir las clases hijas.</a:t>
            </a:r>
          </a:p>
          <a:p>
            <a:pPr>
              <a:lnSpc>
                <a:spcPct val="90000"/>
              </a:lnSpc>
            </a:pPr>
            <a:endParaRPr lang="es-ES">
              <a:solidFill>
                <a:schemeClr val="accent2"/>
              </a:solidFill>
            </a:endParaRPr>
          </a:p>
          <a:p>
            <a:pPr>
              <a:lnSpc>
                <a:spcPct val="90000"/>
              </a:lnSpc>
            </a:pPr>
            <a:r>
              <a:rPr lang="es-ES">
                <a:solidFill>
                  <a:schemeClr val="accent2"/>
                </a:solidFill>
              </a:rPr>
              <a:t>Sintaxis:</a:t>
            </a:r>
          </a:p>
          <a:p>
            <a:pPr lvl="1">
              <a:lnSpc>
                <a:spcPct val="90000"/>
              </a:lnSpc>
              <a:buFontTx/>
              <a:buNone/>
            </a:pPr>
            <a:r>
              <a:rPr lang="es-ES">
                <a:solidFill>
                  <a:schemeClr val="accent2"/>
                </a:solidFill>
              </a:rPr>
              <a:t>virtual tipo nombre_metodo([parametros]) = 0;</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4C12F65-7A1E-4C2D-82D0-3EB6BB806D68}" type="slidenum">
              <a:rPr lang="es-ES">
                <a:solidFill>
                  <a:srgbClr val="000000"/>
                </a:solidFill>
              </a:rPr>
              <a:pPr/>
              <a:t>108</a:t>
            </a:fld>
            <a:endParaRPr lang="es-ES">
              <a:solidFill>
                <a:srgbClr val="000000"/>
              </a:solidFill>
            </a:endParaRPr>
          </a:p>
        </p:txBody>
      </p:sp>
      <p:sp>
        <p:nvSpPr>
          <p:cNvPr id="331778" name="Rectangle 2"/>
          <p:cNvSpPr>
            <a:spLocks noGrp="1" noChangeArrowheads="1"/>
          </p:cNvSpPr>
          <p:nvPr>
            <p:ph type="title"/>
          </p:nvPr>
        </p:nvSpPr>
        <p:spPr/>
        <p:txBody>
          <a:bodyPr/>
          <a:lstStyle/>
          <a:p>
            <a:r>
              <a:rPr lang="es-ES"/>
              <a:t>Clases Abstractas</a:t>
            </a:r>
          </a:p>
        </p:txBody>
      </p:sp>
      <p:sp>
        <p:nvSpPr>
          <p:cNvPr id="331779" name="Rectangle 3"/>
          <p:cNvSpPr>
            <a:spLocks noGrp="1" noChangeArrowheads="1"/>
          </p:cNvSpPr>
          <p:nvPr>
            <p:ph type="body" idx="1"/>
          </p:nvPr>
        </p:nvSpPr>
        <p:spPr/>
        <p:txBody>
          <a:bodyPr/>
          <a:lstStyle/>
          <a:p>
            <a:pPr>
              <a:lnSpc>
                <a:spcPct val="90000"/>
              </a:lnSpc>
            </a:pPr>
            <a:r>
              <a:rPr lang="es-ES">
                <a:solidFill>
                  <a:schemeClr val="accent2"/>
                </a:solidFill>
              </a:rPr>
              <a:t>Si la clase hija no sobrescribe el método virtual puro se convierte en abstracta.</a:t>
            </a:r>
          </a:p>
          <a:p>
            <a:pPr>
              <a:lnSpc>
                <a:spcPct val="90000"/>
              </a:lnSpc>
            </a:pPr>
            <a:endParaRPr lang="es-ES">
              <a:solidFill>
                <a:schemeClr val="accent2"/>
              </a:solidFill>
            </a:endParaRPr>
          </a:p>
          <a:p>
            <a:pPr>
              <a:lnSpc>
                <a:spcPct val="90000"/>
              </a:lnSpc>
            </a:pPr>
            <a:r>
              <a:rPr lang="es-ES">
                <a:solidFill>
                  <a:schemeClr val="accent2"/>
                </a:solidFill>
              </a:rPr>
              <a:t>Una clase abstracta no se puede instanciar pero si podemos definir punteros y referencias a dicha clase.</a:t>
            </a:r>
          </a:p>
          <a:p>
            <a:pPr lvl="1">
              <a:lnSpc>
                <a:spcPct val="90000"/>
              </a:lnSpc>
              <a:buFontTx/>
              <a:buNone/>
            </a:pPr>
            <a:r>
              <a:rPr lang="es-ES">
                <a:solidFill>
                  <a:schemeClr val="accent2"/>
                </a:solidFill>
              </a:rPr>
              <a:t>Figura f; </a:t>
            </a:r>
            <a:r>
              <a:rPr lang="es-ES">
                <a:solidFill>
                  <a:schemeClr val="accent2"/>
                </a:solidFill>
                <a:sym typeface="Wingdings" pitchFamily="2" charset="2"/>
              </a:rPr>
              <a:t> error</a:t>
            </a:r>
          </a:p>
          <a:p>
            <a:pPr lvl="1">
              <a:lnSpc>
                <a:spcPct val="90000"/>
              </a:lnSpc>
              <a:buFontTx/>
              <a:buNone/>
            </a:pPr>
            <a:r>
              <a:rPr lang="es-ES">
                <a:solidFill>
                  <a:schemeClr val="accent2"/>
                </a:solidFill>
                <a:sym typeface="Wingdings" pitchFamily="2" charset="2"/>
              </a:rPr>
              <a:t>Figura *f ;  ok</a:t>
            </a:r>
          </a:p>
          <a:p>
            <a:pPr lvl="1">
              <a:lnSpc>
                <a:spcPct val="90000"/>
              </a:lnSpc>
              <a:buFontTx/>
              <a:buNone/>
            </a:pPr>
            <a:r>
              <a:rPr lang="es-ES">
                <a:solidFill>
                  <a:schemeClr val="accent2"/>
                </a:solidFill>
                <a:sym typeface="Wingdings" pitchFamily="2" charset="2"/>
              </a:rPr>
              <a:t>Figura&amp; f;  ok</a:t>
            </a:r>
          </a:p>
          <a:p>
            <a:pPr>
              <a:lnSpc>
                <a:spcPct val="90000"/>
              </a:lnSpc>
            </a:pPr>
            <a:endParaRPr lang="es-ES">
              <a:solidFill>
                <a:schemeClr val="accent2"/>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9C596D2-0E79-43F9-9EB8-7B2F5F2A8F16}" type="slidenum">
              <a:rPr lang="es-ES">
                <a:solidFill>
                  <a:srgbClr val="000000"/>
                </a:solidFill>
              </a:rPr>
              <a:pPr/>
              <a:t>109</a:t>
            </a:fld>
            <a:endParaRPr lang="es-ES">
              <a:solidFill>
                <a:srgbClr val="000000"/>
              </a:solidFill>
            </a:endParaRPr>
          </a:p>
        </p:txBody>
      </p:sp>
      <p:sp>
        <p:nvSpPr>
          <p:cNvPr id="315394" name="Rectangle 2"/>
          <p:cNvSpPr>
            <a:spLocks noGrp="1" noChangeArrowheads="1"/>
          </p:cNvSpPr>
          <p:nvPr>
            <p:ph type="title"/>
          </p:nvPr>
        </p:nvSpPr>
        <p:spPr/>
        <p:txBody>
          <a:bodyPr/>
          <a:lstStyle/>
          <a:p>
            <a:r>
              <a:rPr lang="es-ES"/>
              <a:t>Herencia Múltiple</a:t>
            </a:r>
          </a:p>
        </p:txBody>
      </p:sp>
      <p:sp>
        <p:nvSpPr>
          <p:cNvPr id="315395" name="Rectangle 3"/>
          <p:cNvSpPr>
            <a:spLocks noGrp="1" noChangeArrowheads="1"/>
          </p:cNvSpPr>
          <p:nvPr>
            <p:ph type="body" idx="1"/>
          </p:nvPr>
        </p:nvSpPr>
        <p:spPr/>
        <p:txBody>
          <a:bodyPr/>
          <a:lstStyle/>
          <a:p>
            <a:pPr>
              <a:lnSpc>
                <a:spcPct val="80000"/>
              </a:lnSpc>
            </a:pPr>
            <a:r>
              <a:rPr lang="es-ES" sz="2800">
                <a:solidFill>
                  <a:schemeClr val="accent2"/>
                </a:solidFill>
              </a:rPr>
              <a:t>Cuando una clase derivada tiene varias clases base estamos en un caso de Herencia Múltiple.</a:t>
            </a:r>
          </a:p>
          <a:p>
            <a:pPr>
              <a:lnSpc>
                <a:spcPct val="80000"/>
              </a:lnSpc>
            </a:pPr>
            <a:endParaRPr lang="es-ES" sz="2800">
              <a:solidFill>
                <a:schemeClr val="accent2"/>
              </a:solidFill>
            </a:endParaRPr>
          </a:p>
          <a:p>
            <a:pPr>
              <a:lnSpc>
                <a:spcPct val="80000"/>
              </a:lnSpc>
            </a:pPr>
            <a:r>
              <a:rPr lang="es-ES" sz="2800">
                <a:solidFill>
                  <a:schemeClr val="accent2"/>
                </a:solidFill>
              </a:rPr>
              <a:t>Sintaxis: </a:t>
            </a:r>
          </a:p>
          <a:p>
            <a:pPr lvl="1">
              <a:lnSpc>
                <a:spcPct val="80000"/>
              </a:lnSpc>
              <a:buFontTx/>
              <a:buNone/>
            </a:pPr>
            <a:r>
              <a:rPr lang="es-ES" sz="2400">
                <a:solidFill>
                  <a:schemeClr val="accent2"/>
                </a:solidFill>
              </a:rPr>
              <a:t>class Derivada: public Base1, public Base2 { } </a:t>
            </a:r>
          </a:p>
          <a:p>
            <a:pPr lvl="1">
              <a:lnSpc>
                <a:spcPct val="80000"/>
              </a:lnSpc>
              <a:buFontTx/>
              <a:buNone/>
            </a:pPr>
            <a:endParaRPr lang="es-ES" sz="2400">
              <a:solidFill>
                <a:schemeClr val="accent2"/>
              </a:solidFill>
            </a:endParaRPr>
          </a:p>
          <a:p>
            <a:pPr>
              <a:lnSpc>
                <a:spcPct val="80000"/>
              </a:lnSpc>
            </a:pPr>
            <a:r>
              <a:rPr lang="es-ES" sz="2800">
                <a:solidFill>
                  <a:schemeClr val="accent2"/>
                </a:solidFill>
              </a:rPr>
              <a:t>La herencia múltiple permite que clases hermanas compartan información.</a:t>
            </a:r>
          </a:p>
          <a:p>
            <a:pPr>
              <a:lnSpc>
                <a:spcPct val="80000"/>
              </a:lnSpc>
            </a:pPr>
            <a:endParaRPr lang="es-ES" sz="2800">
              <a:solidFill>
                <a:schemeClr val="accent2"/>
              </a:solidFill>
            </a:endParaRPr>
          </a:p>
          <a:p>
            <a:pPr>
              <a:lnSpc>
                <a:spcPct val="80000"/>
              </a:lnSpc>
            </a:pPr>
            <a:r>
              <a:rPr lang="es-ES" sz="2800">
                <a:solidFill>
                  <a:schemeClr val="accent2"/>
                </a:solidFill>
              </a:rPr>
              <a:t>El acceso a los miembros se hace igual que en herencia simple.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44615FF-F183-4E7E-A147-8A3CCACF8004}" type="slidenum">
              <a:rPr lang="es-ES">
                <a:solidFill>
                  <a:srgbClr val="000000"/>
                </a:solidFill>
              </a:rPr>
              <a:pPr/>
              <a:t>11</a:t>
            </a:fld>
            <a:endParaRPr lang="es-ES">
              <a:solidFill>
                <a:srgbClr val="000000"/>
              </a:solidFill>
            </a:endParaRPr>
          </a:p>
        </p:txBody>
      </p:sp>
      <p:sp>
        <p:nvSpPr>
          <p:cNvPr id="169986" name="Rectangle 2"/>
          <p:cNvSpPr>
            <a:spLocks noGrp="1" noChangeArrowheads="1"/>
          </p:cNvSpPr>
          <p:nvPr>
            <p:ph type="title"/>
          </p:nvPr>
        </p:nvSpPr>
        <p:spPr/>
        <p:txBody>
          <a:bodyPr/>
          <a:lstStyle/>
          <a:p>
            <a:r>
              <a:rPr lang="es-ES"/>
              <a:t>Sobrecarga de métodos</a:t>
            </a:r>
          </a:p>
        </p:txBody>
      </p:sp>
      <p:sp>
        <p:nvSpPr>
          <p:cNvPr id="169987" name="Rectangle 3"/>
          <p:cNvSpPr>
            <a:spLocks noGrp="1" noChangeArrowheads="1"/>
          </p:cNvSpPr>
          <p:nvPr>
            <p:ph type="body" idx="1"/>
          </p:nvPr>
        </p:nvSpPr>
        <p:spPr>
          <a:xfrm>
            <a:off x="457200" y="1600200"/>
            <a:ext cx="8229600" cy="5105400"/>
          </a:xfrm>
        </p:spPr>
        <p:txBody>
          <a:bodyPr/>
          <a:lstStyle/>
          <a:p>
            <a:pPr>
              <a:lnSpc>
                <a:spcPct val="90000"/>
              </a:lnSpc>
            </a:pPr>
            <a:r>
              <a:rPr lang="es-ES" sz="2800">
                <a:solidFill>
                  <a:schemeClr val="accent2"/>
                </a:solidFill>
              </a:rPr>
              <a:t>Dentro de la POO también está permitido nombrar a dos métodos con el mismo nombre dentro del mismo ámbito (dentro de la misma clase).</a:t>
            </a:r>
          </a:p>
          <a:p>
            <a:pPr>
              <a:lnSpc>
                <a:spcPct val="90000"/>
              </a:lnSpc>
            </a:pPr>
            <a:endParaRPr lang="es-ES" sz="2800">
              <a:solidFill>
                <a:schemeClr val="accent2"/>
              </a:solidFill>
            </a:endParaRPr>
          </a:p>
          <a:p>
            <a:pPr>
              <a:lnSpc>
                <a:spcPct val="90000"/>
              </a:lnSpc>
            </a:pPr>
            <a:r>
              <a:rPr lang="es-ES" sz="2800">
                <a:solidFill>
                  <a:schemeClr val="accent2"/>
                </a:solidFill>
              </a:rPr>
              <a:t>Se deben de llamar igual pero deben diferir en al menos un parámetro ya sea con el tipo del parámetro o en número de parámetros.</a:t>
            </a:r>
          </a:p>
          <a:p>
            <a:pPr>
              <a:lnSpc>
                <a:spcPct val="90000"/>
              </a:lnSpc>
            </a:pPr>
            <a:endParaRPr lang="es-ES" sz="2800">
              <a:solidFill>
                <a:schemeClr val="accent2"/>
              </a:solidFill>
            </a:endParaRPr>
          </a:p>
          <a:p>
            <a:pPr>
              <a:lnSpc>
                <a:spcPct val="90000"/>
              </a:lnSpc>
            </a:pPr>
            <a:r>
              <a:rPr lang="es-ES" sz="2800">
                <a:solidFill>
                  <a:schemeClr val="accent2"/>
                </a:solidFill>
              </a:rPr>
              <a:t>La sobrecarga no se puede indicar sólo en el valor retornado.</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513FF13-BCBD-475D-BFC6-CFBAEFA90777}" type="slidenum">
              <a:rPr lang="es-ES">
                <a:solidFill>
                  <a:srgbClr val="000000"/>
                </a:solidFill>
              </a:rPr>
              <a:pPr/>
              <a:t>110</a:t>
            </a:fld>
            <a:endParaRPr lang="es-ES">
              <a:solidFill>
                <a:srgbClr val="000000"/>
              </a:solidFill>
            </a:endParaRPr>
          </a:p>
        </p:txBody>
      </p:sp>
      <p:sp>
        <p:nvSpPr>
          <p:cNvPr id="332802" name="Rectangle 2"/>
          <p:cNvSpPr>
            <a:spLocks noGrp="1" noChangeArrowheads="1"/>
          </p:cNvSpPr>
          <p:nvPr>
            <p:ph type="title"/>
          </p:nvPr>
        </p:nvSpPr>
        <p:spPr/>
        <p:txBody>
          <a:bodyPr/>
          <a:lstStyle/>
          <a:p>
            <a:r>
              <a:rPr lang="es-ES"/>
              <a:t>Problemas</a:t>
            </a:r>
          </a:p>
        </p:txBody>
      </p:sp>
      <p:sp>
        <p:nvSpPr>
          <p:cNvPr id="332803" name="Rectangle 3"/>
          <p:cNvSpPr>
            <a:spLocks noGrp="1" noChangeArrowheads="1"/>
          </p:cNvSpPr>
          <p:nvPr>
            <p:ph type="body" idx="1"/>
          </p:nvPr>
        </p:nvSpPr>
        <p:spPr/>
        <p:txBody>
          <a:bodyPr/>
          <a:lstStyle/>
          <a:p>
            <a:r>
              <a:rPr lang="es-ES"/>
              <a:t>Que las clases Base sean la misma:</a:t>
            </a:r>
          </a:p>
          <a:p>
            <a:pPr>
              <a:buFontTx/>
              <a:buNone/>
            </a:pPr>
            <a:r>
              <a:rPr lang="es-ES"/>
              <a:t>	</a:t>
            </a:r>
            <a:r>
              <a:rPr lang="es-ES">
                <a:solidFill>
                  <a:srgbClr val="FF0066"/>
                </a:solidFill>
              </a:rPr>
              <a:t>Cbase	</a:t>
            </a:r>
            <a:r>
              <a:rPr lang="es-ES"/>
              <a:t>			  </a:t>
            </a:r>
            <a:r>
              <a:rPr lang="es-ES">
                <a:solidFill>
                  <a:srgbClr val="FF0066"/>
                </a:solidFill>
              </a:rPr>
              <a:t>Cbase</a:t>
            </a:r>
          </a:p>
          <a:p>
            <a:pPr>
              <a:buFontTx/>
              <a:buNone/>
            </a:pPr>
            <a:r>
              <a:rPr lang="es-ES"/>
              <a:t>		|				        |</a:t>
            </a:r>
          </a:p>
          <a:p>
            <a:pPr>
              <a:buFontTx/>
              <a:buNone/>
            </a:pPr>
            <a:r>
              <a:rPr lang="es-ES"/>
              <a:t>	CDerivada1			CDerivada2</a:t>
            </a:r>
          </a:p>
          <a:p>
            <a:pPr>
              <a:buFontTx/>
              <a:buNone/>
            </a:pPr>
            <a:r>
              <a:rPr lang="es-ES"/>
              <a:t>		|					|</a:t>
            </a:r>
          </a:p>
          <a:p>
            <a:pPr>
              <a:buFontTx/>
              <a:buNone/>
            </a:pPr>
            <a:r>
              <a:rPr lang="es-ES"/>
              <a:t>			     CDerivada12</a:t>
            </a:r>
          </a:p>
        </p:txBody>
      </p:sp>
      <p:sp>
        <p:nvSpPr>
          <p:cNvPr id="332804" name="Text Box 4"/>
          <p:cNvSpPr txBox="1">
            <a:spLocks noChangeArrowheads="1"/>
          </p:cNvSpPr>
          <p:nvPr/>
        </p:nvSpPr>
        <p:spPr bwMode="auto">
          <a:xfrm>
            <a:off x="1371600" y="5791200"/>
            <a:ext cx="6172200" cy="947738"/>
          </a:xfrm>
          <a:prstGeom prst="rect">
            <a:avLst/>
          </a:prstGeom>
          <a:noFill/>
          <a:ln w="9525" algn="ctr">
            <a:noFill/>
            <a:miter lim="800000"/>
            <a:headEnd/>
            <a:tailEnd/>
          </a:ln>
          <a:effectLst/>
        </p:spPr>
        <p:txBody>
          <a:bodyPr>
            <a:spAutoFit/>
          </a:bodyPr>
          <a:lstStyle/>
          <a:p>
            <a:pPr algn="ctr" fontAlgn="base">
              <a:spcBef>
                <a:spcPct val="50000"/>
              </a:spcBef>
              <a:spcAft>
                <a:spcPct val="0"/>
              </a:spcAft>
            </a:pPr>
            <a:r>
              <a:rPr lang="es-ES" sz="1600">
                <a:solidFill>
                  <a:srgbClr val="333399"/>
                </a:solidFill>
              </a:rPr>
              <a:t>Puede dar lugar a ambiguedades por la herencia, cuando desde las clases derivadas accedamos a la clase Base.</a:t>
            </a:r>
          </a:p>
          <a:p>
            <a:pPr algn="ctr" fontAlgn="base">
              <a:spcBef>
                <a:spcPct val="50000"/>
              </a:spcBef>
              <a:spcAft>
                <a:spcPct val="0"/>
              </a:spcAft>
            </a:pPr>
            <a:r>
              <a:rPr lang="es-ES" sz="1600" b="1">
                <a:solidFill>
                  <a:srgbClr val="333399"/>
                </a:solidFill>
              </a:rPr>
              <a:t>SOLUCIÓN: CLASES BASE VIRTUALES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1DEC7AC-2E24-44D8-9716-B7BA5EC3F032}" type="slidenum">
              <a:rPr lang="es-ES">
                <a:solidFill>
                  <a:srgbClr val="000000"/>
                </a:solidFill>
              </a:rPr>
              <a:pPr/>
              <a:t>111</a:t>
            </a:fld>
            <a:endParaRPr lang="es-ES">
              <a:solidFill>
                <a:srgbClr val="000000"/>
              </a:solidFill>
            </a:endParaRPr>
          </a:p>
        </p:txBody>
      </p:sp>
      <p:sp>
        <p:nvSpPr>
          <p:cNvPr id="316418" name="Rectangle 2"/>
          <p:cNvSpPr>
            <a:spLocks noGrp="1" noChangeArrowheads="1"/>
          </p:cNvSpPr>
          <p:nvPr>
            <p:ph type="title"/>
          </p:nvPr>
        </p:nvSpPr>
        <p:spPr/>
        <p:txBody>
          <a:bodyPr/>
          <a:lstStyle/>
          <a:p>
            <a:r>
              <a:rPr lang="es-ES"/>
              <a:t>Clases Base Virtuales</a:t>
            </a:r>
          </a:p>
        </p:txBody>
      </p:sp>
      <p:sp>
        <p:nvSpPr>
          <p:cNvPr id="316419" name="Rectangle 3"/>
          <p:cNvSpPr>
            <a:spLocks noGrp="1" noChangeArrowheads="1"/>
          </p:cNvSpPr>
          <p:nvPr>
            <p:ph type="body" idx="1"/>
          </p:nvPr>
        </p:nvSpPr>
        <p:spPr/>
        <p:txBody>
          <a:bodyPr/>
          <a:lstStyle/>
          <a:p>
            <a:r>
              <a:rPr lang="es-ES">
                <a:solidFill>
                  <a:schemeClr val="accent2"/>
                </a:solidFill>
              </a:rPr>
              <a:t>Sintaxis:</a:t>
            </a:r>
          </a:p>
          <a:p>
            <a:r>
              <a:rPr lang="es-ES">
                <a:solidFill>
                  <a:schemeClr val="accent2"/>
                </a:solidFill>
              </a:rPr>
              <a:t>class Cbase { };</a:t>
            </a:r>
          </a:p>
          <a:p>
            <a:pPr lvl="1">
              <a:buFontTx/>
              <a:buNone/>
            </a:pPr>
            <a:r>
              <a:rPr lang="es-ES">
                <a:solidFill>
                  <a:schemeClr val="accent2"/>
                </a:solidFill>
              </a:rPr>
              <a:t>class CDerivada1 : public virtual Cbase {}</a:t>
            </a:r>
          </a:p>
          <a:p>
            <a:pPr lvl="1">
              <a:buFontTx/>
              <a:buNone/>
            </a:pPr>
            <a:r>
              <a:rPr lang="es-ES">
                <a:solidFill>
                  <a:schemeClr val="accent2"/>
                </a:solidFill>
              </a:rPr>
              <a:t>class CDerivada2 : public virtual Cbase {}</a:t>
            </a:r>
          </a:p>
          <a:p>
            <a:pPr lvl="2">
              <a:buFontTx/>
              <a:buNone/>
            </a:pPr>
            <a:r>
              <a:rPr lang="es-ES">
                <a:solidFill>
                  <a:schemeClr val="accent2"/>
                </a:solidFill>
              </a:rPr>
              <a:t>Class CDerivada12 : </a:t>
            </a:r>
          </a:p>
          <a:p>
            <a:pPr lvl="2">
              <a:buFontTx/>
              <a:buNone/>
            </a:pPr>
            <a:r>
              <a:rPr lang="es-ES">
                <a:solidFill>
                  <a:schemeClr val="accent2"/>
                </a:solidFill>
              </a:rPr>
              <a:t>	public CDerivada1, public CDerivada2 {}</a:t>
            </a:r>
          </a:p>
          <a:p>
            <a:pPr lvl="1">
              <a:buFontTx/>
              <a:buNone/>
            </a:pPr>
            <a:endParaRPr lang="es-ES">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25AF7EF-D4C7-456B-AD5F-F00E2C4ECAD7}" type="slidenum">
              <a:rPr lang="es-ES">
                <a:solidFill>
                  <a:srgbClr val="000000"/>
                </a:solidFill>
              </a:rPr>
              <a:pPr/>
              <a:t>12</a:t>
            </a:fld>
            <a:endParaRPr lang="es-ES">
              <a:solidFill>
                <a:srgbClr val="000000"/>
              </a:solidFill>
            </a:endParaRPr>
          </a:p>
        </p:txBody>
      </p:sp>
      <p:sp>
        <p:nvSpPr>
          <p:cNvPr id="171010" name="Rectangle 2"/>
          <p:cNvSpPr>
            <a:spLocks noGrp="1" noChangeArrowheads="1"/>
          </p:cNvSpPr>
          <p:nvPr>
            <p:ph type="title"/>
          </p:nvPr>
        </p:nvSpPr>
        <p:spPr/>
        <p:txBody>
          <a:bodyPr/>
          <a:lstStyle/>
          <a:p>
            <a:r>
              <a:rPr lang="es-ES"/>
              <a:t>Ejemplo</a:t>
            </a:r>
          </a:p>
        </p:txBody>
      </p:sp>
      <p:sp>
        <p:nvSpPr>
          <p:cNvPr id="171011" name="Rectangle 3"/>
          <p:cNvSpPr>
            <a:spLocks noGrp="1" noChangeArrowheads="1"/>
          </p:cNvSpPr>
          <p:nvPr>
            <p:ph type="body" idx="1"/>
          </p:nvPr>
        </p:nvSpPr>
        <p:spPr/>
        <p:txBody>
          <a:bodyPr/>
          <a:lstStyle/>
          <a:p>
            <a:pPr>
              <a:lnSpc>
                <a:spcPct val="90000"/>
              </a:lnSpc>
              <a:buFontTx/>
              <a:buNone/>
            </a:pPr>
            <a:r>
              <a:rPr lang="es-ES" sz="2400">
                <a:solidFill>
                  <a:schemeClr val="accent2"/>
                </a:solidFill>
              </a:rPr>
              <a:t>class  MiClase {</a:t>
            </a:r>
          </a:p>
          <a:p>
            <a:pPr>
              <a:lnSpc>
                <a:spcPct val="90000"/>
              </a:lnSpc>
              <a:buFontTx/>
              <a:buNone/>
            </a:pPr>
            <a:r>
              <a:rPr lang="es-ES" sz="2400">
                <a:solidFill>
                  <a:schemeClr val="accent2"/>
                </a:solidFill>
              </a:rPr>
              <a:t> private:</a:t>
            </a:r>
          </a:p>
          <a:p>
            <a:pPr>
              <a:lnSpc>
                <a:spcPct val="90000"/>
              </a:lnSpc>
              <a:buFontTx/>
              <a:buNone/>
            </a:pPr>
            <a:r>
              <a:rPr lang="es-ES" sz="2400">
                <a:solidFill>
                  <a:schemeClr val="accent2"/>
                </a:solidFill>
              </a:rPr>
              <a:t>	int a, b;</a:t>
            </a:r>
          </a:p>
          <a:p>
            <a:pPr>
              <a:lnSpc>
                <a:spcPct val="90000"/>
              </a:lnSpc>
              <a:buFontTx/>
              <a:buNone/>
            </a:pPr>
            <a:endParaRPr lang="es-ES" sz="2400">
              <a:solidFill>
                <a:schemeClr val="accent2"/>
              </a:solidFill>
            </a:endParaRPr>
          </a:p>
          <a:p>
            <a:pPr>
              <a:lnSpc>
                <a:spcPct val="90000"/>
              </a:lnSpc>
              <a:buFontTx/>
              <a:buNone/>
            </a:pPr>
            <a:r>
              <a:rPr lang="es-ES" sz="2400">
                <a:solidFill>
                  <a:schemeClr val="accent2"/>
                </a:solidFill>
              </a:rPr>
              <a:t>public:</a:t>
            </a:r>
          </a:p>
          <a:p>
            <a:pPr>
              <a:lnSpc>
                <a:spcPct val="90000"/>
              </a:lnSpc>
              <a:buFontTx/>
              <a:buNone/>
            </a:pPr>
            <a:r>
              <a:rPr lang="es-ES" sz="2400">
                <a:solidFill>
                  <a:schemeClr val="accent2"/>
                </a:solidFill>
              </a:rPr>
              <a:t>	void metodo1</a:t>
            </a:r>
            <a:r>
              <a:rPr lang="es-ES" sz="2400" b="1">
                <a:solidFill>
                  <a:schemeClr val="accent2"/>
                </a:solidFill>
              </a:rPr>
              <a:t>()</a:t>
            </a:r>
            <a:r>
              <a:rPr lang="es-ES" sz="2400">
                <a:solidFill>
                  <a:schemeClr val="accent2"/>
                </a:solidFill>
              </a:rPr>
              <a:t>;	</a:t>
            </a:r>
            <a:r>
              <a:rPr lang="es-ES" sz="2400" b="1">
                <a:solidFill>
                  <a:schemeClr val="accent2"/>
                </a:solidFill>
              </a:rPr>
              <a:t>// Es correcta la sobrecarga	</a:t>
            </a:r>
          </a:p>
          <a:p>
            <a:pPr>
              <a:lnSpc>
                <a:spcPct val="90000"/>
              </a:lnSpc>
              <a:buFontTx/>
              <a:buNone/>
            </a:pPr>
            <a:r>
              <a:rPr lang="es-ES" sz="2400">
                <a:solidFill>
                  <a:schemeClr val="accent2"/>
                </a:solidFill>
              </a:rPr>
              <a:t>	void metodo1</a:t>
            </a:r>
            <a:r>
              <a:rPr lang="es-ES" sz="2400" b="1">
                <a:solidFill>
                  <a:schemeClr val="accent2"/>
                </a:solidFill>
              </a:rPr>
              <a:t>(int a)</a:t>
            </a:r>
            <a:r>
              <a:rPr lang="es-ES" sz="2400">
                <a:solidFill>
                  <a:schemeClr val="accent2"/>
                </a:solidFill>
              </a:rPr>
              <a:t>;</a:t>
            </a:r>
          </a:p>
          <a:p>
            <a:pPr>
              <a:lnSpc>
                <a:spcPct val="90000"/>
              </a:lnSpc>
              <a:buFontTx/>
              <a:buNone/>
            </a:pPr>
            <a:r>
              <a:rPr lang="es-ES" sz="2400">
                <a:solidFill>
                  <a:schemeClr val="accent2"/>
                </a:solidFill>
              </a:rPr>
              <a:t>	void metodo1</a:t>
            </a:r>
            <a:r>
              <a:rPr lang="es-ES" sz="2400" b="1">
                <a:solidFill>
                  <a:schemeClr val="accent2"/>
                </a:solidFill>
              </a:rPr>
              <a:t>(int a, int b)</a:t>
            </a:r>
            <a:r>
              <a:rPr lang="es-ES" sz="2400">
                <a:solidFill>
                  <a:schemeClr val="accent2"/>
                </a:solidFill>
              </a:rPr>
              <a:t>;</a:t>
            </a:r>
          </a:p>
          <a:p>
            <a:pPr>
              <a:lnSpc>
                <a:spcPct val="90000"/>
              </a:lnSpc>
              <a:buFontTx/>
              <a:buNone/>
            </a:pPr>
            <a:endParaRPr lang="es-ES" sz="2400">
              <a:solidFill>
                <a:schemeClr val="accent2"/>
              </a:solidFill>
            </a:endParaRPr>
          </a:p>
          <a:p>
            <a:pPr>
              <a:lnSpc>
                <a:spcPct val="90000"/>
              </a:lnSpc>
              <a:buFontTx/>
              <a:buNone/>
            </a:pPr>
            <a:r>
              <a:rPr lang="es-ES" sz="2400">
                <a:solidFill>
                  <a:schemeClr val="accent2"/>
                </a:solidFill>
              </a:rPr>
              <a:t>	void metodo2();  </a:t>
            </a:r>
            <a:r>
              <a:rPr lang="es-ES" sz="2400" b="1">
                <a:solidFill>
                  <a:schemeClr val="accent2"/>
                </a:solidFill>
              </a:rPr>
              <a:t>// No es correcto, sólo difieren en el</a:t>
            </a:r>
          </a:p>
          <a:p>
            <a:pPr>
              <a:lnSpc>
                <a:spcPct val="90000"/>
              </a:lnSpc>
              <a:buFontTx/>
              <a:buNone/>
            </a:pPr>
            <a:r>
              <a:rPr lang="es-ES" sz="2400">
                <a:solidFill>
                  <a:schemeClr val="accent2"/>
                </a:solidFill>
              </a:rPr>
              <a:t>	int metodo2();     </a:t>
            </a:r>
            <a:r>
              <a:rPr lang="es-ES" sz="2400" b="1">
                <a:solidFill>
                  <a:schemeClr val="accent2"/>
                </a:solidFill>
              </a:rPr>
              <a:t>// tipo devuelto.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90E8F63-D028-4961-A917-663B8C8969D9}" type="slidenum">
              <a:rPr lang="es-ES">
                <a:solidFill>
                  <a:srgbClr val="000000"/>
                </a:solidFill>
              </a:rPr>
              <a:pPr/>
              <a:t>13</a:t>
            </a:fld>
            <a:endParaRPr lang="es-ES">
              <a:solidFill>
                <a:srgbClr val="000000"/>
              </a:solidFill>
            </a:endParaRPr>
          </a:p>
        </p:txBody>
      </p:sp>
      <p:sp>
        <p:nvSpPr>
          <p:cNvPr id="172034" name="Rectangle 2"/>
          <p:cNvSpPr>
            <a:spLocks noGrp="1" noChangeArrowheads="1"/>
          </p:cNvSpPr>
          <p:nvPr>
            <p:ph type="title"/>
          </p:nvPr>
        </p:nvSpPr>
        <p:spPr/>
        <p:txBody>
          <a:bodyPr/>
          <a:lstStyle/>
          <a:p>
            <a:r>
              <a:rPr lang="es-ES"/>
              <a:t>Parámetros por omisión</a:t>
            </a:r>
          </a:p>
        </p:txBody>
      </p:sp>
      <p:sp>
        <p:nvSpPr>
          <p:cNvPr id="172035" name="Rectangle 3"/>
          <p:cNvSpPr>
            <a:spLocks noGrp="1" noChangeArrowheads="1"/>
          </p:cNvSpPr>
          <p:nvPr>
            <p:ph type="body" idx="1"/>
          </p:nvPr>
        </p:nvSpPr>
        <p:spPr>
          <a:xfrm>
            <a:off x="457200" y="1600200"/>
            <a:ext cx="8229600" cy="5029200"/>
          </a:xfrm>
        </p:spPr>
        <p:txBody>
          <a:bodyPr/>
          <a:lstStyle/>
          <a:p>
            <a:pPr>
              <a:lnSpc>
                <a:spcPct val="90000"/>
              </a:lnSpc>
            </a:pPr>
            <a:r>
              <a:rPr lang="es-ES" sz="2400">
                <a:solidFill>
                  <a:schemeClr val="accent2"/>
                </a:solidFill>
              </a:rPr>
              <a:t>Dentro de un método se pueden definir parámetros por defecto u omisión.</a:t>
            </a:r>
          </a:p>
          <a:p>
            <a:pPr>
              <a:lnSpc>
                <a:spcPct val="90000"/>
              </a:lnSpc>
            </a:pPr>
            <a:endParaRPr lang="es-ES" sz="2400">
              <a:solidFill>
                <a:schemeClr val="accent2"/>
              </a:solidFill>
            </a:endParaRPr>
          </a:p>
          <a:p>
            <a:pPr>
              <a:lnSpc>
                <a:spcPct val="90000"/>
              </a:lnSpc>
            </a:pPr>
            <a:r>
              <a:rPr lang="es-ES" sz="2400">
                <a:solidFill>
                  <a:schemeClr val="accent2"/>
                </a:solidFill>
              </a:rPr>
              <a:t>Definición:</a:t>
            </a:r>
          </a:p>
          <a:p>
            <a:pPr lvl="1">
              <a:lnSpc>
                <a:spcPct val="90000"/>
              </a:lnSpc>
            </a:pPr>
            <a:r>
              <a:rPr lang="es-ES" sz="2000">
                <a:solidFill>
                  <a:schemeClr val="accent2"/>
                </a:solidFill>
              </a:rPr>
              <a:t>void asignarPunto(int x = 0, int y = 0);</a:t>
            </a:r>
          </a:p>
          <a:p>
            <a:pPr lvl="1">
              <a:lnSpc>
                <a:spcPct val="90000"/>
              </a:lnSpc>
            </a:pPr>
            <a:endParaRPr lang="es-ES" sz="2000">
              <a:solidFill>
                <a:schemeClr val="accent2"/>
              </a:solidFill>
            </a:endParaRPr>
          </a:p>
          <a:p>
            <a:pPr>
              <a:lnSpc>
                <a:spcPct val="90000"/>
              </a:lnSpc>
            </a:pPr>
            <a:r>
              <a:rPr lang="es-ES" sz="2400">
                <a:solidFill>
                  <a:schemeClr val="accent2"/>
                </a:solidFill>
              </a:rPr>
              <a:t>Este método se puede llamar con 0, 1 o 2 parámetros.</a:t>
            </a:r>
          </a:p>
          <a:p>
            <a:pPr>
              <a:lnSpc>
                <a:spcPct val="90000"/>
              </a:lnSpc>
            </a:pPr>
            <a:endParaRPr lang="es-ES" sz="2400">
              <a:solidFill>
                <a:schemeClr val="accent2"/>
              </a:solidFill>
            </a:endParaRPr>
          </a:p>
          <a:p>
            <a:pPr>
              <a:lnSpc>
                <a:spcPct val="90000"/>
              </a:lnSpc>
            </a:pPr>
            <a:r>
              <a:rPr lang="es-ES" sz="2400">
                <a:solidFill>
                  <a:schemeClr val="accent2"/>
                </a:solidFill>
              </a:rPr>
              <a:t>En caso de omitir un parámetro se sustituirá por 0.</a:t>
            </a:r>
          </a:p>
          <a:p>
            <a:pPr lvl="1">
              <a:lnSpc>
                <a:spcPct val="90000"/>
              </a:lnSpc>
            </a:pPr>
            <a:r>
              <a:rPr lang="es-ES" sz="2000">
                <a:solidFill>
                  <a:schemeClr val="accent2"/>
                </a:solidFill>
              </a:rPr>
              <a:t>objetoPunto.asignarPunto();</a:t>
            </a:r>
          </a:p>
          <a:p>
            <a:pPr lvl="1">
              <a:lnSpc>
                <a:spcPct val="90000"/>
              </a:lnSpc>
            </a:pPr>
            <a:r>
              <a:rPr lang="es-ES" sz="2000">
                <a:solidFill>
                  <a:schemeClr val="accent2"/>
                </a:solidFill>
              </a:rPr>
              <a:t>objetoPunto.asignarPunto(1);</a:t>
            </a:r>
          </a:p>
          <a:p>
            <a:pPr lvl="1">
              <a:lnSpc>
                <a:spcPct val="90000"/>
              </a:lnSpc>
            </a:pPr>
            <a:r>
              <a:rPr lang="es-ES" sz="2000">
                <a:solidFill>
                  <a:schemeClr val="accent2"/>
                </a:solidFill>
              </a:rPr>
              <a:t>objetoPunto.asignarPunto(2,3);</a:t>
            </a:r>
          </a:p>
          <a:p>
            <a:pPr>
              <a:lnSpc>
                <a:spcPct val="90000"/>
              </a:lnSpc>
            </a:pPr>
            <a:endParaRPr lang="es-ES" sz="24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E14CB7C-264C-44A5-AC6E-7B8C4C912E1F}" type="slidenum">
              <a:rPr lang="es-ES">
                <a:solidFill>
                  <a:srgbClr val="000000"/>
                </a:solidFill>
              </a:rPr>
              <a:pPr/>
              <a:t>14</a:t>
            </a:fld>
            <a:endParaRPr lang="es-ES">
              <a:solidFill>
                <a:srgbClr val="000000"/>
              </a:solidFill>
            </a:endParaRPr>
          </a:p>
        </p:txBody>
      </p:sp>
      <p:sp>
        <p:nvSpPr>
          <p:cNvPr id="173058" name="Rectangle 2"/>
          <p:cNvSpPr>
            <a:spLocks noGrp="1" noChangeArrowheads="1"/>
          </p:cNvSpPr>
          <p:nvPr>
            <p:ph type="title"/>
          </p:nvPr>
        </p:nvSpPr>
        <p:spPr>
          <a:xfrm>
            <a:off x="457200" y="0"/>
            <a:ext cx="8229600" cy="1143000"/>
          </a:xfrm>
        </p:spPr>
        <p:txBody>
          <a:bodyPr/>
          <a:lstStyle/>
          <a:p>
            <a:r>
              <a:rPr lang="es-ES"/>
              <a:t>El puntero this</a:t>
            </a:r>
          </a:p>
        </p:txBody>
      </p:sp>
      <p:sp>
        <p:nvSpPr>
          <p:cNvPr id="173059" name="Rectangle 3"/>
          <p:cNvSpPr>
            <a:spLocks noGrp="1" noChangeArrowheads="1"/>
          </p:cNvSpPr>
          <p:nvPr>
            <p:ph type="body" idx="1"/>
          </p:nvPr>
        </p:nvSpPr>
        <p:spPr>
          <a:xfrm>
            <a:off x="457200" y="990600"/>
            <a:ext cx="8229600" cy="5715000"/>
          </a:xfrm>
        </p:spPr>
        <p:txBody>
          <a:bodyPr/>
          <a:lstStyle/>
          <a:p>
            <a:pPr>
              <a:lnSpc>
                <a:spcPct val="80000"/>
              </a:lnSpc>
            </a:pPr>
            <a:r>
              <a:rPr lang="es-ES" sz="2000">
                <a:solidFill>
                  <a:schemeClr val="accent2"/>
                </a:solidFill>
              </a:rPr>
              <a:t>Los atributos de los distintos objetos son independientes unos de otros y cada objeto mantiene una copia de sus atributos.</a:t>
            </a:r>
          </a:p>
          <a:p>
            <a:pPr>
              <a:lnSpc>
                <a:spcPct val="80000"/>
              </a:lnSpc>
            </a:pPr>
            <a:endParaRPr lang="es-ES" sz="2000">
              <a:solidFill>
                <a:schemeClr val="accent2"/>
              </a:solidFill>
            </a:endParaRPr>
          </a:p>
          <a:p>
            <a:pPr>
              <a:lnSpc>
                <a:spcPct val="80000"/>
              </a:lnSpc>
            </a:pPr>
            <a:r>
              <a:rPr lang="es-ES" sz="2000">
                <a:solidFill>
                  <a:schemeClr val="accent2"/>
                </a:solidFill>
              </a:rPr>
              <a:t>En el caso de los métodos se almacenan en la clase y son comunes a todos los objetos de esa clase.</a:t>
            </a:r>
          </a:p>
          <a:p>
            <a:pPr>
              <a:lnSpc>
                <a:spcPct val="80000"/>
              </a:lnSpc>
            </a:pPr>
            <a:endParaRPr lang="es-ES" sz="2000">
              <a:solidFill>
                <a:schemeClr val="accent2"/>
              </a:solidFill>
            </a:endParaRPr>
          </a:p>
          <a:p>
            <a:pPr>
              <a:lnSpc>
                <a:spcPct val="80000"/>
              </a:lnSpc>
            </a:pPr>
            <a:r>
              <a:rPr lang="es-ES" sz="2000">
                <a:solidFill>
                  <a:schemeClr val="accent2"/>
                </a:solidFill>
              </a:rPr>
              <a:t>El puntero this hace referencia al propio objeto que recibe un mensaje.</a:t>
            </a:r>
          </a:p>
          <a:p>
            <a:pPr lvl="1">
              <a:lnSpc>
                <a:spcPct val="80000"/>
              </a:lnSpc>
              <a:buFontTx/>
              <a:buNone/>
            </a:pPr>
            <a:r>
              <a:rPr lang="es-ES" sz="1800">
                <a:solidFill>
                  <a:schemeClr val="accent2"/>
                </a:solidFill>
              </a:rPr>
              <a:t>	</a:t>
            </a:r>
          </a:p>
          <a:p>
            <a:pPr lvl="1">
              <a:lnSpc>
                <a:spcPct val="80000"/>
              </a:lnSpc>
              <a:buFontTx/>
              <a:buNone/>
            </a:pPr>
            <a:r>
              <a:rPr lang="es-ES" sz="1800">
                <a:solidFill>
                  <a:schemeClr val="accent2"/>
                </a:solidFill>
              </a:rPr>
              <a:t>	void Punto2D::asignarPunto(int x, int y){</a:t>
            </a:r>
          </a:p>
          <a:p>
            <a:pPr lvl="2">
              <a:lnSpc>
                <a:spcPct val="80000"/>
              </a:lnSpc>
              <a:buFontTx/>
              <a:buNone/>
            </a:pPr>
            <a:r>
              <a:rPr lang="es-ES" sz="1800">
                <a:solidFill>
                  <a:schemeClr val="accent2"/>
                </a:solidFill>
              </a:rPr>
              <a:t>	this</a:t>
            </a:r>
            <a:r>
              <a:rPr lang="es-ES" sz="1800">
                <a:solidFill>
                  <a:schemeClr val="accent2"/>
                </a:solidFill>
                <a:sym typeface="Wingdings" pitchFamily="2" charset="2"/>
              </a:rPr>
              <a:t></a:t>
            </a:r>
            <a:r>
              <a:rPr lang="es-ES" sz="1800">
                <a:solidFill>
                  <a:schemeClr val="accent2"/>
                </a:solidFill>
              </a:rPr>
              <a:t>x = x;</a:t>
            </a:r>
          </a:p>
          <a:p>
            <a:pPr lvl="2">
              <a:lnSpc>
                <a:spcPct val="80000"/>
              </a:lnSpc>
              <a:buFontTx/>
              <a:buNone/>
            </a:pPr>
            <a:r>
              <a:rPr lang="es-ES" sz="1800">
                <a:solidFill>
                  <a:schemeClr val="accent2"/>
                </a:solidFill>
              </a:rPr>
              <a:t>	this</a:t>
            </a:r>
            <a:r>
              <a:rPr lang="es-ES" sz="1800">
                <a:solidFill>
                  <a:schemeClr val="accent2"/>
                </a:solidFill>
                <a:sym typeface="Wingdings" pitchFamily="2" charset="2"/>
              </a:rPr>
              <a:t>y = y;</a:t>
            </a:r>
          </a:p>
          <a:p>
            <a:pPr lvl="2">
              <a:lnSpc>
                <a:spcPct val="80000"/>
              </a:lnSpc>
              <a:buFontTx/>
              <a:buNone/>
            </a:pPr>
            <a:r>
              <a:rPr lang="es-ES" sz="1800">
                <a:solidFill>
                  <a:schemeClr val="accent2"/>
                </a:solidFill>
              </a:rPr>
              <a:t>}</a:t>
            </a:r>
          </a:p>
          <a:p>
            <a:pPr lvl="2">
              <a:lnSpc>
                <a:spcPct val="80000"/>
              </a:lnSpc>
              <a:buFontTx/>
              <a:buNone/>
            </a:pPr>
            <a:endParaRPr lang="es-ES" sz="1800">
              <a:solidFill>
                <a:schemeClr val="accent2"/>
              </a:solidFill>
            </a:endParaRPr>
          </a:p>
          <a:p>
            <a:pPr lvl="2">
              <a:lnSpc>
                <a:spcPct val="80000"/>
              </a:lnSpc>
              <a:buFontTx/>
              <a:buNone/>
            </a:pPr>
            <a:r>
              <a:rPr lang="es-ES" sz="1800">
                <a:solidFill>
                  <a:schemeClr val="accent2"/>
                </a:solidFill>
              </a:rPr>
              <a:t>// this</a:t>
            </a:r>
            <a:r>
              <a:rPr lang="es-ES" sz="1800">
                <a:solidFill>
                  <a:schemeClr val="accent2"/>
                </a:solidFill>
                <a:sym typeface="Wingdings" pitchFamily="2" charset="2"/>
              </a:rPr>
              <a:t>x representa la coordenada x del punto (pertenece al objeto), x es el</a:t>
            </a:r>
          </a:p>
          <a:p>
            <a:pPr lvl="2">
              <a:lnSpc>
                <a:spcPct val="80000"/>
              </a:lnSpc>
              <a:buFontTx/>
              <a:buNone/>
            </a:pPr>
            <a:r>
              <a:rPr lang="es-ES" sz="1800">
                <a:solidFill>
                  <a:schemeClr val="accent2"/>
                </a:solidFill>
                <a:sym typeface="Wingdings" pitchFamily="2" charset="2"/>
              </a:rPr>
              <a:t>// parámetro que recibe el método.</a:t>
            </a:r>
          </a:p>
          <a:p>
            <a:pPr lvl="2">
              <a:lnSpc>
                <a:spcPct val="80000"/>
              </a:lnSpc>
              <a:buFontTx/>
              <a:buNone/>
            </a:pPr>
            <a:endParaRPr lang="es-ES" sz="1800">
              <a:solidFill>
                <a:schemeClr val="accent2"/>
              </a:solidFill>
            </a:endParaRPr>
          </a:p>
          <a:p>
            <a:pPr lvl="2">
              <a:lnSpc>
                <a:spcPct val="80000"/>
              </a:lnSpc>
              <a:buFontTx/>
              <a:buNone/>
            </a:pPr>
            <a:r>
              <a:rPr lang="es-ES" sz="1800">
                <a:solidFill>
                  <a:schemeClr val="accent2"/>
                </a:solidFill>
              </a:rPr>
              <a:t>// Un objeto de la clase Punto2D recibe el mensaje: </a:t>
            </a:r>
            <a:r>
              <a:rPr lang="es-ES" sz="1800" b="1">
                <a:solidFill>
                  <a:schemeClr val="accent2"/>
                </a:solidFill>
              </a:rPr>
              <a:t>asignarPunto</a:t>
            </a:r>
          </a:p>
          <a:p>
            <a:pPr>
              <a:lnSpc>
                <a:spcPct val="80000"/>
              </a:lnSpc>
            </a:pPr>
            <a:endParaRPr lang="es-ES" sz="1800">
              <a:solidFill>
                <a:schemeClr val="accent2"/>
              </a:solidFill>
            </a:endParaRPr>
          </a:p>
          <a:p>
            <a:pPr>
              <a:lnSpc>
                <a:spcPct val="80000"/>
              </a:lnSpc>
            </a:pPr>
            <a:endParaRPr lang="es-ES" sz="18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2672364-F7E3-4AB9-9A68-1C7A505496F5}" type="slidenum">
              <a:rPr lang="es-ES">
                <a:solidFill>
                  <a:srgbClr val="000000"/>
                </a:solidFill>
              </a:rPr>
              <a:pPr/>
              <a:t>15</a:t>
            </a:fld>
            <a:endParaRPr lang="es-ES">
              <a:solidFill>
                <a:srgbClr val="000000"/>
              </a:solidFill>
            </a:endParaRPr>
          </a:p>
        </p:txBody>
      </p:sp>
      <p:sp>
        <p:nvSpPr>
          <p:cNvPr id="174082" name="Rectangle 2"/>
          <p:cNvSpPr>
            <a:spLocks noGrp="1" noChangeArrowheads="1"/>
          </p:cNvSpPr>
          <p:nvPr>
            <p:ph type="title"/>
          </p:nvPr>
        </p:nvSpPr>
        <p:spPr/>
        <p:txBody>
          <a:bodyPr/>
          <a:lstStyle/>
          <a:p>
            <a:r>
              <a:rPr lang="es-ES"/>
              <a:t>Métodos y Objetos </a:t>
            </a:r>
            <a:r>
              <a:rPr lang="es-ES" b="1"/>
              <a:t>const</a:t>
            </a:r>
          </a:p>
        </p:txBody>
      </p:sp>
      <p:sp>
        <p:nvSpPr>
          <p:cNvPr id="174083" name="Rectangle 3"/>
          <p:cNvSpPr>
            <a:spLocks noGrp="1" noChangeArrowheads="1"/>
          </p:cNvSpPr>
          <p:nvPr>
            <p:ph type="body" idx="1"/>
          </p:nvPr>
        </p:nvSpPr>
        <p:spPr>
          <a:xfrm>
            <a:off x="457200" y="1600200"/>
            <a:ext cx="8229600" cy="5257800"/>
          </a:xfrm>
        </p:spPr>
        <p:txBody>
          <a:bodyPr/>
          <a:lstStyle/>
          <a:p>
            <a:pPr>
              <a:lnSpc>
                <a:spcPct val="90000"/>
              </a:lnSpc>
            </a:pPr>
            <a:r>
              <a:rPr lang="es-ES" sz="2400">
                <a:solidFill>
                  <a:schemeClr val="accent2"/>
                </a:solidFill>
              </a:rPr>
              <a:t>Si definimos un objeto como </a:t>
            </a:r>
            <a:r>
              <a:rPr lang="es-ES" sz="2400" b="1">
                <a:solidFill>
                  <a:schemeClr val="accent2"/>
                </a:solidFill>
              </a:rPr>
              <a:t>const</a:t>
            </a:r>
            <a:r>
              <a:rPr lang="es-ES" sz="2400">
                <a:solidFill>
                  <a:schemeClr val="accent2"/>
                </a:solidFill>
              </a:rPr>
              <a:t> al compilar la aplicación si intentamos modificarlo nos dará un error de compilación.</a:t>
            </a:r>
          </a:p>
          <a:p>
            <a:pPr lvl="1">
              <a:lnSpc>
                <a:spcPct val="90000"/>
              </a:lnSpc>
            </a:pPr>
            <a:r>
              <a:rPr lang="es-ES" sz="2000">
                <a:solidFill>
                  <a:schemeClr val="accent2"/>
                </a:solidFill>
              </a:rPr>
              <a:t>const Punto2D p; </a:t>
            </a:r>
          </a:p>
          <a:p>
            <a:pPr lvl="1">
              <a:lnSpc>
                <a:spcPct val="90000"/>
              </a:lnSpc>
            </a:pPr>
            <a:endParaRPr lang="es-ES" sz="2000">
              <a:solidFill>
                <a:schemeClr val="accent2"/>
              </a:solidFill>
            </a:endParaRPr>
          </a:p>
          <a:p>
            <a:pPr>
              <a:lnSpc>
                <a:spcPct val="90000"/>
              </a:lnSpc>
            </a:pPr>
            <a:r>
              <a:rPr lang="es-ES" sz="2400">
                <a:solidFill>
                  <a:schemeClr val="accent2"/>
                </a:solidFill>
              </a:rPr>
              <a:t>Al definir un objeto constante el método que se aplica a dicho objeto también se tiene que definir como const.</a:t>
            </a:r>
          </a:p>
          <a:p>
            <a:pPr lvl="1">
              <a:lnSpc>
                <a:spcPct val="90000"/>
              </a:lnSpc>
            </a:pPr>
            <a:r>
              <a:rPr lang="es-ES" sz="2000">
                <a:solidFill>
                  <a:schemeClr val="accent2"/>
                </a:solidFill>
              </a:rPr>
              <a:t>En la definición del prototipo: (.h)</a:t>
            </a:r>
          </a:p>
          <a:p>
            <a:pPr lvl="2">
              <a:lnSpc>
                <a:spcPct val="90000"/>
              </a:lnSpc>
            </a:pPr>
            <a:r>
              <a:rPr lang="es-ES" sz="1800">
                <a:solidFill>
                  <a:schemeClr val="accent2"/>
                </a:solidFill>
              </a:rPr>
              <a:t>void asignarPunto(int x, int y) </a:t>
            </a:r>
            <a:r>
              <a:rPr lang="es-ES" sz="1800" b="1">
                <a:solidFill>
                  <a:schemeClr val="accent2"/>
                </a:solidFill>
              </a:rPr>
              <a:t>const</a:t>
            </a:r>
            <a:r>
              <a:rPr lang="es-ES" sz="1800">
                <a:solidFill>
                  <a:schemeClr val="accent2"/>
                </a:solidFill>
              </a:rPr>
              <a:t>;</a:t>
            </a:r>
          </a:p>
          <a:p>
            <a:pPr lvl="2">
              <a:lnSpc>
                <a:spcPct val="90000"/>
              </a:lnSpc>
            </a:pPr>
            <a:endParaRPr lang="es-ES" sz="1800">
              <a:solidFill>
                <a:schemeClr val="accent2"/>
              </a:solidFill>
            </a:endParaRPr>
          </a:p>
          <a:p>
            <a:pPr lvl="1">
              <a:lnSpc>
                <a:spcPct val="90000"/>
              </a:lnSpc>
            </a:pPr>
            <a:r>
              <a:rPr lang="es-ES" sz="2000">
                <a:solidFill>
                  <a:schemeClr val="accent2"/>
                </a:solidFill>
              </a:rPr>
              <a:t>En la implementación (.cpp):</a:t>
            </a:r>
          </a:p>
          <a:p>
            <a:pPr lvl="2">
              <a:lnSpc>
                <a:spcPct val="90000"/>
              </a:lnSpc>
            </a:pPr>
            <a:r>
              <a:rPr lang="es-ES" sz="1800">
                <a:solidFill>
                  <a:schemeClr val="accent2"/>
                </a:solidFill>
              </a:rPr>
              <a:t>void Punto2D::asignarPunto(int x, int y) </a:t>
            </a:r>
            <a:r>
              <a:rPr lang="es-ES" sz="1800" b="1">
                <a:solidFill>
                  <a:schemeClr val="accent2"/>
                </a:solidFill>
              </a:rPr>
              <a:t>const</a:t>
            </a:r>
            <a:r>
              <a:rPr lang="es-ES" sz="1800">
                <a:solidFill>
                  <a:schemeClr val="accent2"/>
                </a:solidFill>
              </a:rPr>
              <a:t> { … }</a:t>
            </a:r>
          </a:p>
          <a:p>
            <a:pPr lvl="2">
              <a:lnSpc>
                <a:spcPct val="90000"/>
              </a:lnSpc>
            </a:pPr>
            <a:endParaRPr lang="es-ES" sz="1800">
              <a:solidFill>
                <a:schemeClr val="accent2"/>
              </a:solidFill>
            </a:endParaRPr>
          </a:p>
          <a:p>
            <a:pPr>
              <a:lnSpc>
                <a:spcPct val="90000"/>
              </a:lnSpc>
            </a:pPr>
            <a:r>
              <a:rPr lang="es-ES" sz="2400">
                <a:solidFill>
                  <a:schemeClr val="accent2"/>
                </a:solidFill>
              </a:rPr>
              <a:t>Si el objeto </a:t>
            </a:r>
            <a:r>
              <a:rPr lang="es-ES" sz="2400" b="1">
                <a:solidFill>
                  <a:schemeClr val="accent2"/>
                </a:solidFill>
              </a:rPr>
              <a:t>no es const</a:t>
            </a:r>
            <a:r>
              <a:rPr lang="es-ES" sz="2400">
                <a:solidFill>
                  <a:schemeClr val="accent2"/>
                </a:solidFill>
              </a:rPr>
              <a:t>, el método puede ser o no.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45AE0CC-2DDA-466D-92FB-221CAF7E590A}" type="slidenum">
              <a:rPr lang="es-ES">
                <a:solidFill>
                  <a:srgbClr val="000000"/>
                </a:solidFill>
              </a:rPr>
              <a:pPr/>
              <a:t>16</a:t>
            </a:fld>
            <a:endParaRPr lang="es-ES">
              <a:solidFill>
                <a:srgbClr val="000000"/>
              </a:solidFill>
            </a:endParaRPr>
          </a:p>
        </p:txBody>
      </p:sp>
      <p:sp>
        <p:nvSpPr>
          <p:cNvPr id="175106" name="Rectangle 2"/>
          <p:cNvSpPr>
            <a:spLocks noGrp="1" noChangeArrowheads="1"/>
          </p:cNvSpPr>
          <p:nvPr>
            <p:ph type="title"/>
          </p:nvPr>
        </p:nvSpPr>
        <p:spPr/>
        <p:txBody>
          <a:bodyPr/>
          <a:lstStyle/>
          <a:p>
            <a:r>
              <a:rPr lang="es-ES"/>
              <a:t>Caso especial</a:t>
            </a:r>
          </a:p>
        </p:txBody>
      </p:sp>
      <p:sp>
        <p:nvSpPr>
          <p:cNvPr id="175107" name="Rectangle 3"/>
          <p:cNvSpPr>
            <a:spLocks noGrp="1" noChangeArrowheads="1"/>
          </p:cNvSpPr>
          <p:nvPr>
            <p:ph type="body" idx="1"/>
          </p:nvPr>
        </p:nvSpPr>
        <p:spPr>
          <a:xfrm>
            <a:off x="457200" y="1600200"/>
            <a:ext cx="8229600" cy="5257800"/>
          </a:xfrm>
        </p:spPr>
        <p:txBody>
          <a:bodyPr/>
          <a:lstStyle/>
          <a:p>
            <a:pPr>
              <a:lnSpc>
                <a:spcPct val="90000"/>
              </a:lnSpc>
            </a:pPr>
            <a:r>
              <a:rPr lang="es-ES" sz="2400">
                <a:solidFill>
                  <a:schemeClr val="accent2"/>
                </a:solidFill>
              </a:rPr>
              <a:t>Si aún así queremos tener la posibilidad de poder modificar un atributo en un objeto constante.</a:t>
            </a:r>
          </a:p>
          <a:p>
            <a:pPr>
              <a:lnSpc>
                <a:spcPct val="90000"/>
              </a:lnSpc>
            </a:pPr>
            <a:endParaRPr lang="es-ES" sz="2400">
              <a:solidFill>
                <a:schemeClr val="accent2"/>
              </a:solidFill>
            </a:endParaRPr>
          </a:p>
          <a:p>
            <a:pPr>
              <a:lnSpc>
                <a:spcPct val="90000"/>
              </a:lnSpc>
            </a:pPr>
            <a:r>
              <a:rPr lang="es-ES" sz="2400">
                <a:solidFill>
                  <a:schemeClr val="accent2"/>
                </a:solidFill>
              </a:rPr>
              <a:t>Definir dicho atributo como </a:t>
            </a:r>
            <a:r>
              <a:rPr lang="es-ES" sz="2400" b="1">
                <a:solidFill>
                  <a:schemeClr val="accent2"/>
                </a:solidFill>
              </a:rPr>
              <a:t>mutable</a:t>
            </a:r>
            <a:r>
              <a:rPr lang="es-ES" sz="2400">
                <a:solidFill>
                  <a:schemeClr val="accent2"/>
                </a:solidFill>
              </a:rPr>
              <a:t>.</a:t>
            </a:r>
          </a:p>
          <a:p>
            <a:pPr>
              <a:lnSpc>
                <a:spcPct val="90000"/>
              </a:lnSpc>
            </a:pPr>
            <a:endParaRPr lang="es-ES" sz="2400">
              <a:solidFill>
                <a:schemeClr val="accent2"/>
              </a:solidFill>
            </a:endParaRPr>
          </a:p>
          <a:p>
            <a:pPr>
              <a:lnSpc>
                <a:spcPct val="90000"/>
              </a:lnSpc>
            </a:pPr>
            <a:r>
              <a:rPr lang="es-ES" sz="2400">
                <a:solidFill>
                  <a:schemeClr val="accent2"/>
                </a:solidFill>
              </a:rPr>
              <a:t>mutable permite la modificación con objetos definidos como constantes.</a:t>
            </a:r>
          </a:p>
          <a:p>
            <a:pPr>
              <a:lnSpc>
                <a:spcPct val="90000"/>
              </a:lnSpc>
            </a:pPr>
            <a:endParaRPr lang="es-ES" sz="2400">
              <a:solidFill>
                <a:schemeClr val="accent2"/>
              </a:solidFill>
            </a:endParaRPr>
          </a:p>
          <a:p>
            <a:pPr>
              <a:lnSpc>
                <a:spcPct val="90000"/>
              </a:lnSpc>
            </a:pPr>
            <a:r>
              <a:rPr lang="es-ES" sz="2400">
                <a:solidFill>
                  <a:schemeClr val="accent2"/>
                </a:solidFill>
              </a:rPr>
              <a:t>class Punto2D {	</a:t>
            </a:r>
          </a:p>
          <a:p>
            <a:pPr lvl="1">
              <a:lnSpc>
                <a:spcPct val="90000"/>
              </a:lnSpc>
              <a:buFontTx/>
              <a:buNone/>
            </a:pPr>
            <a:r>
              <a:rPr lang="es-ES" sz="2000">
                <a:solidFill>
                  <a:schemeClr val="accent2"/>
                </a:solidFill>
              </a:rPr>
              <a:t>private:</a:t>
            </a:r>
          </a:p>
          <a:p>
            <a:pPr lvl="1">
              <a:lnSpc>
                <a:spcPct val="90000"/>
              </a:lnSpc>
              <a:buFontTx/>
              <a:buNone/>
            </a:pPr>
            <a:r>
              <a:rPr lang="es-ES" sz="2000">
                <a:solidFill>
                  <a:schemeClr val="accent2"/>
                </a:solidFill>
              </a:rPr>
              <a:t>	</a:t>
            </a:r>
            <a:r>
              <a:rPr lang="es-ES" sz="2000" b="1">
                <a:solidFill>
                  <a:schemeClr val="accent2"/>
                </a:solidFill>
              </a:rPr>
              <a:t>mutable</a:t>
            </a:r>
            <a:r>
              <a:rPr lang="es-ES" sz="2000">
                <a:solidFill>
                  <a:schemeClr val="accent2"/>
                </a:solidFill>
              </a:rPr>
              <a:t> int x; // Se permite modificar la componente X.</a:t>
            </a:r>
          </a:p>
          <a:p>
            <a:pPr lvl="1">
              <a:lnSpc>
                <a:spcPct val="90000"/>
              </a:lnSpc>
              <a:buFontTx/>
              <a:buNone/>
            </a:pPr>
            <a:r>
              <a:rPr lang="es-ES" sz="2000">
                <a:solidFill>
                  <a:schemeClr val="accent2"/>
                </a:solidFill>
              </a:rPr>
              <a:t>	int y; </a:t>
            </a:r>
          </a:p>
          <a:p>
            <a:pPr lvl="1">
              <a:lnSpc>
                <a:spcPct val="90000"/>
              </a:lnSpc>
              <a:buFontTx/>
              <a:buNone/>
            </a:pPr>
            <a:r>
              <a:rPr lang="es-ES" sz="2000">
                <a:solidFill>
                  <a:schemeClr val="accent2"/>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C529953-7313-49A2-A3D0-9031519C2455}" type="slidenum">
              <a:rPr lang="es-ES">
                <a:solidFill>
                  <a:srgbClr val="000000"/>
                </a:solidFill>
              </a:rPr>
              <a:pPr/>
              <a:t>17</a:t>
            </a:fld>
            <a:endParaRPr lang="es-ES">
              <a:solidFill>
                <a:srgbClr val="000000"/>
              </a:solidFill>
            </a:endParaRPr>
          </a:p>
        </p:txBody>
      </p:sp>
      <p:sp>
        <p:nvSpPr>
          <p:cNvPr id="176130" name="Rectangle 2"/>
          <p:cNvSpPr>
            <a:spLocks noGrp="1" noChangeArrowheads="1"/>
          </p:cNvSpPr>
          <p:nvPr>
            <p:ph type="title"/>
          </p:nvPr>
        </p:nvSpPr>
        <p:spPr>
          <a:xfrm>
            <a:off x="457200" y="0"/>
            <a:ext cx="8229600" cy="1143000"/>
          </a:xfrm>
        </p:spPr>
        <p:txBody>
          <a:bodyPr/>
          <a:lstStyle/>
          <a:p>
            <a:r>
              <a:rPr lang="es-ES"/>
              <a:t>Sobrecarga en métodos </a:t>
            </a:r>
            <a:r>
              <a:rPr lang="es-ES" b="1"/>
              <a:t>const</a:t>
            </a:r>
          </a:p>
        </p:txBody>
      </p:sp>
      <p:sp>
        <p:nvSpPr>
          <p:cNvPr id="176131" name="Rectangle 3"/>
          <p:cNvSpPr>
            <a:spLocks noGrp="1" noChangeArrowheads="1"/>
          </p:cNvSpPr>
          <p:nvPr>
            <p:ph type="body" idx="1"/>
          </p:nvPr>
        </p:nvSpPr>
        <p:spPr>
          <a:xfrm>
            <a:off x="457200" y="1066800"/>
            <a:ext cx="8229600" cy="5791200"/>
          </a:xfrm>
        </p:spPr>
        <p:txBody>
          <a:bodyPr/>
          <a:lstStyle/>
          <a:p>
            <a:pPr>
              <a:lnSpc>
                <a:spcPct val="80000"/>
              </a:lnSpc>
            </a:pPr>
            <a:r>
              <a:rPr lang="es-ES" sz="2400">
                <a:solidFill>
                  <a:schemeClr val="accent2"/>
                </a:solidFill>
              </a:rPr>
              <a:t>También se permite la sobrecarga de un método mediante const.</a:t>
            </a:r>
          </a:p>
          <a:p>
            <a:pPr>
              <a:lnSpc>
                <a:spcPct val="80000"/>
              </a:lnSpc>
            </a:pPr>
            <a:endParaRPr lang="es-ES" sz="2400">
              <a:solidFill>
                <a:schemeClr val="accent2"/>
              </a:solidFill>
            </a:endParaRPr>
          </a:p>
          <a:p>
            <a:pPr>
              <a:lnSpc>
                <a:spcPct val="80000"/>
              </a:lnSpc>
            </a:pPr>
            <a:r>
              <a:rPr lang="es-ES" sz="2400">
                <a:solidFill>
                  <a:schemeClr val="accent2"/>
                </a:solidFill>
              </a:rPr>
              <a:t>Es decir, podemos tener dos versiones del mismo método una para objetos const y otra para objetos no const. </a:t>
            </a:r>
          </a:p>
          <a:p>
            <a:pPr lvl="1">
              <a:lnSpc>
                <a:spcPct val="80000"/>
              </a:lnSpc>
            </a:pPr>
            <a:r>
              <a:rPr lang="es-ES" sz="2000">
                <a:solidFill>
                  <a:schemeClr val="accent2"/>
                </a:solidFill>
              </a:rPr>
              <a:t>void asignarPunto(int x, int y) const;</a:t>
            </a:r>
          </a:p>
          <a:p>
            <a:pPr lvl="1">
              <a:lnSpc>
                <a:spcPct val="80000"/>
              </a:lnSpc>
            </a:pPr>
            <a:r>
              <a:rPr lang="es-ES" sz="2000">
                <a:solidFill>
                  <a:schemeClr val="accent2"/>
                </a:solidFill>
              </a:rPr>
              <a:t>void asignarPunto(int x, int y);</a:t>
            </a:r>
          </a:p>
          <a:p>
            <a:pPr>
              <a:lnSpc>
                <a:spcPct val="80000"/>
              </a:lnSpc>
            </a:pPr>
            <a:endParaRPr lang="es-ES" sz="2400">
              <a:solidFill>
                <a:schemeClr val="accent2"/>
              </a:solidFill>
            </a:endParaRPr>
          </a:p>
          <a:p>
            <a:pPr>
              <a:lnSpc>
                <a:spcPct val="80000"/>
              </a:lnSpc>
            </a:pPr>
            <a:r>
              <a:rPr lang="es-ES" sz="2400">
                <a:solidFill>
                  <a:schemeClr val="accent2"/>
                </a:solidFill>
              </a:rPr>
              <a:t>Siendo el compilador el encargado de llamar al método que corresponde.</a:t>
            </a:r>
          </a:p>
          <a:p>
            <a:pPr>
              <a:lnSpc>
                <a:spcPct val="80000"/>
              </a:lnSpc>
            </a:pPr>
            <a:endParaRPr lang="es-ES" sz="2400">
              <a:solidFill>
                <a:schemeClr val="accent2"/>
              </a:solidFill>
            </a:endParaRPr>
          </a:p>
          <a:p>
            <a:pPr>
              <a:lnSpc>
                <a:spcPct val="80000"/>
              </a:lnSpc>
            </a:pPr>
            <a:r>
              <a:rPr lang="es-ES" sz="2400">
                <a:solidFill>
                  <a:schemeClr val="accent2"/>
                </a:solidFill>
              </a:rPr>
              <a:t>Un método const no puede devolver una referencia:</a:t>
            </a:r>
          </a:p>
          <a:p>
            <a:pPr lvl="1">
              <a:lnSpc>
                <a:spcPct val="80000"/>
              </a:lnSpc>
            </a:pPr>
            <a:r>
              <a:rPr lang="es-ES" sz="2000">
                <a:solidFill>
                  <a:schemeClr val="accent2"/>
                </a:solidFill>
              </a:rPr>
              <a:t>int&amp;  Punto2D::asignarPunto(int x, int y) const </a:t>
            </a:r>
            <a:r>
              <a:rPr lang="es-ES" sz="2000">
                <a:solidFill>
                  <a:schemeClr val="accent2"/>
                </a:solidFill>
                <a:sym typeface="Wingdings" pitchFamily="2" charset="2"/>
              </a:rPr>
              <a:t> </a:t>
            </a:r>
            <a:r>
              <a:rPr lang="es-ES" sz="2000" b="1">
                <a:solidFill>
                  <a:schemeClr val="accent2"/>
                </a:solidFill>
                <a:sym typeface="Wingdings" pitchFamily="2" charset="2"/>
              </a:rPr>
              <a:t>ERROR</a:t>
            </a:r>
          </a:p>
          <a:p>
            <a:pPr lvl="1">
              <a:lnSpc>
                <a:spcPct val="80000"/>
              </a:lnSpc>
            </a:pPr>
            <a:endParaRPr lang="es-ES" sz="2000">
              <a:solidFill>
                <a:schemeClr val="accent2"/>
              </a:solidFill>
              <a:sym typeface="Wingdings" pitchFamily="2" charset="2"/>
            </a:endParaRPr>
          </a:p>
          <a:p>
            <a:pPr>
              <a:lnSpc>
                <a:spcPct val="80000"/>
              </a:lnSpc>
            </a:pPr>
            <a:r>
              <a:rPr lang="es-ES" sz="2400">
                <a:solidFill>
                  <a:schemeClr val="accent2"/>
                </a:solidFill>
              </a:rPr>
              <a:t>Pero si puede devolver una referencia a un objeto const.</a:t>
            </a:r>
          </a:p>
          <a:p>
            <a:pPr lvl="1">
              <a:lnSpc>
                <a:spcPct val="80000"/>
              </a:lnSpc>
            </a:pPr>
            <a:r>
              <a:rPr lang="es-ES" sz="2000">
                <a:solidFill>
                  <a:schemeClr val="accent2"/>
                </a:solidFill>
              </a:rPr>
              <a:t>const int&amp; Punto2D::asignarPunto(int x, int y) </a:t>
            </a:r>
            <a:r>
              <a:rPr lang="es-ES" sz="2000">
                <a:solidFill>
                  <a:schemeClr val="accent2"/>
                </a:solidFill>
                <a:sym typeface="Wingdings" pitchFamily="2" charset="2"/>
              </a:rPr>
              <a:t> </a:t>
            </a:r>
            <a:r>
              <a:rPr lang="es-ES" sz="2000" b="1">
                <a:solidFill>
                  <a:schemeClr val="accent2"/>
                </a:solidFill>
                <a:sym typeface="Wingdings" pitchFamily="2" charset="2"/>
              </a:rPr>
              <a:t>OK</a:t>
            </a:r>
            <a:endParaRPr lang="es-ES" sz="2000" b="1">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5E98F6B-15D8-4F6F-8737-6EC87B8B84FE}" type="slidenum">
              <a:rPr lang="es-ES">
                <a:solidFill>
                  <a:srgbClr val="000000"/>
                </a:solidFill>
              </a:rPr>
              <a:pPr/>
              <a:t>18</a:t>
            </a:fld>
            <a:endParaRPr lang="es-ES">
              <a:solidFill>
                <a:srgbClr val="000000"/>
              </a:solidFill>
            </a:endParaRPr>
          </a:p>
        </p:txBody>
      </p:sp>
      <p:sp>
        <p:nvSpPr>
          <p:cNvPr id="177154" name="Rectangle 2"/>
          <p:cNvSpPr>
            <a:spLocks noGrp="1" noChangeArrowheads="1"/>
          </p:cNvSpPr>
          <p:nvPr>
            <p:ph type="title"/>
          </p:nvPr>
        </p:nvSpPr>
        <p:spPr>
          <a:xfrm>
            <a:off x="457200" y="0"/>
            <a:ext cx="8229600" cy="914400"/>
          </a:xfrm>
        </p:spPr>
        <p:txBody>
          <a:bodyPr/>
          <a:lstStyle/>
          <a:p>
            <a:r>
              <a:rPr lang="es-ES"/>
              <a:t>Creando objetos</a:t>
            </a:r>
          </a:p>
        </p:txBody>
      </p:sp>
      <p:sp>
        <p:nvSpPr>
          <p:cNvPr id="177155" name="Rectangle 3"/>
          <p:cNvSpPr>
            <a:spLocks noGrp="1" noChangeArrowheads="1"/>
          </p:cNvSpPr>
          <p:nvPr>
            <p:ph type="body" idx="1"/>
          </p:nvPr>
        </p:nvSpPr>
        <p:spPr>
          <a:xfrm>
            <a:off x="381000" y="1066800"/>
            <a:ext cx="8305800" cy="5791200"/>
          </a:xfrm>
        </p:spPr>
        <p:txBody>
          <a:bodyPr/>
          <a:lstStyle/>
          <a:p>
            <a:pPr>
              <a:lnSpc>
                <a:spcPct val="80000"/>
              </a:lnSpc>
            </a:pPr>
            <a:r>
              <a:rPr lang="es-ES" sz="2000">
                <a:solidFill>
                  <a:schemeClr val="accent2"/>
                </a:solidFill>
              </a:rPr>
              <a:t>Los métodos mas importantes en una clase son los constructores / destructores.</a:t>
            </a:r>
          </a:p>
          <a:p>
            <a:pPr>
              <a:lnSpc>
                <a:spcPct val="80000"/>
              </a:lnSpc>
            </a:pPr>
            <a:endParaRPr lang="es-ES" sz="2000">
              <a:solidFill>
                <a:schemeClr val="accent2"/>
              </a:solidFill>
            </a:endParaRPr>
          </a:p>
          <a:p>
            <a:pPr>
              <a:lnSpc>
                <a:spcPct val="80000"/>
              </a:lnSpc>
            </a:pPr>
            <a:r>
              <a:rPr lang="es-ES" sz="2000">
                <a:solidFill>
                  <a:schemeClr val="accent2"/>
                </a:solidFill>
              </a:rPr>
              <a:t>Por defecto, C++ añade un constructor y un destructor por defecto.</a:t>
            </a:r>
          </a:p>
          <a:p>
            <a:pPr>
              <a:lnSpc>
                <a:spcPct val="80000"/>
              </a:lnSpc>
            </a:pPr>
            <a:endParaRPr lang="es-ES" sz="2000">
              <a:solidFill>
                <a:schemeClr val="accent2"/>
              </a:solidFill>
            </a:endParaRPr>
          </a:p>
          <a:p>
            <a:pPr>
              <a:lnSpc>
                <a:spcPct val="80000"/>
              </a:lnSpc>
            </a:pPr>
            <a:r>
              <a:rPr lang="es-ES" sz="2000">
                <a:solidFill>
                  <a:schemeClr val="accent2"/>
                </a:solidFill>
              </a:rPr>
              <a:t>Los constructores se utilizan para inicializar los objetos y los destructores para liberar dichos objetos.</a:t>
            </a:r>
          </a:p>
          <a:p>
            <a:pPr>
              <a:lnSpc>
                <a:spcPct val="80000"/>
              </a:lnSpc>
            </a:pPr>
            <a:endParaRPr lang="es-ES" sz="2000">
              <a:solidFill>
                <a:schemeClr val="accent2"/>
              </a:solidFill>
            </a:endParaRPr>
          </a:p>
          <a:p>
            <a:pPr>
              <a:lnSpc>
                <a:spcPct val="80000"/>
              </a:lnSpc>
            </a:pPr>
            <a:r>
              <a:rPr lang="es-ES" sz="2000">
                <a:solidFill>
                  <a:schemeClr val="accent2"/>
                </a:solidFill>
              </a:rPr>
              <a:t>Estos métodos son de acceso </a:t>
            </a:r>
            <a:r>
              <a:rPr lang="es-ES" sz="2000" b="1">
                <a:solidFill>
                  <a:schemeClr val="accent2"/>
                </a:solidFill>
              </a:rPr>
              <a:t>public</a:t>
            </a:r>
            <a:r>
              <a:rPr lang="es-ES" sz="2000">
                <a:solidFill>
                  <a:schemeClr val="accent2"/>
                </a:solidFill>
              </a:rPr>
              <a:t>.</a:t>
            </a:r>
          </a:p>
          <a:p>
            <a:pPr>
              <a:lnSpc>
                <a:spcPct val="80000"/>
              </a:lnSpc>
            </a:pPr>
            <a:endParaRPr lang="es-ES" sz="2000">
              <a:solidFill>
                <a:schemeClr val="accent2"/>
              </a:solidFill>
            </a:endParaRPr>
          </a:p>
          <a:p>
            <a:pPr>
              <a:lnSpc>
                <a:spcPct val="80000"/>
              </a:lnSpc>
            </a:pPr>
            <a:r>
              <a:rPr lang="es-ES" sz="2000">
                <a:solidFill>
                  <a:schemeClr val="accent2"/>
                </a:solidFill>
              </a:rPr>
              <a:t>Si el constructor proporcionado no nos vale podremos sobrescribirlo.</a:t>
            </a:r>
          </a:p>
          <a:p>
            <a:pPr>
              <a:lnSpc>
                <a:spcPct val="80000"/>
              </a:lnSpc>
            </a:pPr>
            <a:endParaRPr lang="es-ES" sz="2000">
              <a:solidFill>
                <a:schemeClr val="accent2"/>
              </a:solidFill>
            </a:endParaRPr>
          </a:p>
          <a:p>
            <a:pPr>
              <a:lnSpc>
                <a:spcPct val="80000"/>
              </a:lnSpc>
            </a:pPr>
            <a:r>
              <a:rPr lang="es-ES" sz="2000">
                <a:solidFill>
                  <a:schemeClr val="accent2"/>
                </a:solidFill>
              </a:rPr>
              <a:t>El constructor se invoca cuando definimos una variable de una determinada clase.</a:t>
            </a:r>
          </a:p>
          <a:p>
            <a:pPr>
              <a:lnSpc>
                <a:spcPct val="80000"/>
              </a:lnSpc>
            </a:pPr>
            <a:endParaRPr lang="es-ES" sz="2000">
              <a:solidFill>
                <a:schemeClr val="accent2"/>
              </a:solidFill>
            </a:endParaRPr>
          </a:p>
          <a:p>
            <a:pPr>
              <a:lnSpc>
                <a:spcPct val="80000"/>
              </a:lnSpc>
            </a:pPr>
            <a:r>
              <a:rPr lang="es-ES" sz="2000">
                <a:solidFill>
                  <a:schemeClr val="accent2"/>
                </a:solidFill>
              </a:rPr>
              <a:t>Punto2D miPunto; // Salta el constructor por defecto.</a:t>
            </a:r>
          </a:p>
          <a:p>
            <a:pPr>
              <a:lnSpc>
                <a:spcPct val="80000"/>
              </a:lnSpc>
            </a:pPr>
            <a:endParaRPr lang="es-ES" sz="2000">
              <a:solidFill>
                <a:schemeClr val="accent2"/>
              </a:solidFill>
            </a:endParaRPr>
          </a:p>
          <a:p>
            <a:pPr>
              <a:lnSpc>
                <a:spcPct val="80000"/>
              </a:lnSpc>
            </a:pPr>
            <a:r>
              <a:rPr lang="es-ES" sz="2000">
                <a:solidFill>
                  <a:schemeClr val="accent2"/>
                </a:solidFill>
              </a:rPr>
              <a:t>El destructor también, cuando el objeto deja de utilizarse.</a:t>
            </a:r>
          </a:p>
          <a:p>
            <a:pPr>
              <a:lnSpc>
                <a:spcPct val="80000"/>
              </a:lnSpc>
            </a:pPr>
            <a:endParaRPr lang="es-ES" sz="2000">
              <a:solidFill>
                <a:schemeClr val="accent2"/>
              </a:solidFill>
            </a:endParaRPr>
          </a:p>
          <a:p>
            <a:pPr>
              <a:lnSpc>
                <a:spcPct val="80000"/>
              </a:lnSpc>
            </a:pPr>
            <a:endParaRPr lang="es-ES" sz="2000">
              <a:solidFill>
                <a:schemeClr val="accent2"/>
              </a:solidFill>
            </a:endParaRPr>
          </a:p>
          <a:p>
            <a:pPr>
              <a:lnSpc>
                <a:spcPct val="80000"/>
              </a:lnSpc>
            </a:pPr>
            <a:endParaRPr lang="es-ES" sz="200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fld id="{151C637C-2E7F-4F13-B5EF-707DF91AB333}" type="slidenum">
              <a:rPr lang="es-ES">
                <a:solidFill>
                  <a:srgbClr val="000000"/>
                </a:solidFill>
              </a:rPr>
              <a:pPr/>
              <a:t>19</a:t>
            </a:fld>
            <a:endParaRPr lang="es-ES">
              <a:solidFill>
                <a:srgbClr val="000000"/>
              </a:solidFill>
            </a:endParaRPr>
          </a:p>
        </p:txBody>
      </p:sp>
      <p:sp>
        <p:nvSpPr>
          <p:cNvPr id="178178" name="Rectangle 2"/>
          <p:cNvSpPr>
            <a:spLocks noGrp="1" noChangeArrowheads="1"/>
          </p:cNvSpPr>
          <p:nvPr>
            <p:ph type="title"/>
          </p:nvPr>
        </p:nvSpPr>
        <p:spPr/>
        <p:txBody>
          <a:bodyPr/>
          <a:lstStyle/>
          <a:p>
            <a:r>
              <a:rPr lang="es-ES"/>
              <a:t>Ejemplo</a:t>
            </a:r>
          </a:p>
        </p:txBody>
      </p:sp>
      <p:sp>
        <p:nvSpPr>
          <p:cNvPr id="178179" name="Rectangle 3"/>
          <p:cNvSpPr>
            <a:spLocks noGrp="1" noChangeArrowheads="1"/>
          </p:cNvSpPr>
          <p:nvPr>
            <p:ph type="body" idx="1"/>
          </p:nvPr>
        </p:nvSpPr>
        <p:spPr/>
        <p:txBody>
          <a:bodyPr/>
          <a:lstStyle/>
          <a:p>
            <a:pPr>
              <a:lnSpc>
                <a:spcPct val="90000"/>
              </a:lnSpc>
              <a:buFontTx/>
              <a:buNone/>
            </a:pPr>
            <a:r>
              <a:rPr lang="es-ES" sz="2800">
                <a:solidFill>
                  <a:schemeClr val="accent2"/>
                </a:solidFill>
              </a:rPr>
              <a:t>	class  Punto2D {</a:t>
            </a:r>
          </a:p>
          <a:p>
            <a:pPr lvl="1">
              <a:lnSpc>
                <a:spcPct val="90000"/>
              </a:lnSpc>
              <a:buFontTx/>
              <a:buNone/>
            </a:pPr>
            <a:r>
              <a:rPr lang="es-ES" sz="2400">
                <a:solidFill>
                  <a:schemeClr val="accent2"/>
                </a:solidFill>
              </a:rPr>
              <a:t>private:</a:t>
            </a:r>
          </a:p>
          <a:p>
            <a:pPr lvl="1">
              <a:lnSpc>
                <a:spcPct val="90000"/>
              </a:lnSpc>
              <a:buFontTx/>
              <a:buNone/>
            </a:pPr>
            <a:r>
              <a:rPr lang="es-ES" sz="2400">
                <a:solidFill>
                  <a:schemeClr val="accent2"/>
                </a:solidFill>
              </a:rPr>
              <a:t>	int x, int y;</a:t>
            </a:r>
          </a:p>
          <a:p>
            <a:pPr lvl="1">
              <a:lnSpc>
                <a:spcPct val="90000"/>
              </a:lnSpc>
              <a:buFontTx/>
              <a:buNone/>
            </a:pPr>
            <a:endParaRPr lang="es-ES" sz="2400">
              <a:solidFill>
                <a:schemeClr val="accent2"/>
              </a:solidFill>
            </a:endParaRPr>
          </a:p>
          <a:p>
            <a:pPr lvl="1">
              <a:lnSpc>
                <a:spcPct val="90000"/>
              </a:lnSpc>
              <a:buFontTx/>
              <a:buNone/>
            </a:pPr>
            <a:r>
              <a:rPr lang="es-ES" sz="2400">
                <a:solidFill>
                  <a:schemeClr val="accent2"/>
                </a:solidFill>
              </a:rPr>
              <a:t>public:</a:t>
            </a:r>
          </a:p>
          <a:p>
            <a:pPr lvl="1">
              <a:lnSpc>
                <a:spcPct val="90000"/>
              </a:lnSpc>
              <a:buFontTx/>
              <a:buNone/>
            </a:pPr>
            <a:r>
              <a:rPr lang="es-ES" sz="2400">
                <a:solidFill>
                  <a:schemeClr val="accent2"/>
                </a:solidFill>
              </a:rPr>
              <a:t>	</a:t>
            </a:r>
            <a:r>
              <a:rPr lang="es-ES" sz="2400" b="1">
                <a:solidFill>
                  <a:schemeClr val="accent2"/>
                </a:solidFill>
              </a:rPr>
              <a:t>Punto2D();</a:t>
            </a:r>
          </a:p>
          <a:p>
            <a:pPr lvl="1">
              <a:lnSpc>
                <a:spcPct val="90000"/>
              </a:lnSpc>
              <a:buFontTx/>
              <a:buNone/>
            </a:pPr>
            <a:r>
              <a:rPr lang="es-ES" sz="2400" b="1">
                <a:solidFill>
                  <a:schemeClr val="accent2"/>
                </a:solidFill>
              </a:rPr>
              <a:t>	~Punto2D();</a:t>
            </a:r>
          </a:p>
          <a:p>
            <a:pPr lvl="1">
              <a:lnSpc>
                <a:spcPct val="90000"/>
              </a:lnSpc>
              <a:buFontTx/>
              <a:buNone/>
            </a:pPr>
            <a:endParaRPr lang="es-ES" sz="2400" b="1">
              <a:solidFill>
                <a:schemeClr val="accent2"/>
              </a:solidFill>
            </a:endParaRPr>
          </a:p>
          <a:p>
            <a:pPr lvl="1">
              <a:lnSpc>
                <a:spcPct val="90000"/>
              </a:lnSpc>
              <a:buFontTx/>
              <a:buNone/>
            </a:pPr>
            <a:r>
              <a:rPr lang="es-ES" sz="2400">
                <a:solidFill>
                  <a:schemeClr val="accent2"/>
                </a:solidFill>
              </a:rPr>
              <a:t>// A nivel de implementación estos métodos por defecto están vacíos. </a:t>
            </a:r>
          </a:p>
          <a:p>
            <a:pPr lvl="1">
              <a:lnSpc>
                <a:spcPct val="90000"/>
              </a:lnSpc>
              <a:buFontTx/>
              <a:buNone/>
            </a:pPr>
            <a:r>
              <a:rPr lang="es-ES" sz="2400">
                <a:solidFill>
                  <a:schemeClr val="accent2"/>
                </a:solidFill>
              </a:rPr>
              <a:t>};</a:t>
            </a:r>
          </a:p>
        </p:txBody>
      </p:sp>
      <p:sp>
        <p:nvSpPr>
          <p:cNvPr id="178180" name="Text Box 4"/>
          <p:cNvSpPr txBox="1">
            <a:spLocks noChangeArrowheads="1"/>
          </p:cNvSpPr>
          <p:nvPr/>
        </p:nvSpPr>
        <p:spPr bwMode="auto">
          <a:xfrm>
            <a:off x="4876800" y="2209800"/>
            <a:ext cx="2667000" cy="366713"/>
          </a:xfrm>
          <a:prstGeom prst="rect">
            <a:avLst/>
          </a:prstGeom>
          <a:noFill/>
          <a:ln w="9525">
            <a:noFill/>
            <a:miter lim="800000"/>
            <a:headEnd/>
            <a:tailEnd/>
          </a:ln>
          <a:effectLst/>
        </p:spPr>
        <p:txBody>
          <a:bodyPr>
            <a:spAutoFit/>
          </a:bodyPr>
          <a:lstStyle/>
          <a:p>
            <a:pPr fontAlgn="base">
              <a:spcBef>
                <a:spcPct val="0"/>
              </a:spcBef>
              <a:spcAft>
                <a:spcPct val="0"/>
              </a:spcAft>
            </a:pPr>
            <a:endParaRPr lang="es-ES">
              <a:solidFill>
                <a:srgbClr val="000000"/>
              </a:solidFill>
            </a:endParaRPr>
          </a:p>
        </p:txBody>
      </p:sp>
      <p:sp>
        <p:nvSpPr>
          <p:cNvPr id="178181" name="Text Box 5"/>
          <p:cNvSpPr txBox="1">
            <a:spLocks noChangeArrowheads="1"/>
          </p:cNvSpPr>
          <p:nvPr/>
        </p:nvSpPr>
        <p:spPr bwMode="auto">
          <a:xfrm>
            <a:off x="4495800" y="2286000"/>
            <a:ext cx="2819400" cy="925513"/>
          </a:xfrm>
          <a:prstGeom prst="rect">
            <a:avLst/>
          </a:prstGeom>
          <a:solidFill>
            <a:srgbClr val="FFFF99"/>
          </a:solidFill>
          <a:ln w="9525">
            <a:solidFill>
              <a:schemeClr val="tx1"/>
            </a:solidFill>
            <a:miter lim="800000"/>
            <a:headEnd/>
            <a:tailEnd/>
          </a:ln>
          <a:effectLst/>
        </p:spPr>
        <p:txBody>
          <a:bodyPr>
            <a:spAutoFit/>
          </a:bodyPr>
          <a:lstStyle/>
          <a:p>
            <a:pPr fontAlgn="base">
              <a:spcBef>
                <a:spcPct val="50000"/>
              </a:spcBef>
              <a:spcAft>
                <a:spcPct val="0"/>
              </a:spcAft>
            </a:pPr>
            <a:r>
              <a:rPr lang="es-ES">
                <a:solidFill>
                  <a:srgbClr val="000000"/>
                </a:solidFill>
              </a:rPr>
              <a:t>Ambos métodos coinciden en nombre con la clase.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FF5F5AB-260E-42B3-9159-48BD9A498E14}" type="slidenum">
              <a:rPr lang="es-ES">
                <a:solidFill>
                  <a:srgbClr val="000000"/>
                </a:solidFill>
              </a:rPr>
              <a:pPr/>
              <a:t>2</a:t>
            </a:fld>
            <a:endParaRPr lang="es-ES">
              <a:solidFill>
                <a:srgbClr val="000000"/>
              </a:solidFill>
            </a:endParaRPr>
          </a:p>
        </p:txBody>
      </p:sp>
      <p:sp>
        <p:nvSpPr>
          <p:cNvPr id="158722" name="Rectangle 2"/>
          <p:cNvSpPr>
            <a:spLocks noGrp="1" noChangeArrowheads="1"/>
          </p:cNvSpPr>
          <p:nvPr>
            <p:ph type="title"/>
          </p:nvPr>
        </p:nvSpPr>
        <p:spPr/>
        <p:txBody>
          <a:bodyPr/>
          <a:lstStyle/>
          <a:p>
            <a:r>
              <a:rPr lang="es-ES"/>
              <a:t>Creación de Clases</a:t>
            </a:r>
          </a:p>
        </p:txBody>
      </p:sp>
      <p:sp>
        <p:nvSpPr>
          <p:cNvPr id="158723" name="Rectangle 3"/>
          <p:cNvSpPr>
            <a:spLocks noGrp="1" noChangeArrowheads="1"/>
          </p:cNvSpPr>
          <p:nvPr>
            <p:ph type="body" idx="1"/>
          </p:nvPr>
        </p:nvSpPr>
        <p:spPr/>
        <p:txBody>
          <a:bodyPr/>
          <a:lstStyle/>
          <a:p>
            <a:pPr>
              <a:lnSpc>
                <a:spcPct val="90000"/>
              </a:lnSpc>
            </a:pPr>
            <a:r>
              <a:rPr lang="es-ES" sz="2800">
                <a:solidFill>
                  <a:schemeClr val="accent2"/>
                </a:solidFill>
              </a:rPr>
              <a:t>Una clase es un tipo definido por el usuario que se compone de atributos o propiedades y métodos o funcionalidades.</a:t>
            </a:r>
          </a:p>
          <a:p>
            <a:pPr>
              <a:lnSpc>
                <a:spcPct val="90000"/>
              </a:lnSpc>
            </a:pPr>
            <a:endParaRPr lang="es-ES" sz="2800">
              <a:solidFill>
                <a:schemeClr val="accent2"/>
              </a:solidFill>
            </a:endParaRPr>
          </a:p>
          <a:p>
            <a:pPr>
              <a:lnSpc>
                <a:spcPct val="90000"/>
              </a:lnSpc>
            </a:pPr>
            <a:r>
              <a:rPr lang="es-ES" sz="2800">
                <a:solidFill>
                  <a:schemeClr val="accent2"/>
                </a:solidFill>
              </a:rPr>
              <a:t>Los atributos determinarán el estado interno del objeto.</a:t>
            </a:r>
          </a:p>
          <a:p>
            <a:pPr>
              <a:lnSpc>
                <a:spcPct val="90000"/>
              </a:lnSpc>
            </a:pPr>
            <a:endParaRPr lang="es-ES" sz="2800">
              <a:solidFill>
                <a:schemeClr val="accent2"/>
              </a:solidFill>
            </a:endParaRPr>
          </a:p>
          <a:p>
            <a:pPr>
              <a:lnSpc>
                <a:spcPct val="90000"/>
              </a:lnSpc>
            </a:pPr>
            <a:r>
              <a:rPr lang="es-ES" sz="2800">
                <a:solidFill>
                  <a:schemeClr val="accent2"/>
                </a:solidFill>
              </a:rPr>
              <a:t>Los métodos o funcionalidades el conjunto de operaciones que puede realizar los objetos que pertenezcan a la clase.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08D1F2-E7FE-4B36-B4E0-80FA26E50CE4}" type="slidenum">
              <a:rPr lang="es-ES">
                <a:solidFill>
                  <a:srgbClr val="000000"/>
                </a:solidFill>
              </a:rPr>
              <a:pPr/>
              <a:t>20</a:t>
            </a:fld>
            <a:endParaRPr lang="es-ES">
              <a:solidFill>
                <a:srgbClr val="000000"/>
              </a:solidFill>
            </a:endParaRPr>
          </a:p>
        </p:txBody>
      </p:sp>
      <p:sp>
        <p:nvSpPr>
          <p:cNvPr id="179202" name="Rectangle 2"/>
          <p:cNvSpPr>
            <a:spLocks noGrp="1" noChangeArrowheads="1"/>
          </p:cNvSpPr>
          <p:nvPr>
            <p:ph type="title"/>
          </p:nvPr>
        </p:nvSpPr>
        <p:spPr/>
        <p:txBody>
          <a:bodyPr/>
          <a:lstStyle/>
          <a:p>
            <a:r>
              <a:rPr lang="es-ES"/>
              <a:t>Constructores</a:t>
            </a:r>
          </a:p>
        </p:txBody>
      </p:sp>
      <p:sp>
        <p:nvSpPr>
          <p:cNvPr id="179203" name="Rectangle 3"/>
          <p:cNvSpPr>
            <a:spLocks noGrp="1" noChangeArrowheads="1"/>
          </p:cNvSpPr>
          <p:nvPr>
            <p:ph type="body" idx="1"/>
          </p:nvPr>
        </p:nvSpPr>
        <p:spPr/>
        <p:txBody>
          <a:bodyPr/>
          <a:lstStyle/>
          <a:p>
            <a:pPr>
              <a:lnSpc>
                <a:spcPct val="90000"/>
              </a:lnSpc>
            </a:pPr>
            <a:r>
              <a:rPr lang="es-ES">
                <a:solidFill>
                  <a:schemeClr val="accent2"/>
                </a:solidFill>
              </a:rPr>
              <a:t>Se utilizan para definir los valores iniciales de los objetos.</a:t>
            </a:r>
          </a:p>
          <a:p>
            <a:pPr>
              <a:lnSpc>
                <a:spcPct val="90000"/>
              </a:lnSpc>
            </a:pPr>
            <a:r>
              <a:rPr lang="es-ES">
                <a:solidFill>
                  <a:schemeClr val="accent2"/>
                </a:solidFill>
              </a:rPr>
              <a:t>Los constructores no se heredan, no pueden devolver ningún tipo (tampoco void).</a:t>
            </a:r>
          </a:p>
          <a:p>
            <a:pPr>
              <a:lnSpc>
                <a:spcPct val="90000"/>
              </a:lnSpc>
            </a:pPr>
            <a:r>
              <a:rPr lang="es-ES">
                <a:solidFill>
                  <a:schemeClr val="accent2"/>
                </a:solidFill>
              </a:rPr>
              <a:t>No pueden ser declarados como const, static o virtual.</a:t>
            </a:r>
          </a:p>
          <a:p>
            <a:pPr>
              <a:lnSpc>
                <a:spcPct val="90000"/>
              </a:lnSpc>
            </a:pPr>
            <a:r>
              <a:rPr lang="es-ES">
                <a:solidFill>
                  <a:schemeClr val="accent2"/>
                </a:solidFill>
              </a:rPr>
              <a:t>El constructor también se puede sobrecargar.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BEB7DF9-9AF8-42C3-B68A-B7530CB79F22}" type="slidenum">
              <a:rPr lang="es-ES">
                <a:solidFill>
                  <a:srgbClr val="000000"/>
                </a:solidFill>
              </a:rPr>
              <a:pPr/>
              <a:t>21</a:t>
            </a:fld>
            <a:endParaRPr lang="es-ES">
              <a:solidFill>
                <a:srgbClr val="000000"/>
              </a:solidFill>
            </a:endParaRPr>
          </a:p>
        </p:txBody>
      </p:sp>
      <p:sp>
        <p:nvSpPr>
          <p:cNvPr id="180226" name="Rectangle 2"/>
          <p:cNvSpPr>
            <a:spLocks noGrp="1" noChangeArrowheads="1"/>
          </p:cNvSpPr>
          <p:nvPr>
            <p:ph type="title"/>
          </p:nvPr>
        </p:nvSpPr>
        <p:spPr/>
        <p:txBody>
          <a:bodyPr/>
          <a:lstStyle/>
          <a:p>
            <a:r>
              <a:rPr lang="es-ES"/>
              <a:t>Mas sobre Constructores</a:t>
            </a:r>
          </a:p>
        </p:txBody>
      </p:sp>
      <p:sp>
        <p:nvSpPr>
          <p:cNvPr id="180227" name="Rectangle 3"/>
          <p:cNvSpPr>
            <a:spLocks noGrp="1" noChangeArrowheads="1"/>
          </p:cNvSpPr>
          <p:nvPr>
            <p:ph type="body" idx="1"/>
          </p:nvPr>
        </p:nvSpPr>
        <p:spPr/>
        <p:txBody>
          <a:bodyPr/>
          <a:lstStyle/>
          <a:p>
            <a:pPr>
              <a:lnSpc>
                <a:spcPct val="80000"/>
              </a:lnSpc>
            </a:pPr>
            <a:r>
              <a:rPr lang="es-ES" sz="2400">
                <a:solidFill>
                  <a:schemeClr val="accent2"/>
                </a:solidFill>
              </a:rPr>
              <a:t>Pueden tener valores por defecto como cualquier otro método.</a:t>
            </a:r>
          </a:p>
          <a:p>
            <a:pPr>
              <a:lnSpc>
                <a:spcPct val="80000"/>
              </a:lnSpc>
            </a:pPr>
            <a:endParaRPr lang="es-ES" sz="2400">
              <a:solidFill>
                <a:schemeClr val="accent2"/>
              </a:solidFill>
            </a:endParaRPr>
          </a:p>
          <a:p>
            <a:pPr>
              <a:lnSpc>
                <a:spcPct val="80000"/>
              </a:lnSpc>
            </a:pPr>
            <a:r>
              <a:rPr lang="es-ES" sz="2400">
                <a:solidFill>
                  <a:schemeClr val="accent2"/>
                </a:solidFill>
              </a:rPr>
              <a:t>Cuando definimos un constructor este sustituye al constructor que añade el compilador por defecto.</a:t>
            </a:r>
          </a:p>
          <a:p>
            <a:pPr>
              <a:lnSpc>
                <a:spcPct val="80000"/>
              </a:lnSpc>
            </a:pPr>
            <a:endParaRPr lang="es-ES" sz="2400">
              <a:solidFill>
                <a:schemeClr val="accent2"/>
              </a:solidFill>
            </a:endParaRPr>
          </a:p>
          <a:p>
            <a:pPr>
              <a:lnSpc>
                <a:spcPct val="80000"/>
              </a:lnSpc>
            </a:pPr>
            <a:r>
              <a:rPr lang="es-ES" sz="2400">
                <a:solidFill>
                  <a:schemeClr val="accent2"/>
                </a:solidFill>
              </a:rPr>
              <a:t>Lo podemos mantener pero habrá que definirlo.</a:t>
            </a:r>
          </a:p>
          <a:p>
            <a:pPr lvl="1">
              <a:lnSpc>
                <a:spcPct val="80000"/>
              </a:lnSpc>
            </a:pPr>
            <a:r>
              <a:rPr lang="es-ES" sz="2000">
                <a:solidFill>
                  <a:schemeClr val="accent2"/>
                </a:solidFill>
              </a:rPr>
              <a:t>Por ejemplo:</a:t>
            </a:r>
          </a:p>
          <a:p>
            <a:pPr lvl="1">
              <a:lnSpc>
                <a:spcPct val="80000"/>
              </a:lnSpc>
              <a:buFontTx/>
              <a:buNone/>
            </a:pPr>
            <a:r>
              <a:rPr lang="es-ES" sz="2000">
                <a:solidFill>
                  <a:schemeClr val="accent2"/>
                </a:solidFill>
              </a:rPr>
              <a:t>		Punto2D(int x=0, int y=0);</a:t>
            </a:r>
          </a:p>
          <a:p>
            <a:pPr lvl="1">
              <a:lnSpc>
                <a:spcPct val="80000"/>
              </a:lnSpc>
              <a:buFontTx/>
              <a:buNone/>
            </a:pPr>
            <a:endParaRPr lang="es-ES" sz="2000">
              <a:solidFill>
                <a:schemeClr val="accent2"/>
              </a:solidFill>
            </a:endParaRPr>
          </a:p>
          <a:p>
            <a:pPr lvl="1">
              <a:lnSpc>
                <a:spcPct val="80000"/>
              </a:lnSpc>
            </a:pPr>
            <a:r>
              <a:rPr lang="es-ES" sz="2000">
                <a:solidFill>
                  <a:schemeClr val="accent2"/>
                </a:solidFill>
              </a:rPr>
              <a:t>Invocación:</a:t>
            </a:r>
          </a:p>
          <a:p>
            <a:pPr lvl="2">
              <a:lnSpc>
                <a:spcPct val="80000"/>
              </a:lnSpc>
              <a:buFontTx/>
              <a:buNone/>
            </a:pPr>
            <a:r>
              <a:rPr lang="es-ES" sz="1800">
                <a:solidFill>
                  <a:schemeClr val="accent2"/>
                </a:solidFill>
              </a:rPr>
              <a:t>Punto2D p; 	// Se le invoca sin parámetros.</a:t>
            </a:r>
          </a:p>
          <a:p>
            <a:pPr lvl="2">
              <a:lnSpc>
                <a:spcPct val="80000"/>
              </a:lnSpc>
              <a:buFontTx/>
              <a:buNone/>
            </a:pPr>
            <a:r>
              <a:rPr lang="es-ES" sz="1800">
                <a:solidFill>
                  <a:schemeClr val="accent2"/>
                </a:solidFill>
              </a:rPr>
              <a:t>Punto2D p(3) 	// Se creará el punto (3,0);</a:t>
            </a:r>
          </a:p>
          <a:p>
            <a:pPr lvl="2">
              <a:lnSpc>
                <a:spcPct val="80000"/>
              </a:lnSpc>
              <a:buFontTx/>
              <a:buNone/>
            </a:pPr>
            <a:r>
              <a:rPr lang="es-ES" sz="1800">
                <a:solidFill>
                  <a:schemeClr val="accent2"/>
                </a:solidFill>
              </a:rPr>
              <a:t>Punto2D p(3,4) 	// Se creará el punto (3,4);</a:t>
            </a:r>
          </a:p>
          <a:p>
            <a:pPr lvl="1">
              <a:lnSpc>
                <a:spcPct val="80000"/>
              </a:lnSpc>
            </a:pPr>
            <a:endParaRPr lang="es-ES" sz="200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667EF80-49DC-4E39-9A4C-029E100ECD0C}" type="slidenum">
              <a:rPr lang="es-ES">
                <a:solidFill>
                  <a:srgbClr val="000000"/>
                </a:solidFill>
              </a:rPr>
              <a:pPr/>
              <a:t>22</a:t>
            </a:fld>
            <a:endParaRPr lang="es-ES">
              <a:solidFill>
                <a:srgbClr val="000000"/>
              </a:solidFill>
            </a:endParaRPr>
          </a:p>
        </p:txBody>
      </p:sp>
      <p:sp>
        <p:nvSpPr>
          <p:cNvPr id="181250" name="Rectangle 2"/>
          <p:cNvSpPr>
            <a:spLocks noGrp="1" noChangeArrowheads="1"/>
          </p:cNvSpPr>
          <p:nvPr>
            <p:ph type="title"/>
          </p:nvPr>
        </p:nvSpPr>
        <p:spPr/>
        <p:txBody>
          <a:bodyPr/>
          <a:lstStyle/>
          <a:p>
            <a:r>
              <a:rPr lang="es-ES" sz="4000"/>
              <a:t>Formas de invocar al Constructor</a:t>
            </a:r>
          </a:p>
        </p:txBody>
      </p:sp>
      <p:sp>
        <p:nvSpPr>
          <p:cNvPr id="181251" name="Rectangle 3"/>
          <p:cNvSpPr>
            <a:spLocks noGrp="1" noChangeArrowheads="1"/>
          </p:cNvSpPr>
          <p:nvPr>
            <p:ph type="body" idx="1"/>
          </p:nvPr>
        </p:nvSpPr>
        <p:spPr/>
        <p:txBody>
          <a:bodyPr/>
          <a:lstStyle/>
          <a:p>
            <a:pPr>
              <a:lnSpc>
                <a:spcPct val="80000"/>
              </a:lnSpc>
            </a:pPr>
            <a:r>
              <a:rPr lang="es-ES" sz="2400" dirty="0">
                <a:solidFill>
                  <a:schemeClr val="accent2"/>
                </a:solidFill>
              </a:rPr>
              <a:t>Al declarar un </a:t>
            </a:r>
            <a:r>
              <a:rPr lang="es-ES" sz="2400">
                <a:solidFill>
                  <a:schemeClr val="accent2"/>
                </a:solidFill>
              </a:rPr>
              <a:t>object</a:t>
            </a:r>
            <a:r>
              <a:rPr lang="es-ES" sz="2400" dirty="0">
                <a:solidFill>
                  <a:schemeClr val="accent2"/>
                </a:solidFill>
              </a:rPr>
              <a:t> o Global:</a:t>
            </a:r>
          </a:p>
          <a:p>
            <a:pPr lvl="1">
              <a:lnSpc>
                <a:spcPct val="80000"/>
              </a:lnSpc>
            </a:pPr>
            <a:r>
              <a:rPr lang="es-ES" sz="2000" dirty="0">
                <a:solidFill>
                  <a:schemeClr val="accent2"/>
                </a:solidFill>
              </a:rPr>
              <a:t>Punto2D p;</a:t>
            </a:r>
          </a:p>
          <a:p>
            <a:pPr lvl="1">
              <a:lnSpc>
                <a:spcPct val="80000"/>
              </a:lnSpc>
            </a:pPr>
            <a:endParaRPr lang="es-ES" sz="2000" dirty="0">
              <a:solidFill>
                <a:schemeClr val="accent2"/>
              </a:solidFill>
            </a:endParaRPr>
          </a:p>
          <a:p>
            <a:pPr>
              <a:lnSpc>
                <a:spcPct val="80000"/>
              </a:lnSpc>
            </a:pPr>
            <a:r>
              <a:rPr lang="es-ES" sz="2400" dirty="0">
                <a:solidFill>
                  <a:schemeClr val="accent2"/>
                </a:solidFill>
              </a:rPr>
              <a:t>Declarando un objeto local dentro de un método:</a:t>
            </a:r>
          </a:p>
          <a:p>
            <a:pPr lvl="1">
              <a:lnSpc>
                <a:spcPct val="80000"/>
              </a:lnSpc>
            </a:pPr>
            <a:r>
              <a:rPr lang="es-ES" sz="2000" dirty="0">
                <a:solidFill>
                  <a:schemeClr val="accent2"/>
                </a:solidFill>
              </a:rPr>
              <a:t>Punto2D p(-1, 5); </a:t>
            </a:r>
          </a:p>
          <a:p>
            <a:pPr lvl="1">
              <a:lnSpc>
                <a:spcPct val="80000"/>
              </a:lnSpc>
            </a:pPr>
            <a:r>
              <a:rPr lang="es-ES" sz="2000" dirty="0">
                <a:solidFill>
                  <a:schemeClr val="accent2"/>
                </a:solidFill>
              </a:rPr>
              <a:t>Es lo mismo que:</a:t>
            </a:r>
          </a:p>
          <a:p>
            <a:pPr lvl="2">
              <a:lnSpc>
                <a:spcPct val="80000"/>
              </a:lnSpc>
            </a:pPr>
            <a:r>
              <a:rPr lang="es-ES" sz="1800" dirty="0">
                <a:solidFill>
                  <a:schemeClr val="accent2"/>
                </a:solidFill>
              </a:rPr>
              <a:t>Punto2D p = Punto2D(-1, 5);</a:t>
            </a:r>
          </a:p>
          <a:p>
            <a:pPr>
              <a:lnSpc>
                <a:spcPct val="80000"/>
              </a:lnSpc>
            </a:pPr>
            <a:endParaRPr lang="es-ES" sz="2400" dirty="0">
              <a:solidFill>
                <a:schemeClr val="accent2"/>
              </a:solidFill>
            </a:endParaRPr>
          </a:p>
          <a:p>
            <a:pPr>
              <a:lnSpc>
                <a:spcPct val="80000"/>
              </a:lnSpc>
            </a:pPr>
            <a:r>
              <a:rPr lang="es-ES" sz="2400" dirty="0">
                <a:solidFill>
                  <a:schemeClr val="accent2"/>
                </a:solidFill>
              </a:rPr>
              <a:t>Invocando al operador new:</a:t>
            </a:r>
          </a:p>
          <a:p>
            <a:pPr lvl="1">
              <a:lnSpc>
                <a:spcPct val="80000"/>
              </a:lnSpc>
            </a:pPr>
            <a:r>
              <a:rPr lang="es-ES" sz="2000" dirty="0">
                <a:solidFill>
                  <a:schemeClr val="accent2"/>
                </a:solidFill>
              </a:rPr>
              <a:t>Punto2D *p = new Punto2D(6,7);</a:t>
            </a:r>
          </a:p>
          <a:p>
            <a:pPr>
              <a:lnSpc>
                <a:spcPct val="80000"/>
              </a:lnSpc>
            </a:pPr>
            <a:endParaRPr lang="es-ES" sz="2400" dirty="0">
              <a:solidFill>
                <a:schemeClr val="accent2"/>
              </a:solidFill>
            </a:endParaRPr>
          </a:p>
          <a:p>
            <a:pPr>
              <a:lnSpc>
                <a:spcPct val="80000"/>
              </a:lnSpc>
            </a:pPr>
            <a:r>
              <a:rPr lang="es-ES" sz="2400" dirty="0">
                <a:solidFill>
                  <a:schemeClr val="accent2"/>
                </a:solidFill>
              </a:rPr>
              <a:t>Al retornar de un método:</a:t>
            </a:r>
          </a:p>
          <a:p>
            <a:pPr lvl="1">
              <a:lnSpc>
                <a:spcPct val="80000"/>
              </a:lnSpc>
            </a:pPr>
            <a:r>
              <a:rPr lang="es-ES" sz="2000" dirty="0" err="1">
                <a:solidFill>
                  <a:schemeClr val="accent2"/>
                </a:solidFill>
              </a:rPr>
              <a:t>return</a:t>
            </a:r>
            <a:r>
              <a:rPr lang="es-ES" sz="2000" dirty="0">
                <a:solidFill>
                  <a:schemeClr val="accent2"/>
                </a:solidFill>
              </a:rPr>
              <a:t> Punto2D(7,8); // Crea una copia y la retorna.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número de diapositiva"/>
          <p:cNvSpPr>
            <a:spLocks noGrp="1"/>
          </p:cNvSpPr>
          <p:nvPr>
            <p:ph type="sldNum" sz="quarter" idx="12"/>
          </p:nvPr>
        </p:nvSpPr>
        <p:spPr/>
        <p:txBody>
          <a:bodyPr/>
          <a:lstStyle/>
          <a:p>
            <a:fld id="{1E599A05-C370-4DE2-8F1E-35A2108107D9}" type="slidenum">
              <a:rPr lang="es-ES">
                <a:solidFill>
                  <a:srgbClr val="000000"/>
                </a:solidFill>
              </a:rPr>
              <a:pPr/>
              <a:t>23</a:t>
            </a:fld>
            <a:endParaRPr lang="es-ES">
              <a:solidFill>
                <a:srgbClr val="000000"/>
              </a:solidFill>
            </a:endParaRPr>
          </a:p>
        </p:txBody>
      </p:sp>
      <p:sp>
        <p:nvSpPr>
          <p:cNvPr id="182274" name="Rectangle 2"/>
          <p:cNvSpPr>
            <a:spLocks noGrp="1" noChangeArrowheads="1"/>
          </p:cNvSpPr>
          <p:nvPr>
            <p:ph type="title"/>
          </p:nvPr>
        </p:nvSpPr>
        <p:spPr/>
        <p:txBody>
          <a:bodyPr/>
          <a:lstStyle/>
          <a:p>
            <a:r>
              <a:rPr lang="es-ES"/>
              <a:t>Desde un constructor a otro</a:t>
            </a:r>
          </a:p>
        </p:txBody>
      </p:sp>
      <p:sp>
        <p:nvSpPr>
          <p:cNvPr id="182275" name="Rectangle 3"/>
          <p:cNvSpPr>
            <a:spLocks noGrp="1" noChangeArrowheads="1"/>
          </p:cNvSpPr>
          <p:nvPr>
            <p:ph type="body" idx="1"/>
          </p:nvPr>
        </p:nvSpPr>
        <p:spPr/>
        <p:txBody>
          <a:bodyPr/>
          <a:lstStyle/>
          <a:p>
            <a:r>
              <a:rPr lang="es-ES" sz="2800">
                <a:solidFill>
                  <a:schemeClr val="accent2"/>
                </a:solidFill>
              </a:rPr>
              <a:t>Ejemplo (sólo en el .CPP):</a:t>
            </a:r>
          </a:p>
          <a:p>
            <a:pPr lvl="1"/>
            <a:r>
              <a:rPr lang="es-ES" sz="2400">
                <a:solidFill>
                  <a:schemeClr val="accent2"/>
                </a:solidFill>
              </a:rPr>
              <a:t>CFecha::CFecha(int dd, int mm, int aaaa) </a:t>
            </a:r>
            <a:r>
              <a:rPr lang="es-ES" sz="2400" b="1">
                <a:solidFill>
                  <a:schemeClr val="accent2"/>
                </a:solidFill>
              </a:rPr>
              <a:t>:</a:t>
            </a:r>
            <a:r>
              <a:rPr lang="es-ES" sz="2400">
                <a:solidFill>
                  <a:schemeClr val="accent2"/>
                </a:solidFill>
              </a:rPr>
              <a:t>  </a:t>
            </a:r>
          </a:p>
          <a:p>
            <a:pPr lvl="1">
              <a:buFontTx/>
              <a:buNone/>
            </a:pPr>
            <a:r>
              <a:rPr lang="es-ES" sz="2400">
                <a:solidFill>
                  <a:schemeClr val="accent2"/>
                </a:solidFill>
              </a:rPr>
              <a:t>	</a:t>
            </a:r>
            <a:r>
              <a:rPr lang="es-ES" sz="2400" b="1">
                <a:solidFill>
                  <a:schemeClr val="accent2"/>
                </a:solidFill>
              </a:rPr>
              <a:t>dia(dd), mes(mm), anyo(aaaa){ … }</a:t>
            </a:r>
          </a:p>
          <a:p>
            <a:pPr lvl="1">
              <a:buFontTx/>
              <a:buNone/>
            </a:pPr>
            <a:endParaRPr lang="es-ES" sz="2400">
              <a:solidFill>
                <a:schemeClr val="accent2"/>
              </a:solidFill>
            </a:endParaRPr>
          </a:p>
          <a:p>
            <a:pPr lvl="1">
              <a:buFontTx/>
              <a:buNone/>
            </a:pPr>
            <a:r>
              <a:rPr lang="es-ES" sz="2400">
                <a:solidFill>
                  <a:schemeClr val="accent2"/>
                </a:solidFill>
              </a:rPr>
              <a:t>Disponiendo de la clase:</a:t>
            </a:r>
          </a:p>
          <a:p>
            <a:pPr lvl="1">
              <a:buFontTx/>
              <a:buNone/>
            </a:pPr>
            <a:r>
              <a:rPr lang="es-ES" sz="2400">
                <a:solidFill>
                  <a:schemeClr val="accent2"/>
                </a:solidFill>
              </a:rPr>
              <a:t>class Cfecha {</a:t>
            </a:r>
          </a:p>
          <a:p>
            <a:pPr lvl="1">
              <a:buFontTx/>
              <a:buNone/>
            </a:pPr>
            <a:r>
              <a:rPr lang="es-ES" sz="2400">
                <a:solidFill>
                  <a:schemeClr val="accent2"/>
                </a:solidFill>
              </a:rPr>
              <a:t>  // Atributos</a:t>
            </a:r>
          </a:p>
          <a:p>
            <a:pPr lvl="1">
              <a:buFontTx/>
              <a:buNone/>
            </a:pPr>
            <a:r>
              <a:rPr lang="es-ES" sz="2400">
                <a:solidFill>
                  <a:schemeClr val="accent2"/>
                </a:solidFill>
              </a:rPr>
              <a:t>  private:</a:t>
            </a:r>
          </a:p>
          <a:p>
            <a:pPr lvl="1">
              <a:buFontTx/>
              <a:buNone/>
            </a:pPr>
            <a:r>
              <a:rPr lang="es-ES" sz="2400">
                <a:solidFill>
                  <a:schemeClr val="accent2"/>
                </a:solidFill>
              </a:rPr>
              <a:t>    </a:t>
            </a:r>
            <a:r>
              <a:rPr lang="es-ES" sz="2400" b="1">
                <a:solidFill>
                  <a:schemeClr val="accent2"/>
                </a:solidFill>
              </a:rPr>
              <a:t>int dia, mes, anyo;</a:t>
            </a:r>
          </a:p>
          <a:p>
            <a:pPr lvl="1">
              <a:buFontTx/>
              <a:buNone/>
            </a:pPr>
            <a:r>
              <a:rPr lang="es-ES" sz="2400">
                <a:solidFill>
                  <a:schemeClr val="accent2"/>
                </a:solidFill>
              </a:rPr>
              <a:t> … };</a:t>
            </a:r>
          </a:p>
          <a:p>
            <a:pPr lvl="1">
              <a:buFontTx/>
              <a:buNone/>
            </a:pPr>
            <a:endParaRPr lang="es-ES" sz="2400">
              <a:solidFill>
                <a:schemeClr val="accent2"/>
              </a:solidFill>
            </a:endParaRPr>
          </a:p>
        </p:txBody>
      </p:sp>
      <p:sp>
        <p:nvSpPr>
          <p:cNvPr id="182276" name="Text Box 4"/>
          <p:cNvSpPr txBox="1">
            <a:spLocks noChangeArrowheads="1"/>
          </p:cNvSpPr>
          <p:nvPr/>
        </p:nvSpPr>
        <p:spPr bwMode="auto">
          <a:xfrm>
            <a:off x="5715000" y="3048000"/>
            <a:ext cx="2895600" cy="925513"/>
          </a:xfrm>
          <a:prstGeom prst="rect">
            <a:avLst/>
          </a:prstGeom>
          <a:solidFill>
            <a:schemeClr val="accent1"/>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a:solidFill>
                  <a:srgbClr val="000000"/>
                </a:solidFill>
              </a:rPr>
              <a:t>El propio constructor llama a los constructores de los atributos</a:t>
            </a:r>
          </a:p>
        </p:txBody>
      </p:sp>
      <p:sp>
        <p:nvSpPr>
          <p:cNvPr id="182277" name="Line 5"/>
          <p:cNvSpPr>
            <a:spLocks noChangeShapeType="1"/>
          </p:cNvSpPr>
          <p:nvPr/>
        </p:nvSpPr>
        <p:spPr bwMode="auto">
          <a:xfrm flipH="1" flipV="1">
            <a:off x="4953000" y="2971800"/>
            <a:ext cx="2133600" cy="2514600"/>
          </a:xfrm>
          <a:prstGeom prst="line">
            <a:avLst/>
          </a:prstGeom>
          <a:noFill/>
          <a:ln w="9525">
            <a:no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
        <p:nvSpPr>
          <p:cNvPr id="182278" name="Line 6"/>
          <p:cNvSpPr>
            <a:spLocks noChangeShapeType="1"/>
          </p:cNvSpPr>
          <p:nvPr/>
        </p:nvSpPr>
        <p:spPr bwMode="auto">
          <a:xfrm flipH="1" flipV="1">
            <a:off x="5334000" y="3048000"/>
            <a:ext cx="1828800" cy="2438400"/>
          </a:xfrm>
          <a:prstGeom prst="line">
            <a:avLst/>
          </a:prstGeom>
          <a:noFill/>
          <a:ln w="9525">
            <a:no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2E93E4E-A3B8-4BB2-8D61-7F15A2163A61}" type="slidenum">
              <a:rPr lang="es-ES">
                <a:solidFill>
                  <a:srgbClr val="000000"/>
                </a:solidFill>
              </a:rPr>
              <a:pPr/>
              <a:t>24</a:t>
            </a:fld>
            <a:endParaRPr lang="es-ES">
              <a:solidFill>
                <a:srgbClr val="000000"/>
              </a:solidFill>
            </a:endParaRPr>
          </a:p>
        </p:txBody>
      </p:sp>
      <p:sp>
        <p:nvSpPr>
          <p:cNvPr id="183298" name="Rectangle 2"/>
          <p:cNvSpPr>
            <a:spLocks noGrp="1" noChangeArrowheads="1"/>
          </p:cNvSpPr>
          <p:nvPr>
            <p:ph type="title"/>
          </p:nvPr>
        </p:nvSpPr>
        <p:spPr/>
        <p:txBody>
          <a:bodyPr/>
          <a:lstStyle/>
          <a:p>
            <a:r>
              <a:rPr lang="es-ES"/>
              <a:t>Operador = de una clase</a:t>
            </a:r>
          </a:p>
        </p:txBody>
      </p:sp>
      <p:sp>
        <p:nvSpPr>
          <p:cNvPr id="183299" name="Rectangle 3"/>
          <p:cNvSpPr>
            <a:spLocks noGrp="1" noChangeArrowheads="1"/>
          </p:cNvSpPr>
          <p:nvPr>
            <p:ph type="body" idx="1"/>
          </p:nvPr>
        </p:nvSpPr>
        <p:spPr/>
        <p:txBody>
          <a:bodyPr/>
          <a:lstStyle/>
          <a:p>
            <a:pPr>
              <a:lnSpc>
                <a:spcPct val="80000"/>
              </a:lnSpc>
            </a:pPr>
            <a:r>
              <a:rPr lang="es-ES" sz="1800">
                <a:solidFill>
                  <a:schemeClr val="accent2"/>
                </a:solidFill>
              </a:rPr>
              <a:t>Por defecto C++ también incorpora un operador de asignación.</a:t>
            </a:r>
          </a:p>
          <a:p>
            <a:pPr>
              <a:lnSpc>
                <a:spcPct val="80000"/>
              </a:lnSpc>
            </a:pPr>
            <a:endParaRPr lang="es-ES" sz="1800">
              <a:solidFill>
                <a:schemeClr val="accent2"/>
              </a:solidFill>
            </a:endParaRPr>
          </a:p>
          <a:p>
            <a:pPr>
              <a:lnSpc>
                <a:spcPct val="80000"/>
              </a:lnSpc>
            </a:pPr>
            <a:r>
              <a:rPr lang="es-ES" sz="1800">
                <a:solidFill>
                  <a:schemeClr val="accent2"/>
                </a:solidFill>
              </a:rPr>
              <a:t>Ejemplo:</a:t>
            </a:r>
          </a:p>
          <a:p>
            <a:pPr lvl="1">
              <a:lnSpc>
                <a:spcPct val="80000"/>
              </a:lnSpc>
              <a:buFontTx/>
              <a:buNone/>
            </a:pPr>
            <a:r>
              <a:rPr lang="es-ES" sz="1600">
                <a:solidFill>
                  <a:schemeClr val="accent2"/>
                </a:solidFill>
              </a:rPr>
              <a:t>Punto2D p(1, 4);</a:t>
            </a:r>
          </a:p>
          <a:p>
            <a:pPr lvl="1">
              <a:lnSpc>
                <a:spcPct val="80000"/>
              </a:lnSpc>
              <a:buFontTx/>
              <a:buNone/>
            </a:pPr>
            <a:r>
              <a:rPr lang="es-ES" sz="1600">
                <a:solidFill>
                  <a:schemeClr val="accent2"/>
                </a:solidFill>
              </a:rPr>
              <a:t>Punto2D q;</a:t>
            </a:r>
          </a:p>
          <a:p>
            <a:pPr lvl="1">
              <a:lnSpc>
                <a:spcPct val="80000"/>
              </a:lnSpc>
              <a:buFontTx/>
              <a:buNone/>
            </a:pPr>
            <a:r>
              <a:rPr lang="es-ES" sz="1600">
                <a:solidFill>
                  <a:schemeClr val="accent2"/>
                </a:solidFill>
              </a:rPr>
              <a:t>q = p; </a:t>
            </a:r>
          </a:p>
          <a:p>
            <a:pPr lvl="1">
              <a:lnSpc>
                <a:spcPct val="80000"/>
              </a:lnSpc>
              <a:buFontTx/>
              <a:buNone/>
            </a:pPr>
            <a:endParaRPr lang="es-ES" sz="1600">
              <a:solidFill>
                <a:schemeClr val="accent2"/>
              </a:solidFill>
            </a:endParaRPr>
          </a:p>
          <a:p>
            <a:pPr>
              <a:lnSpc>
                <a:spcPct val="80000"/>
              </a:lnSpc>
            </a:pPr>
            <a:r>
              <a:rPr lang="es-ES" sz="1800">
                <a:solidFill>
                  <a:schemeClr val="accent2"/>
                </a:solidFill>
              </a:rPr>
              <a:t>Copia los atributos uno a uno.</a:t>
            </a:r>
          </a:p>
          <a:p>
            <a:pPr>
              <a:lnSpc>
                <a:spcPct val="80000"/>
              </a:lnSpc>
            </a:pPr>
            <a:endParaRPr lang="es-ES" sz="1800">
              <a:solidFill>
                <a:schemeClr val="accent2"/>
              </a:solidFill>
            </a:endParaRPr>
          </a:p>
          <a:p>
            <a:pPr>
              <a:lnSpc>
                <a:spcPct val="80000"/>
              </a:lnSpc>
            </a:pPr>
            <a:r>
              <a:rPr lang="es-ES" sz="1800">
                <a:solidFill>
                  <a:schemeClr val="accent2"/>
                </a:solidFill>
              </a:rPr>
              <a:t>Devuelve una ref. por eficiencia.</a:t>
            </a:r>
          </a:p>
          <a:p>
            <a:pPr>
              <a:lnSpc>
                <a:spcPct val="80000"/>
              </a:lnSpc>
            </a:pPr>
            <a:endParaRPr lang="es-ES" sz="1800">
              <a:solidFill>
                <a:schemeClr val="accent2"/>
              </a:solidFill>
            </a:endParaRPr>
          </a:p>
          <a:p>
            <a:pPr>
              <a:lnSpc>
                <a:spcPct val="80000"/>
              </a:lnSpc>
            </a:pPr>
            <a:r>
              <a:rPr lang="es-ES" sz="1800">
                <a:solidFill>
                  <a:schemeClr val="accent2"/>
                </a:solidFill>
              </a:rPr>
              <a:t>Su cabecera es:</a:t>
            </a:r>
          </a:p>
          <a:p>
            <a:pPr lvl="1">
              <a:lnSpc>
                <a:spcPct val="80000"/>
              </a:lnSpc>
              <a:buFontTx/>
              <a:buNone/>
            </a:pPr>
            <a:r>
              <a:rPr lang="es-ES" sz="1600">
                <a:solidFill>
                  <a:schemeClr val="accent2"/>
                </a:solidFill>
              </a:rPr>
              <a:t>Punto2D&amp; Punto2D::operator=(const Punto2D&amp; punto){</a:t>
            </a:r>
          </a:p>
          <a:p>
            <a:pPr lvl="1">
              <a:lnSpc>
                <a:spcPct val="80000"/>
              </a:lnSpc>
              <a:buFontTx/>
              <a:buNone/>
            </a:pPr>
            <a:r>
              <a:rPr lang="es-ES" sz="1600">
                <a:solidFill>
                  <a:schemeClr val="accent2"/>
                </a:solidFill>
              </a:rPr>
              <a:t>	x = punto.x;</a:t>
            </a:r>
          </a:p>
          <a:p>
            <a:pPr lvl="1">
              <a:lnSpc>
                <a:spcPct val="80000"/>
              </a:lnSpc>
              <a:buFontTx/>
              <a:buNone/>
            </a:pPr>
            <a:r>
              <a:rPr lang="es-ES" sz="1600">
                <a:solidFill>
                  <a:schemeClr val="accent2"/>
                </a:solidFill>
              </a:rPr>
              <a:t>	y = punto.y;</a:t>
            </a:r>
          </a:p>
          <a:p>
            <a:pPr lvl="1">
              <a:lnSpc>
                <a:spcPct val="80000"/>
              </a:lnSpc>
              <a:buFontTx/>
              <a:buNone/>
            </a:pPr>
            <a:r>
              <a:rPr lang="es-ES" sz="1600">
                <a:solidFill>
                  <a:schemeClr val="accent2"/>
                </a:solidFill>
              </a:rPr>
              <a:t>	return *this;</a:t>
            </a:r>
          </a:p>
          <a:p>
            <a:pPr lvl="1">
              <a:lnSpc>
                <a:spcPct val="80000"/>
              </a:lnSpc>
              <a:buFontTx/>
              <a:buNone/>
            </a:pPr>
            <a:r>
              <a:rPr lang="es-ES" sz="1600">
                <a:solidFill>
                  <a:schemeClr val="accent2"/>
                </a:solidFill>
              </a:rPr>
              <a:t>}</a:t>
            </a:r>
          </a:p>
          <a:p>
            <a:pPr>
              <a:lnSpc>
                <a:spcPct val="80000"/>
              </a:lnSpc>
            </a:pPr>
            <a:endParaRPr lang="es-ES" sz="1800">
              <a:solidFill>
                <a:schemeClr val="accent2"/>
              </a:solidFill>
            </a:endParaRPr>
          </a:p>
          <a:p>
            <a:pPr lvl="1">
              <a:lnSpc>
                <a:spcPct val="80000"/>
              </a:lnSpc>
              <a:buFontTx/>
              <a:buNone/>
            </a:pPr>
            <a:endParaRPr lang="es-ES" sz="1600">
              <a:solidFill>
                <a:schemeClr val="accent2"/>
              </a:solidFill>
            </a:endParaRPr>
          </a:p>
          <a:p>
            <a:pPr lvl="1">
              <a:lnSpc>
                <a:spcPct val="80000"/>
              </a:lnSpc>
              <a:buFontTx/>
              <a:buNone/>
            </a:pPr>
            <a:endParaRPr lang="es-ES" sz="160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2AFE0CC-56BD-4246-9627-24A95D72B24C}" type="slidenum">
              <a:rPr lang="es-ES">
                <a:solidFill>
                  <a:srgbClr val="000000"/>
                </a:solidFill>
              </a:rPr>
              <a:pPr/>
              <a:t>25</a:t>
            </a:fld>
            <a:endParaRPr lang="es-ES">
              <a:solidFill>
                <a:srgbClr val="000000"/>
              </a:solidFill>
            </a:endParaRPr>
          </a:p>
        </p:txBody>
      </p:sp>
      <p:sp>
        <p:nvSpPr>
          <p:cNvPr id="184322" name="Rectangle 2"/>
          <p:cNvSpPr>
            <a:spLocks noGrp="1" noChangeArrowheads="1"/>
          </p:cNvSpPr>
          <p:nvPr>
            <p:ph type="title"/>
          </p:nvPr>
        </p:nvSpPr>
        <p:spPr>
          <a:xfrm>
            <a:off x="457200" y="0"/>
            <a:ext cx="8229600" cy="1143000"/>
          </a:xfrm>
        </p:spPr>
        <p:txBody>
          <a:bodyPr/>
          <a:lstStyle/>
          <a:p>
            <a:r>
              <a:rPr lang="es-ES"/>
              <a:t>Constructor copia</a:t>
            </a:r>
          </a:p>
        </p:txBody>
      </p:sp>
      <p:sp>
        <p:nvSpPr>
          <p:cNvPr id="184323" name="Rectangle 3"/>
          <p:cNvSpPr>
            <a:spLocks noGrp="1" noChangeArrowheads="1"/>
          </p:cNvSpPr>
          <p:nvPr>
            <p:ph type="body" idx="1"/>
          </p:nvPr>
        </p:nvSpPr>
        <p:spPr>
          <a:xfrm>
            <a:off x="457200" y="1066800"/>
            <a:ext cx="8229600" cy="5638800"/>
          </a:xfrm>
        </p:spPr>
        <p:txBody>
          <a:bodyPr/>
          <a:lstStyle/>
          <a:p>
            <a:pPr>
              <a:lnSpc>
                <a:spcPct val="80000"/>
              </a:lnSpc>
            </a:pPr>
            <a:r>
              <a:rPr lang="es-ES" sz="2800" dirty="0">
                <a:solidFill>
                  <a:schemeClr val="accent2"/>
                </a:solidFill>
              </a:rPr>
              <a:t>Otra forma de iniciar un objeto es asignándole otro objeto de su misma clase en el momento de su creación.</a:t>
            </a:r>
          </a:p>
          <a:p>
            <a:pPr>
              <a:lnSpc>
                <a:spcPct val="80000"/>
              </a:lnSpc>
            </a:pPr>
            <a:endParaRPr lang="es-ES" sz="2800" dirty="0">
              <a:solidFill>
                <a:schemeClr val="accent2"/>
              </a:solidFill>
            </a:endParaRPr>
          </a:p>
          <a:p>
            <a:pPr>
              <a:lnSpc>
                <a:spcPct val="80000"/>
              </a:lnSpc>
            </a:pPr>
            <a:r>
              <a:rPr lang="es-ES" sz="2800" dirty="0">
                <a:solidFill>
                  <a:schemeClr val="accent2"/>
                </a:solidFill>
              </a:rPr>
              <a:t>C++ proporciona para cada clase un constructor público por omisión, recibe el nombre de constructor copia y que recibe como parámetro otro objeto de la misma clase.</a:t>
            </a:r>
          </a:p>
          <a:p>
            <a:pPr>
              <a:lnSpc>
                <a:spcPct val="80000"/>
              </a:lnSpc>
            </a:pPr>
            <a:endParaRPr lang="es-ES" sz="2800" dirty="0">
              <a:solidFill>
                <a:schemeClr val="accent2"/>
              </a:solidFill>
            </a:endParaRPr>
          </a:p>
          <a:p>
            <a:pPr>
              <a:lnSpc>
                <a:spcPct val="80000"/>
              </a:lnSpc>
            </a:pPr>
            <a:r>
              <a:rPr lang="es-ES" sz="2800" dirty="0">
                <a:solidFill>
                  <a:schemeClr val="accent2"/>
                </a:solidFill>
              </a:rPr>
              <a:t>Su cabecera es:</a:t>
            </a:r>
          </a:p>
          <a:p>
            <a:pPr lvl="1">
              <a:lnSpc>
                <a:spcPct val="80000"/>
              </a:lnSpc>
              <a:buFontTx/>
              <a:buNone/>
            </a:pPr>
            <a:r>
              <a:rPr lang="es-ES" sz="2400" dirty="0">
                <a:solidFill>
                  <a:schemeClr val="accent2"/>
                </a:solidFill>
              </a:rPr>
              <a:t>Punto2D::Punto2D(</a:t>
            </a:r>
            <a:r>
              <a:rPr lang="es-ES" sz="2400" dirty="0" err="1">
                <a:solidFill>
                  <a:schemeClr val="accent2"/>
                </a:solidFill>
              </a:rPr>
              <a:t>const</a:t>
            </a:r>
            <a:r>
              <a:rPr lang="es-ES" sz="2400" dirty="0">
                <a:solidFill>
                  <a:schemeClr val="accent2"/>
                </a:solidFill>
              </a:rPr>
              <a:t> Punto2D&amp; punto){</a:t>
            </a:r>
          </a:p>
          <a:p>
            <a:pPr lvl="1">
              <a:lnSpc>
                <a:spcPct val="80000"/>
              </a:lnSpc>
              <a:buFontTx/>
              <a:buNone/>
            </a:pPr>
            <a:r>
              <a:rPr lang="es-ES" sz="2400" dirty="0">
                <a:solidFill>
                  <a:schemeClr val="accent2"/>
                </a:solidFill>
              </a:rPr>
              <a:t>	*</a:t>
            </a:r>
            <a:r>
              <a:rPr lang="es-ES" sz="2400" dirty="0" err="1">
                <a:solidFill>
                  <a:schemeClr val="accent2"/>
                </a:solidFill>
              </a:rPr>
              <a:t>this</a:t>
            </a:r>
            <a:r>
              <a:rPr lang="es-ES" sz="2400" dirty="0">
                <a:solidFill>
                  <a:schemeClr val="accent2"/>
                </a:solidFill>
              </a:rPr>
              <a:t> = punto;</a:t>
            </a:r>
          </a:p>
          <a:p>
            <a:pPr lvl="1">
              <a:lnSpc>
                <a:spcPct val="80000"/>
              </a:lnSpc>
              <a:buFontTx/>
              <a:buNone/>
            </a:pPr>
            <a:r>
              <a:rPr lang="es-ES" sz="2400" dirty="0">
                <a:solidFill>
                  <a:schemeClr val="accent2"/>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BDAB3F9-1D70-49CF-A16F-A3EF3933863F}" type="slidenum">
              <a:rPr lang="es-ES">
                <a:solidFill>
                  <a:srgbClr val="000000"/>
                </a:solidFill>
              </a:rPr>
              <a:pPr/>
              <a:t>26</a:t>
            </a:fld>
            <a:endParaRPr lang="es-ES">
              <a:solidFill>
                <a:srgbClr val="000000"/>
              </a:solidFill>
            </a:endParaRPr>
          </a:p>
        </p:txBody>
      </p:sp>
      <p:sp>
        <p:nvSpPr>
          <p:cNvPr id="185346" name="Rectangle 2"/>
          <p:cNvSpPr>
            <a:spLocks noGrp="1" noChangeArrowheads="1"/>
          </p:cNvSpPr>
          <p:nvPr>
            <p:ph type="title"/>
          </p:nvPr>
        </p:nvSpPr>
        <p:spPr/>
        <p:txBody>
          <a:bodyPr/>
          <a:lstStyle/>
          <a:p>
            <a:r>
              <a:rPr lang="es-ES"/>
              <a:t>Destrucción de objetos</a:t>
            </a:r>
          </a:p>
        </p:txBody>
      </p:sp>
      <p:sp>
        <p:nvSpPr>
          <p:cNvPr id="185347" name="Rectangle 3"/>
          <p:cNvSpPr>
            <a:spLocks noGrp="1" noChangeArrowheads="1"/>
          </p:cNvSpPr>
          <p:nvPr>
            <p:ph type="body" idx="1"/>
          </p:nvPr>
        </p:nvSpPr>
        <p:spPr/>
        <p:txBody>
          <a:bodyPr/>
          <a:lstStyle/>
          <a:p>
            <a:pPr>
              <a:lnSpc>
                <a:spcPct val="80000"/>
              </a:lnSpc>
            </a:pPr>
            <a:r>
              <a:rPr lang="es-ES" sz="2400">
                <a:solidFill>
                  <a:schemeClr val="accent2"/>
                </a:solidFill>
              </a:rPr>
              <a:t>Todos los objetos que creamos mediante el operador new tienen que ser destruidos mediante el operador delete.</a:t>
            </a:r>
          </a:p>
          <a:p>
            <a:pPr>
              <a:lnSpc>
                <a:spcPct val="80000"/>
              </a:lnSpc>
            </a:pPr>
            <a:endParaRPr lang="es-ES" sz="2400">
              <a:solidFill>
                <a:schemeClr val="accent2"/>
              </a:solidFill>
            </a:endParaRPr>
          </a:p>
          <a:p>
            <a:pPr>
              <a:lnSpc>
                <a:spcPct val="80000"/>
              </a:lnSpc>
            </a:pPr>
            <a:r>
              <a:rPr lang="es-ES" sz="2400">
                <a:solidFill>
                  <a:schemeClr val="accent2"/>
                </a:solidFill>
              </a:rPr>
              <a:t>El destructor: </a:t>
            </a:r>
          </a:p>
          <a:p>
            <a:pPr lvl="1">
              <a:lnSpc>
                <a:spcPct val="80000"/>
              </a:lnSpc>
            </a:pPr>
            <a:r>
              <a:rPr lang="es-ES" sz="2000">
                <a:solidFill>
                  <a:schemeClr val="accent2"/>
                </a:solidFill>
              </a:rPr>
              <a:t>Coincide con el nombre de la clase precedido de una tilde. </a:t>
            </a:r>
            <a:r>
              <a:rPr lang="en-US" sz="2000">
                <a:solidFill>
                  <a:schemeClr val="accent2"/>
                </a:solidFill>
                <a:cs typeface="Arial" charset="0"/>
              </a:rPr>
              <a:t>~</a:t>
            </a:r>
          </a:p>
          <a:p>
            <a:pPr lvl="1">
              <a:lnSpc>
                <a:spcPct val="80000"/>
              </a:lnSpc>
            </a:pPr>
            <a:r>
              <a:rPr lang="en-US" sz="2000">
                <a:solidFill>
                  <a:schemeClr val="accent2"/>
                </a:solidFill>
                <a:cs typeface="Arial" charset="0"/>
              </a:rPr>
              <a:t>Coincide con el nombre de la clase.</a:t>
            </a:r>
          </a:p>
          <a:p>
            <a:pPr lvl="1">
              <a:lnSpc>
                <a:spcPct val="80000"/>
              </a:lnSpc>
            </a:pPr>
            <a:r>
              <a:rPr lang="en-US" sz="2000">
                <a:solidFill>
                  <a:schemeClr val="accent2"/>
                </a:solidFill>
                <a:cs typeface="Arial" charset="0"/>
              </a:rPr>
              <a:t>No puede retornar ningún tipo (ni void).</a:t>
            </a:r>
          </a:p>
          <a:p>
            <a:pPr lvl="1">
              <a:lnSpc>
                <a:spcPct val="80000"/>
              </a:lnSpc>
            </a:pPr>
            <a:r>
              <a:rPr lang="en-US" sz="2000">
                <a:solidFill>
                  <a:schemeClr val="accent2"/>
                </a:solidFill>
                <a:cs typeface="Arial" charset="0"/>
              </a:rPr>
              <a:t>No puede ser declarado como const ni static, pero si puede ser virtual (podremos destruir objeto sin conocer su tipo).</a:t>
            </a:r>
          </a:p>
          <a:p>
            <a:pPr lvl="1">
              <a:lnSpc>
                <a:spcPct val="80000"/>
              </a:lnSpc>
            </a:pPr>
            <a:r>
              <a:rPr lang="en-US" sz="2000">
                <a:solidFill>
                  <a:schemeClr val="accent2"/>
                </a:solidFill>
                <a:cs typeface="Arial" charset="0"/>
              </a:rPr>
              <a:t>Se añade uno por defecto.</a:t>
            </a:r>
          </a:p>
          <a:p>
            <a:pPr lvl="1">
              <a:lnSpc>
                <a:spcPct val="80000"/>
              </a:lnSpc>
            </a:pPr>
            <a:endParaRPr lang="en-US" sz="2000">
              <a:solidFill>
                <a:schemeClr val="accent2"/>
              </a:solidFill>
              <a:cs typeface="Arial" charset="0"/>
            </a:endParaRPr>
          </a:p>
          <a:p>
            <a:pPr lvl="1">
              <a:lnSpc>
                <a:spcPct val="80000"/>
              </a:lnSpc>
              <a:buFontTx/>
              <a:buNone/>
            </a:pPr>
            <a:r>
              <a:rPr lang="en-US" sz="2000">
                <a:solidFill>
                  <a:schemeClr val="accent2"/>
                </a:solidFill>
                <a:cs typeface="Arial" charset="0"/>
              </a:rPr>
              <a:t>Punto2D *p = new Punto2D(8, 6);</a:t>
            </a:r>
          </a:p>
          <a:p>
            <a:pPr lvl="1">
              <a:lnSpc>
                <a:spcPct val="80000"/>
              </a:lnSpc>
              <a:buFontTx/>
              <a:buNone/>
            </a:pPr>
            <a:r>
              <a:rPr lang="en-US" sz="2000">
                <a:solidFill>
                  <a:schemeClr val="accent2"/>
                </a:solidFill>
                <a:cs typeface="Arial" charset="0"/>
              </a:rPr>
              <a:t>delete p;</a:t>
            </a:r>
          </a:p>
        </p:txBody>
      </p:sp>
      <p:sp>
        <p:nvSpPr>
          <p:cNvPr id="185348" name="Text Box 4"/>
          <p:cNvSpPr txBox="1">
            <a:spLocks noChangeArrowheads="1"/>
          </p:cNvSpPr>
          <p:nvPr/>
        </p:nvSpPr>
        <p:spPr bwMode="auto">
          <a:xfrm>
            <a:off x="3429000" y="6400800"/>
            <a:ext cx="3124200" cy="376238"/>
          </a:xfrm>
          <a:prstGeom prst="rect">
            <a:avLst/>
          </a:prstGeom>
          <a:solidFill>
            <a:schemeClr val="accent1"/>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a:solidFill>
                  <a:srgbClr val="000000"/>
                </a:solidFill>
              </a:rPr>
              <a:t>PRACTICA COMPOSICIÓN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F353C58-0E97-4CA4-83CD-2762FF6D6E16}" type="slidenum">
              <a:rPr lang="es-ES">
                <a:solidFill>
                  <a:srgbClr val="000000"/>
                </a:solidFill>
              </a:rPr>
              <a:pPr/>
              <a:t>27</a:t>
            </a:fld>
            <a:endParaRPr lang="es-ES">
              <a:solidFill>
                <a:srgbClr val="000000"/>
              </a:solidFill>
            </a:endParaRPr>
          </a:p>
        </p:txBody>
      </p:sp>
      <p:sp>
        <p:nvSpPr>
          <p:cNvPr id="186370" name="Rectangle 2"/>
          <p:cNvSpPr>
            <a:spLocks noGrp="1" noChangeArrowheads="1"/>
          </p:cNvSpPr>
          <p:nvPr>
            <p:ph type="title"/>
          </p:nvPr>
        </p:nvSpPr>
        <p:spPr/>
        <p:txBody>
          <a:bodyPr/>
          <a:lstStyle/>
          <a:p>
            <a:r>
              <a:rPr lang="es-ES" sz="4000"/>
              <a:t>Punteros como atributos de una clase</a:t>
            </a:r>
          </a:p>
        </p:txBody>
      </p:sp>
      <p:sp>
        <p:nvSpPr>
          <p:cNvPr id="186371" name="Rectangle 3"/>
          <p:cNvSpPr>
            <a:spLocks noGrp="1" noChangeArrowheads="1"/>
          </p:cNvSpPr>
          <p:nvPr>
            <p:ph type="body" idx="1"/>
          </p:nvPr>
        </p:nvSpPr>
        <p:spPr/>
        <p:txBody>
          <a:bodyPr/>
          <a:lstStyle/>
          <a:p>
            <a:pPr>
              <a:lnSpc>
                <a:spcPct val="80000"/>
              </a:lnSpc>
            </a:pPr>
            <a:r>
              <a:rPr lang="es-ES" sz="2400">
                <a:solidFill>
                  <a:schemeClr val="accent2"/>
                </a:solidFill>
              </a:rPr>
              <a:t>Si definimos una clase que tiene un atributo que es un puntero vamos a necesitar en algún punto:</a:t>
            </a:r>
          </a:p>
          <a:p>
            <a:pPr lvl="1">
              <a:lnSpc>
                <a:spcPct val="80000"/>
              </a:lnSpc>
            </a:pPr>
            <a:r>
              <a:rPr lang="es-ES" sz="2000">
                <a:solidFill>
                  <a:schemeClr val="accent2"/>
                </a:solidFill>
              </a:rPr>
              <a:t>Reservar memoria </a:t>
            </a:r>
            <a:r>
              <a:rPr lang="es-ES" sz="2000">
                <a:solidFill>
                  <a:schemeClr val="accent2"/>
                </a:solidFill>
                <a:sym typeface="Wingdings" pitchFamily="2" charset="2"/>
              </a:rPr>
              <a:t> constructor</a:t>
            </a:r>
            <a:endParaRPr lang="es-ES" sz="2000">
              <a:solidFill>
                <a:schemeClr val="accent2"/>
              </a:solidFill>
            </a:endParaRPr>
          </a:p>
          <a:p>
            <a:pPr lvl="1">
              <a:lnSpc>
                <a:spcPct val="80000"/>
              </a:lnSpc>
            </a:pPr>
            <a:r>
              <a:rPr lang="es-ES" sz="2000">
                <a:solidFill>
                  <a:schemeClr val="accent2"/>
                </a:solidFill>
              </a:rPr>
              <a:t>Y liberar memoria </a:t>
            </a:r>
            <a:r>
              <a:rPr lang="es-ES" sz="2000">
                <a:solidFill>
                  <a:schemeClr val="accent2"/>
                </a:solidFill>
                <a:sym typeface="Wingdings" pitchFamily="2" charset="2"/>
              </a:rPr>
              <a:t> destructor</a:t>
            </a:r>
          </a:p>
          <a:p>
            <a:pPr>
              <a:lnSpc>
                <a:spcPct val="80000"/>
              </a:lnSpc>
            </a:pPr>
            <a:endParaRPr lang="es-ES" sz="2400">
              <a:solidFill>
                <a:schemeClr val="accent2"/>
              </a:solidFill>
            </a:endParaRPr>
          </a:p>
          <a:p>
            <a:pPr>
              <a:lnSpc>
                <a:spcPct val="80000"/>
              </a:lnSpc>
            </a:pPr>
            <a:r>
              <a:rPr lang="es-ES" sz="2400">
                <a:solidFill>
                  <a:schemeClr val="accent2"/>
                </a:solidFill>
              </a:rPr>
              <a:t>En este tipo de clases tenemos que tener cuidado para implementar los constructores, constructor copia, operador = y el destructor.</a:t>
            </a:r>
          </a:p>
          <a:p>
            <a:pPr>
              <a:lnSpc>
                <a:spcPct val="80000"/>
              </a:lnSpc>
            </a:pPr>
            <a:endParaRPr lang="es-ES" sz="2400">
              <a:solidFill>
                <a:schemeClr val="accent2"/>
              </a:solidFill>
            </a:endParaRPr>
          </a:p>
          <a:p>
            <a:pPr>
              <a:lnSpc>
                <a:spcPct val="80000"/>
              </a:lnSpc>
            </a:pPr>
            <a:r>
              <a:rPr lang="es-ES" sz="2400">
                <a:solidFill>
                  <a:schemeClr val="accent2"/>
                </a:solidFill>
              </a:rPr>
              <a:t>Al trabajar con punteros no podremos hacer asignaciones directamente de los atributos del objeto, en ese caso habrá que hacer nuevas reservas de memoria y copiar los elementos.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55BBA88A-34CA-4843-9F21-B5101E3F3561}" type="slidenum">
              <a:rPr lang="es-ES">
                <a:solidFill>
                  <a:srgbClr val="000000"/>
                </a:solidFill>
              </a:rPr>
              <a:pPr/>
              <a:t>28</a:t>
            </a:fld>
            <a:endParaRPr lang="es-ES">
              <a:solidFill>
                <a:srgbClr val="000000"/>
              </a:solidFill>
            </a:endParaRPr>
          </a:p>
        </p:txBody>
      </p:sp>
      <p:sp>
        <p:nvSpPr>
          <p:cNvPr id="227330" name="Rectangle 2"/>
          <p:cNvSpPr>
            <a:spLocks noGrp="1" noChangeArrowheads="1"/>
          </p:cNvSpPr>
          <p:nvPr>
            <p:ph type="title"/>
          </p:nvPr>
        </p:nvSpPr>
        <p:spPr/>
        <p:txBody>
          <a:bodyPr/>
          <a:lstStyle/>
          <a:p>
            <a:r>
              <a:rPr lang="es-ES"/>
              <a:t>Ejemplo</a:t>
            </a:r>
          </a:p>
        </p:txBody>
      </p:sp>
      <p:sp>
        <p:nvSpPr>
          <p:cNvPr id="227331" name="Rectangle 3"/>
          <p:cNvSpPr>
            <a:spLocks noGrp="1" noChangeArrowheads="1"/>
          </p:cNvSpPr>
          <p:nvPr>
            <p:ph type="body" idx="1"/>
          </p:nvPr>
        </p:nvSpPr>
        <p:spPr/>
        <p:txBody>
          <a:bodyPr/>
          <a:lstStyle/>
          <a:p>
            <a:r>
              <a:rPr lang="es-ES">
                <a:solidFill>
                  <a:schemeClr val="accent2"/>
                </a:solidFill>
              </a:rPr>
              <a:t>Podemos implementar un array dinámico.</a:t>
            </a:r>
          </a:p>
          <a:p>
            <a:r>
              <a:rPr lang="es-ES">
                <a:solidFill>
                  <a:schemeClr val="accent2"/>
                </a:solidFill>
              </a:rPr>
              <a:t>Lo suyo es definirlo como un puntero y no limitar el espacio.</a:t>
            </a:r>
          </a:p>
          <a:p>
            <a:r>
              <a:rPr lang="es-ES">
                <a:solidFill>
                  <a:schemeClr val="accent2"/>
                </a:solidFill>
              </a:rPr>
              <a:t>class Vector {</a:t>
            </a:r>
          </a:p>
          <a:p>
            <a:pPr lvl="1">
              <a:buFontTx/>
              <a:buNone/>
            </a:pPr>
            <a:r>
              <a:rPr lang="es-ES">
                <a:solidFill>
                  <a:schemeClr val="accent2"/>
                </a:solidFill>
              </a:rPr>
              <a:t>private:</a:t>
            </a:r>
          </a:p>
          <a:p>
            <a:pPr lvl="1">
              <a:buFontTx/>
              <a:buNone/>
            </a:pPr>
            <a:r>
              <a:rPr lang="es-ES">
                <a:solidFill>
                  <a:schemeClr val="accent2"/>
                </a:solidFill>
              </a:rPr>
              <a:t>	int n;</a:t>
            </a:r>
          </a:p>
          <a:p>
            <a:pPr lvl="1">
              <a:buFontTx/>
              <a:buNone/>
            </a:pPr>
            <a:r>
              <a:rPr lang="es-ES">
                <a:solidFill>
                  <a:schemeClr val="accent2"/>
                </a:solidFill>
              </a:rPr>
              <a:t>	double *v;</a:t>
            </a:r>
          </a:p>
          <a:p>
            <a:pPr lvl="1">
              <a:buFontTx/>
              <a:buNone/>
            </a:pPr>
            <a:r>
              <a:rPr lang="es-ES">
                <a:solidFill>
                  <a:schemeClr val="accent2"/>
                </a:solidFill>
              </a:rPr>
              <a:t>};</a:t>
            </a:r>
          </a:p>
        </p:txBody>
      </p:sp>
      <p:sp>
        <p:nvSpPr>
          <p:cNvPr id="227332" name="Text Box 4"/>
          <p:cNvSpPr txBox="1">
            <a:spLocks noChangeArrowheads="1"/>
          </p:cNvSpPr>
          <p:nvPr/>
        </p:nvSpPr>
        <p:spPr bwMode="auto">
          <a:xfrm>
            <a:off x="4572000" y="3505200"/>
            <a:ext cx="3048000" cy="2082800"/>
          </a:xfrm>
          <a:prstGeom prst="rect">
            <a:avLst/>
          </a:prstGeom>
          <a:solidFill>
            <a:srgbClr val="FFFF99"/>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sz="2000">
                <a:solidFill>
                  <a:srgbClr val="000000"/>
                </a:solidFill>
              </a:rPr>
              <a:t>El constructor debe asignar memoria con new.</a:t>
            </a:r>
          </a:p>
          <a:p>
            <a:pPr algn="ctr" fontAlgn="base">
              <a:spcBef>
                <a:spcPct val="50000"/>
              </a:spcBef>
              <a:spcAft>
                <a:spcPct val="0"/>
              </a:spcAft>
            </a:pPr>
            <a:r>
              <a:rPr lang="es-ES" sz="2000">
                <a:solidFill>
                  <a:srgbClr val="000000"/>
                </a:solidFill>
              </a:rPr>
              <a:t>Y el destructor liberarla con delete [] porque es un array.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75361114-BC74-4194-89E2-A81F543F47A8}" type="slidenum">
              <a:rPr lang="es-ES">
                <a:solidFill>
                  <a:srgbClr val="000000"/>
                </a:solidFill>
              </a:rPr>
              <a:pPr/>
              <a:t>29</a:t>
            </a:fld>
            <a:endParaRPr lang="es-ES">
              <a:solidFill>
                <a:srgbClr val="000000"/>
              </a:solidFill>
            </a:endParaRPr>
          </a:p>
        </p:txBody>
      </p:sp>
      <p:sp>
        <p:nvSpPr>
          <p:cNvPr id="228354" name="Rectangle 2"/>
          <p:cNvSpPr>
            <a:spLocks noGrp="1" noChangeArrowheads="1"/>
          </p:cNvSpPr>
          <p:nvPr>
            <p:ph type="title"/>
          </p:nvPr>
        </p:nvSpPr>
        <p:spPr/>
        <p:txBody>
          <a:bodyPr/>
          <a:lstStyle/>
          <a:p>
            <a:r>
              <a:rPr lang="es-ES"/>
              <a:t>La reserva de memoria</a:t>
            </a:r>
          </a:p>
        </p:txBody>
      </p:sp>
      <p:sp>
        <p:nvSpPr>
          <p:cNvPr id="228355" name="Rectangle 3"/>
          <p:cNvSpPr>
            <a:spLocks noGrp="1" noChangeArrowheads="1"/>
          </p:cNvSpPr>
          <p:nvPr>
            <p:ph type="body" idx="1"/>
          </p:nvPr>
        </p:nvSpPr>
        <p:spPr/>
        <p:txBody>
          <a:bodyPr/>
          <a:lstStyle/>
          <a:p>
            <a:r>
              <a:rPr lang="es-ES">
                <a:solidFill>
                  <a:schemeClr val="accent2"/>
                </a:solidFill>
              </a:rPr>
              <a:t>Se puede hacer así:</a:t>
            </a:r>
          </a:p>
          <a:p>
            <a:r>
              <a:rPr lang="es-ES">
                <a:solidFill>
                  <a:schemeClr val="accent2"/>
                </a:solidFill>
              </a:rPr>
              <a:t>try {</a:t>
            </a:r>
          </a:p>
          <a:p>
            <a:pPr lvl="1">
              <a:buFontTx/>
              <a:buNone/>
            </a:pPr>
            <a:r>
              <a:rPr lang="es-ES">
                <a:solidFill>
                  <a:schemeClr val="accent2"/>
                </a:solidFill>
              </a:rPr>
              <a:t>double *p = new double[n];</a:t>
            </a:r>
          </a:p>
          <a:p>
            <a:pPr lvl="1">
              <a:buFontTx/>
              <a:buNone/>
            </a:pPr>
            <a:r>
              <a:rPr lang="es-ES">
                <a:solidFill>
                  <a:schemeClr val="accent2"/>
                </a:solidFill>
              </a:rPr>
              <a:t>return p;</a:t>
            </a:r>
          </a:p>
          <a:p>
            <a:pPr lvl="1">
              <a:buFontTx/>
              <a:buNone/>
            </a:pPr>
            <a:r>
              <a:rPr lang="es-ES">
                <a:solidFill>
                  <a:schemeClr val="accent2"/>
                </a:solidFill>
              </a:rPr>
              <a:t>} catch (</a:t>
            </a:r>
            <a:r>
              <a:rPr lang="es-ES" b="1">
                <a:solidFill>
                  <a:schemeClr val="accent2"/>
                </a:solidFill>
              </a:rPr>
              <a:t>bad_alloc</a:t>
            </a:r>
            <a:r>
              <a:rPr lang="es-ES">
                <a:solidFill>
                  <a:schemeClr val="accent2"/>
                </a:solidFill>
              </a:rPr>
              <a:t> e){</a:t>
            </a:r>
          </a:p>
          <a:p>
            <a:pPr lvl="1">
              <a:buFontTx/>
              <a:buNone/>
            </a:pPr>
            <a:r>
              <a:rPr lang="es-ES">
                <a:solidFill>
                  <a:schemeClr val="accent2"/>
                </a:solidFill>
              </a:rPr>
              <a:t>	cout &lt;&lt; “sin memoria”;</a:t>
            </a:r>
          </a:p>
          <a:p>
            <a:pPr lvl="1">
              <a:buFontTx/>
              <a:buNone/>
            </a:pPr>
            <a:r>
              <a:rPr lang="es-ES">
                <a:solidFill>
                  <a:schemeClr val="accent2"/>
                </a:solidFill>
              </a:rPr>
              <a:t>	exit (-1);</a:t>
            </a:r>
          </a:p>
          <a:p>
            <a:pPr lvl="1">
              <a:buFontTx/>
              <a:buNone/>
            </a:pPr>
            <a:r>
              <a:rPr lang="es-ES">
                <a:solidFill>
                  <a:schemeClr val="accent2"/>
                </a:solidFill>
              </a:rPr>
              <a:t>}</a:t>
            </a:r>
          </a:p>
        </p:txBody>
      </p:sp>
      <p:sp>
        <p:nvSpPr>
          <p:cNvPr id="228356" name="Text Box 4"/>
          <p:cNvSpPr txBox="1">
            <a:spLocks noChangeArrowheads="1"/>
          </p:cNvSpPr>
          <p:nvPr/>
        </p:nvSpPr>
        <p:spPr bwMode="auto">
          <a:xfrm>
            <a:off x="3276600" y="6019800"/>
            <a:ext cx="3200400" cy="406400"/>
          </a:xfrm>
          <a:prstGeom prst="rect">
            <a:avLst/>
          </a:prstGeom>
          <a:solidFill>
            <a:schemeClr val="accent1"/>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sz="2000">
                <a:solidFill>
                  <a:srgbClr val="000000"/>
                </a:solidFill>
              </a:rPr>
              <a:t>PRACTICA VECTOR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1829292D-088F-4750-AB80-AA6081CB63EE}" type="slidenum">
              <a:rPr lang="es-ES">
                <a:solidFill>
                  <a:srgbClr val="000000"/>
                </a:solidFill>
              </a:rPr>
              <a:pPr/>
              <a:t>3</a:t>
            </a:fld>
            <a:endParaRPr lang="es-ES">
              <a:solidFill>
                <a:srgbClr val="000000"/>
              </a:solidFill>
            </a:endParaRPr>
          </a:p>
        </p:txBody>
      </p:sp>
      <p:sp>
        <p:nvSpPr>
          <p:cNvPr id="159746" name="Rectangle 2"/>
          <p:cNvSpPr>
            <a:spLocks noGrp="1" noChangeArrowheads="1"/>
          </p:cNvSpPr>
          <p:nvPr>
            <p:ph type="title"/>
          </p:nvPr>
        </p:nvSpPr>
        <p:spPr/>
        <p:txBody>
          <a:bodyPr/>
          <a:lstStyle/>
          <a:p>
            <a:r>
              <a:rPr lang="es-ES"/>
              <a:t>Sintaxis</a:t>
            </a:r>
          </a:p>
        </p:txBody>
      </p:sp>
      <p:sp>
        <p:nvSpPr>
          <p:cNvPr id="159747" name="Rectangle 3"/>
          <p:cNvSpPr>
            <a:spLocks noGrp="1" noChangeArrowheads="1"/>
          </p:cNvSpPr>
          <p:nvPr>
            <p:ph type="body" idx="1"/>
          </p:nvPr>
        </p:nvSpPr>
        <p:spPr>
          <a:xfrm>
            <a:off x="457200" y="1600200"/>
            <a:ext cx="8229600" cy="5029200"/>
          </a:xfrm>
        </p:spPr>
        <p:txBody>
          <a:bodyPr/>
          <a:lstStyle/>
          <a:p>
            <a:pPr>
              <a:lnSpc>
                <a:spcPct val="80000"/>
              </a:lnSpc>
              <a:buFontTx/>
              <a:buNone/>
            </a:pPr>
            <a:r>
              <a:rPr lang="es-ES" sz="2400" dirty="0">
                <a:solidFill>
                  <a:schemeClr val="accent2"/>
                </a:solidFill>
              </a:rPr>
              <a:t>// Esta definición se almacenará en un fichero .h.</a:t>
            </a:r>
          </a:p>
          <a:p>
            <a:pPr>
              <a:lnSpc>
                <a:spcPct val="80000"/>
              </a:lnSpc>
              <a:buFontTx/>
              <a:buNone/>
            </a:pPr>
            <a:endParaRPr lang="es-ES" sz="2400" dirty="0">
              <a:solidFill>
                <a:schemeClr val="accent2"/>
              </a:solidFill>
            </a:endParaRPr>
          </a:p>
          <a:p>
            <a:pPr>
              <a:lnSpc>
                <a:spcPct val="80000"/>
              </a:lnSpc>
              <a:buFontTx/>
              <a:buNone/>
            </a:pPr>
            <a:r>
              <a:rPr lang="es-ES" sz="2400" b="1" dirty="0" err="1">
                <a:solidFill>
                  <a:schemeClr val="accent2"/>
                </a:solidFill>
              </a:rPr>
              <a:t>class</a:t>
            </a:r>
            <a:r>
              <a:rPr lang="es-ES" sz="2400" dirty="0">
                <a:solidFill>
                  <a:schemeClr val="accent2"/>
                </a:solidFill>
              </a:rPr>
              <a:t> </a:t>
            </a:r>
            <a:r>
              <a:rPr lang="es-ES" sz="2400" dirty="0" err="1">
                <a:solidFill>
                  <a:schemeClr val="accent2"/>
                </a:solidFill>
              </a:rPr>
              <a:t>nombreClase</a:t>
            </a:r>
            <a:r>
              <a:rPr lang="es-ES" sz="2400" dirty="0">
                <a:solidFill>
                  <a:schemeClr val="accent2"/>
                </a:solidFill>
              </a:rPr>
              <a:t> {</a:t>
            </a:r>
          </a:p>
          <a:p>
            <a:pPr>
              <a:lnSpc>
                <a:spcPct val="80000"/>
              </a:lnSpc>
              <a:buFontTx/>
              <a:buNone/>
            </a:pPr>
            <a:r>
              <a:rPr lang="es-ES" sz="2400" dirty="0">
                <a:solidFill>
                  <a:schemeClr val="accent2"/>
                </a:solidFill>
              </a:rPr>
              <a:t>	// Miembros privados.</a:t>
            </a:r>
          </a:p>
          <a:p>
            <a:pPr>
              <a:lnSpc>
                <a:spcPct val="80000"/>
              </a:lnSpc>
              <a:buFontTx/>
              <a:buNone/>
            </a:pPr>
            <a:r>
              <a:rPr lang="es-ES" sz="2400" dirty="0">
                <a:solidFill>
                  <a:schemeClr val="accent2"/>
                </a:solidFill>
              </a:rPr>
              <a:t>	</a:t>
            </a:r>
            <a:r>
              <a:rPr lang="es-ES" sz="2400" dirty="0" err="1">
                <a:solidFill>
                  <a:schemeClr val="accent2"/>
                </a:solidFill>
              </a:rPr>
              <a:t>private</a:t>
            </a:r>
            <a:r>
              <a:rPr lang="es-ES" sz="2400" dirty="0">
                <a:solidFill>
                  <a:schemeClr val="accent2"/>
                </a:solidFill>
              </a:rPr>
              <a:t>:</a:t>
            </a:r>
          </a:p>
          <a:p>
            <a:pPr>
              <a:lnSpc>
                <a:spcPct val="80000"/>
              </a:lnSpc>
              <a:buFontTx/>
              <a:buNone/>
            </a:pPr>
            <a:endParaRPr lang="es-ES" sz="2400" dirty="0">
              <a:solidFill>
                <a:schemeClr val="accent2"/>
              </a:solidFill>
            </a:endParaRPr>
          </a:p>
          <a:p>
            <a:pPr>
              <a:lnSpc>
                <a:spcPct val="80000"/>
              </a:lnSpc>
              <a:buFontTx/>
              <a:buNone/>
            </a:pPr>
            <a:r>
              <a:rPr lang="es-ES" sz="2400" dirty="0">
                <a:solidFill>
                  <a:schemeClr val="accent2"/>
                </a:solidFill>
              </a:rPr>
              <a:t>	// Miembros protegidos:</a:t>
            </a:r>
          </a:p>
          <a:p>
            <a:pPr>
              <a:lnSpc>
                <a:spcPct val="80000"/>
              </a:lnSpc>
              <a:buFontTx/>
              <a:buNone/>
            </a:pPr>
            <a:r>
              <a:rPr lang="es-ES" sz="2400" dirty="0">
                <a:solidFill>
                  <a:schemeClr val="accent2"/>
                </a:solidFill>
              </a:rPr>
              <a:t>	</a:t>
            </a:r>
            <a:r>
              <a:rPr lang="es-ES" sz="2400" dirty="0" err="1">
                <a:solidFill>
                  <a:schemeClr val="accent2"/>
                </a:solidFill>
              </a:rPr>
              <a:t>protected</a:t>
            </a:r>
            <a:r>
              <a:rPr lang="es-ES" sz="2400" dirty="0">
                <a:solidFill>
                  <a:schemeClr val="accent2"/>
                </a:solidFill>
              </a:rPr>
              <a:t>:</a:t>
            </a:r>
          </a:p>
          <a:p>
            <a:pPr>
              <a:lnSpc>
                <a:spcPct val="80000"/>
              </a:lnSpc>
              <a:buFontTx/>
              <a:buNone/>
            </a:pPr>
            <a:endParaRPr lang="es-ES" sz="2400" dirty="0">
              <a:solidFill>
                <a:schemeClr val="accent2"/>
              </a:solidFill>
            </a:endParaRPr>
          </a:p>
          <a:p>
            <a:pPr>
              <a:lnSpc>
                <a:spcPct val="80000"/>
              </a:lnSpc>
              <a:buFontTx/>
              <a:buNone/>
            </a:pPr>
            <a:r>
              <a:rPr lang="es-ES" sz="2400" dirty="0">
                <a:solidFill>
                  <a:schemeClr val="accent2"/>
                </a:solidFill>
              </a:rPr>
              <a:t>	// Miembros públicos:</a:t>
            </a:r>
          </a:p>
          <a:p>
            <a:pPr>
              <a:lnSpc>
                <a:spcPct val="80000"/>
              </a:lnSpc>
              <a:buFontTx/>
              <a:buNone/>
            </a:pPr>
            <a:r>
              <a:rPr lang="es-ES" sz="2400" dirty="0">
                <a:solidFill>
                  <a:schemeClr val="accent2"/>
                </a:solidFill>
              </a:rPr>
              <a:t>	</a:t>
            </a:r>
            <a:r>
              <a:rPr lang="es-ES" sz="2400" dirty="0" err="1">
                <a:solidFill>
                  <a:schemeClr val="accent2"/>
                </a:solidFill>
              </a:rPr>
              <a:t>public</a:t>
            </a:r>
            <a:r>
              <a:rPr lang="es-ES" sz="2400" dirty="0">
                <a:solidFill>
                  <a:schemeClr val="accent2"/>
                </a:solidFill>
              </a:rPr>
              <a:t>:</a:t>
            </a:r>
          </a:p>
          <a:p>
            <a:pPr>
              <a:lnSpc>
                <a:spcPct val="80000"/>
              </a:lnSpc>
              <a:buFontTx/>
              <a:buNone/>
            </a:pPr>
            <a:endParaRPr lang="es-ES" sz="2400" dirty="0">
              <a:solidFill>
                <a:schemeClr val="accent2"/>
              </a:solidFill>
            </a:endParaRPr>
          </a:p>
          <a:p>
            <a:pPr>
              <a:lnSpc>
                <a:spcPct val="80000"/>
              </a:lnSpc>
              <a:buFontTx/>
              <a:buNone/>
            </a:pPr>
            <a:r>
              <a:rPr lang="es-ES" sz="2400" dirty="0">
                <a:solidFill>
                  <a:schemeClr val="accent2"/>
                </a:solidFill>
              </a:rPr>
              <a:t>};  // Miembros pueden ser atributos o métodos.</a:t>
            </a:r>
          </a:p>
        </p:txBody>
      </p:sp>
      <p:sp>
        <p:nvSpPr>
          <p:cNvPr id="159748" name="Text Box 4"/>
          <p:cNvSpPr txBox="1">
            <a:spLocks noChangeArrowheads="1"/>
          </p:cNvSpPr>
          <p:nvPr/>
        </p:nvSpPr>
        <p:spPr bwMode="auto">
          <a:xfrm>
            <a:off x="2743200" y="6491288"/>
            <a:ext cx="4572000" cy="376237"/>
          </a:xfrm>
          <a:prstGeom prst="rect">
            <a:avLst/>
          </a:prstGeom>
          <a:solidFill>
            <a:schemeClr val="accent1"/>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a:solidFill>
                  <a:srgbClr val="000000"/>
                </a:solidFill>
              </a:rPr>
              <a:t>PRÁCTICA CLASE PUNTO2D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C902C10-3C0C-4DC3-86D6-8977AE822EA8}" type="slidenum">
              <a:rPr lang="es-ES">
                <a:solidFill>
                  <a:srgbClr val="000000"/>
                </a:solidFill>
              </a:rPr>
              <a:pPr/>
              <a:t>30</a:t>
            </a:fld>
            <a:endParaRPr lang="es-ES">
              <a:solidFill>
                <a:srgbClr val="000000"/>
              </a:solidFill>
            </a:endParaRPr>
          </a:p>
        </p:txBody>
      </p:sp>
      <p:sp>
        <p:nvSpPr>
          <p:cNvPr id="80898" name="Rectangle 2"/>
          <p:cNvSpPr>
            <a:spLocks noGrp="1" noChangeArrowheads="1"/>
          </p:cNvSpPr>
          <p:nvPr>
            <p:ph type="title"/>
          </p:nvPr>
        </p:nvSpPr>
        <p:spPr/>
        <p:txBody>
          <a:bodyPr/>
          <a:lstStyle/>
          <a:p>
            <a:r>
              <a:rPr lang="es-ES"/>
              <a:t>Atributos y métodos static</a:t>
            </a:r>
          </a:p>
        </p:txBody>
      </p:sp>
      <p:sp>
        <p:nvSpPr>
          <p:cNvPr id="80899" name="Rectangle 3"/>
          <p:cNvSpPr>
            <a:spLocks noGrp="1" noChangeArrowheads="1"/>
          </p:cNvSpPr>
          <p:nvPr>
            <p:ph type="body" idx="1"/>
          </p:nvPr>
        </p:nvSpPr>
        <p:spPr/>
        <p:txBody>
          <a:bodyPr/>
          <a:lstStyle/>
          <a:p>
            <a:r>
              <a:rPr lang="es-ES">
                <a:solidFill>
                  <a:schemeClr val="accent2"/>
                </a:solidFill>
              </a:rPr>
              <a:t>Los atributos static son variables compartidas por todos los objetos de una clase.</a:t>
            </a:r>
          </a:p>
          <a:p>
            <a:pPr lvl="1"/>
            <a:r>
              <a:rPr lang="es-ES">
                <a:solidFill>
                  <a:schemeClr val="accent2"/>
                </a:solidFill>
              </a:rPr>
              <a:t>Se puede acceder a ellos a través de la clase sin necesidad de crear un objeto.</a:t>
            </a:r>
          </a:p>
          <a:p>
            <a:endParaRPr lang="es-ES">
              <a:solidFill>
                <a:schemeClr val="accent2"/>
              </a:solidFill>
            </a:endParaRPr>
          </a:p>
          <a:p>
            <a:r>
              <a:rPr lang="es-ES">
                <a:solidFill>
                  <a:schemeClr val="accent2"/>
                </a:solidFill>
              </a:rPr>
              <a:t>O acceder a un método sin crear el objeto previamente </a:t>
            </a:r>
            <a:r>
              <a:rPr lang="es-ES">
                <a:solidFill>
                  <a:schemeClr val="accent2"/>
                </a:solidFill>
                <a:sym typeface="Wingdings" pitchFamily="2" charset="2"/>
              </a:rPr>
              <a:t> métodos static.</a:t>
            </a:r>
            <a:endParaRPr lang="es-ES">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7860A46-630B-4DE8-BA43-E5BE6903FBB4}" type="slidenum">
              <a:rPr lang="es-ES">
                <a:solidFill>
                  <a:srgbClr val="000000"/>
                </a:solidFill>
              </a:rPr>
              <a:pPr/>
              <a:t>31</a:t>
            </a:fld>
            <a:endParaRPr lang="es-ES">
              <a:solidFill>
                <a:srgbClr val="000000"/>
              </a:solidFill>
            </a:endParaRPr>
          </a:p>
        </p:txBody>
      </p:sp>
      <p:sp>
        <p:nvSpPr>
          <p:cNvPr id="229378" name="Rectangle 2"/>
          <p:cNvSpPr>
            <a:spLocks noGrp="1" noChangeArrowheads="1"/>
          </p:cNvSpPr>
          <p:nvPr>
            <p:ph type="title"/>
          </p:nvPr>
        </p:nvSpPr>
        <p:spPr/>
        <p:txBody>
          <a:bodyPr/>
          <a:lstStyle/>
          <a:p>
            <a:r>
              <a:rPr lang="es-ES"/>
              <a:t>Atributos y métodos static</a:t>
            </a:r>
          </a:p>
        </p:txBody>
      </p:sp>
      <p:sp>
        <p:nvSpPr>
          <p:cNvPr id="229379" name="Rectangle 3"/>
          <p:cNvSpPr>
            <a:spLocks noGrp="1" noChangeArrowheads="1"/>
          </p:cNvSpPr>
          <p:nvPr>
            <p:ph type="body" idx="1"/>
          </p:nvPr>
        </p:nvSpPr>
        <p:spPr/>
        <p:txBody>
          <a:bodyPr/>
          <a:lstStyle/>
          <a:p>
            <a:pPr>
              <a:lnSpc>
                <a:spcPct val="90000"/>
              </a:lnSpc>
            </a:pPr>
            <a:r>
              <a:rPr lang="es-ES" sz="2400">
                <a:solidFill>
                  <a:schemeClr val="accent2"/>
                </a:solidFill>
              </a:rPr>
              <a:t>Los atributos static tienen los tres niveles de acceso: public, protected y private.</a:t>
            </a:r>
          </a:p>
          <a:p>
            <a:pPr>
              <a:lnSpc>
                <a:spcPct val="90000"/>
              </a:lnSpc>
            </a:pPr>
            <a:r>
              <a:rPr lang="es-ES" sz="2400">
                <a:solidFill>
                  <a:schemeClr val="accent2"/>
                </a:solidFill>
              </a:rPr>
              <a:t>Si tienen acceso public pueden ser accedidas desde fuera (de la clase) mediante el nombre de la clase. </a:t>
            </a:r>
          </a:p>
          <a:p>
            <a:pPr lvl="1">
              <a:lnSpc>
                <a:spcPct val="90000"/>
              </a:lnSpc>
            </a:pPr>
            <a:r>
              <a:rPr lang="es-ES" sz="2000">
                <a:solidFill>
                  <a:schemeClr val="accent2"/>
                </a:solidFill>
              </a:rPr>
              <a:t>nombreClase::varStatic</a:t>
            </a:r>
          </a:p>
          <a:p>
            <a:pPr>
              <a:lnSpc>
                <a:spcPct val="90000"/>
              </a:lnSpc>
            </a:pPr>
            <a:endParaRPr lang="es-ES" sz="2400">
              <a:solidFill>
                <a:schemeClr val="accent2"/>
              </a:solidFill>
            </a:endParaRPr>
          </a:p>
          <a:p>
            <a:pPr>
              <a:lnSpc>
                <a:spcPct val="90000"/>
              </a:lnSpc>
            </a:pPr>
            <a:r>
              <a:rPr lang="es-ES" sz="2400">
                <a:solidFill>
                  <a:schemeClr val="accent2"/>
                </a:solidFill>
              </a:rPr>
              <a:t>En el caso de los métodos no se dispone de this. </a:t>
            </a:r>
          </a:p>
          <a:p>
            <a:pPr>
              <a:lnSpc>
                <a:spcPct val="90000"/>
              </a:lnSpc>
            </a:pPr>
            <a:r>
              <a:rPr lang="es-ES" sz="2400">
                <a:solidFill>
                  <a:schemeClr val="accent2"/>
                </a:solidFill>
              </a:rPr>
              <a:t>Hay que tener en cuenta que se les llaman sin crear un objeto de la clase. </a:t>
            </a:r>
          </a:p>
          <a:p>
            <a:pPr>
              <a:lnSpc>
                <a:spcPct val="90000"/>
              </a:lnSpc>
            </a:pPr>
            <a:r>
              <a:rPr lang="es-ES" sz="2400">
                <a:solidFill>
                  <a:schemeClr val="accent2"/>
                </a:solidFill>
              </a:rPr>
              <a:t>Igual que las variables se les llama a través del nombre de la clase y el operador de resolución de ámbito.</a:t>
            </a:r>
          </a:p>
          <a:p>
            <a:pPr lvl="1">
              <a:lnSpc>
                <a:spcPct val="90000"/>
              </a:lnSpc>
            </a:pPr>
            <a:r>
              <a:rPr lang="es-ES" sz="2000">
                <a:solidFill>
                  <a:schemeClr val="accent2"/>
                </a:solidFill>
              </a:rPr>
              <a:t>nombreClase::nombreMetodoStatic</a:t>
            </a:r>
          </a:p>
          <a:p>
            <a:pPr>
              <a:lnSpc>
                <a:spcPct val="90000"/>
              </a:lnSpc>
            </a:pPr>
            <a:endParaRPr lang="es-ES" sz="2400">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A939A58-1327-4D9B-A161-716CE9A7343F}" type="slidenum">
              <a:rPr lang="es-ES">
                <a:solidFill>
                  <a:srgbClr val="000000"/>
                </a:solidFill>
              </a:rPr>
              <a:pPr/>
              <a:t>32</a:t>
            </a:fld>
            <a:endParaRPr lang="es-ES">
              <a:solidFill>
                <a:srgbClr val="000000"/>
              </a:solidFill>
            </a:endParaRPr>
          </a:p>
        </p:txBody>
      </p:sp>
      <p:sp>
        <p:nvSpPr>
          <p:cNvPr id="230402" name="Rectangle 2"/>
          <p:cNvSpPr>
            <a:spLocks noGrp="1" noChangeArrowheads="1"/>
          </p:cNvSpPr>
          <p:nvPr>
            <p:ph type="title"/>
          </p:nvPr>
        </p:nvSpPr>
        <p:spPr>
          <a:xfrm>
            <a:off x="457200" y="0"/>
            <a:ext cx="8229600" cy="685800"/>
          </a:xfrm>
        </p:spPr>
        <p:txBody>
          <a:bodyPr/>
          <a:lstStyle/>
          <a:p>
            <a:r>
              <a:rPr lang="es-ES" sz="4000"/>
              <a:t>Ejemplo</a:t>
            </a:r>
          </a:p>
        </p:txBody>
      </p:sp>
      <p:sp>
        <p:nvSpPr>
          <p:cNvPr id="230403" name="Rectangle 3"/>
          <p:cNvSpPr>
            <a:spLocks noGrp="1" noChangeArrowheads="1"/>
          </p:cNvSpPr>
          <p:nvPr>
            <p:ph type="body" idx="1"/>
          </p:nvPr>
        </p:nvSpPr>
        <p:spPr>
          <a:xfrm>
            <a:off x="457200" y="762000"/>
            <a:ext cx="8229600" cy="6096000"/>
          </a:xfrm>
        </p:spPr>
        <p:txBody>
          <a:bodyPr/>
          <a:lstStyle/>
          <a:p>
            <a:pPr>
              <a:lnSpc>
                <a:spcPct val="80000"/>
              </a:lnSpc>
              <a:buFontTx/>
              <a:buNone/>
            </a:pPr>
            <a:r>
              <a:rPr lang="es-ES" sz="1800" b="1">
                <a:solidFill>
                  <a:schemeClr val="accent2"/>
                </a:solidFill>
              </a:rPr>
              <a:t>// Definición:</a:t>
            </a:r>
          </a:p>
          <a:p>
            <a:pPr>
              <a:lnSpc>
                <a:spcPct val="80000"/>
              </a:lnSpc>
              <a:buFontTx/>
              <a:buNone/>
            </a:pPr>
            <a:r>
              <a:rPr lang="es-ES" sz="1800">
                <a:solidFill>
                  <a:schemeClr val="accent2"/>
                </a:solidFill>
              </a:rPr>
              <a:t>class CFecha {</a:t>
            </a:r>
          </a:p>
          <a:p>
            <a:pPr lvl="1">
              <a:lnSpc>
                <a:spcPct val="80000"/>
              </a:lnSpc>
              <a:buFontTx/>
              <a:buNone/>
            </a:pPr>
            <a:r>
              <a:rPr lang="es-ES" sz="1600">
                <a:solidFill>
                  <a:schemeClr val="accent2"/>
                </a:solidFill>
              </a:rPr>
              <a:t>private:</a:t>
            </a:r>
          </a:p>
          <a:p>
            <a:pPr lvl="1">
              <a:lnSpc>
                <a:spcPct val="80000"/>
              </a:lnSpc>
              <a:buFontTx/>
              <a:buNone/>
            </a:pPr>
            <a:r>
              <a:rPr lang="es-ES" sz="1600">
                <a:solidFill>
                  <a:schemeClr val="accent2"/>
                </a:solidFill>
              </a:rPr>
              <a:t>    int dia, mes, anyo;</a:t>
            </a:r>
          </a:p>
          <a:p>
            <a:pPr lvl="1">
              <a:lnSpc>
                <a:spcPct val="80000"/>
              </a:lnSpc>
              <a:buFontTx/>
              <a:buNone/>
            </a:pPr>
            <a:r>
              <a:rPr lang="es-ES" sz="1600">
                <a:solidFill>
                  <a:schemeClr val="accent2"/>
                </a:solidFill>
              </a:rPr>
              <a:t>    static CFecha fechaPorOmision; </a:t>
            </a:r>
          </a:p>
          <a:p>
            <a:pPr lvl="1">
              <a:lnSpc>
                <a:spcPct val="80000"/>
              </a:lnSpc>
              <a:buFontTx/>
              <a:buNone/>
            </a:pPr>
            <a:r>
              <a:rPr lang="es-ES" sz="1600">
                <a:solidFill>
                  <a:schemeClr val="accent2"/>
                </a:solidFill>
              </a:rPr>
              <a:t>public:</a:t>
            </a:r>
          </a:p>
          <a:p>
            <a:pPr lvl="1">
              <a:lnSpc>
                <a:spcPct val="80000"/>
              </a:lnSpc>
              <a:buFontTx/>
              <a:buNone/>
            </a:pPr>
            <a:r>
              <a:rPr lang="es-ES" sz="1600">
                <a:solidFill>
                  <a:schemeClr val="accent2"/>
                </a:solidFill>
              </a:rPr>
              <a:t>	// resto de métodos.</a:t>
            </a:r>
          </a:p>
          <a:p>
            <a:pPr lvl="1">
              <a:lnSpc>
                <a:spcPct val="80000"/>
              </a:lnSpc>
              <a:buFontTx/>
              <a:buNone/>
            </a:pPr>
            <a:r>
              <a:rPr lang="es-ES" sz="1600">
                <a:solidFill>
                  <a:schemeClr val="accent2"/>
                </a:solidFill>
              </a:rPr>
              <a:t>	static void obtenerFechaActual(int&amp;, int&amp;, int&amp;);</a:t>
            </a:r>
          </a:p>
          <a:p>
            <a:pPr lvl="1">
              <a:lnSpc>
                <a:spcPct val="80000"/>
              </a:lnSpc>
              <a:buFontTx/>
              <a:buNone/>
            </a:pPr>
            <a:r>
              <a:rPr lang="es-ES" sz="1600">
                <a:solidFill>
                  <a:schemeClr val="accent2"/>
                </a:solidFill>
              </a:rPr>
              <a:t>};</a:t>
            </a:r>
          </a:p>
          <a:p>
            <a:pPr lvl="1">
              <a:lnSpc>
                <a:spcPct val="80000"/>
              </a:lnSpc>
              <a:buFontTx/>
              <a:buNone/>
            </a:pPr>
            <a:endParaRPr lang="es-ES" sz="1600">
              <a:solidFill>
                <a:schemeClr val="accent2"/>
              </a:solidFill>
            </a:endParaRPr>
          </a:p>
          <a:p>
            <a:pPr lvl="1">
              <a:lnSpc>
                <a:spcPct val="80000"/>
              </a:lnSpc>
              <a:buFontTx/>
              <a:buNone/>
            </a:pPr>
            <a:r>
              <a:rPr lang="es-ES" sz="1600" b="1">
                <a:solidFill>
                  <a:schemeClr val="accent2"/>
                </a:solidFill>
              </a:rPr>
              <a:t>// Implementación:</a:t>
            </a:r>
          </a:p>
          <a:p>
            <a:pPr lvl="1">
              <a:lnSpc>
                <a:spcPct val="80000"/>
              </a:lnSpc>
              <a:buFontTx/>
              <a:buNone/>
            </a:pPr>
            <a:r>
              <a:rPr lang="es-ES" sz="1600">
                <a:solidFill>
                  <a:schemeClr val="accent2"/>
                </a:solidFill>
              </a:rPr>
              <a:t>void CFecha::obtenerFechaActual(int&amp; dd, int&amp; mm, int&amp; aaaa){</a:t>
            </a:r>
          </a:p>
          <a:p>
            <a:pPr lvl="1">
              <a:lnSpc>
                <a:spcPct val="80000"/>
              </a:lnSpc>
              <a:buFontTx/>
              <a:buNone/>
            </a:pPr>
            <a:r>
              <a:rPr lang="es-ES" sz="1600">
                <a:solidFill>
                  <a:schemeClr val="accent2"/>
                </a:solidFill>
              </a:rPr>
              <a:t>  // Obtener la fecha actual.</a:t>
            </a:r>
          </a:p>
          <a:p>
            <a:pPr lvl="1">
              <a:lnSpc>
                <a:spcPct val="80000"/>
              </a:lnSpc>
              <a:buFontTx/>
              <a:buNone/>
            </a:pPr>
            <a:r>
              <a:rPr lang="es-ES" sz="1600">
                <a:solidFill>
                  <a:schemeClr val="accent2"/>
                </a:solidFill>
              </a:rPr>
              <a:t>  struct tm *fh;</a:t>
            </a:r>
          </a:p>
          <a:p>
            <a:pPr lvl="1">
              <a:lnSpc>
                <a:spcPct val="80000"/>
              </a:lnSpc>
              <a:buFontTx/>
              <a:buNone/>
            </a:pPr>
            <a:r>
              <a:rPr lang="es-ES" sz="1600">
                <a:solidFill>
                  <a:schemeClr val="accent2"/>
                </a:solidFill>
              </a:rPr>
              <a:t>  time_t segundos;</a:t>
            </a:r>
          </a:p>
          <a:p>
            <a:pPr lvl="1">
              <a:lnSpc>
                <a:spcPct val="80000"/>
              </a:lnSpc>
              <a:buFontTx/>
              <a:buNone/>
            </a:pPr>
            <a:r>
              <a:rPr lang="es-ES" sz="1600">
                <a:solidFill>
                  <a:schemeClr val="accent2"/>
                </a:solidFill>
              </a:rPr>
              <a:t>  time(&amp;segundos);</a:t>
            </a:r>
          </a:p>
          <a:p>
            <a:pPr lvl="1">
              <a:lnSpc>
                <a:spcPct val="80000"/>
              </a:lnSpc>
              <a:buFontTx/>
              <a:buNone/>
            </a:pPr>
            <a:r>
              <a:rPr lang="es-ES" sz="1600">
                <a:solidFill>
                  <a:schemeClr val="accent2"/>
                </a:solidFill>
              </a:rPr>
              <a:t>  fh = localtime(&amp;segundos);</a:t>
            </a:r>
          </a:p>
          <a:p>
            <a:pPr lvl="1">
              <a:lnSpc>
                <a:spcPct val="80000"/>
              </a:lnSpc>
              <a:buFontTx/>
              <a:buNone/>
            </a:pPr>
            <a:r>
              <a:rPr lang="es-ES" sz="1600">
                <a:solidFill>
                  <a:schemeClr val="accent2"/>
                </a:solidFill>
              </a:rPr>
              <a:t>  dd = fh-&gt;tm_mday; mm = fh-&gt;tm_mon; aaaa = fh-&gt;tm_year+1900;</a:t>
            </a:r>
          </a:p>
          <a:p>
            <a:pPr lvl="1">
              <a:lnSpc>
                <a:spcPct val="80000"/>
              </a:lnSpc>
              <a:buFontTx/>
              <a:buNone/>
            </a:pPr>
            <a:r>
              <a:rPr lang="es-ES" sz="1600">
                <a:solidFill>
                  <a:schemeClr val="accent2"/>
                </a:solidFill>
              </a:rPr>
              <a:t>}</a:t>
            </a:r>
          </a:p>
          <a:p>
            <a:pPr lvl="1">
              <a:lnSpc>
                <a:spcPct val="80000"/>
              </a:lnSpc>
              <a:buFontTx/>
              <a:buNone/>
            </a:pPr>
            <a:endParaRPr lang="es-ES" sz="1600">
              <a:solidFill>
                <a:schemeClr val="accent2"/>
              </a:solidFill>
            </a:endParaRPr>
          </a:p>
          <a:p>
            <a:pPr lvl="1">
              <a:lnSpc>
                <a:spcPct val="80000"/>
              </a:lnSpc>
              <a:buFontTx/>
              <a:buNone/>
            </a:pPr>
            <a:r>
              <a:rPr lang="es-ES" sz="1600" b="1">
                <a:solidFill>
                  <a:schemeClr val="accent2"/>
                </a:solidFill>
              </a:rPr>
              <a:t>// Llamada:</a:t>
            </a:r>
          </a:p>
          <a:p>
            <a:pPr lvl="1">
              <a:lnSpc>
                <a:spcPct val="80000"/>
              </a:lnSpc>
              <a:buFontTx/>
              <a:buNone/>
            </a:pPr>
            <a:r>
              <a:rPr lang="es-ES" sz="1600">
                <a:solidFill>
                  <a:schemeClr val="accent2"/>
                </a:solidFill>
              </a:rPr>
              <a:t>int d, m, a;</a:t>
            </a:r>
          </a:p>
          <a:p>
            <a:pPr lvl="1">
              <a:lnSpc>
                <a:spcPct val="80000"/>
              </a:lnSpc>
              <a:buFontTx/>
              <a:buNone/>
            </a:pPr>
            <a:r>
              <a:rPr lang="es-ES" sz="1600">
                <a:solidFill>
                  <a:schemeClr val="accent2"/>
                </a:solidFill>
              </a:rPr>
              <a:t>Cfecha::obtenerFechaActual(d,m,a);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55776" y="274638"/>
            <a:ext cx="6131024" cy="778098"/>
          </a:xfrm>
        </p:spPr>
        <p:txBody>
          <a:bodyPr/>
          <a:lstStyle/>
          <a:p>
            <a:r>
              <a:rPr lang="es-ES" dirty="0"/>
              <a:t>Ejemplo </a:t>
            </a:r>
            <a:r>
              <a:rPr lang="es-ES" dirty="0" err="1"/>
              <a:t>Singleton</a:t>
            </a:r>
            <a:endParaRPr lang="es-ES" dirty="0"/>
          </a:p>
        </p:txBody>
      </p:sp>
      <p:sp>
        <p:nvSpPr>
          <p:cNvPr id="4" name="3 Marcador de número de diapositiva"/>
          <p:cNvSpPr>
            <a:spLocks noGrp="1"/>
          </p:cNvSpPr>
          <p:nvPr>
            <p:ph type="sldNum" sz="quarter" idx="12"/>
          </p:nvPr>
        </p:nvSpPr>
        <p:spPr/>
        <p:txBody>
          <a:bodyPr/>
          <a:lstStyle/>
          <a:p>
            <a:fld id="{438AF47D-A021-4E39-9F44-197158316C50}" type="slidenum">
              <a:rPr lang="es-ES" smtClean="0">
                <a:solidFill>
                  <a:srgbClr val="000000"/>
                </a:solidFill>
              </a:rPr>
              <a:pPr/>
              <a:t>33</a:t>
            </a:fld>
            <a:endParaRPr lang="es-ES">
              <a:solidFill>
                <a:srgbClr val="00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395536" y="1124744"/>
            <a:ext cx="5514975" cy="3362325"/>
          </a:xfrm>
          <a:prstGeom prst="rect">
            <a:avLst/>
          </a:prstGeom>
          <a:noFill/>
          <a:ln w="9525">
            <a:noFill/>
            <a:miter lim="800000"/>
            <a:headEnd/>
            <a:tailEnd/>
          </a:ln>
        </p:spPr>
      </p:pic>
      <p:sp>
        <p:nvSpPr>
          <p:cNvPr id="6" name="5 CuadroTexto"/>
          <p:cNvSpPr txBox="1"/>
          <p:nvPr/>
        </p:nvSpPr>
        <p:spPr>
          <a:xfrm>
            <a:off x="827584" y="5013176"/>
            <a:ext cx="6966010" cy="923330"/>
          </a:xfrm>
          <a:prstGeom prst="rect">
            <a:avLst/>
          </a:prstGeom>
          <a:solidFill>
            <a:schemeClr val="accent1"/>
          </a:solidFill>
        </p:spPr>
        <p:txBody>
          <a:bodyPr wrap="none" rtlCol="0">
            <a:spAutoFit/>
          </a:bodyPr>
          <a:lstStyle/>
          <a:p>
            <a:r>
              <a:rPr lang="es-ES" dirty="0"/>
              <a:t>En el CPP </a:t>
            </a:r>
            <a:r>
              <a:rPr lang="es-ES" dirty="0">
                <a:sym typeface="Wingdings" pitchFamily="2" charset="2"/>
              </a:rPr>
              <a:t> </a:t>
            </a:r>
            <a:r>
              <a:rPr lang="es-ES" dirty="0" err="1">
                <a:sym typeface="Wingdings" pitchFamily="2" charset="2"/>
              </a:rPr>
              <a:t>IdiomaSingleton</a:t>
            </a:r>
            <a:r>
              <a:rPr lang="es-ES" dirty="0">
                <a:sym typeface="Wingdings" pitchFamily="2" charset="2"/>
              </a:rPr>
              <a:t> *</a:t>
            </a:r>
            <a:r>
              <a:rPr lang="es-ES" dirty="0" err="1">
                <a:sym typeface="Wingdings" pitchFamily="2" charset="2"/>
              </a:rPr>
              <a:t>IdiomaSingleton</a:t>
            </a:r>
            <a:r>
              <a:rPr lang="es-ES" dirty="0">
                <a:sym typeface="Wingdings" pitchFamily="2" charset="2"/>
              </a:rPr>
              <a:t>::</a:t>
            </a:r>
            <a:r>
              <a:rPr lang="es-ES" dirty="0" err="1">
                <a:sym typeface="Wingdings" pitchFamily="2" charset="2"/>
              </a:rPr>
              <a:t>instance</a:t>
            </a:r>
            <a:r>
              <a:rPr lang="es-ES" dirty="0">
                <a:sym typeface="Wingdings" pitchFamily="2" charset="2"/>
              </a:rPr>
              <a:t> = NULL;</a:t>
            </a:r>
          </a:p>
          <a:p>
            <a:endParaRPr lang="es-ES" dirty="0">
              <a:sym typeface="Wingdings" pitchFamily="2" charset="2"/>
            </a:endParaRPr>
          </a:p>
          <a:p>
            <a:r>
              <a:rPr lang="es-ES" dirty="0">
                <a:sym typeface="Wingdings" pitchFamily="2" charset="2"/>
              </a:rPr>
              <a:t>Después la implementación de todos los métodos!!</a:t>
            </a:r>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C6BC579-CDFE-488C-8255-146D4E981755}" type="slidenum">
              <a:rPr lang="es-ES">
                <a:solidFill>
                  <a:srgbClr val="000000"/>
                </a:solidFill>
              </a:rPr>
              <a:pPr/>
              <a:t>34</a:t>
            </a:fld>
            <a:endParaRPr lang="es-ES">
              <a:solidFill>
                <a:srgbClr val="000000"/>
              </a:solidFill>
            </a:endParaRPr>
          </a:p>
        </p:txBody>
      </p:sp>
      <p:sp>
        <p:nvSpPr>
          <p:cNvPr id="188418" name="Rectangle 2"/>
          <p:cNvSpPr>
            <a:spLocks noGrp="1" noChangeArrowheads="1"/>
          </p:cNvSpPr>
          <p:nvPr>
            <p:ph type="title"/>
          </p:nvPr>
        </p:nvSpPr>
        <p:spPr/>
        <p:txBody>
          <a:bodyPr/>
          <a:lstStyle/>
          <a:p>
            <a:r>
              <a:rPr lang="es-ES"/>
              <a:t>Atributos que son objetos</a:t>
            </a:r>
          </a:p>
        </p:txBody>
      </p:sp>
      <p:sp>
        <p:nvSpPr>
          <p:cNvPr id="188419" name="Rectangle 3"/>
          <p:cNvSpPr>
            <a:spLocks noGrp="1" noChangeArrowheads="1"/>
          </p:cNvSpPr>
          <p:nvPr>
            <p:ph type="body" idx="1"/>
          </p:nvPr>
        </p:nvSpPr>
        <p:spPr/>
        <p:txBody>
          <a:bodyPr/>
          <a:lstStyle/>
          <a:p>
            <a:r>
              <a:rPr lang="es-ES">
                <a:solidFill>
                  <a:schemeClr val="accent2"/>
                </a:solidFill>
              </a:rPr>
              <a:t>Podemos tener objetos de otras clases que son atributos en este caso estamos estableciendo una </a:t>
            </a:r>
            <a:r>
              <a:rPr lang="es-ES" b="1">
                <a:solidFill>
                  <a:schemeClr val="accent2"/>
                </a:solidFill>
              </a:rPr>
              <a:t>relación de composición</a:t>
            </a:r>
            <a:r>
              <a:rPr lang="es-ES">
                <a:solidFill>
                  <a:schemeClr val="accent2"/>
                </a:solidFill>
              </a:rPr>
              <a:t> con los objetos.</a:t>
            </a:r>
          </a:p>
          <a:p>
            <a:endParaRPr lang="es-ES">
              <a:solidFill>
                <a:schemeClr val="accent2"/>
              </a:solidFill>
            </a:endParaRPr>
          </a:p>
          <a:p>
            <a:r>
              <a:rPr lang="es-ES">
                <a:solidFill>
                  <a:schemeClr val="accent2"/>
                </a:solidFill>
              </a:rPr>
              <a:t>Por ejemplo, podemos definir un objeto recta a partir de dos puntos, es decir, una recta se compone de dos puntos.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374E0B8D-1261-425C-87EC-C4394B47B8F9}" type="slidenum">
              <a:rPr lang="es-ES">
                <a:solidFill>
                  <a:srgbClr val="000000"/>
                </a:solidFill>
              </a:rPr>
              <a:pPr/>
              <a:t>35</a:t>
            </a:fld>
            <a:endParaRPr lang="es-ES">
              <a:solidFill>
                <a:srgbClr val="000000"/>
              </a:solidFill>
            </a:endParaRPr>
          </a:p>
        </p:txBody>
      </p:sp>
      <p:sp>
        <p:nvSpPr>
          <p:cNvPr id="231426" name="Rectangle 2"/>
          <p:cNvSpPr>
            <a:spLocks noGrp="1" noChangeArrowheads="1"/>
          </p:cNvSpPr>
          <p:nvPr>
            <p:ph type="title"/>
          </p:nvPr>
        </p:nvSpPr>
        <p:spPr>
          <a:xfrm>
            <a:off x="457200" y="0"/>
            <a:ext cx="8229600" cy="792163"/>
          </a:xfrm>
        </p:spPr>
        <p:txBody>
          <a:bodyPr/>
          <a:lstStyle/>
          <a:p>
            <a:r>
              <a:rPr lang="es-ES"/>
              <a:t>Ejemplo</a:t>
            </a:r>
          </a:p>
        </p:txBody>
      </p:sp>
      <p:sp>
        <p:nvSpPr>
          <p:cNvPr id="231428" name="Rectangle 4"/>
          <p:cNvSpPr>
            <a:spLocks noGrp="1" noChangeArrowheads="1"/>
          </p:cNvSpPr>
          <p:nvPr>
            <p:ph type="body" sz="half" idx="1"/>
          </p:nvPr>
        </p:nvSpPr>
        <p:spPr>
          <a:xfrm>
            <a:off x="457200" y="1219200"/>
            <a:ext cx="4038600" cy="5211763"/>
          </a:xfrm>
        </p:spPr>
        <p:txBody>
          <a:bodyPr/>
          <a:lstStyle/>
          <a:p>
            <a:pPr>
              <a:lnSpc>
                <a:spcPct val="80000"/>
              </a:lnSpc>
            </a:pPr>
            <a:r>
              <a:rPr lang="es-ES" sz="2000">
                <a:solidFill>
                  <a:schemeClr val="accent2"/>
                </a:solidFill>
              </a:rPr>
              <a:t>La clase Punto:</a:t>
            </a:r>
          </a:p>
          <a:p>
            <a:pPr>
              <a:lnSpc>
                <a:spcPct val="80000"/>
              </a:lnSpc>
              <a:buFontTx/>
              <a:buNone/>
            </a:pPr>
            <a:r>
              <a:rPr lang="es-ES" sz="2000">
                <a:solidFill>
                  <a:schemeClr val="accent2"/>
                </a:solidFill>
              </a:rPr>
              <a:t>class Punto  {</a:t>
            </a:r>
          </a:p>
          <a:p>
            <a:pPr>
              <a:lnSpc>
                <a:spcPct val="80000"/>
              </a:lnSpc>
              <a:buFontTx/>
              <a:buNone/>
            </a:pPr>
            <a:endParaRPr lang="es-ES" sz="2000">
              <a:solidFill>
                <a:schemeClr val="accent2"/>
              </a:solidFill>
            </a:endParaRPr>
          </a:p>
          <a:p>
            <a:pPr>
              <a:lnSpc>
                <a:spcPct val="80000"/>
              </a:lnSpc>
              <a:buFontTx/>
              <a:buNone/>
            </a:pPr>
            <a:r>
              <a:rPr lang="es-ES" sz="2000">
                <a:solidFill>
                  <a:schemeClr val="accent2"/>
                </a:solidFill>
              </a:rPr>
              <a:t>private:</a:t>
            </a:r>
          </a:p>
          <a:p>
            <a:pPr>
              <a:lnSpc>
                <a:spcPct val="80000"/>
              </a:lnSpc>
              <a:buFontTx/>
              <a:buNone/>
            </a:pPr>
            <a:r>
              <a:rPr lang="es-ES" sz="2000">
                <a:solidFill>
                  <a:schemeClr val="accent2"/>
                </a:solidFill>
              </a:rPr>
              <a:t>	int x,y;</a:t>
            </a:r>
          </a:p>
          <a:p>
            <a:pPr>
              <a:lnSpc>
                <a:spcPct val="80000"/>
              </a:lnSpc>
              <a:buFontTx/>
              <a:buNone/>
            </a:pPr>
            <a:r>
              <a:rPr lang="es-ES" sz="2000">
                <a:solidFill>
                  <a:schemeClr val="accent2"/>
                </a:solidFill>
              </a:rPr>
              <a:t>	</a:t>
            </a:r>
          </a:p>
          <a:p>
            <a:pPr>
              <a:lnSpc>
                <a:spcPct val="80000"/>
              </a:lnSpc>
              <a:buFontTx/>
              <a:buNone/>
            </a:pPr>
            <a:r>
              <a:rPr lang="es-ES" sz="2000">
                <a:solidFill>
                  <a:schemeClr val="accent2"/>
                </a:solidFill>
              </a:rPr>
              <a:t>public:</a:t>
            </a:r>
          </a:p>
          <a:p>
            <a:pPr>
              <a:lnSpc>
                <a:spcPct val="80000"/>
              </a:lnSpc>
              <a:buFontTx/>
              <a:buNone/>
            </a:pPr>
            <a:r>
              <a:rPr lang="es-ES" sz="2000">
                <a:solidFill>
                  <a:schemeClr val="accent2"/>
                </a:solidFill>
              </a:rPr>
              <a:t>	Punto();</a:t>
            </a:r>
          </a:p>
          <a:p>
            <a:pPr>
              <a:lnSpc>
                <a:spcPct val="80000"/>
              </a:lnSpc>
              <a:buFontTx/>
              <a:buNone/>
            </a:pPr>
            <a:r>
              <a:rPr lang="es-ES" sz="2000">
                <a:solidFill>
                  <a:schemeClr val="accent2"/>
                </a:solidFill>
              </a:rPr>
              <a:t>	Punto(int x, int y);</a:t>
            </a:r>
          </a:p>
          <a:p>
            <a:pPr>
              <a:lnSpc>
                <a:spcPct val="80000"/>
              </a:lnSpc>
              <a:buFontTx/>
              <a:buNone/>
            </a:pPr>
            <a:r>
              <a:rPr lang="es-ES" sz="2000">
                <a:solidFill>
                  <a:schemeClr val="accent2"/>
                </a:solidFill>
              </a:rPr>
              <a:t>	inline int getX(){ return x; }</a:t>
            </a:r>
          </a:p>
          <a:p>
            <a:pPr>
              <a:lnSpc>
                <a:spcPct val="80000"/>
              </a:lnSpc>
              <a:buFontTx/>
              <a:buNone/>
            </a:pPr>
            <a:r>
              <a:rPr lang="es-ES" sz="2000">
                <a:solidFill>
                  <a:schemeClr val="accent2"/>
                </a:solidFill>
              </a:rPr>
              <a:t>	inline int getY(){ return y; }</a:t>
            </a:r>
          </a:p>
          <a:p>
            <a:pPr>
              <a:lnSpc>
                <a:spcPct val="80000"/>
              </a:lnSpc>
              <a:buFontTx/>
              <a:buNone/>
            </a:pPr>
            <a:r>
              <a:rPr lang="es-ES" sz="2000">
                <a:solidFill>
                  <a:schemeClr val="accent2"/>
                </a:solidFill>
              </a:rPr>
              <a:t>	~Punto();</a:t>
            </a:r>
          </a:p>
          <a:p>
            <a:pPr>
              <a:lnSpc>
                <a:spcPct val="80000"/>
              </a:lnSpc>
              <a:buFontTx/>
              <a:buNone/>
            </a:pPr>
            <a:endParaRPr lang="es-ES" sz="2000">
              <a:solidFill>
                <a:schemeClr val="accent2"/>
              </a:solidFill>
            </a:endParaRPr>
          </a:p>
          <a:p>
            <a:pPr>
              <a:lnSpc>
                <a:spcPct val="80000"/>
              </a:lnSpc>
              <a:buFontTx/>
              <a:buNone/>
            </a:pPr>
            <a:r>
              <a:rPr lang="es-ES" sz="2000">
                <a:solidFill>
                  <a:schemeClr val="accent2"/>
                </a:solidFill>
              </a:rPr>
              <a:t>};</a:t>
            </a:r>
          </a:p>
        </p:txBody>
      </p:sp>
      <p:sp>
        <p:nvSpPr>
          <p:cNvPr id="231429" name="Rectangle 5"/>
          <p:cNvSpPr>
            <a:spLocks noGrp="1" noChangeArrowheads="1"/>
          </p:cNvSpPr>
          <p:nvPr>
            <p:ph type="body" sz="half" idx="2"/>
          </p:nvPr>
        </p:nvSpPr>
        <p:spPr>
          <a:xfrm>
            <a:off x="3962400" y="1066800"/>
            <a:ext cx="5029200" cy="5791200"/>
          </a:xfrm>
          <a:noFill/>
          <a:ln>
            <a:solidFill>
              <a:schemeClr val="tx1"/>
            </a:solidFill>
          </a:ln>
        </p:spPr>
        <p:txBody>
          <a:bodyPr/>
          <a:lstStyle/>
          <a:p>
            <a:pPr>
              <a:lnSpc>
                <a:spcPct val="80000"/>
              </a:lnSpc>
            </a:pPr>
            <a:r>
              <a:rPr lang="es-ES" sz="2000">
                <a:solidFill>
                  <a:schemeClr val="accent2"/>
                </a:solidFill>
              </a:rPr>
              <a:t>La clase Recta:</a:t>
            </a:r>
          </a:p>
          <a:p>
            <a:pPr>
              <a:lnSpc>
                <a:spcPct val="80000"/>
              </a:lnSpc>
              <a:buFontTx/>
              <a:buNone/>
            </a:pPr>
            <a:r>
              <a:rPr lang="es-ES" sz="2000">
                <a:solidFill>
                  <a:schemeClr val="accent2"/>
                </a:solidFill>
              </a:rPr>
              <a:t>class Recta  {</a:t>
            </a:r>
          </a:p>
          <a:p>
            <a:pPr>
              <a:lnSpc>
                <a:spcPct val="80000"/>
              </a:lnSpc>
              <a:buFontTx/>
              <a:buNone/>
            </a:pPr>
            <a:r>
              <a:rPr lang="es-ES" sz="2000">
                <a:solidFill>
                  <a:schemeClr val="accent2"/>
                </a:solidFill>
              </a:rPr>
              <a:t>private:</a:t>
            </a:r>
          </a:p>
          <a:p>
            <a:pPr>
              <a:lnSpc>
                <a:spcPct val="80000"/>
              </a:lnSpc>
              <a:buFontTx/>
              <a:buNone/>
            </a:pPr>
            <a:r>
              <a:rPr lang="es-ES" sz="2000">
                <a:solidFill>
                  <a:schemeClr val="accent2"/>
                </a:solidFill>
              </a:rPr>
              <a:t>	Punto A, B;</a:t>
            </a:r>
          </a:p>
          <a:p>
            <a:pPr>
              <a:lnSpc>
                <a:spcPct val="80000"/>
              </a:lnSpc>
              <a:buFontTx/>
              <a:buNone/>
            </a:pPr>
            <a:endParaRPr lang="es-ES" sz="2000">
              <a:solidFill>
                <a:schemeClr val="accent2"/>
              </a:solidFill>
            </a:endParaRPr>
          </a:p>
          <a:p>
            <a:pPr>
              <a:lnSpc>
                <a:spcPct val="80000"/>
              </a:lnSpc>
              <a:buFontTx/>
              <a:buNone/>
            </a:pPr>
            <a:r>
              <a:rPr lang="es-ES" sz="2000">
                <a:solidFill>
                  <a:schemeClr val="accent2"/>
                </a:solidFill>
              </a:rPr>
              <a:t>public:</a:t>
            </a:r>
          </a:p>
          <a:p>
            <a:pPr>
              <a:lnSpc>
                <a:spcPct val="80000"/>
              </a:lnSpc>
              <a:buFontTx/>
              <a:buNone/>
            </a:pPr>
            <a:r>
              <a:rPr lang="es-ES" sz="2000">
                <a:solidFill>
                  <a:schemeClr val="accent2"/>
                </a:solidFill>
              </a:rPr>
              <a:t>	Recta();</a:t>
            </a:r>
          </a:p>
          <a:p>
            <a:pPr>
              <a:lnSpc>
                <a:spcPct val="80000"/>
              </a:lnSpc>
              <a:buFontTx/>
              <a:buNone/>
            </a:pPr>
            <a:r>
              <a:rPr lang="es-ES" sz="2000">
                <a:solidFill>
                  <a:schemeClr val="accent2"/>
                </a:solidFill>
              </a:rPr>
              <a:t>	Recta(Punto a, Punto b);</a:t>
            </a:r>
          </a:p>
          <a:p>
            <a:pPr>
              <a:lnSpc>
                <a:spcPct val="80000"/>
              </a:lnSpc>
              <a:buFontTx/>
              <a:buNone/>
            </a:pPr>
            <a:r>
              <a:rPr lang="es-ES" sz="2000">
                <a:solidFill>
                  <a:schemeClr val="accent2"/>
                </a:solidFill>
              </a:rPr>
              <a:t>	~Recta();</a:t>
            </a:r>
          </a:p>
          <a:p>
            <a:pPr>
              <a:lnSpc>
                <a:spcPct val="80000"/>
              </a:lnSpc>
              <a:buFontTx/>
              <a:buNone/>
            </a:pPr>
            <a:endParaRPr lang="es-ES" sz="2000">
              <a:solidFill>
                <a:schemeClr val="accent2"/>
              </a:solidFill>
            </a:endParaRPr>
          </a:p>
          <a:p>
            <a:pPr>
              <a:lnSpc>
                <a:spcPct val="80000"/>
              </a:lnSpc>
              <a:buFontTx/>
              <a:buNone/>
            </a:pPr>
            <a:r>
              <a:rPr lang="es-ES" sz="2000">
                <a:solidFill>
                  <a:schemeClr val="accent2"/>
                </a:solidFill>
              </a:rPr>
              <a:t>};</a:t>
            </a:r>
          </a:p>
          <a:p>
            <a:pPr>
              <a:lnSpc>
                <a:spcPct val="80000"/>
              </a:lnSpc>
              <a:buFontTx/>
              <a:buNone/>
            </a:pPr>
            <a:endParaRPr lang="es-ES" sz="2000">
              <a:solidFill>
                <a:schemeClr val="accent2"/>
              </a:solidFill>
            </a:endParaRPr>
          </a:p>
          <a:p>
            <a:pPr>
              <a:lnSpc>
                <a:spcPct val="80000"/>
              </a:lnSpc>
              <a:buFontTx/>
              <a:buNone/>
            </a:pPr>
            <a:r>
              <a:rPr lang="es-ES" sz="2000">
                <a:solidFill>
                  <a:schemeClr val="accent2"/>
                </a:solidFill>
              </a:rPr>
              <a:t>// El constructor: puede ser así:</a:t>
            </a:r>
          </a:p>
          <a:p>
            <a:pPr>
              <a:lnSpc>
                <a:spcPct val="80000"/>
              </a:lnSpc>
              <a:buFontTx/>
              <a:buNone/>
            </a:pPr>
            <a:r>
              <a:rPr lang="es-ES" sz="1600" b="1">
                <a:solidFill>
                  <a:schemeClr val="accent2"/>
                </a:solidFill>
              </a:rPr>
              <a:t>Recta::Recta(Punto a, Punto b): A(a), B(b){}</a:t>
            </a:r>
          </a:p>
          <a:p>
            <a:pPr>
              <a:lnSpc>
                <a:spcPct val="80000"/>
              </a:lnSpc>
              <a:buFontTx/>
              <a:buNone/>
            </a:pPr>
            <a:r>
              <a:rPr lang="es-ES" sz="2000">
                <a:solidFill>
                  <a:schemeClr val="accent2"/>
                </a:solidFill>
              </a:rPr>
              <a:t>// O:</a:t>
            </a:r>
          </a:p>
          <a:p>
            <a:pPr>
              <a:lnSpc>
                <a:spcPct val="80000"/>
              </a:lnSpc>
              <a:buFontTx/>
              <a:buNone/>
            </a:pPr>
            <a:r>
              <a:rPr lang="es-ES" sz="2000" b="1">
                <a:solidFill>
                  <a:schemeClr val="accent2"/>
                </a:solidFill>
              </a:rPr>
              <a:t>Recta::Recta(Punto a, Punto b){</a:t>
            </a:r>
          </a:p>
          <a:p>
            <a:pPr>
              <a:lnSpc>
                <a:spcPct val="80000"/>
              </a:lnSpc>
              <a:buFontTx/>
              <a:buNone/>
            </a:pPr>
            <a:r>
              <a:rPr lang="es-ES" sz="2000" b="1">
                <a:solidFill>
                  <a:schemeClr val="accent2"/>
                </a:solidFill>
              </a:rPr>
              <a:t>	this-&gt;A=a;</a:t>
            </a:r>
          </a:p>
          <a:p>
            <a:pPr>
              <a:lnSpc>
                <a:spcPct val="80000"/>
              </a:lnSpc>
              <a:buFontTx/>
              <a:buNone/>
            </a:pPr>
            <a:r>
              <a:rPr lang="es-ES" sz="2000" b="1">
                <a:solidFill>
                  <a:schemeClr val="accent2"/>
                </a:solidFill>
              </a:rPr>
              <a:t>	this-&gt;B=b;</a:t>
            </a:r>
          </a:p>
          <a:p>
            <a:pPr>
              <a:lnSpc>
                <a:spcPct val="80000"/>
              </a:lnSpc>
              <a:buFontTx/>
              <a:buNone/>
            </a:pPr>
            <a:r>
              <a:rPr lang="es-ES" sz="2000" b="1">
                <a:solidFill>
                  <a:schemeClr val="accent2"/>
                </a:solidFill>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F985342-D007-4163-88AF-CF434801544C}" type="slidenum">
              <a:rPr lang="es-ES">
                <a:solidFill>
                  <a:srgbClr val="000000"/>
                </a:solidFill>
              </a:rPr>
              <a:pPr/>
              <a:t>36</a:t>
            </a:fld>
            <a:endParaRPr lang="es-ES">
              <a:solidFill>
                <a:srgbClr val="000000"/>
              </a:solidFill>
            </a:endParaRPr>
          </a:p>
        </p:txBody>
      </p:sp>
      <p:sp>
        <p:nvSpPr>
          <p:cNvPr id="233474" name="Rectangle 2"/>
          <p:cNvSpPr>
            <a:spLocks noGrp="1" noChangeArrowheads="1"/>
          </p:cNvSpPr>
          <p:nvPr>
            <p:ph type="title"/>
          </p:nvPr>
        </p:nvSpPr>
        <p:spPr/>
        <p:txBody>
          <a:bodyPr/>
          <a:lstStyle/>
          <a:p>
            <a:r>
              <a:rPr lang="es-ES"/>
              <a:t>Restricciones</a:t>
            </a:r>
          </a:p>
        </p:txBody>
      </p:sp>
      <p:sp>
        <p:nvSpPr>
          <p:cNvPr id="233475" name="Rectangle 3"/>
          <p:cNvSpPr>
            <a:spLocks noGrp="1" noChangeArrowheads="1"/>
          </p:cNvSpPr>
          <p:nvPr>
            <p:ph type="body" idx="1"/>
          </p:nvPr>
        </p:nvSpPr>
        <p:spPr/>
        <p:txBody>
          <a:bodyPr/>
          <a:lstStyle/>
          <a:p>
            <a:pPr>
              <a:lnSpc>
                <a:spcPct val="90000"/>
              </a:lnSpc>
            </a:pPr>
            <a:r>
              <a:rPr lang="es-ES" sz="2800">
                <a:solidFill>
                  <a:schemeClr val="accent2"/>
                </a:solidFill>
              </a:rPr>
              <a:t>Una clase no puede estar ella misma de atributo:</a:t>
            </a:r>
          </a:p>
          <a:p>
            <a:pPr>
              <a:lnSpc>
                <a:spcPct val="90000"/>
              </a:lnSpc>
            </a:pPr>
            <a:r>
              <a:rPr lang="es-ES" sz="2800">
                <a:solidFill>
                  <a:schemeClr val="accent2"/>
                </a:solidFill>
              </a:rPr>
              <a:t>A no ser que sea un atributo static.</a:t>
            </a:r>
          </a:p>
          <a:p>
            <a:pPr>
              <a:lnSpc>
                <a:spcPct val="90000"/>
              </a:lnSpc>
            </a:pPr>
            <a:r>
              <a:rPr lang="es-ES" sz="2800">
                <a:solidFill>
                  <a:schemeClr val="accent2"/>
                </a:solidFill>
              </a:rPr>
              <a:t>O un puntero.</a:t>
            </a:r>
          </a:p>
          <a:p>
            <a:pPr lvl="1">
              <a:lnSpc>
                <a:spcPct val="90000"/>
              </a:lnSpc>
              <a:buFontTx/>
              <a:buNone/>
            </a:pPr>
            <a:r>
              <a:rPr lang="es-ES" sz="2400">
                <a:solidFill>
                  <a:schemeClr val="accent2"/>
                </a:solidFill>
              </a:rPr>
              <a:t>class Punto {	</a:t>
            </a:r>
          </a:p>
          <a:p>
            <a:pPr lvl="1">
              <a:lnSpc>
                <a:spcPct val="90000"/>
              </a:lnSpc>
              <a:buFontTx/>
              <a:buNone/>
            </a:pPr>
            <a:r>
              <a:rPr lang="es-ES" sz="2400">
                <a:solidFill>
                  <a:schemeClr val="accent2"/>
                </a:solidFill>
              </a:rPr>
              <a:t>private:			</a:t>
            </a:r>
          </a:p>
          <a:p>
            <a:pPr lvl="1">
              <a:lnSpc>
                <a:spcPct val="90000"/>
              </a:lnSpc>
              <a:buFontTx/>
              <a:buNone/>
            </a:pPr>
            <a:r>
              <a:rPr lang="es-ES" sz="2400">
                <a:solidFill>
                  <a:schemeClr val="accent2"/>
                </a:solidFill>
              </a:rPr>
              <a:t>	Punto a; // ERROR</a:t>
            </a:r>
          </a:p>
          <a:p>
            <a:pPr lvl="1">
              <a:lnSpc>
                <a:spcPct val="90000"/>
              </a:lnSpc>
              <a:buFontTx/>
              <a:buNone/>
            </a:pPr>
            <a:r>
              <a:rPr lang="es-ES" sz="2400">
                <a:solidFill>
                  <a:schemeClr val="accent2"/>
                </a:solidFill>
              </a:rPr>
              <a:t>	Punto *p // OK</a:t>
            </a:r>
          </a:p>
          <a:p>
            <a:pPr lvl="1">
              <a:lnSpc>
                <a:spcPct val="90000"/>
              </a:lnSpc>
              <a:buFontTx/>
              <a:buNone/>
            </a:pPr>
            <a:r>
              <a:rPr lang="es-ES" sz="2400">
                <a:solidFill>
                  <a:schemeClr val="accent2"/>
                </a:solidFill>
              </a:rPr>
              <a:t>	static Punto O; // OK</a:t>
            </a:r>
          </a:p>
          <a:p>
            <a:pPr lvl="1">
              <a:lnSpc>
                <a:spcPct val="90000"/>
              </a:lnSpc>
              <a:buFontTx/>
              <a:buNone/>
            </a:pPr>
            <a:r>
              <a:rPr lang="es-ES" sz="2400">
                <a:solidFill>
                  <a:schemeClr val="accent2"/>
                </a:solid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fld id="{735547BC-1B51-4664-8DA1-3CBF0B5A9128}" type="slidenum">
              <a:rPr lang="es-ES">
                <a:solidFill>
                  <a:srgbClr val="000000"/>
                </a:solidFill>
              </a:rPr>
              <a:pPr/>
              <a:t>37</a:t>
            </a:fld>
            <a:endParaRPr lang="es-ES">
              <a:solidFill>
                <a:srgbClr val="000000"/>
              </a:solidFill>
            </a:endParaRPr>
          </a:p>
        </p:txBody>
      </p:sp>
      <p:sp>
        <p:nvSpPr>
          <p:cNvPr id="189442" name="Rectangle 2"/>
          <p:cNvSpPr>
            <a:spLocks noGrp="1" noChangeArrowheads="1"/>
          </p:cNvSpPr>
          <p:nvPr>
            <p:ph type="title"/>
          </p:nvPr>
        </p:nvSpPr>
        <p:spPr/>
        <p:txBody>
          <a:bodyPr/>
          <a:lstStyle/>
          <a:p>
            <a:r>
              <a:rPr lang="es-ES"/>
              <a:t>Clases internas</a:t>
            </a:r>
          </a:p>
        </p:txBody>
      </p:sp>
      <p:sp>
        <p:nvSpPr>
          <p:cNvPr id="189443" name="Rectangle 3"/>
          <p:cNvSpPr>
            <a:spLocks noGrp="1" noChangeArrowheads="1"/>
          </p:cNvSpPr>
          <p:nvPr>
            <p:ph type="body" idx="1"/>
          </p:nvPr>
        </p:nvSpPr>
        <p:spPr/>
        <p:txBody>
          <a:bodyPr/>
          <a:lstStyle/>
          <a:p>
            <a:pPr>
              <a:lnSpc>
                <a:spcPct val="80000"/>
              </a:lnSpc>
              <a:buFontTx/>
              <a:buNone/>
            </a:pPr>
            <a:r>
              <a:rPr lang="es-ES" sz="2000">
                <a:solidFill>
                  <a:schemeClr val="accent2"/>
                </a:solidFill>
              </a:rPr>
              <a:t>class Circulo {</a:t>
            </a:r>
          </a:p>
          <a:p>
            <a:pPr>
              <a:lnSpc>
                <a:spcPct val="80000"/>
              </a:lnSpc>
              <a:buFontTx/>
              <a:buNone/>
            </a:pPr>
            <a:r>
              <a:rPr lang="es-ES" sz="2000">
                <a:solidFill>
                  <a:schemeClr val="accent2"/>
                </a:solidFill>
              </a:rPr>
              <a:t>  private:</a:t>
            </a:r>
          </a:p>
          <a:p>
            <a:pPr>
              <a:lnSpc>
                <a:spcPct val="80000"/>
              </a:lnSpc>
              <a:buFontTx/>
              <a:buNone/>
            </a:pPr>
            <a:r>
              <a:rPr lang="es-ES" sz="2000">
                <a:solidFill>
                  <a:schemeClr val="accent2"/>
                </a:solidFill>
              </a:rPr>
              <a:t>    </a:t>
            </a:r>
            <a:r>
              <a:rPr lang="es-ES" sz="2000" b="1" i="1">
                <a:solidFill>
                  <a:schemeClr val="accent2"/>
                </a:solidFill>
              </a:rPr>
              <a:t>class Punto    {</a:t>
            </a:r>
          </a:p>
          <a:p>
            <a:pPr>
              <a:lnSpc>
                <a:spcPct val="80000"/>
              </a:lnSpc>
              <a:buFontTx/>
              <a:buNone/>
            </a:pPr>
            <a:r>
              <a:rPr lang="es-ES" sz="2000" b="1" i="1">
                <a:solidFill>
                  <a:schemeClr val="accent2"/>
                </a:solidFill>
              </a:rPr>
              <a:t>      private:</a:t>
            </a:r>
          </a:p>
          <a:p>
            <a:pPr>
              <a:lnSpc>
                <a:spcPct val="80000"/>
              </a:lnSpc>
              <a:buFontTx/>
              <a:buNone/>
            </a:pPr>
            <a:r>
              <a:rPr lang="es-ES" sz="2000" b="1" i="1">
                <a:solidFill>
                  <a:schemeClr val="accent2"/>
                </a:solidFill>
              </a:rPr>
              <a:t>        double x, y;</a:t>
            </a:r>
          </a:p>
          <a:p>
            <a:pPr>
              <a:lnSpc>
                <a:spcPct val="80000"/>
              </a:lnSpc>
              <a:buFontTx/>
              <a:buNone/>
            </a:pPr>
            <a:r>
              <a:rPr lang="es-ES" sz="2000" b="1" i="1">
                <a:solidFill>
                  <a:schemeClr val="accent2"/>
                </a:solidFill>
              </a:rPr>
              <a:t>      public:</a:t>
            </a:r>
          </a:p>
          <a:p>
            <a:pPr>
              <a:lnSpc>
                <a:spcPct val="80000"/>
              </a:lnSpc>
              <a:buFontTx/>
              <a:buNone/>
            </a:pPr>
            <a:r>
              <a:rPr lang="es-ES" sz="2000" b="1" i="1">
                <a:solidFill>
                  <a:schemeClr val="accent2"/>
                </a:solidFill>
              </a:rPr>
              <a:t>        Punto(double cx = 0, double cy = 0) { x = cx; y = cy; }</a:t>
            </a:r>
          </a:p>
          <a:p>
            <a:pPr>
              <a:lnSpc>
                <a:spcPct val="80000"/>
              </a:lnSpc>
              <a:buFontTx/>
              <a:buNone/>
            </a:pPr>
            <a:r>
              <a:rPr lang="es-ES" sz="2000" b="1" i="1">
                <a:solidFill>
                  <a:schemeClr val="accent2"/>
                </a:solidFill>
              </a:rPr>
              <a:t>        double X() const { return x; }</a:t>
            </a:r>
          </a:p>
          <a:p>
            <a:pPr>
              <a:lnSpc>
                <a:spcPct val="80000"/>
              </a:lnSpc>
              <a:buFontTx/>
              <a:buNone/>
            </a:pPr>
            <a:r>
              <a:rPr lang="es-ES" sz="2000" b="1" i="1">
                <a:solidFill>
                  <a:schemeClr val="accent2"/>
                </a:solidFill>
              </a:rPr>
              <a:t>        double Y() const { return y; }</a:t>
            </a:r>
          </a:p>
          <a:p>
            <a:pPr>
              <a:lnSpc>
                <a:spcPct val="80000"/>
              </a:lnSpc>
              <a:buFontTx/>
              <a:buNone/>
            </a:pPr>
            <a:r>
              <a:rPr lang="es-ES" sz="2000" b="1" i="1">
                <a:solidFill>
                  <a:schemeClr val="accent2"/>
                </a:solidFill>
              </a:rPr>
              <a:t>    };</a:t>
            </a:r>
          </a:p>
          <a:p>
            <a:pPr>
              <a:lnSpc>
                <a:spcPct val="80000"/>
              </a:lnSpc>
              <a:buFontTx/>
              <a:buNone/>
            </a:pPr>
            <a:r>
              <a:rPr lang="es-ES" sz="2000">
                <a:solidFill>
                  <a:schemeClr val="accent2"/>
                </a:solidFill>
              </a:rPr>
              <a:t>    Punto centro; // coordenadas del centro</a:t>
            </a:r>
          </a:p>
          <a:p>
            <a:pPr>
              <a:lnSpc>
                <a:spcPct val="80000"/>
              </a:lnSpc>
              <a:buFontTx/>
              <a:buNone/>
            </a:pPr>
            <a:r>
              <a:rPr lang="es-ES" sz="2000">
                <a:solidFill>
                  <a:schemeClr val="accent2"/>
                </a:solidFill>
              </a:rPr>
              <a:t>    double radio; // radio del círculo</a:t>
            </a:r>
          </a:p>
          <a:p>
            <a:pPr>
              <a:lnSpc>
                <a:spcPct val="80000"/>
              </a:lnSpc>
              <a:buFontTx/>
              <a:buNone/>
            </a:pPr>
            <a:r>
              <a:rPr lang="es-ES" sz="2000">
                <a:solidFill>
                  <a:schemeClr val="accent2"/>
                </a:solidFill>
              </a:rPr>
              <a:t>	…</a:t>
            </a:r>
          </a:p>
          <a:p>
            <a:pPr>
              <a:lnSpc>
                <a:spcPct val="80000"/>
              </a:lnSpc>
              <a:buFontTx/>
              <a:buNone/>
            </a:pPr>
            <a:r>
              <a:rPr lang="es-ES" sz="2000">
                <a:solidFill>
                  <a:schemeClr val="accent2"/>
                </a:solidFill>
              </a:rPr>
              <a:t>};</a:t>
            </a:r>
          </a:p>
        </p:txBody>
      </p:sp>
      <p:sp>
        <p:nvSpPr>
          <p:cNvPr id="189444" name="Text Box 4"/>
          <p:cNvSpPr txBox="1">
            <a:spLocks noChangeArrowheads="1"/>
          </p:cNvSpPr>
          <p:nvPr/>
        </p:nvSpPr>
        <p:spPr bwMode="auto">
          <a:xfrm>
            <a:off x="4191000" y="1600200"/>
            <a:ext cx="4191000" cy="1476375"/>
          </a:xfrm>
          <a:prstGeom prst="rect">
            <a:avLst/>
          </a:prstGeom>
          <a:solidFill>
            <a:srgbClr val="FFFF99"/>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a:solidFill>
                  <a:srgbClr val="000000"/>
                </a:solidFill>
              </a:rPr>
              <a:t>Una clase interna es una clase que es miembro de otra clase.</a:t>
            </a:r>
          </a:p>
          <a:p>
            <a:pPr algn="ctr" fontAlgn="base">
              <a:spcBef>
                <a:spcPct val="50000"/>
              </a:spcBef>
              <a:spcAft>
                <a:spcPct val="0"/>
              </a:spcAft>
            </a:pPr>
            <a:r>
              <a:rPr lang="es-ES">
                <a:solidFill>
                  <a:srgbClr val="000000"/>
                </a:solidFill>
              </a:rPr>
              <a:t>Solo hacerlo cuando tenga sentido.</a:t>
            </a:r>
          </a:p>
          <a:p>
            <a:pPr algn="ctr" fontAlgn="base">
              <a:spcBef>
                <a:spcPct val="50000"/>
              </a:spcBef>
              <a:spcAft>
                <a:spcPct val="0"/>
              </a:spcAft>
            </a:pPr>
            <a:r>
              <a:rPr lang="es-ES">
                <a:solidFill>
                  <a:srgbClr val="000000"/>
                </a:solidFill>
              </a:rPr>
              <a:t>Una ventana define su propio cursor</a:t>
            </a:r>
          </a:p>
        </p:txBody>
      </p:sp>
      <p:sp>
        <p:nvSpPr>
          <p:cNvPr id="189445" name="Text Box 5"/>
          <p:cNvSpPr txBox="1">
            <a:spLocks noChangeArrowheads="1"/>
          </p:cNvSpPr>
          <p:nvPr/>
        </p:nvSpPr>
        <p:spPr bwMode="auto">
          <a:xfrm>
            <a:off x="1447800" y="5638800"/>
            <a:ext cx="5181600" cy="650875"/>
          </a:xfrm>
          <a:prstGeom prst="rect">
            <a:avLst/>
          </a:prstGeom>
          <a:solidFill>
            <a:srgbClr val="FFFF99"/>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a:solidFill>
                  <a:srgbClr val="000000"/>
                </a:solidFill>
              </a:rPr>
              <a:t>La clase Punto tendrá acceso a todos los miembros de Circulo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006478A-0561-4281-AF71-D98F0C6A4F76}" type="slidenum">
              <a:rPr lang="es-ES">
                <a:solidFill>
                  <a:srgbClr val="000000"/>
                </a:solidFill>
              </a:rPr>
              <a:pPr/>
              <a:t>38</a:t>
            </a:fld>
            <a:endParaRPr lang="es-ES">
              <a:solidFill>
                <a:srgbClr val="000000"/>
              </a:solidFill>
            </a:endParaRPr>
          </a:p>
        </p:txBody>
      </p:sp>
      <p:sp>
        <p:nvSpPr>
          <p:cNvPr id="190466" name="Rectangle 2"/>
          <p:cNvSpPr>
            <a:spLocks noGrp="1" noChangeArrowheads="1"/>
          </p:cNvSpPr>
          <p:nvPr>
            <p:ph type="title"/>
          </p:nvPr>
        </p:nvSpPr>
        <p:spPr/>
        <p:txBody>
          <a:bodyPr/>
          <a:lstStyle/>
          <a:p>
            <a:r>
              <a:rPr lang="es-ES"/>
              <a:t>Integridad de los datos</a:t>
            </a:r>
          </a:p>
        </p:txBody>
      </p:sp>
      <p:sp>
        <p:nvSpPr>
          <p:cNvPr id="190467" name="Rectangle 3"/>
          <p:cNvSpPr>
            <a:spLocks noGrp="1" noChangeArrowheads="1"/>
          </p:cNvSpPr>
          <p:nvPr>
            <p:ph type="body" idx="1"/>
          </p:nvPr>
        </p:nvSpPr>
        <p:spPr>
          <a:xfrm>
            <a:off x="457200" y="1600200"/>
            <a:ext cx="8229600" cy="5029200"/>
          </a:xfrm>
        </p:spPr>
        <p:txBody>
          <a:bodyPr/>
          <a:lstStyle/>
          <a:p>
            <a:pPr>
              <a:lnSpc>
                <a:spcPct val="90000"/>
              </a:lnSpc>
            </a:pPr>
            <a:r>
              <a:rPr lang="es-ES" sz="2400">
                <a:solidFill>
                  <a:schemeClr val="accent2"/>
                </a:solidFill>
              </a:rPr>
              <a:t>Una forma de garantizar la integridad de los datos es definir los atributos como privados y métodos públicos para poder acceder a estos.</a:t>
            </a:r>
          </a:p>
          <a:p>
            <a:pPr>
              <a:lnSpc>
                <a:spcPct val="90000"/>
              </a:lnSpc>
            </a:pPr>
            <a:endParaRPr lang="es-ES" sz="2400">
              <a:solidFill>
                <a:schemeClr val="accent2"/>
              </a:solidFill>
            </a:endParaRPr>
          </a:p>
          <a:p>
            <a:pPr>
              <a:lnSpc>
                <a:spcPct val="90000"/>
              </a:lnSpc>
            </a:pPr>
            <a:r>
              <a:rPr lang="es-ES" sz="2400">
                <a:solidFill>
                  <a:schemeClr val="accent2"/>
                </a:solidFill>
              </a:rPr>
              <a:t>Mediante estos métodos podemos llevar el control, de los valores, solo permitir ciertos valores, etc.</a:t>
            </a:r>
          </a:p>
          <a:p>
            <a:pPr>
              <a:lnSpc>
                <a:spcPct val="90000"/>
              </a:lnSpc>
            </a:pPr>
            <a:endParaRPr lang="es-ES" sz="2400">
              <a:solidFill>
                <a:schemeClr val="accent2"/>
              </a:solidFill>
            </a:endParaRPr>
          </a:p>
          <a:p>
            <a:pPr>
              <a:lnSpc>
                <a:spcPct val="90000"/>
              </a:lnSpc>
            </a:pPr>
            <a:r>
              <a:rPr lang="es-ES" sz="2400">
                <a:solidFill>
                  <a:schemeClr val="accent2"/>
                </a:solidFill>
              </a:rPr>
              <a:t>Si en los métodos de asignación del objeto devolvemos referencias, vamos a poder utilizarlos también en expresiones a parte de asignaciones.</a:t>
            </a:r>
          </a:p>
          <a:p>
            <a:pPr>
              <a:lnSpc>
                <a:spcPct val="90000"/>
              </a:lnSpc>
            </a:pPr>
            <a:endParaRPr lang="es-ES" sz="2400">
              <a:solidFill>
                <a:schemeClr val="accent2"/>
              </a:solidFill>
            </a:endParaRPr>
          </a:p>
          <a:p>
            <a:pPr lvl="1">
              <a:lnSpc>
                <a:spcPct val="90000"/>
              </a:lnSpc>
            </a:pPr>
            <a:r>
              <a:rPr lang="es-ES" sz="2000">
                <a:solidFill>
                  <a:schemeClr val="accent2"/>
                </a:solidFill>
              </a:rPr>
              <a:t>Cfecha&amp; fechaNacimiento(){ return fecha_nacimiento; }</a:t>
            </a:r>
          </a:p>
          <a:p>
            <a:pPr>
              <a:lnSpc>
                <a:spcPct val="90000"/>
              </a:lnSpc>
            </a:pPr>
            <a:endParaRPr lang="es-ES" sz="240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CEE8A98-5510-416C-AFA6-FF480670C02A}" type="slidenum">
              <a:rPr lang="es-ES">
                <a:solidFill>
                  <a:srgbClr val="000000"/>
                </a:solidFill>
              </a:rPr>
              <a:pPr/>
              <a:t>39</a:t>
            </a:fld>
            <a:endParaRPr lang="es-ES">
              <a:solidFill>
                <a:srgbClr val="000000"/>
              </a:solidFill>
            </a:endParaRPr>
          </a:p>
        </p:txBody>
      </p:sp>
      <p:sp>
        <p:nvSpPr>
          <p:cNvPr id="191490" name="Rectangle 2"/>
          <p:cNvSpPr>
            <a:spLocks noGrp="1" noChangeArrowheads="1"/>
          </p:cNvSpPr>
          <p:nvPr>
            <p:ph type="title"/>
          </p:nvPr>
        </p:nvSpPr>
        <p:spPr/>
        <p:txBody>
          <a:bodyPr/>
          <a:lstStyle/>
          <a:p>
            <a:r>
              <a:rPr lang="es-ES" sz="4000"/>
              <a:t>Devolver puntero / Devolver referencia</a:t>
            </a:r>
          </a:p>
        </p:txBody>
      </p:sp>
      <p:sp>
        <p:nvSpPr>
          <p:cNvPr id="191491" name="Rectangle 3"/>
          <p:cNvSpPr>
            <a:spLocks noGrp="1" noChangeArrowheads="1"/>
          </p:cNvSpPr>
          <p:nvPr>
            <p:ph type="body" idx="1"/>
          </p:nvPr>
        </p:nvSpPr>
        <p:spPr/>
        <p:txBody>
          <a:bodyPr/>
          <a:lstStyle/>
          <a:p>
            <a:pPr>
              <a:lnSpc>
                <a:spcPct val="80000"/>
              </a:lnSpc>
            </a:pPr>
            <a:r>
              <a:rPr lang="es-ES" sz="2400">
                <a:solidFill>
                  <a:schemeClr val="accent2"/>
                </a:solidFill>
              </a:rPr>
              <a:t>Cuidado, si un método de una clase devuelve un puntero a un atributo privado de la clase, se vulnera la seguridad y la encapsulación.</a:t>
            </a:r>
          </a:p>
          <a:p>
            <a:pPr>
              <a:lnSpc>
                <a:spcPct val="80000"/>
              </a:lnSpc>
            </a:pPr>
            <a:endParaRPr lang="es-ES" sz="2400">
              <a:solidFill>
                <a:schemeClr val="accent2"/>
              </a:solidFill>
            </a:endParaRPr>
          </a:p>
          <a:p>
            <a:pPr lvl="1">
              <a:lnSpc>
                <a:spcPct val="80000"/>
              </a:lnSpc>
              <a:buFontTx/>
              <a:buNone/>
            </a:pPr>
            <a:r>
              <a:rPr lang="es-ES" sz="2000">
                <a:solidFill>
                  <a:schemeClr val="accent2"/>
                </a:solidFill>
              </a:rPr>
              <a:t>// Siendo nombre un atributo de la clase.</a:t>
            </a:r>
          </a:p>
          <a:p>
            <a:pPr lvl="1">
              <a:lnSpc>
                <a:spcPct val="80000"/>
              </a:lnSpc>
              <a:buFontTx/>
              <a:buNone/>
            </a:pPr>
            <a:r>
              <a:rPr lang="es-ES" sz="2000">
                <a:solidFill>
                  <a:schemeClr val="accent2"/>
                </a:solidFill>
              </a:rPr>
              <a:t>char *Ccumpleaños::obtenerNombre() const { return nombre; } </a:t>
            </a:r>
          </a:p>
          <a:p>
            <a:pPr lvl="1">
              <a:lnSpc>
                <a:spcPct val="80000"/>
              </a:lnSpc>
              <a:buFontTx/>
              <a:buNone/>
            </a:pPr>
            <a:endParaRPr lang="es-ES" sz="2000">
              <a:solidFill>
                <a:schemeClr val="accent2"/>
              </a:solidFill>
            </a:endParaRPr>
          </a:p>
          <a:p>
            <a:pPr>
              <a:lnSpc>
                <a:spcPct val="80000"/>
              </a:lnSpc>
            </a:pPr>
            <a:r>
              <a:rPr lang="es-ES" sz="2400">
                <a:solidFill>
                  <a:schemeClr val="accent2"/>
                </a:solidFill>
              </a:rPr>
              <a:t>Podríamos: </a:t>
            </a:r>
          </a:p>
          <a:p>
            <a:pPr lvl="1">
              <a:lnSpc>
                <a:spcPct val="80000"/>
              </a:lnSpc>
            </a:pPr>
            <a:r>
              <a:rPr lang="es-ES" sz="2000">
                <a:solidFill>
                  <a:schemeClr val="accent2"/>
                </a:solidFill>
              </a:rPr>
              <a:t>char *pnom = p2.obtener</a:t>
            </a:r>
          </a:p>
          <a:p>
            <a:pPr lvl="1">
              <a:lnSpc>
                <a:spcPct val="80000"/>
              </a:lnSpc>
            </a:pPr>
            <a:r>
              <a:rPr lang="es-ES" sz="2000">
                <a:solidFill>
                  <a:schemeClr val="accent2"/>
                </a:solidFill>
              </a:rPr>
              <a:t>strcpy(pnom, “hola”);</a:t>
            </a:r>
          </a:p>
          <a:p>
            <a:pPr lvl="1">
              <a:lnSpc>
                <a:spcPct val="80000"/>
              </a:lnSpc>
            </a:pPr>
            <a:r>
              <a:rPr lang="es-ES" sz="2000">
                <a:solidFill>
                  <a:schemeClr val="accent2"/>
                </a:solidFill>
              </a:rPr>
              <a:t>Lo mejor: devolver un puntero a un objeto constante.</a:t>
            </a:r>
          </a:p>
          <a:p>
            <a:pPr lvl="1">
              <a:lnSpc>
                <a:spcPct val="80000"/>
              </a:lnSpc>
            </a:pPr>
            <a:r>
              <a:rPr lang="es-ES" sz="2000">
                <a:solidFill>
                  <a:schemeClr val="accent2"/>
                </a:solidFill>
              </a:rPr>
              <a:t>const char * …</a:t>
            </a:r>
          </a:p>
          <a:p>
            <a:pPr lvl="1">
              <a:lnSpc>
                <a:spcPct val="80000"/>
              </a:lnSpc>
            </a:pPr>
            <a:r>
              <a:rPr lang="es-ES" sz="2000">
                <a:solidFill>
                  <a:schemeClr val="accent2"/>
                </a:solidFill>
              </a:rPr>
              <a:t>Si devolvemos una referencia que sea una referencia a un objeto constante.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BEF915B-F2A2-4A06-8515-EE89B8BB6590}" type="slidenum">
              <a:rPr lang="es-ES">
                <a:solidFill>
                  <a:srgbClr val="000000"/>
                </a:solidFill>
              </a:rPr>
              <a:pPr/>
              <a:t>4</a:t>
            </a:fld>
            <a:endParaRPr lang="es-ES">
              <a:solidFill>
                <a:srgbClr val="000000"/>
              </a:solidFill>
            </a:endParaRPr>
          </a:p>
        </p:txBody>
      </p:sp>
      <p:sp>
        <p:nvSpPr>
          <p:cNvPr id="161794" name="Rectangle 2"/>
          <p:cNvSpPr>
            <a:spLocks noGrp="1" noChangeArrowheads="1"/>
          </p:cNvSpPr>
          <p:nvPr>
            <p:ph type="title"/>
          </p:nvPr>
        </p:nvSpPr>
        <p:spPr/>
        <p:txBody>
          <a:bodyPr/>
          <a:lstStyle/>
          <a:p>
            <a:r>
              <a:rPr lang="es-ES"/>
              <a:t>Atributos de la clase</a:t>
            </a:r>
          </a:p>
        </p:txBody>
      </p:sp>
      <p:sp>
        <p:nvSpPr>
          <p:cNvPr id="161795" name="Rectangle 3"/>
          <p:cNvSpPr>
            <a:spLocks noGrp="1" noChangeArrowheads="1"/>
          </p:cNvSpPr>
          <p:nvPr>
            <p:ph type="body" idx="1"/>
          </p:nvPr>
        </p:nvSpPr>
        <p:spPr>
          <a:xfrm>
            <a:off x="457200" y="1600200"/>
            <a:ext cx="8229600" cy="5029200"/>
          </a:xfrm>
        </p:spPr>
        <p:txBody>
          <a:bodyPr/>
          <a:lstStyle/>
          <a:p>
            <a:pPr>
              <a:lnSpc>
                <a:spcPct val="80000"/>
              </a:lnSpc>
            </a:pPr>
            <a:r>
              <a:rPr lang="es-ES" sz="1600">
                <a:solidFill>
                  <a:schemeClr val="accent2"/>
                </a:solidFill>
              </a:rPr>
              <a:t>Constituyen la estructura interna de la clase.</a:t>
            </a:r>
          </a:p>
          <a:p>
            <a:pPr>
              <a:lnSpc>
                <a:spcPct val="80000"/>
              </a:lnSpc>
            </a:pPr>
            <a:endParaRPr lang="es-ES" sz="1600">
              <a:solidFill>
                <a:schemeClr val="accent2"/>
              </a:solidFill>
            </a:endParaRPr>
          </a:p>
          <a:p>
            <a:pPr>
              <a:lnSpc>
                <a:spcPct val="80000"/>
              </a:lnSpc>
            </a:pPr>
            <a:r>
              <a:rPr lang="es-ES" sz="1600">
                <a:solidFill>
                  <a:schemeClr val="accent2"/>
                </a:solidFill>
              </a:rPr>
              <a:t>class Punto2D {</a:t>
            </a:r>
          </a:p>
          <a:p>
            <a:pPr lvl="1">
              <a:lnSpc>
                <a:spcPct val="80000"/>
              </a:lnSpc>
              <a:buFontTx/>
              <a:buNone/>
            </a:pPr>
            <a:r>
              <a:rPr lang="es-ES" sz="1400">
                <a:solidFill>
                  <a:schemeClr val="accent2"/>
                </a:solidFill>
              </a:rPr>
              <a:t>private:</a:t>
            </a:r>
          </a:p>
          <a:p>
            <a:pPr lvl="1">
              <a:lnSpc>
                <a:spcPct val="80000"/>
              </a:lnSpc>
              <a:buFontTx/>
              <a:buNone/>
            </a:pPr>
            <a:r>
              <a:rPr lang="es-ES" sz="1400">
                <a:solidFill>
                  <a:schemeClr val="accent2"/>
                </a:solidFill>
              </a:rPr>
              <a:t>	int x, y;</a:t>
            </a:r>
          </a:p>
          <a:p>
            <a:pPr lvl="1">
              <a:lnSpc>
                <a:spcPct val="80000"/>
              </a:lnSpc>
              <a:buFontTx/>
              <a:buNone/>
            </a:pPr>
            <a:r>
              <a:rPr lang="es-ES" sz="1400">
                <a:solidFill>
                  <a:schemeClr val="accent2"/>
                </a:solidFill>
              </a:rPr>
              <a:t>};</a:t>
            </a:r>
          </a:p>
          <a:p>
            <a:pPr lvl="1">
              <a:lnSpc>
                <a:spcPct val="80000"/>
              </a:lnSpc>
              <a:buFontTx/>
              <a:buNone/>
            </a:pPr>
            <a:endParaRPr lang="es-ES" sz="1400">
              <a:solidFill>
                <a:schemeClr val="accent2"/>
              </a:solidFill>
            </a:endParaRPr>
          </a:p>
          <a:p>
            <a:pPr>
              <a:lnSpc>
                <a:spcPct val="80000"/>
              </a:lnSpc>
            </a:pPr>
            <a:r>
              <a:rPr lang="es-ES" sz="1600">
                <a:solidFill>
                  <a:schemeClr val="accent2"/>
                </a:solidFill>
              </a:rPr>
              <a:t>No es posible asociarles un valor inicial a no ser que se definan como </a:t>
            </a:r>
            <a:r>
              <a:rPr lang="es-ES" sz="1600" b="1">
                <a:solidFill>
                  <a:schemeClr val="accent2"/>
                </a:solidFill>
              </a:rPr>
              <a:t>const</a:t>
            </a:r>
            <a:r>
              <a:rPr lang="es-ES" sz="1600">
                <a:solidFill>
                  <a:schemeClr val="accent2"/>
                </a:solidFill>
              </a:rPr>
              <a:t>  o </a:t>
            </a:r>
            <a:r>
              <a:rPr lang="es-ES" sz="1600" b="1">
                <a:solidFill>
                  <a:schemeClr val="accent2"/>
                </a:solidFill>
              </a:rPr>
              <a:t>static</a:t>
            </a:r>
            <a:r>
              <a:rPr lang="es-ES" sz="1600">
                <a:solidFill>
                  <a:schemeClr val="accent2"/>
                </a:solidFill>
              </a:rPr>
              <a:t>.</a:t>
            </a:r>
          </a:p>
          <a:p>
            <a:pPr>
              <a:lnSpc>
                <a:spcPct val="80000"/>
              </a:lnSpc>
            </a:pPr>
            <a:endParaRPr lang="es-ES" sz="1600">
              <a:solidFill>
                <a:schemeClr val="accent2"/>
              </a:solidFill>
            </a:endParaRPr>
          </a:p>
          <a:p>
            <a:pPr>
              <a:lnSpc>
                <a:spcPct val="80000"/>
              </a:lnSpc>
            </a:pPr>
            <a:r>
              <a:rPr lang="es-ES" sz="1600">
                <a:solidFill>
                  <a:schemeClr val="accent2"/>
                </a:solidFill>
              </a:rPr>
              <a:t>Los atributos pueden ser tipos simples u objetos de otras clases.</a:t>
            </a:r>
          </a:p>
          <a:p>
            <a:pPr>
              <a:lnSpc>
                <a:spcPct val="80000"/>
              </a:lnSpc>
            </a:pPr>
            <a:endParaRPr lang="es-ES" sz="1600">
              <a:solidFill>
                <a:schemeClr val="accent2"/>
              </a:solidFill>
            </a:endParaRPr>
          </a:p>
          <a:p>
            <a:pPr>
              <a:lnSpc>
                <a:spcPct val="80000"/>
              </a:lnSpc>
            </a:pPr>
            <a:r>
              <a:rPr lang="es-ES" sz="1600">
                <a:solidFill>
                  <a:schemeClr val="accent2"/>
                </a:solidFill>
              </a:rPr>
              <a:t>Una clase no puede ser atributo de ella misma pero si puede ser un objeto.</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class Punto2D {</a:t>
            </a:r>
          </a:p>
          <a:p>
            <a:pPr>
              <a:lnSpc>
                <a:spcPct val="80000"/>
              </a:lnSpc>
              <a:buFontTx/>
              <a:buNone/>
            </a:pPr>
            <a:r>
              <a:rPr lang="es-ES" sz="1600">
                <a:solidFill>
                  <a:schemeClr val="accent2"/>
                </a:solidFill>
              </a:rPr>
              <a:t>	private:</a:t>
            </a:r>
          </a:p>
          <a:p>
            <a:pPr>
              <a:lnSpc>
                <a:spcPct val="80000"/>
              </a:lnSpc>
              <a:buFontTx/>
              <a:buNone/>
            </a:pPr>
            <a:r>
              <a:rPr lang="es-ES" sz="1600">
                <a:solidFill>
                  <a:schemeClr val="accent2"/>
                </a:solidFill>
              </a:rPr>
              <a:t>		int x, y;</a:t>
            </a:r>
          </a:p>
          <a:p>
            <a:pPr>
              <a:lnSpc>
                <a:spcPct val="80000"/>
              </a:lnSpc>
              <a:buFontTx/>
              <a:buNone/>
            </a:pPr>
            <a:r>
              <a:rPr lang="es-ES" sz="1600">
                <a:solidFill>
                  <a:schemeClr val="accent2"/>
                </a:solidFill>
              </a:rPr>
              <a:t>		Punto2D *p;</a:t>
            </a:r>
          </a:p>
          <a:p>
            <a:pPr>
              <a:lnSpc>
                <a:spcPct val="80000"/>
              </a:lnSpc>
              <a:buFontTx/>
              <a:buNone/>
            </a:pPr>
            <a:r>
              <a:rPr lang="es-ES" sz="1600">
                <a:solidFill>
                  <a:schemeClr val="accent2"/>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5A52D9D-41ED-4086-80AA-F13570B41EA1}" type="slidenum">
              <a:rPr lang="es-ES">
                <a:solidFill>
                  <a:srgbClr val="000000"/>
                </a:solidFill>
              </a:rPr>
              <a:pPr/>
              <a:t>40</a:t>
            </a:fld>
            <a:endParaRPr lang="es-ES">
              <a:solidFill>
                <a:srgbClr val="000000"/>
              </a:solidFill>
            </a:endParaRPr>
          </a:p>
        </p:txBody>
      </p:sp>
      <p:sp>
        <p:nvSpPr>
          <p:cNvPr id="192514" name="Rectangle 2"/>
          <p:cNvSpPr>
            <a:spLocks noGrp="1" noChangeArrowheads="1"/>
          </p:cNvSpPr>
          <p:nvPr>
            <p:ph type="title"/>
          </p:nvPr>
        </p:nvSpPr>
        <p:spPr/>
        <p:txBody>
          <a:bodyPr/>
          <a:lstStyle/>
          <a:p>
            <a:r>
              <a:rPr lang="es-ES"/>
              <a:t>Matrices de Objetos</a:t>
            </a:r>
          </a:p>
        </p:txBody>
      </p:sp>
      <p:sp>
        <p:nvSpPr>
          <p:cNvPr id="192515" name="Rectangle 3"/>
          <p:cNvSpPr>
            <a:spLocks noGrp="1" noChangeArrowheads="1"/>
          </p:cNvSpPr>
          <p:nvPr>
            <p:ph type="body" idx="1"/>
          </p:nvPr>
        </p:nvSpPr>
        <p:spPr/>
        <p:txBody>
          <a:bodyPr/>
          <a:lstStyle/>
          <a:p>
            <a:r>
              <a:rPr lang="es-ES" sz="2800">
                <a:solidFill>
                  <a:schemeClr val="accent2"/>
                </a:solidFill>
              </a:rPr>
              <a:t>Podemos definir matrices de objetos como cualquier otro tipo.</a:t>
            </a:r>
          </a:p>
          <a:p>
            <a:endParaRPr lang="es-ES" sz="2800">
              <a:solidFill>
                <a:schemeClr val="accent2"/>
              </a:solidFill>
            </a:endParaRPr>
          </a:p>
          <a:p>
            <a:r>
              <a:rPr lang="es-ES" sz="2800">
                <a:solidFill>
                  <a:schemeClr val="accent2"/>
                </a:solidFill>
              </a:rPr>
              <a:t>Pueden ser estáticas o dinámicas.</a:t>
            </a:r>
          </a:p>
          <a:p>
            <a:endParaRPr lang="es-ES" sz="2800">
              <a:solidFill>
                <a:schemeClr val="accent2"/>
              </a:solidFill>
            </a:endParaRPr>
          </a:p>
          <a:p>
            <a:r>
              <a:rPr lang="es-ES" sz="2800">
                <a:solidFill>
                  <a:schemeClr val="accent2"/>
                </a:solidFill>
              </a:rPr>
              <a:t>Las dinámicas se crean con new y se destruyen con delete.</a:t>
            </a:r>
          </a:p>
          <a:p>
            <a:endParaRPr lang="es-ES" sz="2800">
              <a:solidFill>
                <a:schemeClr val="accent2"/>
              </a:solidFill>
            </a:endParaRPr>
          </a:p>
          <a:p>
            <a:r>
              <a:rPr lang="es-ES" sz="2800">
                <a:solidFill>
                  <a:schemeClr val="accent2"/>
                </a:solidFill>
              </a:rPr>
              <a:t>En orden inverso al de creación.</a:t>
            </a:r>
          </a:p>
          <a:p>
            <a:pPr lvl="1">
              <a:buFontTx/>
              <a:buNone/>
            </a:pPr>
            <a:endParaRPr lang="es-ES" sz="2400">
              <a:solidFill>
                <a:schemeClr val="accent2"/>
              </a:solidFill>
            </a:endParaRPr>
          </a:p>
          <a:p>
            <a:pPr lvl="1">
              <a:buFontTx/>
              <a:buNone/>
            </a:pPr>
            <a:endParaRPr lang="es-ES" sz="2400">
              <a:solidFill>
                <a:schemeClr val="accent2"/>
              </a:solidFill>
            </a:endParaRPr>
          </a:p>
          <a:p>
            <a:pPr lvl="1">
              <a:buFontTx/>
              <a:buNone/>
            </a:pPr>
            <a:endParaRPr lang="es-ES" sz="240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04AB1376-56BE-40FB-88F4-FD99ABB09D50}" type="slidenum">
              <a:rPr lang="es-ES">
                <a:solidFill>
                  <a:srgbClr val="000000"/>
                </a:solidFill>
              </a:rPr>
              <a:pPr/>
              <a:t>41</a:t>
            </a:fld>
            <a:endParaRPr lang="es-ES">
              <a:solidFill>
                <a:srgbClr val="000000"/>
              </a:solidFill>
            </a:endParaRPr>
          </a:p>
        </p:txBody>
      </p:sp>
      <p:sp>
        <p:nvSpPr>
          <p:cNvPr id="240642" name="Rectangle 2"/>
          <p:cNvSpPr>
            <a:spLocks noGrp="1" noChangeArrowheads="1"/>
          </p:cNvSpPr>
          <p:nvPr>
            <p:ph type="title"/>
          </p:nvPr>
        </p:nvSpPr>
        <p:spPr/>
        <p:txBody>
          <a:bodyPr/>
          <a:lstStyle/>
          <a:p>
            <a:r>
              <a:rPr lang="es-ES"/>
              <a:t>Ejemplo</a:t>
            </a:r>
          </a:p>
        </p:txBody>
      </p:sp>
      <p:sp>
        <p:nvSpPr>
          <p:cNvPr id="240644" name="Rectangle 4"/>
          <p:cNvSpPr>
            <a:spLocks noGrp="1" noChangeArrowheads="1"/>
          </p:cNvSpPr>
          <p:nvPr>
            <p:ph type="body" sz="half" idx="1"/>
          </p:nvPr>
        </p:nvSpPr>
        <p:spPr/>
        <p:txBody>
          <a:bodyPr/>
          <a:lstStyle/>
          <a:p>
            <a:pPr>
              <a:lnSpc>
                <a:spcPct val="80000"/>
              </a:lnSpc>
              <a:buFontTx/>
              <a:buNone/>
            </a:pPr>
            <a:r>
              <a:rPr lang="pt-BR" sz="1600" b="1">
                <a:solidFill>
                  <a:schemeClr val="accent2"/>
                </a:solidFill>
              </a:rPr>
              <a:t>// MATRIZ ESTÁTICA DE OBJETOS</a:t>
            </a:r>
          </a:p>
          <a:p>
            <a:pPr>
              <a:lnSpc>
                <a:spcPct val="80000"/>
              </a:lnSpc>
              <a:buFontTx/>
              <a:buNone/>
            </a:pPr>
            <a:r>
              <a:rPr lang="pt-BR" sz="1600" b="1">
                <a:solidFill>
                  <a:schemeClr val="accent2"/>
                </a:solidFill>
              </a:rPr>
              <a:t>// PUNTO:</a:t>
            </a:r>
          </a:p>
          <a:p>
            <a:pPr>
              <a:lnSpc>
                <a:spcPct val="80000"/>
              </a:lnSpc>
              <a:buFontTx/>
              <a:buNone/>
            </a:pPr>
            <a:endParaRPr lang="pt-BR" sz="1600" b="1">
              <a:solidFill>
                <a:schemeClr val="accent2"/>
              </a:solidFill>
            </a:endParaRPr>
          </a:p>
          <a:p>
            <a:pPr>
              <a:lnSpc>
                <a:spcPct val="80000"/>
              </a:lnSpc>
              <a:buFontTx/>
              <a:buNone/>
            </a:pPr>
            <a:r>
              <a:rPr lang="pt-BR" sz="1600">
                <a:solidFill>
                  <a:schemeClr val="accent2"/>
                </a:solidFill>
              </a:rPr>
              <a:t>	Punto puntos1[10];</a:t>
            </a:r>
          </a:p>
          <a:p>
            <a:pPr>
              <a:lnSpc>
                <a:spcPct val="80000"/>
              </a:lnSpc>
              <a:buFontTx/>
              <a:buNone/>
            </a:pPr>
            <a:r>
              <a:rPr lang="pt-BR" sz="1600">
                <a:solidFill>
                  <a:schemeClr val="accent2"/>
                </a:solidFill>
              </a:rPr>
              <a:t>	int i;</a:t>
            </a:r>
          </a:p>
          <a:p>
            <a:pPr>
              <a:lnSpc>
                <a:spcPct val="80000"/>
              </a:lnSpc>
              <a:buFontTx/>
              <a:buNone/>
            </a:pPr>
            <a:endParaRPr lang="pt-BR" sz="1600">
              <a:solidFill>
                <a:schemeClr val="accent2"/>
              </a:solidFill>
            </a:endParaRPr>
          </a:p>
          <a:p>
            <a:pPr>
              <a:lnSpc>
                <a:spcPct val="80000"/>
              </a:lnSpc>
              <a:buFontTx/>
              <a:buNone/>
            </a:pPr>
            <a:r>
              <a:rPr lang="pt-BR" sz="1600">
                <a:solidFill>
                  <a:schemeClr val="accent2"/>
                </a:solidFill>
              </a:rPr>
              <a:t>	for (i=0; i &lt; 10 ; i++)</a:t>
            </a:r>
          </a:p>
          <a:p>
            <a:pPr>
              <a:lnSpc>
                <a:spcPct val="80000"/>
              </a:lnSpc>
              <a:buFontTx/>
              <a:buNone/>
            </a:pPr>
            <a:r>
              <a:rPr lang="pt-BR" sz="1600">
                <a:solidFill>
                  <a:schemeClr val="accent2"/>
                </a:solidFill>
              </a:rPr>
              <a:t>		puntos1[i] = Punto(i,i);</a:t>
            </a:r>
          </a:p>
          <a:p>
            <a:pPr>
              <a:lnSpc>
                <a:spcPct val="80000"/>
              </a:lnSpc>
              <a:buFontTx/>
              <a:buNone/>
            </a:pPr>
            <a:endParaRPr lang="pt-BR" sz="1600">
              <a:solidFill>
                <a:schemeClr val="accent2"/>
              </a:solidFill>
            </a:endParaRPr>
          </a:p>
          <a:p>
            <a:pPr>
              <a:lnSpc>
                <a:spcPct val="80000"/>
              </a:lnSpc>
              <a:buFontTx/>
              <a:buNone/>
            </a:pPr>
            <a:r>
              <a:rPr lang="pt-BR" sz="1600">
                <a:solidFill>
                  <a:schemeClr val="accent2"/>
                </a:solidFill>
              </a:rPr>
              <a:t>	cout &lt;&lt; "listado de puntos1: " &lt;&lt; endl;</a:t>
            </a:r>
          </a:p>
          <a:p>
            <a:pPr>
              <a:lnSpc>
                <a:spcPct val="80000"/>
              </a:lnSpc>
              <a:buFontTx/>
              <a:buNone/>
            </a:pPr>
            <a:r>
              <a:rPr lang="pt-BR" sz="1600">
                <a:solidFill>
                  <a:schemeClr val="accent2"/>
                </a:solidFill>
              </a:rPr>
              <a:t>	for (i= 0; i &lt; 10; i++){</a:t>
            </a:r>
          </a:p>
          <a:p>
            <a:pPr>
              <a:lnSpc>
                <a:spcPct val="80000"/>
              </a:lnSpc>
              <a:buFontTx/>
              <a:buNone/>
            </a:pPr>
            <a:r>
              <a:rPr lang="pt-BR" sz="1600">
                <a:solidFill>
                  <a:schemeClr val="accent2"/>
                </a:solidFill>
              </a:rPr>
              <a:t>		puntos1[i]</a:t>
            </a:r>
            <a:r>
              <a:rPr lang="pt-BR" sz="1600" b="1">
                <a:solidFill>
                  <a:schemeClr val="accent2"/>
                </a:solidFill>
              </a:rPr>
              <a:t>.</a:t>
            </a:r>
            <a:r>
              <a:rPr lang="pt-BR" sz="1600">
                <a:solidFill>
                  <a:schemeClr val="accent2"/>
                </a:solidFill>
              </a:rPr>
              <a:t>imprimir();</a:t>
            </a:r>
          </a:p>
          <a:p>
            <a:pPr>
              <a:lnSpc>
                <a:spcPct val="80000"/>
              </a:lnSpc>
              <a:buFontTx/>
              <a:buNone/>
            </a:pPr>
            <a:r>
              <a:rPr lang="pt-BR" sz="1600">
                <a:solidFill>
                  <a:schemeClr val="accent2"/>
                </a:solidFill>
              </a:rPr>
              <a:t>		cout &lt;&lt; endl;</a:t>
            </a:r>
          </a:p>
          <a:p>
            <a:pPr>
              <a:lnSpc>
                <a:spcPct val="80000"/>
              </a:lnSpc>
              <a:buFontTx/>
              <a:buNone/>
            </a:pPr>
            <a:r>
              <a:rPr lang="pt-BR" sz="1600">
                <a:solidFill>
                  <a:schemeClr val="accent2"/>
                </a:solidFill>
              </a:rPr>
              <a:t>	}</a:t>
            </a:r>
            <a:endParaRPr lang="es-ES" sz="1600">
              <a:solidFill>
                <a:schemeClr val="accent2"/>
              </a:solidFill>
            </a:endParaRPr>
          </a:p>
        </p:txBody>
      </p:sp>
      <p:sp>
        <p:nvSpPr>
          <p:cNvPr id="240645" name="Rectangle 5"/>
          <p:cNvSpPr>
            <a:spLocks noGrp="1" noChangeArrowheads="1"/>
          </p:cNvSpPr>
          <p:nvPr>
            <p:ph type="body" sz="half" idx="2"/>
          </p:nvPr>
        </p:nvSpPr>
        <p:spPr/>
        <p:txBody>
          <a:bodyPr/>
          <a:lstStyle/>
          <a:p>
            <a:pPr>
              <a:lnSpc>
                <a:spcPct val="80000"/>
              </a:lnSpc>
              <a:buFontTx/>
              <a:buNone/>
            </a:pPr>
            <a:r>
              <a:rPr lang="es-ES" sz="1600" b="1">
                <a:solidFill>
                  <a:schemeClr val="accent2"/>
                </a:solidFill>
              </a:rPr>
              <a:t>// MATRIZ DINÁMICA DE OBJETOS</a:t>
            </a:r>
          </a:p>
          <a:p>
            <a:pPr>
              <a:lnSpc>
                <a:spcPct val="80000"/>
              </a:lnSpc>
              <a:buFontTx/>
              <a:buNone/>
            </a:pPr>
            <a:r>
              <a:rPr lang="es-ES" sz="1600" b="1">
                <a:solidFill>
                  <a:schemeClr val="accent2"/>
                </a:solidFill>
              </a:rPr>
              <a:t>// PUNTO:</a:t>
            </a:r>
          </a:p>
          <a:p>
            <a:pPr>
              <a:lnSpc>
                <a:spcPct val="80000"/>
              </a:lnSpc>
              <a:buFontTx/>
              <a:buNone/>
            </a:pPr>
            <a:endParaRPr lang="es-ES" sz="1600" b="1">
              <a:solidFill>
                <a:schemeClr val="accent2"/>
              </a:solidFill>
            </a:endParaRPr>
          </a:p>
          <a:p>
            <a:pPr>
              <a:lnSpc>
                <a:spcPct val="80000"/>
              </a:lnSpc>
              <a:buFontTx/>
              <a:buNone/>
            </a:pPr>
            <a:r>
              <a:rPr lang="es-ES" sz="1600">
                <a:solidFill>
                  <a:schemeClr val="accent2"/>
                </a:solidFill>
              </a:rPr>
              <a:t>	Punto *puntos2 = </a:t>
            </a:r>
            <a:r>
              <a:rPr lang="es-ES" sz="1600" b="1">
                <a:solidFill>
                  <a:schemeClr val="accent2"/>
                </a:solidFill>
              </a:rPr>
              <a:t>new</a:t>
            </a:r>
            <a:r>
              <a:rPr lang="es-ES" sz="1600">
                <a:solidFill>
                  <a:schemeClr val="accent2"/>
                </a:solidFill>
              </a:rPr>
              <a:t> Punto[10];</a:t>
            </a:r>
          </a:p>
          <a:p>
            <a:pPr>
              <a:lnSpc>
                <a:spcPct val="80000"/>
              </a:lnSpc>
              <a:buFontTx/>
              <a:buNone/>
            </a:pPr>
            <a:r>
              <a:rPr lang="es-ES" sz="1600">
                <a:solidFill>
                  <a:schemeClr val="accent2"/>
                </a:solidFill>
              </a:rPr>
              <a:t>	for (i=0; i &lt; 10 ; i++)</a:t>
            </a:r>
          </a:p>
          <a:p>
            <a:pPr>
              <a:lnSpc>
                <a:spcPct val="80000"/>
              </a:lnSpc>
              <a:buFontTx/>
              <a:buNone/>
            </a:pPr>
            <a:r>
              <a:rPr lang="es-ES" sz="1600">
                <a:solidFill>
                  <a:schemeClr val="accent2"/>
                </a:solidFill>
              </a:rPr>
              <a:t>		puntos2[i] = Punto(i,i);</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cout &lt;&lt; endl &lt;&lt; "listado de puntos2: " &lt;&lt; endl;</a:t>
            </a:r>
          </a:p>
          <a:p>
            <a:pPr>
              <a:lnSpc>
                <a:spcPct val="80000"/>
              </a:lnSpc>
              <a:buFontTx/>
              <a:buNone/>
            </a:pPr>
            <a:r>
              <a:rPr lang="es-ES" sz="1600">
                <a:solidFill>
                  <a:schemeClr val="accent2"/>
                </a:solidFill>
              </a:rPr>
              <a:t>	for (i= 0; i &lt; 10; i++){</a:t>
            </a:r>
          </a:p>
          <a:p>
            <a:pPr>
              <a:lnSpc>
                <a:spcPct val="80000"/>
              </a:lnSpc>
              <a:buFontTx/>
              <a:buNone/>
            </a:pPr>
            <a:r>
              <a:rPr lang="es-ES" sz="1600">
                <a:solidFill>
                  <a:schemeClr val="accent2"/>
                </a:solidFill>
              </a:rPr>
              <a:t>		puntos2[i]</a:t>
            </a:r>
            <a:r>
              <a:rPr lang="es-ES" sz="1600" b="1">
                <a:solidFill>
                  <a:schemeClr val="accent2"/>
                </a:solidFill>
              </a:rPr>
              <a:t>.</a:t>
            </a:r>
            <a:r>
              <a:rPr lang="es-ES" sz="1600">
                <a:solidFill>
                  <a:schemeClr val="accent2"/>
                </a:solidFill>
              </a:rPr>
              <a:t>imprimir();</a:t>
            </a:r>
          </a:p>
          <a:p>
            <a:pPr>
              <a:lnSpc>
                <a:spcPct val="80000"/>
              </a:lnSpc>
              <a:buFontTx/>
              <a:buNone/>
            </a:pPr>
            <a:r>
              <a:rPr lang="es-ES" sz="1600">
                <a:solidFill>
                  <a:schemeClr val="accent2"/>
                </a:solidFill>
              </a:rPr>
              <a:t>		cout &lt;&lt; endl;</a:t>
            </a:r>
          </a:p>
          <a:p>
            <a:pPr>
              <a:lnSpc>
                <a:spcPct val="80000"/>
              </a:lnSpc>
              <a:buFontTx/>
              <a:buNone/>
            </a:pPr>
            <a:r>
              <a:rPr lang="es-ES" sz="1600">
                <a:solidFill>
                  <a:schemeClr val="accent2"/>
                </a:solidFill>
              </a:rPr>
              <a:t>	}</a:t>
            </a:r>
          </a:p>
          <a:p>
            <a:pPr>
              <a:lnSpc>
                <a:spcPct val="80000"/>
              </a:lnSpc>
              <a:buFontTx/>
              <a:buNone/>
            </a:pPr>
            <a:endParaRPr lang="es-ES" sz="1600">
              <a:solidFill>
                <a:schemeClr val="accent2"/>
              </a:solidFill>
            </a:endParaRPr>
          </a:p>
          <a:p>
            <a:pPr>
              <a:lnSpc>
                <a:spcPct val="80000"/>
              </a:lnSpc>
              <a:buFontTx/>
              <a:buNone/>
            </a:pPr>
            <a:r>
              <a:rPr lang="es-ES" sz="1600" b="1">
                <a:solidFill>
                  <a:schemeClr val="accent2"/>
                </a:solidFill>
              </a:rPr>
              <a:t>	delete [ ]</a:t>
            </a:r>
            <a:r>
              <a:rPr lang="es-ES" sz="1600">
                <a:solidFill>
                  <a:schemeClr val="accent2"/>
                </a:solidFill>
              </a:rPr>
              <a:t>puntos2;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0216E6EB-01CE-45A9-AFF1-07AC98093933}" type="slidenum">
              <a:rPr lang="es-ES">
                <a:solidFill>
                  <a:srgbClr val="000000"/>
                </a:solidFill>
              </a:rPr>
              <a:pPr/>
              <a:t>42</a:t>
            </a:fld>
            <a:endParaRPr lang="es-ES">
              <a:solidFill>
                <a:srgbClr val="000000"/>
              </a:solidFill>
            </a:endParaRPr>
          </a:p>
        </p:txBody>
      </p:sp>
      <p:sp>
        <p:nvSpPr>
          <p:cNvPr id="241666" name="Rectangle 2"/>
          <p:cNvSpPr>
            <a:spLocks noGrp="1" noChangeArrowheads="1"/>
          </p:cNvSpPr>
          <p:nvPr>
            <p:ph type="title"/>
          </p:nvPr>
        </p:nvSpPr>
        <p:spPr/>
        <p:txBody>
          <a:bodyPr/>
          <a:lstStyle/>
          <a:p>
            <a:r>
              <a:rPr lang="es-ES"/>
              <a:t>Ejemplo</a:t>
            </a:r>
          </a:p>
        </p:txBody>
      </p:sp>
      <p:sp>
        <p:nvSpPr>
          <p:cNvPr id="241668" name="Rectangle 4"/>
          <p:cNvSpPr>
            <a:spLocks noGrp="1" noChangeArrowheads="1"/>
          </p:cNvSpPr>
          <p:nvPr>
            <p:ph type="body" sz="half" idx="1"/>
          </p:nvPr>
        </p:nvSpPr>
        <p:spPr/>
        <p:txBody>
          <a:bodyPr/>
          <a:lstStyle/>
          <a:p>
            <a:pPr>
              <a:lnSpc>
                <a:spcPct val="80000"/>
              </a:lnSpc>
              <a:buFontTx/>
              <a:buNone/>
            </a:pPr>
            <a:r>
              <a:rPr lang="es-ES" sz="1600" b="1">
                <a:solidFill>
                  <a:schemeClr val="accent2"/>
                </a:solidFill>
              </a:rPr>
              <a:t>// MATRIZ DE PUNTEROS A OBJETOS</a:t>
            </a:r>
          </a:p>
          <a:p>
            <a:pPr>
              <a:lnSpc>
                <a:spcPct val="80000"/>
              </a:lnSpc>
              <a:buFontTx/>
              <a:buNone/>
            </a:pPr>
            <a:r>
              <a:rPr lang="es-ES" sz="1600" b="1">
                <a:solidFill>
                  <a:schemeClr val="accent2"/>
                </a:solidFill>
              </a:rPr>
              <a:t>// PUNTO:</a:t>
            </a:r>
          </a:p>
          <a:p>
            <a:pPr>
              <a:lnSpc>
                <a:spcPct val="80000"/>
              </a:lnSpc>
              <a:buFontTx/>
              <a:buNone/>
            </a:pPr>
            <a:endParaRPr lang="es-ES" sz="1600" b="1">
              <a:solidFill>
                <a:schemeClr val="accent2"/>
              </a:solidFill>
            </a:endParaRPr>
          </a:p>
          <a:p>
            <a:pPr>
              <a:lnSpc>
                <a:spcPct val="80000"/>
              </a:lnSpc>
              <a:buFontTx/>
              <a:buNone/>
            </a:pPr>
            <a:r>
              <a:rPr lang="es-ES" sz="1600">
                <a:solidFill>
                  <a:schemeClr val="accent2"/>
                </a:solidFill>
              </a:rPr>
              <a:t>	Punto *puntos3[10];</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for (i=0; i &lt; 10 ; i++)</a:t>
            </a:r>
          </a:p>
          <a:p>
            <a:pPr>
              <a:lnSpc>
                <a:spcPct val="80000"/>
              </a:lnSpc>
              <a:buFontTx/>
              <a:buNone/>
            </a:pPr>
            <a:r>
              <a:rPr lang="es-ES" sz="1600">
                <a:solidFill>
                  <a:schemeClr val="accent2"/>
                </a:solidFill>
              </a:rPr>
              <a:t>		puntos3[i] = </a:t>
            </a:r>
            <a:r>
              <a:rPr lang="es-ES" sz="1600" b="1">
                <a:solidFill>
                  <a:schemeClr val="accent2"/>
                </a:solidFill>
              </a:rPr>
              <a:t>new</a:t>
            </a:r>
            <a:r>
              <a:rPr lang="es-ES" sz="1600">
                <a:solidFill>
                  <a:schemeClr val="accent2"/>
                </a:solidFill>
              </a:rPr>
              <a:t> Punto(i,i);</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cout &lt;&lt; endl &lt;&lt; "listado de puntos3: " &lt;&lt; endl;</a:t>
            </a:r>
          </a:p>
          <a:p>
            <a:pPr>
              <a:lnSpc>
                <a:spcPct val="80000"/>
              </a:lnSpc>
              <a:buFontTx/>
              <a:buNone/>
            </a:pPr>
            <a:r>
              <a:rPr lang="es-ES" sz="1600">
                <a:solidFill>
                  <a:schemeClr val="accent2"/>
                </a:solidFill>
              </a:rPr>
              <a:t>	for (i= 0; i &lt; 10; i++){</a:t>
            </a:r>
          </a:p>
          <a:p>
            <a:pPr>
              <a:lnSpc>
                <a:spcPct val="80000"/>
              </a:lnSpc>
              <a:buFontTx/>
              <a:buNone/>
            </a:pPr>
            <a:r>
              <a:rPr lang="es-ES" sz="1600">
                <a:solidFill>
                  <a:schemeClr val="accent2"/>
                </a:solidFill>
              </a:rPr>
              <a:t>		puntos3[i]</a:t>
            </a:r>
            <a:r>
              <a:rPr lang="es-ES" sz="1600" b="1">
                <a:solidFill>
                  <a:schemeClr val="accent2"/>
                </a:solidFill>
                <a:sym typeface="Wingdings" pitchFamily="2" charset="2"/>
              </a:rPr>
              <a:t></a:t>
            </a:r>
            <a:r>
              <a:rPr lang="es-ES" sz="1600">
                <a:solidFill>
                  <a:schemeClr val="accent2"/>
                </a:solidFill>
              </a:rPr>
              <a:t>imprimir();</a:t>
            </a:r>
          </a:p>
          <a:p>
            <a:pPr>
              <a:lnSpc>
                <a:spcPct val="80000"/>
              </a:lnSpc>
              <a:buFontTx/>
              <a:buNone/>
            </a:pPr>
            <a:r>
              <a:rPr lang="es-ES" sz="1600">
                <a:solidFill>
                  <a:schemeClr val="accent2"/>
                </a:solidFill>
              </a:rPr>
              <a:t>		cout &lt;&lt; endl;</a:t>
            </a:r>
          </a:p>
          <a:p>
            <a:pPr>
              <a:lnSpc>
                <a:spcPct val="80000"/>
              </a:lnSpc>
              <a:buFontTx/>
              <a:buNone/>
            </a:pPr>
            <a:r>
              <a:rPr lang="es-ES" sz="1600">
                <a:solidFill>
                  <a:schemeClr val="accent2"/>
                </a:solidFill>
              </a:rPr>
              <a:t>		</a:t>
            </a:r>
            <a:r>
              <a:rPr lang="es-ES" sz="1600" b="1">
                <a:solidFill>
                  <a:schemeClr val="accent2"/>
                </a:solidFill>
              </a:rPr>
              <a:t>delete</a:t>
            </a:r>
            <a:r>
              <a:rPr lang="es-ES" sz="1600">
                <a:solidFill>
                  <a:schemeClr val="accent2"/>
                </a:solidFill>
              </a:rPr>
              <a:t> puntos3[i];</a:t>
            </a:r>
          </a:p>
          <a:p>
            <a:pPr>
              <a:lnSpc>
                <a:spcPct val="80000"/>
              </a:lnSpc>
              <a:buFontTx/>
              <a:buNone/>
            </a:pPr>
            <a:r>
              <a:rPr lang="es-ES" sz="1600">
                <a:solidFill>
                  <a:schemeClr val="accent2"/>
                </a:solidFill>
              </a:rPr>
              <a:t>	}</a:t>
            </a:r>
          </a:p>
        </p:txBody>
      </p:sp>
      <p:sp>
        <p:nvSpPr>
          <p:cNvPr id="241669" name="Rectangle 5"/>
          <p:cNvSpPr>
            <a:spLocks noGrp="1" noChangeArrowheads="1"/>
          </p:cNvSpPr>
          <p:nvPr>
            <p:ph type="body" sz="half" idx="2"/>
          </p:nvPr>
        </p:nvSpPr>
        <p:spPr/>
        <p:txBody>
          <a:bodyPr/>
          <a:lstStyle/>
          <a:p>
            <a:pPr>
              <a:lnSpc>
                <a:spcPct val="80000"/>
              </a:lnSpc>
              <a:buFontTx/>
              <a:buNone/>
            </a:pPr>
            <a:r>
              <a:rPr lang="es-ES" sz="1600" b="1">
                <a:solidFill>
                  <a:schemeClr val="accent2"/>
                </a:solidFill>
              </a:rPr>
              <a:t>// MATRIZ DINAMICA DE PUNTEROS A</a:t>
            </a:r>
          </a:p>
          <a:p>
            <a:pPr>
              <a:lnSpc>
                <a:spcPct val="80000"/>
              </a:lnSpc>
              <a:buFontTx/>
              <a:buNone/>
            </a:pPr>
            <a:r>
              <a:rPr lang="es-ES" sz="1600" b="1">
                <a:solidFill>
                  <a:schemeClr val="accent2"/>
                </a:solidFill>
              </a:rPr>
              <a:t>// OBJETOS PUNTO:</a:t>
            </a:r>
          </a:p>
          <a:p>
            <a:pPr>
              <a:lnSpc>
                <a:spcPct val="80000"/>
              </a:lnSpc>
              <a:buFontTx/>
              <a:buNone/>
            </a:pPr>
            <a:endParaRPr lang="es-ES" sz="1600" b="1">
              <a:solidFill>
                <a:schemeClr val="accent2"/>
              </a:solidFill>
            </a:endParaRPr>
          </a:p>
          <a:p>
            <a:pPr>
              <a:lnSpc>
                <a:spcPct val="80000"/>
              </a:lnSpc>
              <a:buFontTx/>
              <a:buNone/>
            </a:pPr>
            <a:r>
              <a:rPr lang="es-ES" sz="1600">
                <a:solidFill>
                  <a:schemeClr val="accent2"/>
                </a:solidFill>
              </a:rPr>
              <a:t>	Punto **puntos4 = 0;</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puntos4 = </a:t>
            </a:r>
            <a:r>
              <a:rPr lang="es-ES" sz="1600" b="1">
                <a:solidFill>
                  <a:schemeClr val="accent2"/>
                </a:solidFill>
              </a:rPr>
              <a:t>new</a:t>
            </a:r>
            <a:r>
              <a:rPr lang="es-ES" sz="1600">
                <a:solidFill>
                  <a:schemeClr val="accent2"/>
                </a:solidFill>
              </a:rPr>
              <a:t> Punto *[10];</a:t>
            </a:r>
          </a:p>
          <a:p>
            <a:pPr>
              <a:lnSpc>
                <a:spcPct val="80000"/>
              </a:lnSpc>
              <a:buFontTx/>
              <a:buNone/>
            </a:pPr>
            <a:r>
              <a:rPr lang="es-ES" sz="1600">
                <a:solidFill>
                  <a:schemeClr val="accent2"/>
                </a:solidFill>
              </a:rPr>
              <a:t>	for (i=0 ; i &lt; 10 ; i++)</a:t>
            </a:r>
          </a:p>
          <a:p>
            <a:pPr>
              <a:lnSpc>
                <a:spcPct val="80000"/>
              </a:lnSpc>
              <a:buFontTx/>
              <a:buNone/>
            </a:pPr>
            <a:r>
              <a:rPr lang="es-ES" sz="1600">
                <a:solidFill>
                  <a:schemeClr val="accent2"/>
                </a:solidFill>
              </a:rPr>
              <a:t>		puntos4[i] = </a:t>
            </a:r>
            <a:r>
              <a:rPr lang="es-ES" sz="1600" b="1">
                <a:solidFill>
                  <a:schemeClr val="accent2"/>
                </a:solidFill>
              </a:rPr>
              <a:t>new</a:t>
            </a:r>
            <a:r>
              <a:rPr lang="es-ES" sz="1600">
                <a:solidFill>
                  <a:schemeClr val="accent2"/>
                </a:solidFill>
              </a:rPr>
              <a:t> Punto(i,i);</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cout &lt;&lt; endl &lt;&lt; "listado de puntos4: " &lt;&lt; endl;</a:t>
            </a:r>
          </a:p>
          <a:p>
            <a:pPr>
              <a:lnSpc>
                <a:spcPct val="80000"/>
              </a:lnSpc>
              <a:buFontTx/>
              <a:buNone/>
            </a:pPr>
            <a:r>
              <a:rPr lang="es-ES" sz="1600">
                <a:solidFill>
                  <a:schemeClr val="accent2"/>
                </a:solidFill>
              </a:rPr>
              <a:t>	for (i= 0; i &lt; 10; i++){</a:t>
            </a:r>
          </a:p>
          <a:p>
            <a:pPr>
              <a:lnSpc>
                <a:spcPct val="80000"/>
              </a:lnSpc>
              <a:buFontTx/>
              <a:buNone/>
            </a:pPr>
            <a:r>
              <a:rPr lang="es-ES" sz="1600">
                <a:solidFill>
                  <a:schemeClr val="accent2"/>
                </a:solidFill>
              </a:rPr>
              <a:t>		puntos4[i]</a:t>
            </a:r>
            <a:r>
              <a:rPr lang="es-ES" sz="1600" b="1">
                <a:solidFill>
                  <a:schemeClr val="accent2"/>
                </a:solidFill>
                <a:sym typeface="Wingdings" pitchFamily="2" charset="2"/>
              </a:rPr>
              <a:t></a:t>
            </a:r>
            <a:r>
              <a:rPr lang="es-ES" sz="1600">
                <a:solidFill>
                  <a:schemeClr val="accent2"/>
                </a:solidFill>
              </a:rPr>
              <a:t>imprimir();</a:t>
            </a:r>
          </a:p>
          <a:p>
            <a:pPr>
              <a:lnSpc>
                <a:spcPct val="80000"/>
              </a:lnSpc>
              <a:buFontTx/>
              <a:buNone/>
            </a:pPr>
            <a:r>
              <a:rPr lang="es-ES" sz="1600">
                <a:solidFill>
                  <a:schemeClr val="accent2"/>
                </a:solidFill>
              </a:rPr>
              <a:t>		cout &lt;&lt; endl;</a:t>
            </a:r>
          </a:p>
          <a:p>
            <a:pPr>
              <a:lnSpc>
                <a:spcPct val="80000"/>
              </a:lnSpc>
              <a:buFontTx/>
              <a:buNone/>
            </a:pPr>
            <a:r>
              <a:rPr lang="es-ES" sz="1600">
                <a:solidFill>
                  <a:schemeClr val="accent2"/>
                </a:solidFill>
              </a:rPr>
              <a:t>		</a:t>
            </a:r>
            <a:r>
              <a:rPr lang="es-ES" sz="1600" b="1">
                <a:solidFill>
                  <a:schemeClr val="accent2"/>
                </a:solidFill>
              </a:rPr>
              <a:t>delete</a:t>
            </a:r>
            <a:r>
              <a:rPr lang="es-ES" sz="1600">
                <a:solidFill>
                  <a:schemeClr val="accent2"/>
                </a:solidFill>
              </a:rPr>
              <a:t> puntos4[i];</a:t>
            </a:r>
          </a:p>
          <a:p>
            <a:pPr>
              <a:lnSpc>
                <a:spcPct val="80000"/>
              </a:lnSpc>
              <a:buFontTx/>
              <a:buNone/>
            </a:pPr>
            <a:r>
              <a:rPr lang="es-ES" sz="1600">
                <a:solidFill>
                  <a:schemeClr val="accent2"/>
                </a:solidFill>
              </a:rPr>
              <a:t>	}</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a:t>
            </a:r>
            <a:r>
              <a:rPr lang="es-ES" sz="1600" b="1">
                <a:solidFill>
                  <a:schemeClr val="accent2"/>
                </a:solidFill>
              </a:rPr>
              <a:t>delete [ ]</a:t>
            </a:r>
            <a:r>
              <a:rPr lang="es-ES" sz="1600">
                <a:solidFill>
                  <a:schemeClr val="accent2"/>
                </a:solidFill>
              </a:rPr>
              <a:t>puntos4;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36316AC-9228-4FCE-931F-E425AB162058}" type="slidenum">
              <a:rPr lang="es-ES">
                <a:solidFill>
                  <a:srgbClr val="000000"/>
                </a:solidFill>
              </a:rPr>
              <a:pPr/>
              <a:t>43</a:t>
            </a:fld>
            <a:endParaRPr lang="es-ES">
              <a:solidFill>
                <a:srgbClr val="000000"/>
              </a:solidFill>
            </a:endParaRPr>
          </a:p>
        </p:txBody>
      </p:sp>
      <p:sp>
        <p:nvSpPr>
          <p:cNvPr id="95234" name="Rectangle 2"/>
          <p:cNvSpPr>
            <a:spLocks noGrp="1" noChangeArrowheads="1"/>
          </p:cNvSpPr>
          <p:nvPr>
            <p:ph type="title"/>
          </p:nvPr>
        </p:nvSpPr>
        <p:spPr>
          <a:xfrm>
            <a:off x="533400" y="0"/>
            <a:ext cx="8229600" cy="1143000"/>
          </a:xfrm>
        </p:spPr>
        <p:txBody>
          <a:bodyPr/>
          <a:lstStyle/>
          <a:p>
            <a:r>
              <a:rPr lang="es-ES"/>
              <a:t>Funciones amigas</a:t>
            </a:r>
          </a:p>
        </p:txBody>
      </p:sp>
      <p:sp>
        <p:nvSpPr>
          <p:cNvPr id="95235" name="Rectangle 3"/>
          <p:cNvSpPr>
            <a:spLocks noGrp="1" noChangeArrowheads="1"/>
          </p:cNvSpPr>
          <p:nvPr>
            <p:ph type="body" idx="1"/>
          </p:nvPr>
        </p:nvSpPr>
        <p:spPr>
          <a:xfrm>
            <a:off x="457200" y="1066800"/>
            <a:ext cx="8229600" cy="5638800"/>
          </a:xfrm>
        </p:spPr>
        <p:txBody>
          <a:bodyPr/>
          <a:lstStyle/>
          <a:p>
            <a:pPr>
              <a:lnSpc>
                <a:spcPct val="80000"/>
              </a:lnSpc>
            </a:pPr>
            <a:r>
              <a:rPr lang="es-ES" sz="2400">
                <a:solidFill>
                  <a:schemeClr val="accent2"/>
                </a:solidFill>
              </a:rPr>
              <a:t>Métodos ordinarios de una clase:</a:t>
            </a:r>
          </a:p>
          <a:p>
            <a:pPr lvl="1">
              <a:lnSpc>
                <a:spcPct val="80000"/>
              </a:lnSpc>
            </a:pPr>
            <a:r>
              <a:rPr lang="es-ES" sz="2000">
                <a:solidFill>
                  <a:schemeClr val="accent2"/>
                </a:solidFill>
              </a:rPr>
              <a:t>Acceden al resto de miembros.</a:t>
            </a:r>
          </a:p>
          <a:p>
            <a:pPr lvl="1">
              <a:lnSpc>
                <a:spcPct val="80000"/>
              </a:lnSpc>
            </a:pPr>
            <a:r>
              <a:rPr lang="es-ES" sz="2000">
                <a:solidFill>
                  <a:schemeClr val="accent2"/>
                </a:solidFill>
              </a:rPr>
              <a:t>Pertenecen al ámbito de la clase.</a:t>
            </a:r>
          </a:p>
          <a:p>
            <a:pPr lvl="1">
              <a:lnSpc>
                <a:spcPct val="80000"/>
              </a:lnSpc>
            </a:pPr>
            <a:r>
              <a:rPr lang="es-ES" sz="2000">
                <a:solidFill>
                  <a:schemeClr val="accent2"/>
                </a:solidFill>
              </a:rPr>
              <a:t>Debe invocarse para un objeto de su misma clase, a través de this.</a:t>
            </a:r>
          </a:p>
          <a:p>
            <a:pPr lvl="1">
              <a:lnSpc>
                <a:spcPct val="80000"/>
              </a:lnSpc>
            </a:pPr>
            <a:endParaRPr lang="es-ES" sz="2000">
              <a:solidFill>
                <a:schemeClr val="accent2"/>
              </a:solidFill>
            </a:endParaRPr>
          </a:p>
          <a:p>
            <a:pPr>
              <a:lnSpc>
                <a:spcPct val="80000"/>
              </a:lnSpc>
            </a:pPr>
            <a:r>
              <a:rPr lang="es-ES" sz="2400">
                <a:solidFill>
                  <a:schemeClr val="accent2"/>
                </a:solidFill>
              </a:rPr>
              <a:t>Los estáticos no pueden hacer uso de this pero las dos primeras si las cumplen.</a:t>
            </a:r>
          </a:p>
          <a:p>
            <a:pPr>
              <a:lnSpc>
                <a:spcPct val="80000"/>
              </a:lnSpc>
            </a:pPr>
            <a:endParaRPr lang="es-ES" sz="2400">
              <a:solidFill>
                <a:schemeClr val="accent2"/>
              </a:solidFill>
            </a:endParaRPr>
          </a:p>
          <a:p>
            <a:pPr>
              <a:lnSpc>
                <a:spcPct val="80000"/>
              </a:lnSpc>
            </a:pPr>
            <a:r>
              <a:rPr lang="es-ES" sz="2400">
                <a:solidFill>
                  <a:schemeClr val="accent2"/>
                </a:solidFill>
              </a:rPr>
              <a:t>En el caso de </a:t>
            </a:r>
            <a:r>
              <a:rPr lang="es-ES" sz="2400" b="1">
                <a:solidFill>
                  <a:schemeClr val="accent2"/>
                </a:solidFill>
              </a:rPr>
              <a:t>funciones externas</a:t>
            </a:r>
            <a:r>
              <a:rPr lang="es-ES" sz="2400">
                <a:solidFill>
                  <a:schemeClr val="accent2"/>
                </a:solidFill>
              </a:rPr>
              <a:t> no cumplen ninguna de las tres.</a:t>
            </a:r>
          </a:p>
          <a:p>
            <a:pPr lvl="1">
              <a:lnSpc>
                <a:spcPct val="80000"/>
              </a:lnSpc>
            </a:pPr>
            <a:r>
              <a:rPr lang="es-ES" sz="2000">
                <a:solidFill>
                  <a:schemeClr val="accent2"/>
                </a:solidFill>
              </a:rPr>
              <a:t>Pero si necesitamos que una función externa tenga acceso a los miembros de una clase la podemos definir en la clase como </a:t>
            </a:r>
            <a:r>
              <a:rPr lang="es-ES" sz="2000" b="1">
                <a:solidFill>
                  <a:schemeClr val="accent2"/>
                </a:solidFill>
              </a:rPr>
              <a:t>friend</a:t>
            </a:r>
            <a:r>
              <a:rPr lang="es-ES" sz="2000">
                <a:solidFill>
                  <a:schemeClr val="accent2"/>
                </a:solidFill>
              </a:rPr>
              <a:t>.</a:t>
            </a:r>
          </a:p>
          <a:p>
            <a:pPr>
              <a:lnSpc>
                <a:spcPct val="80000"/>
              </a:lnSpc>
            </a:pPr>
            <a:endParaRPr lang="es-ES" sz="2400">
              <a:solidFill>
                <a:schemeClr val="accent2"/>
              </a:solidFill>
            </a:endParaRPr>
          </a:p>
          <a:p>
            <a:pPr>
              <a:lnSpc>
                <a:spcPct val="80000"/>
              </a:lnSpc>
            </a:pPr>
            <a:r>
              <a:rPr lang="es-ES" sz="2400">
                <a:solidFill>
                  <a:schemeClr val="accent2"/>
                </a:solidFill>
              </a:rPr>
              <a:t>Las funciones friend no se ven afectadas por los modificadores de acceso: private, protected y public.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1A558D4-B96C-4E9E-B47C-AD6532852409}" type="slidenum">
              <a:rPr lang="es-ES">
                <a:solidFill>
                  <a:srgbClr val="000000"/>
                </a:solidFill>
              </a:rPr>
              <a:pPr/>
              <a:t>44</a:t>
            </a:fld>
            <a:endParaRPr lang="es-ES">
              <a:solidFill>
                <a:srgbClr val="000000"/>
              </a:solidFill>
            </a:endParaRPr>
          </a:p>
        </p:txBody>
      </p:sp>
      <p:sp>
        <p:nvSpPr>
          <p:cNvPr id="235522" name="Rectangle 2"/>
          <p:cNvSpPr>
            <a:spLocks noGrp="1" noChangeArrowheads="1"/>
          </p:cNvSpPr>
          <p:nvPr>
            <p:ph type="title"/>
          </p:nvPr>
        </p:nvSpPr>
        <p:spPr/>
        <p:txBody>
          <a:bodyPr/>
          <a:lstStyle/>
          <a:p>
            <a:r>
              <a:rPr lang="es-ES"/>
              <a:t>Ejemplo</a:t>
            </a:r>
          </a:p>
        </p:txBody>
      </p:sp>
      <p:sp>
        <p:nvSpPr>
          <p:cNvPr id="235523" name="Rectangle 3"/>
          <p:cNvSpPr>
            <a:spLocks noGrp="1" noChangeArrowheads="1"/>
          </p:cNvSpPr>
          <p:nvPr>
            <p:ph type="body" idx="1"/>
          </p:nvPr>
        </p:nvSpPr>
        <p:spPr>
          <a:xfrm>
            <a:off x="457200" y="1600200"/>
            <a:ext cx="8229600" cy="5029200"/>
          </a:xfrm>
        </p:spPr>
        <p:txBody>
          <a:bodyPr/>
          <a:lstStyle/>
          <a:p>
            <a:pPr>
              <a:lnSpc>
                <a:spcPct val="80000"/>
              </a:lnSpc>
            </a:pPr>
            <a:r>
              <a:rPr lang="es-ES" sz="2400">
                <a:solidFill>
                  <a:schemeClr val="accent2"/>
                </a:solidFill>
              </a:rPr>
              <a:t>En la clase Vector:</a:t>
            </a:r>
          </a:p>
          <a:p>
            <a:pPr lvl="1">
              <a:lnSpc>
                <a:spcPct val="80000"/>
              </a:lnSpc>
            </a:pPr>
            <a:r>
              <a:rPr lang="es-ES" sz="2000">
                <a:solidFill>
                  <a:schemeClr val="accent2"/>
                </a:solidFill>
              </a:rPr>
              <a:t>Podemos implementar una función externa que reciba un objeto Vector e imprima el contenido.</a:t>
            </a:r>
          </a:p>
          <a:p>
            <a:pPr lvl="1">
              <a:lnSpc>
                <a:spcPct val="80000"/>
              </a:lnSpc>
            </a:pPr>
            <a:r>
              <a:rPr lang="es-ES" sz="2000">
                <a:solidFill>
                  <a:schemeClr val="accent2"/>
                </a:solidFill>
              </a:rPr>
              <a:t>Dentro de la clase Vector: </a:t>
            </a:r>
          </a:p>
          <a:p>
            <a:pPr lvl="1">
              <a:lnSpc>
                <a:spcPct val="80000"/>
              </a:lnSpc>
            </a:pPr>
            <a:r>
              <a:rPr lang="es-ES" sz="2000">
                <a:solidFill>
                  <a:schemeClr val="accent2"/>
                </a:solidFill>
              </a:rPr>
              <a:t>// Definición:</a:t>
            </a:r>
          </a:p>
          <a:p>
            <a:pPr lvl="1">
              <a:lnSpc>
                <a:spcPct val="80000"/>
              </a:lnSpc>
              <a:buFontTx/>
              <a:buNone/>
            </a:pPr>
            <a:r>
              <a:rPr lang="es-ES" sz="2000" b="1">
                <a:solidFill>
                  <a:schemeClr val="accent2"/>
                </a:solidFill>
              </a:rPr>
              <a:t>friend</a:t>
            </a:r>
            <a:r>
              <a:rPr lang="es-ES" sz="2000">
                <a:solidFill>
                  <a:schemeClr val="accent2"/>
                </a:solidFill>
              </a:rPr>
              <a:t> void visualizar(const Vector&amp; v);</a:t>
            </a:r>
          </a:p>
          <a:p>
            <a:pPr lvl="1">
              <a:lnSpc>
                <a:spcPct val="80000"/>
              </a:lnSpc>
              <a:buFontTx/>
              <a:buNone/>
            </a:pPr>
            <a:endParaRPr lang="es-ES" sz="2000">
              <a:solidFill>
                <a:schemeClr val="accent2"/>
              </a:solidFill>
            </a:endParaRPr>
          </a:p>
          <a:p>
            <a:pPr lvl="1">
              <a:lnSpc>
                <a:spcPct val="80000"/>
              </a:lnSpc>
              <a:buFontTx/>
              <a:buNone/>
            </a:pPr>
            <a:r>
              <a:rPr lang="es-ES" sz="2000">
                <a:solidFill>
                  <a:schemeClr val="accent2"/>
                </a:solidFill>
              </a:rPr>
              <a:t>// En la implementación de la función (fuera de la clase, por ej en el fichero principal donde esté main()):</a:t>
            </a:r>
          </a:p>
          <a:p>
            <a:pPr lvl="1">
              <a:lnSpc>
                <a:spcPct val="80000"/>
              </a:lnSpc>
              <a:buFontTx/>
              <a:buNone/>
            </a:pPr>
            <a:endParaRPr lang="es-ES" sz="2000">
              <a:solidFill>
                <a:schemeClr val="accent2"/>
              </a:solidFill>
            </a:endParaRPr>
          </a:p>
          <a:p>
            <a:pPr lvl="1">
              <a:lnSpc>
                <a:spcPct val="80000"/>
              </a:lnSpc>
              <a:buFontTx/>
              <a:buNone/>
            </a:pPr>
            <a:r>
              <a:rPr lang="es-ES" sz="2000">
                <a:solidFill>
                  <a:schemeClr val="accent2"/>
                </a:solidFill>
              </a:rPr>
              <a:t>void visualizar(const Vector &amp;v){</a:t>
            </a:r>
          </a:p>
          <a:p>
            <a:pPr lvl="1">
              <a:lnSpc>
                <a:spcPct val="80000"/>
              </a:lnSpc>
              <a:buFontTx/>
              <a:buNone/>
            </a:pPr>
            <a:r>
              <a:rPr lang="es-ES" sz="2000">
                <a:solidFill>
                  <a:schemeClr val="accent2"/>
                </a:solidFill>
              </a:rPr>
              <a:t>	for (int i=0 ; i &lt; </a:t>
            </a:r>
            <a:r>
              <a:rPr lang="es-ES" sz="2000" b="1">
                <a:solidFill>
                  <a:schemeClr val="accent2"/>
                </a:solidFill>
              </a:rPr>
              <a:t>v.longitud</a:t>
            </a:r>
            <a:r>
              <a:rPr lang="es-ES" sz="2000">
                <a:solidFill>
                  <a:schemeClr val="accent2"/>
                </a:solidFill>
              </a:rPr>
              <a:t> ; i++)</a:t>
            </a:r>
          </a:p>
          <a:p>
            <a:pPr lvl="1">
              <a:lnSpc>
                <a:spcPct val="80000"/>
              </a:lnSpc>
              <a:buFontTx/>
              <a:buNone/>
            </a:pPr>
            <a:r>
              <a:rPr lang="es-ES" sz="2000">
                <a:solidFill>
                  <a:schemeClr val="accent2"/>
                </a:solidFill>
              </a:rPr>
              <a:t>		…</a:t>
            </a:r>
          </a:p>
          <a:p>
            <a:pPr lvl="1">
              <a:lnSpc>
                <a:spcPct val="80000"/>
              </a:lnSpc>
              <a:buFontTx/>
              <a:buNone/>
            </a:pPr>
            <a:r>
              <a:rPr lang="es-ES" sz="2000">
                <a:solidFill>
                  <a:schemeClr val="accent2"/>
                </a:solidFill>
              </a:rPr>
              <a:t>} </a:t>
            </a:r>
            <a:r>
              <a:rPr lang="es-ES" sz="2000" b="1">
                <a:solidFill>
                  <a:schemeClr val="accent2"/>
                </a:solidFill>
              </a:rPr>
              <a:t>// Accede a los miembros de la clase Vector</a:t>
            </a:r>
            <a:r>
              <a:rPr lang="es-ES" sz="2000">
                <a:solidFill>
                  <a:schemeClr val="accent2"/>
                </a:solidFill>
              </a:rPr>
              <a:t>.</a:t>
            </a:r>
          </a:p>
          <a:p>
            <a:pPr lvl="1">
              <a:lnSpc>
                <a:spcPct val="80000"/>
              </a:lnSpc>
              <a:buFontTx/>
              <a:buNone/>
            </a:pPr>
            <a:endParaRPr lang="es-ES" sz="2000">
              <a:solidFill>
                <a:schemeClr val="accent2"/>
              </a:solidFill>
            </a:endParaRPr>
          </a:p>
          <a:p>
            <a:pPr lvl="1">
              <a:lnSpc>
                <a:spcPct val="80000"/>
              </a:lnSpc>
              <a:buFontTx/>
              <a:buNone/>
            </a:pPr>
            <a:r>
              <a:rPr lang="es-ES" sz="2000" b="1">
                <a:solidFill>
                  <a:schemeClr val="accent2"/>
                </a:solidFill>
              </a:rPr>
              <a:t>// Este mecanismo se utiliza en la sobrecarga de operadores.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C03A75C-BDB4-41E1-B028-C61F841A32E2}" type="slidenum">
              <a:rPr lang="es-ES">
                <a:solidFill>
                  <a:srgbClr val="000000"/>
                </a:solidFill>
              </a:rPr>
              <a:pPr/>
              <a:t>45</a:t>
            </a:fld>
            <a:endParaRPr lang="es-ES">
              <a:solidFill>
                <a:srgbClr val="000000"/>
              </a:solidFill>
            </a:endParaRPr>
          </a:p>
        </p:txBody>
      </p:sp>
      <p:sp>
        <p:nvSpPr>
          <p:cNvPr id="236546" name="Rectangle 2"/>
          <p:cNvSpPr>
            <a:spLocks noGrp="1" noChangeArrowheads="1"/>
          </p:cNvSpPr>
          <p:nvPr>
            <p:ph type="title"/>
          </p:nvPr>
        </p:nvSpPr>
        <p:spPr/>
        <p:txBody>
          <a:bodyPr/>
          <a:lstStyle/>
          <a:p>
            <a:r>
              <a:rPr lang="es-ES"/>
              <a:t>Funciones amigas entre clases</a:t>
            </a:r>
          </a:p>
        </p:txBody>
      </p:sp>
      <p:sp>
        <p:nvSpPr>
          <p:cNvPr id="236547" name="Rectangle 3"/>
          <p:cNvSpPr>
            <a:spLocks noGrp="1" noChangeArrowheads="1"/>
          </p:cNvSpPr>
          <p:nvPr>
            <p:ph type="body" idx="1"/>
          </p:nvPr>
        </p:nvSpPr>
        <p:spPr/>
        <p:txBody>
          <a:bodyPr/>
          <a:lstStyle/>
          <a:p>
            <a:pPr>
              <a:lnSpc>
                <a:spcPct val="80000"/>
              </a:lnSpc>
            </a:pPr>
            <a:r>
              <a:rPr lang="es-ES" sz="2400">
                <a:solidFill>
                  <a:schemeClr val="accent2"/>
                </a:solidFill>
              </a:rPr>
              <a:t>Una función externa puede ser amiga de varias clases, si fuera necesario.</a:t>
            </a:r>
          </a:p>
          <a:p>
            <a:pPr>
              <a:lnSpc>
                <a:spcPct val="80000"/>
              </a:lnSpc>
            </a:pPr>
            <a:endParaRPr lang="es-ES" sz="2400">
              <a:solidFill>
                <a:schemeClr val="accent2"/>
              </a:solidFill>
            </a:endParaRPr>
          </a:p>
          <a:p>
            <a:pPr>
              <a:lnSpc>
                <a:spcPct val="80000"/>
              </a:lnSpc>
            </a:pPr>
            <a:r>
              <a:rPr lang="es-ES" sz="2400">
                <a:solidFill>
                  <a:schemeClr val="accent2"/>
                </a:solidFill>
              </a:rPr>
              <a:t>Podemos definir métodos friend de otras clases, no tienen porque ser siempre funciones externas. </a:t>
            </a:r>
          </a:p>
          <a:p>
            <a:pPr>
              <a:lnSpc>
                <a:spcPct val="80000"/>
              </a:lnSpc>
            </a:pPr>
            <a:endParaRPr lang="es-ES" sz="2400">
              <a:solidFill>
                <a:schemeClr val="accent2"/>
              </a:solidFill>
            </a:endParaRPr>
          </a:p>
          <a:p>
            <a:pPr>
              <a:lnSpc>
                <a:spcPct val="80000"/>
              </a:lnSpc>
            </a:pPr>
            <a:r>
              <a:rPr lang="es-ES" sz="2400">
                <a:solidFill>
                  <a:schemeClr val="accent2"/>
                </a:solidFill>
              </a:rPr>
              <a:t>En la clase C1: 	friend C2:metodo(C1&amp;);</a:t>
            </a:r>
          </a:p>
          <a:p>
            <a:pPr>
              <a:lnSpc>
                <a:spcPct val="80000"/>
              </a:lnSpc>
            </a:pPr>
            <a:endParaRPr lang="es-ES" sz="2400">
              <a:solidFill>
                <a:schemeClr val="accent2"/>
              </a:solidFill>
            </a:endParaRPr>
          </a:p>
          <a:p>
            <a:pPr>
              <a:lnSpc>
                <a:spcPct val="80000"/>
              </a:lnSpc>
            </a:pPr>
            <a:r>
              <a:rPr lang="es-ES" sz="2400">
                <a:solidFill>
                  <a:schemeClr val="accent2"/>
                </a:solidFill>
              </a:rPr>
              <a:t>O tener acceso a todos los miembros de otra clase:</a:t>
            </a:r>
          </a:p>
          <a:p>
            <a:pPr>
              <a:lnSpc>
                <a:spcPct val="80000"/>
              </a:lnSpc>
            </a:pPr>
            <a:endParaRPr lang="es-ES" sz="2400">
              <a:solidFill>
                <a:schemeClr val="accent2"/>
              </a:solidFill>
            </a:endParaRPr>
          </a:p>
          <a:p>
            <a:pPr lvl="1">
              <a:lnSpc>
                <a:spcPct val="80000"/>
              </a:lnSpc>
              <a:buFontTx/>
              <a:buNone/>
            </a:pPr>
            <a:r>
              <a:rPr lang="es-ES" sz="2000">
                <a:solidFill>
                  <a:schemeClr val="accent2"/>
                </a:solidFill>
              </a:rPr>
              <a:t>class C1 {			class C2 {</a:t>
            </a:r>
          </a:p>
          <a:p>
            <a:pPr lvl="1">
              <a:lnSpc>
                <a:spcPct val="80000"/>
              </a:lnSpc>
              <a:buFontTx/>
              <a:buNone/>
            </a:pPr>
            <a:r>
              <a:rPr lang="es-ES" sz="2000">
                <a:solidFill>
                  <a:schemeClr val="accent2"/>
                </a:solidFill>
              </a:rPr>
              <a:t>	...				</a:t>
            </a:r>
            <a:r>
              <a:rPr lang="es-ES" sz="2000" b="1">
                <a:solidFill>
                  <a:schemeClr val="accent2"/>
                </a:solidFill>
              </a:rPr>
              <a:t>friend class C1</a:t>
            </a:r>
            <a:r>
              <a:rPr lang="es-ES" sz="2000">
                <a:solidFill>
                  <a:schemeClr val="accent2"/>
                </a:solidFill>
              </a:rPr>
              <a:t>;</a:t>
            </a:r>
          </a:p>
          <a:p>
            <a:pPr lvl="1">
              <a:lnSpc>
                <a:spcPct val="80000"/>
              </a:lnSpc>
              <a:buFontTx/>
              <a:buNone/>
            </a:pPr>
            <a:r>
              <a:rPr lang="es-ES" sz="2000">
                <a:solidFill>
                  <a:schemeClr val="accent2"/>
                </a:solidFill>
              </a:rPr>
              <a:t>};					};</a:t>
            </a:r>
          </a:p>
          <a:p>
            <a:pPr lvl="1">
              <a:lnSpc>
                <a:spcPct val="80000"/>
              </a:lnSpc>
              <a:buFontTx/>
              <a:buNone/>
            </a:pPr>
            <a:endParaRPr lang="es-ES" sz="2000">
              <a:solidFill>
                <a:schemeClr val="accent2"/>
              </a:solidFill>
            </a:endParaRPr>
          </a:p>
          <a:p>
            <a:pPr lvl="1">
              <a:lnSpc>
                <a:spcPct val="80000"/>
              </a:lnSpc>
              <a:buFontTx/>
              <a:buNone/>
            </a:pPr>
            <a:endParaRPr lang="es-ES" sz="2000">
              <a:solidFill>
                <a:schemeClr val="accen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AEAA3CC-5DEB-4824-8333-26CE65ACEDCE}" type="slidenum">
              <a:rPr lang="es-ES">
                <a:solidFill>
                  <a:srgbClr val="000000"/>
                </a:solidFill>
              </a:rPr>
              <a:pPr/>
              <a:t>46</a:t>
            </a:fld>
            <a:endParaRPr lang="es-ES">
              <a:solidFill>
                <a:srgbClr val="000000"/>
              </a:solidFill>
            </a:endParaRPr>
          </a:p>
        </p:txBody>
      </p:sp>
      <p:sp>
        <p:nvSpPr>
          <p:cNvPr id="81922" name="Rectangle 2"/>
          <p:cNvSpPr>
            <a:spLocks noGrp="1" noChangeArrowheads="1"/>
          </p:cNvSpPr>
          <p:nvPr>
            <p:ph type="title"/>
          </p:nvPr>
        </p:nvSpPr>
        <p:spPr/>
        <p:txBody>
          <a:bodyPr/>
          <a:lstStyle/>
          <a:p>
            <a:r>
              <a:rPr lang="es-ES" sz="4000"/>
              <a:t>Punteros a miembros de una clase</a:t>
            </a:r>
          </a:p>
        </p:txBody>
      </p:sp>
      <p:sp>
        <p:nvSpPr>
          <p:cNvPr id="81923" name="Rectangle 3"/>
          <p:cNvSpPr>
            <a:spLocks noGrp="1" noChangeArrowheads="1"/>
          </p:cNvSpPr>
          <p:nvPr>
            <p:ph type="body" idx="1"/>
          </p:nvPr>
        </p:nvSpPr>
        <p:spPr/>
        <p:txBody>
          <a:bodyPr/>
          <a:lstStyle/>
          <a:p>
            <a:pPr>
              <a:lnSpc>
                <a:spcPct val="80000"/>
              </a:lnSpc>
            </a:pPr>
            <a:r>
              <a:rPr lang="es-ES" sz="2000">
                <a:solidFill>
                  <a:schemeClr val="accent2"/>
                </a:solidFill>
              </a:rPr>
              <a:t>La asignación y declaración de funciones a métodos varia con los punteros a funciones externas:</a:t>
            </a:r>
          </a:p>
          <a:p>
            <a:pPr>
              <a:lnSpc>
                <a:spcPct val="80000"/>
              </a:lnSpc>
            </a:pPr>
            <a:endParaRPr lang="es-ES" sz="2000">
              <a:solidFill>
                <a:schemeClr val="accent2"/>
              </a:solidFill>
            </a:endParaRPr>
          </a:p>
          <a:p>
            <a:pPr>
              <a:lnSpc>
                <a:spcPct val="80000"/>
              </a:lnSpc>
            </a:pPr>
            <a:r>
              <a:rPr lang="es-ES" sz="2000">
                <a:solidFill>
                  <a:schemeClr val="accent2"/>
                </a:solidFill>
              </a:rPr>
              <a:t>En una función externa:</a:t>
            </a:r>
          </a:p>
          <a:p>
            <a:pPr>
              <a:lnSpc>
                <a:spcPct val="80000"/>
              </a:lnSpc>
              <a:buFontTx/>
              <a:buNone/>
            </a:pPr>
            <a:r>
              <a:rPr lang="es-ES" sz="2000">
                <a:solidFill>
                  <a:schemeClr val="accent2"/>
                </a:solidFill>
              </a:rPr>
              <a:t>	void funcion(int *) </a:t>
            </a:r>
          </a:p>
          <a:p>
            <a:pPr>
              <a:lnSpc>
                <a:spcPct val="80000"/>
              </a:lnSpc>
              <a:buFontTx/>
              <a:buNone/>
            </a:pPr>
            <a:r>
              <a:rPr lang="es-ES" sz="2000">
                <a:solidFill>
                  <a:schemeClr val="accent2"/>
                </a:solidFill>
              </a:rPr>
              <a:t>	El prototipo es: void (int *)</a:t>
            </a:r>
          </a:p>
          <a:p>
            <a:pPr>
              <a:lnSpc>
                <a:spcPct val="80000"/>
              </a:lnSpc>
              <a:buFontTx/>
              <a:buNone/>
            </a:pPr>
            <a:r>
              <a:rPr lang="es-ES" sz="2000">
                <a:solidFill>
                  <a:schemeClr val="accent2"/>
                </a:solidFill>
              </a:rPr>
              <a:t>	Un puntero a la función </a:t>
            </a:r>
            <a:r>
              <a:rPr lang="es-ES" sz="2000" b="1">
                <a:solidFill>
                  <a:schemeClr val="accent2"/>
                </a:solidFill>
              </a:rPr>
              <a:t>void (*)(int *)</a:t>
            </a:r>
          </a:p>
          <a:p>
            <a:pPr>
              <a:lnSpc>
                <a:spcPct val="80000"/>
              </a:lnSpc>
              <a:buFontTx/>
              <a:buNone/>
            </a:pPr>
            <a:endParaRPr lang="es-ES" sz="2000" b="1">
              <a:solidFill>
                <a:schemeClr val="accent2"/>
              </a:solidFill>
            </a:endParaRPr>
          </a:p>
          <a:p>
            <a:pPr>
              <a:lnSpc>
                <a:spcPct val="80000"/>
              </a:lnSpc>
            </a:pPr>
            <a:r>
              <a:rPr lang="es-ES" sz="2000">
                <a:solidFill>
                  <a:schemeClr val="accent2"/>
                </a:solidFill>
              </a:rPr>
              <a:t>Ejemplo:</a:t>
            </a:r>
          </a:p>
          <a:p>
            <a:pPr>
              <a:lnSpc>
                <a:spcPct val="80000"/>
              </a:lnSpc>
              <a:buFontTx/>
              <a:buNone/>
            </a:pPr>
            <a:r>
              <a:rPr lang="es-ES" sz="2000">
                <a:solidFill>
                  <a:schemeClr val="accent2"/>
                </a:solidFill>
              </a:rPr>
              <a:t>	int x;</a:t>
            </a:r>
          </a:p>
          <a:p>
            <a:pPr>
              <a:lnSpc>
                <a:spcPct val="80000"/>
              </a:lnSpc>
              <a:buFontTx/>
              <a:buNone/>
            </a:pPr>
            <a:r>
              <a:rPr lang="es-ES" sz="2000">
                <a:solidFill>
                  <a:schemeClr val="accent2"/>
                </a:solidFill>
              </a:rPr>
              <a:t>	void funcion(int *p);  		// Prototipo de la función.</a:t>
            </a:r>
          </a:p>
          <a:p>
            <a:pPr>
              <a:lnSpc>
                <a:spcPct val="80000"/>
              </a:lnSpc>
              <a:buFontTx/>
              <a:buNone/>
            </a:pPr>
            <a:r>
              <a:rPr lang="es-ES" sz="2000">
                <a:solidFill>
                  <a:schemeClr val="accent2"/>
                </a:solidFill>
              </a:rPr>
              <a:t>	void (*pfun)(int *); 		// Puntero a la función.</a:t>
            </a:r>
          </a:p>
          <a:p>
            <a:pPr>
              <a:lnSpc>
                <a:spcPct val="80000"/>
              </a:lnSpc>
              <a:buFontTx/>
              <a:buNone/>
            </a:pPr>
            <a:r>
              <a:rPr lang="es-ES" sz="2000">
                <a:solidFill>
                  <a:schemeClr val="accent2"/>
                </a:solidFill>
              </a:rPr>
              <a:t>	pfun = funcion; 		// Asignación de la función al puntero.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63D75F3-82D7-45CA-8E4B-681DE142BFDA}" type="slidenum">
              <a:rPr lang="es-ES">
                <a:solidFill>
                  <a:srgbClr val="000000"/>
                </a:solidFill>
              </a:rPr>
              <a:pPr/>
              <a:t>47</a:t>
            </a:fld>
            <a:endParaRPr lang="es-ES">
              <a:solidFill>
                <a:srgbClr val="000000"/>
              </a:solidFill>
            </a:endParaRPr>
          </a:p>
        </p:txBody>
      </p:sp>
      <p:sp>
        <p:nvSpPr>
          <p:cNvPr id="237570" name="Rectangle 2"/>
          <p:cNvSpPr>
            <a:spLocks noGrp="1" noChangeArrowheads="1"/>
          </p:cNvSpPr>
          <p:nvPr>
            <p:ph type="title"/>
          </p:nvPr>
        </p:nvSpPr>
        <p:spPr/>
        <p:txBody>
          <a:bodyPr/>
          <a:lstStyle/>
          <a:p>
            <a:r>
              <a:rPr lang="es-ES" sz="4000"/>
              <a:t>Punteros a miembros de una clase</a:t>
            </a:r>
          </a:p>
        </p:txBody>
      </p:sp>
      <p:sp>
        <p:nvSpPr>
          <p:cNvPr id="237571" name="Rectangle 3"/>
          <p:cNvSpPr>
            <a:spLocks noGrp="1" noChangeArrowheads="1"/>
          </p:cNvSpPr>
          <p:nvPr>
            <p:ph type="body" idx="1"/>
          </p:nvPr>
        </p:nvSpPr>
        <p:spPr/>
        <p:txBody>
          <a:bodyPr/>
          <a:lstStyle/>
          <a:p>
            <a:pPr>
              <a:lnSpc>
                <a:spcPct val="90000"/>
              </a:lnSpc>
            </a:pPr>
            <a:r>
              <a:rPr lang="es-ES" sz="2800">
                <a:solidFill>
                  <a:schemeClr val="accent2"/>
                </a:solidFill>
              </a:rPr>
              <a:t>En el caso del método: No se puede asignar igual. </a:t>
            </a:r>
          </a:p>
          <a:p>
            <a:pPr>
              <a:lnSpc>
                <a:spcPct val="90000"/>
              </a:lnSpc>
            </a:pPr>
            <a:endParaRPr lang="es-ES" sz="2800">
              <a:solidFill>
                <a:schemeClr val="accent2"/>
              </a:solidFill>
            </a:endParaRPr>
          </a:p>
          <a:p>
            <a:pPr>
              <a:lnSpc>
                <a:spcPct val="90000"/>
              </a:lnSpc>
            </a:pPr>
            <a:r>
              <a:rPr lang="es-ES" sz="2800">
                <a:solidFill>
                  <a:schemeClr val="accent2"/>
                </a:solidFill>
              </a:rPr>
              <a:t>El puntero tiene que ser del mismo tipo.</a:t>
            </a:r>
          </a:p>
          <a:p>
            <a:pPr>
              <a:lnSpc>
                <a:spcPct val="90000"/>
              </a:lnSpc>
            </a:pPr>
            <a:endParaRPr lang="es-ES" sz="2800">
              <a:solidFill>
                <a:schemeClr val="accent2"/>
              </a:solidFill>
            </a:endParaRPr>
          </a:p>
          <a:p>
            <a:pPr>
              <a:lnSpc>
                <a:spcPct val="90000"/>
              </a:lnSpc>
            </a:pPr>
            <a:r>
              <a:rPr lang="es-ES" sz="2800">
                <a:solidFill>
                  <a:schemeClr val="accent2"/>
                </a:solidFill>
              </a:rPr>
              <a:t>Ejemplo:</a:t>
            </a:r>
          </a:p>
          <a:p>
            <a:pPr lvl="1">
              <a:lnSpc>
                <a:spcPct val="90000"/>
              </a:lnSpc>
              <a:buFontTx/>
              <a:buNone/>
            </a:pPr>
            <a:r>
              <a:rPr lang="es-ES" sz="2400">
                <a:solidFill>
                  <a:schemeClr val="accent2"/>
                </a:solidFill>
              </a:rPr>
              <a:t>En la clase C, tenemos el método:</a:t>
            </a:r>
          </a:p>
          <a:p>
            <a:pPr lvl="1">
              <a:lnSpc>
                <a:spcPct val="90000"/>
              </a:lnSpc>
              <a:buFontTx/>
              <a:buNone/>
            </a:pPr>
            <a:r>
              <a:rPr lang="es-ES" sz="2400">
                <a:solidFill>
                  <a:schemeClr val="accent2"/>
                </a:solidFill>
              </a:rPr>
              <a:t>void C::funcion(int *) </a:t>
            </a:r>
          </a:p>
          <a:p>
            <a:pPr lvl="1">
              <a:lnSpc>
                <a:spcPct val="90000"/>
              </a:lnSpc>
              <a:buFontTx/>
              <a:buNone/>
            </a:pPr>
            <a:r>
              <a:rPr lang="es-ES" sz="2400">
                <a:solidFill>
                  <a:schemeClr val="accent2"/>
                </a:solidFill>
                <a:sym typeface="Wingdings" pitchFamily="2" charset="2"/>
              </a:rPr>
              <a:t>El tipo es: void C:: (int *)</a:t>
            </a:r>
          </a:p>
          <a:p>
            <a:pPr lvl="1">
              <a:lnSpc>
                <a:spcPct val="90000"/>
              </a:lnSpc>
              <a:buFontTx/>
              <a:buNone/>
            </a:pPr>
            <a:r>
              <a:rPr lang="es-ES" sz="2400">
                <a:solidFill>
                  <a:schemeClr val="accent2"/>
                </a:solidFill>
                <a:sym typeface="Wingdings" pitchFamily="2" charset="2"/>
              </a:rPr>
              <a:t>Y el puntero es: </a:t>
            </a:r>
            <a:r>
              <a:rPr lang="es-ES" sz="2400" b="1">
                <a:solidFill>
                  <a:schemeClr val="accent2"/>
                </a:solidFill>
                <a:sym typeface="Wingdings" pitchFamily="2" charset="2"/>
              </a:rPr>
              <a:t>void (C::*)(int *)</a:t>
            </a:r>
            <a:endParaRPr lang="es-ES" sz="2400" b="1">
              <a:solidFill>
                <a:schemeClr val="accen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FC4F6A1D-6905-44A7-90CC-01F459F7C21C}" type="slidenum">
              <a:rPr lang="es-ES">
                <a:solidFill>
                  <a:srgbClr val="000000"/>
                </a:solidFill>
              </a:rPr>
              <a:pPr/>
              <a:t>48</a:t>
            </a:fld>
            <a:endParaRPr lang="es-ES">
              <a:solidFill>
                <a:srgbClr val="000000"/>
              </a:solidFill>
            </a:endParaRPr>
          </a:p>
        </p:txBody>
      </p:sp>
      <p:sp>
        <p:nvSpPr>
          <p:cNvPr id="238594" name="Rectangle 2"/>
          <p:cNvSpPr>
            <a:spLocks noGrp="1" noChangeArrowheads="1"/>
          </p:cNvSpPr>
          <p:nvPr>
            <p:ph type="title"/>
          </p:nvPr>
        </p:nvSpPr>
        <p:spPr/>
        <p:txBody>
          <a:bodyPr/>
          <a:lstStyle/>
          <a:p>
            <a:r>
              <a:rPr lang="es-ES"/>
              <a:t>Ejemplo</a:t>
            </a:r>
          </a:p>
        </p:txBody>
      </p:sp>
      <p:sp>
        <p:nvSpPr>
          <p:cNvPr id="238595" name="Rectangle 3"/>
          <p:cNvSpPr>
            <a:spLocks noGrp="1" noChangeArrowheads="1"/>
          </p:cNvSpPr>
          <p:nvPr>
            <p:ph type="body" sz="half" idx="1"/>
          </p:nvPr>
        </p:nvSpPr>
        <p:spPr>
          <a:xfrm>
            <a:off x="457200" y="1600200"/>
            <a:ext cx="3505200" cy="5105400"/>
          </a:xfrm>
        </p:spPr>
        <p:txBody>
          <a:bodyPr/>
          <a:lstStyle/>
          <a:p>
            <a:pPr>
              <a:lnSpc>
                <a:spcPct val="80000"/>
              </a:lnSpc>
              <a:buFontTx/>
              <a:buNone/>
            </a:pPr>
            <a:r>
              <a:rPr lang="es-ES" sz="1600">
                <a:solidFill>
                  <a:schemeClr val="accent2"/>
                </a:solidFill>
              </a:rPr>
              <a:t>class CNotas {</a:t>
            </a:r>
          </a:p>
          <a:p>
            <a:pPr>
              <a:lnSpc>
                <a:spcPct val="80000"/>
              </a:lnSpc>
              <a:buFontTx/>
              <a:buNone/>
            </a:pPr>
            <a:r>
              <a:rPr lang="es-ES" sz="1600">
                <a:solidFill>
                  <a:schemeClr val="accent2"/>
                </a:solidFill>
              </a:rPr>
              <a:t>	private:</a:t>
            </a:r>
          </a:p>
          <a:p>
            <a:pPr>
              <a:lnSpc>
                <a:spcPct val="80000"/>
              </a:lnSpc>
              <a:buFontTx/>
              <a:buNone/>
            </a:pPr>
            <a:r>
              <a:rPr lang="es-ES" sz="1600">
                <a:solidFill>
                  <a:schemeClr val="accent2"/>
                </a:solidFill>
              </a:rPr>
              <a:t>		float nota;</a:t>
            </a:r>
          </a:p>
          <a:p>
            <a:pPr>
              <a:lnSpc>
                <a:spcPct val="80000"/>
              </a:lnSpc>
              <a:buFontTx/>
              <a:buNone/>
            </a:pPr>
            <a:r>
              <a:rPr lang="es-ES" sz="1600">
                <a:solidFill>
                  <a:schemeClr val="accent2"/>
                </a:solidFill>
              </a:rPr>
              <a:t>	public:</a:t>
            </a:r>
          </a:p>
          <a:p>
            <a:pPr>
              <a:lnSpc>
                <a:spcPct val="80000"/>
              </a:lnSpc>
              <a:buFontTx/>
              <a:buNone/>
            </a:pPr>
            <a:r>
              <a:rPr lang="es-ES" sz="1600">
                <a:solidFill>
                  <a:schemeClr val="accent2"/>
                </a:solidFill>
              </a:rPr>
              <a:t>	  CNotas(float n=0): nota(n){};</a:t>
            </a:r>
          </a:p>
          <a:p>
            <a:pPr>
              <a:lnSpc>
                <a:spcPct val="80000"/>
              </a:lnSpc>
              <a:buFontTx/>
              <a:buNone/>
            </a:pPr>
            <a:r>
              <a:rPr lang="es-ES" sz="1600">
                <a:solidFill>
                  <a:schemeClr val="accent2"/>
                </a:solidFill>
              </a:rPr>
              <a:t> 	  </a:t>
            </a:r>
            <a:r>
              <a:rPr lang="es-ES" sz="1600" b="1">
                <a:solidFill>
                  <a:schemeClr val="accent2"/>
                </a:solidFill>
              </a:rPr>
              <a:t>void asignarNota(float n);</a:t>
            </a:r>
          </a:p>
          <a:p>
            <a:pPr>
              <a:lnSpc>
                <a:spcPct val="80000"/>
              </a:lnSpc>
              <a:buFontTx/>
              <a:buNone/>
            </a:pPr>
            <a:r>
              <a:rPr lang="es-ES" sz="1600">
                <a:solidFill>
                  <a:schemeClr val="accent2"/>
                </a:solidFill>
              </a:rPr>
              <a:t>	  float ObtenerNota() const;</a:t>
            </a:r>
          </a:p>
          <a:p>
            <a:pPr>
              <a:lnSpc>
                <a:spcPct val="80000"/>
              </a:lnSpc>
              <a:buFontTx/>
              <a:buNone/>
            </a:pPr>
            <a:r>
              <a:rPr lang="es-ES" sz="1600">
                <a:solidFill>
                  <a:schemeClr val="accent2"/>
                </a:solidFill>
              </a:rPr>
              <a:t>};</a:t>
            </a:r>
          </a:p>
          <a:p>
            <a:pPr>
              <a:lnSpc>
                <a:spcPct val="80000"/>
              </a:lnSpc>
              <a:buFontTx/>
              <a:buNone/>
            </a:pPr>
            <a:endParaRPr lang="es-ES" sz="1600">
              <a:solidFill>
                <a:schemeClr val="accent2"/>
              </a:solidFill>
            </a:endParaRPr>
          </a:p>
          <a:p>
            <a:pPr>
              <a:lnSpc>
                <a:spcPct val="80000"/>
              </a:lnSpc>
              <a:buFontTx/>
              <a:buNone/>
            </a:pPr>
            <a:endParaRPr lang="es-ES" sz="1600">
              <a:solidFill>
                <a:schemeClr val="accent2"/>
              </a:solidFill>
            </a:endParaRPr>
          </a:p>
          <a:p>
            <a:pPr>
              <a:lnSpc>
                <a:spcPct val="80000"/>
              </a:lnSpc>
              <a:buFontTx/>
              <a:buNone/>
            </a:pPr>
            <a:endParaRPr lang="es-ES" sz="1600">
              <a:solidFill>
                <a:schemeClr val="accent2"/>
              </a:solidFill>
            </a:endParaRPr>
          </a:p>
          <a:p>
            <a:pPr>
              <a:lnSpc>
                <a:spcPct val="80000"/>
              </a:lnSpc>
              <a:buFontTx/>
              <a:buNone/>
            </a:pPr>
            <a:endParaRPr lang="es-ES" sz="1600">
              <a:solidFill>
                <a:schemeClr val="accent2"/>
              </a:solidFill>
            </a:endParaRPr>
          </a:p>
          <a:p>
            <a:pPr>
              <a:lnSpc>
                <a:spcPct val="80000"/>
              </a:lnSpc>
            </a:pPr>
            <a:r>
              <a:rPr lang="es-ES" sz="1600">
                <a:solidFill>
                  <a:schemeClr val="accent2"/>
                </a:solidFill>
              </a:rPr>
              <a:t>No se pueden definir puntero a miembros static.</a:t>
            </a:r>
          </a:p>
        </p:txBody>
      </p:sp>
      <p:sp>
        <p:nvSpPr>
          <p:cNvPr id="238596" name="Rectangle 4"/>
          <p:cNvSpPr>
            <a:spLocks noGrp="1" noChangeArrowheads="1"/>
          </p:cNvSpPr>
          <p:nvPr>
            <p:ph type="body" sz="half" idx="2"/>
          </p:nvPr>
        </p:nvSpPr>
        <p:spPr>
          <a:xfrm>
            <a:off x="4191000" y="1600200"/>
            <a:ext cx="4495800" cy="4525963"/>
          </a:xfrm>
          <a:noFill/>
          <a:ln>
            <a:solidFill>
              <a:schemeClr val="tx1"/>
            </a:solidFill>
          </a:ln>
        </p:spPr>
        <p:txBody>
          <a:bodyPr/>
          <a:lstStyle/>
          <a:p>
            <a:pPr>
              <a:lnSpc>
                <a:spcPct val="80000"/>
              </a:lnSpc>
              <a:buFontTx/>
              <a:buNone/>
            </a:pPr>
            <a:r>
              <a:rPr lang="es-ES" sz="1600">
                <a:solidFill>
                  <a:schemeClr val="accent2"/>
                </a:solidFill>
              </a:rPr>
              <a:t>// Definimos el tipo puntero</a:t>
            </a:r>
          </a:p>
          <a:p>
            <a:pPr>
              <a:lnSpc>
                <a:spcPct val="80000"/>
              </a:lnSpc>
              <a:buFontTx/>
              <a:buNone/>
            </a:pPr>
            <a:r>
              <a:rPr lang="es-ES" sz="1600">
                <a:solidFill>
                  <a:schemeClr val="accent2"/>
                </a:solidFill>
              </a:rPr>
              <a:t>// al método asignarNota</a:t>
            </a:r>
          </a:p>
          <a:p>
            <a:pPr>
              <a:lnSpc>
                <a:spcPct val="80000"/>
              </a:lnSpc>
              <a:buFontTx/>
              <a:buNone/>
            </a:pPr>
            <a:r>
              <a:rPr lang="es-ES" sz="1600">
                <a:solidFill>
                  <a:schemeClr val="accent2"/>
                </a:solidFill>
              </a:rPr>
              <a:t>typedef void (CNotas::*pf)(float)</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El puntero al método:</a:t>
            </a:r>
          </a:p>
          <a:p>
            <a:pPr>
              <a:lnSpc>
                <a:spcPct val="80000"/>
              </a:lnSpc>
              <a:buFontTx/>
              <a:buNone/>
            </a:pPr>
            <a:r>
              <a:rPr lang="es-ES" sz="1600">
                <a:solidFill>
                  <a:schemeClr val="accent2"/>
                </a:solidFill>
              </a:rPr>
              <a:t>pf punteroF = &amp;CNotas::asignarNota;</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Acceso desde un objeto: </a:t>
            </a:r>
            <a:r>
              <a:rPr lang="es-ES" sz="1800" b="1">
                <a:solidFill>
                  <a:schemeClr val="accent2"/>
                </a:solidFill>
              </a:rPr>
              <a:t>.*</a:t>
            </a:r>
          </a:p>
          <a:p>
            <a:pPr>
              <a:lnSpc>
                <a:spcPct val="80000"/>
              </a:lnSpc>
              <a:buFontTx/>
              <a:buNone/>
            </a:pPr>
            <a:r>
              <a:rPr lang="es-ES" sz="1600">
                <a:solidFill>
                  <a:schemeClr val="accent2"/>
                </a:solidFill>
              </a:rPr>
              <a:t>// objeto.*puntero_a_miembro</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CNotas alumno;</a:t>
            </a:r>
          </a:p>
          <a:p>
            <a:pPr>
              <a:lnSpc>
                <a:spcPct val="80000"/>
              </a:lnSpc>
              <a:buFontTx/>
              <a:buNone/>
            </a:pPr>
            <a:r>
              <a:rPr lang="es-ES" sz="1600">
                <a:solidFill>
                  <a:schemeClr val="accent2"/>
                </a:solidFill>
              </a:rPr>
              <a:t>(alumno.*punteroF)(nota);</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 Acceso desde un puntero a objeto: </a:t>
            </a:r>
            <a:r>
              <a:rPr lang="es-ES" sz="1800" b="1">
                <a:solidFill>
                  <a:schemeClr val="accent2"/>
                </a:solidFill>
              </a:rPr>
              <a:t>.</a:t>
            </a:r>
            <a:r>
              <a:rPr lang="es-ES" sz="1800" b="1">
                <a:solidFill>
                  <a:schemeClr val="accent2"/>
                </a:solidFill>
                <a:sym typeface="Wingdings" pitchFamily="2" charset="2"/>
              </a:rPr>
              <a:t></a:t>
            </a:r>
            <a:endParaRPr lang="es-ES" sz="1800" b="1">
              <a:solidFill>
                <a:schemeClr val="accent2"/>
              </a:solidFill>
            </a:endParaRPr>
          </a:p>
          <a:p>
            <a:pPr>
              <a:lnSpc>
                <a:spcPct val="80000"/>
              </a:lnSpc>
              <a:buFontTx/>
              <a:buNone/>
            </a:pPr>
            <a:r>
              <a:rPr lang="es-ES" sz="1600">
                <a:solidFill>
                  <a:schemeClr val="accent2"/>
                </a:solidFill>
              </a:rPr>
              <a:t>// puntero_a_objeto</a:t>
            </a:r>
            <a:r>
              <a:rPr lang="es-ES" sz="1600">
                <a:solidFill>
                  <a:schemeClr val="accent2"/>
                </a:solidFill>
                <a:sym typeface="Wingdings" pitchFamily="2" charset="2"/>
              </a:rPr>
              <a:t>*puntero_a_miembro</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CNotas *palumno = new Notas();</a:t>
            </a:r>
          </a:p>
          <a:p>
            <a:pPr>
              <a:lnSpc>
                <a:spcPct val="80000"/>
              </a:lnSpc>
              <a:buFontTx/>
              <a:buNone/>
            </a:pPr>
            <a:r>
              <a:rPr lang="es-ES" sz="1600">
                <a:solidFill>
                  <a:schemeClr val="accent2"/>
                </a:solidFill>
              </a:rPr>
              <a:t>(palumno</a:t>
            </a:r>
            <a:r>
              <a:rPr lang="es-ES" sz="1600">
                <a:solidFill>
                  <a:schemeClr val="accent2"/>
                </a:solidFill>
                <a:sym typeface="Wingdings" pitchFamily="2" charset="2"/>
              </a:rPr>
              <a:t>*punteroF)(nota);</a:t>
            </a:r>
            <a:endParaRPr lang="es-ES" sz="1600">
              <a:solidFill>
                <a:schemeClr val="accent2"/>
              </a:solidFill>
            </a:endParaRPr>
          </a:p>
          <a:p>
            <a:pPr>
              <a:lnSpc>
                <a:spcPct val="80000"/>
              </a:lnSpc>
              <a:buFontTx/>
              <a:buNone/>
            </a:pPr>
            <a:endParaRPr lang="es-ES" sz="1600">
              <a:solidFill>
                <a:schemeClr val="accent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8EC4525-5362-48FA-81C7-DF36765C22A3}" type="slidenum">
              <a:rPr lang="es-ES">
                <a:solidFill>
                  <a:srgbClr val="000000"/>
                </a:solidFill>
              </a:rPr>
              <a:pPr/>
              <a:t>49</a:t>
            </a:fld>
            <a:endParaRPr lang="es-ES">
              <a:solidFill>
                <a:srgbClr val="000000"/>
              </a:solidFill>
            </a:endParaRPr>
          </a:p>
        </p:txBody>
      </p:sp>
      <p:sp>
        <p:nvSpPr>
          <p:cNvPr id="193538" name="Rectangle 2"/>
          <p:cNvSpPr>
            <a:spLocks noGrp="1" noChangeArrowheads="1"/>
          </p:cNvSpPr>
          <p:nvPr>
            <p:ph type="title"/>
          </p:nvPr>
        </p:nvSpPr>
        <p:spPr/>
        <p:txBody>
          <a:bodyPr/>
          <a:lstStyle/>
          <a:p>
            <a:r>
              <a:rPr lang="es-ES"/>
              <a:t>Sobrecarga de Operadores</a:t>
            </a:r>
          </a:p>
        </p:txBody>
      </p:sp>
      <p:sp>
        <p:nvSpPr>
          <p:cNvPr id="193539" name="Rectangle 3"/>
          <p:cNvSpPr>
            <a:spLocks noGrp="1" noChangeArrowheads="1"/>
          </p:cNvSpPr>
          <p:nvPr>
            <p:ph type="body" idx="1"/>
          </p:nvPr>
        </p:nvSpPr>
        <p:spPr>
          <a:xfrm>
            <a:off x="457200" y="1600200"/>
            <a:ext cx="8229600" cy="5105400"/>
          </a:xfrm>
        </p:spPr>
        <p:txBody>
          <a:bodyPr/>
          <a:lstStyle/>
          <a:p>
            <a:pPr>
              <a:lnSpc>
                <a:spcPct val="90000"/>
              </a:lnSpc>
            </a:pPr>
            <a:r>
              <a:rPr lang="es-ES" sz="2800">
                <a:solidFill>
                  <a:schemeClr val="accent2"/>
                </a:solidFill>
              </a:rPr>
              <a:t>Sobrecargar un operador significa que puede desarrollar su función en varios contextos diferentes sin necesidad de otras operaciones adicionales.</a:t>
            </a:r>
          </a:p>
          <a:p>
            <a:pPr>
              <a:lnSpc>
                <a:spcPct val="90000"/>
              </a:lnSpc>
            </a:pPr>
            <a:endParaRPr lang="es-ES" sz="2800">
              <a:solidFill>
                <a:schemeClr val="accent2"/>
              </a:solidFill>
            </a:endParaRPr>
          </a:p>
          <a:p>
            <a:pPr>
              <a:lnSpc>
                <a:spcPct val="90000"/>
              </a:lnSpc>
            </a:pPr>
            <a:r>
              <a:rPr lang="es-ES" sz="2800">
                <a:solidFill>
                  <a:schemeClr val="accent2"/>
                </a:solidFill>
              </a:rPr>
              <a:t>A+B supone operaciones diferentes si estamos trabajando con números enteros o complejos </a:t>
            </a:r>
            <a:r>
              <a:rPr lang="es-ES" sz="2800">
                <a:solidFill>
                  <a:schemeClr val="accent2"/>
                </a:solidFill>
                <a:sym typeface="Wingdings" pitchFamily="2" charset="2"/>
              </a:rPr>
              <a:t> El operador + está sobrecargado.</a:t>
            </a:r>
          </a:p>
          <a:p>
            <a:pPr>
              <a:lnSpc>
                <a:spcPct val="90000"/>
              </a:lnSpc>
            </a:pPr>
            <a:endParaRPr lang="es-ES" sz="2800">
              <a:solidFill>
                <a:schemeClr val="accent2"/>
              </a:solidFill>
            </a:endParaRPr>
          </a:p>
          <a:p>
            <a:pPr>
              <a:lnSpc>
                <a:spcPct val="90000"/>
              </a:lnSpc>
            </a:pPr>
            <a:r>
              <a:rPr lang="es-ES" sz="2800">
                <a:solidFill>
                  <a:schemeClr val="accent2"/>
                </a:solidFill>
              </a:rPr>
              <a:t>Los operadores &gt;&gt; y &lt;&lt; utilizados en los flujos cin y cout también están sobrecargados.</a:t>
            </a:r>
          </a:p>
          <a:p>
            <a:pPr>
              <a:lnSpc>
                <a:spcPct val="90000"/>
              </a:lnSpc>
            </a:pPr>
            <a:endParaRPr lang="es-ES" sz="2800">
              <a:solidFill>
                <a:schemeClr val="accent2"/>
              </a:solidFill>
            </a:endParaRPr>
          </a:p>
          <a:p>
            <a:pPr>
              <a:lnSpc>
                <a:spcPct val="90000"/>
              </a:lnSpc>
            </a:pPr>
            <a:endParaRPr lang="es-ES" sz="28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45E2B84-70A9-4C77-82B8-8B311FBB093C}" type="slidenum">
              <a:rPr lang="es-ES">
                <a:solidFill>
                  <a:srgbClr val="000000"/>
                </a:solidFill>
              </a:rPr>
              <a:pPr/>
              <a:t>5</a:t>
            </a:fld>
            <a:endParaRPr lang="es-ES">
              <a:solidFill>
                <a:srgbClr val="000000"/>
              </a:solidFill>
            </a:endParaRPr>
          </a:p>
        </p:txBody>
      </p:sp>
      <p:sp>
        <p:nvSpPr>
          <p:cNvPr id="162818" name="Rectangle 2"/>
          <p:cNvSpPr>
            <a:spLocks noGrp="1" noChangeArrowheads="1"/>
          </p:cNvSpPr>
          <p:nvPr>
            <p:ph type="title"/>
          </p:nvPr>
        </p:nvSpPr>
        <p:spPr/>
        <p:txBody>
          <a:bodyPr/>
          <a:lstStyle/>
          <a:p>
            <a:r>
              <a:rPr lang="es-ES"/>
              <a:t>Los métodos de la clase</a:t>
            </a:r>
          </a:p>
        </p:txBody>
      </p:sp>
      <p:sp>
        <p:nvSpPr>
          <p:cNvPr id="162819" name="Rectangle 3"/>
          <p:cNvSpPr>
            <a:spLocks noGrp="1" noChangeArrowheads="1"/>
          </p:cNvSpPr>
          <p:nvPr>
            <p:ph type="body" idx="1"/>
          </p:nvPr>
        </p:nvSpPr>
        <p:spPr/>
        <p:txBody>
          <a:bodyPr/>
          <a:lstStyle/>
          <a:p>
            <a:r>
              <a:rPr lang="es-ES">
                <a:solidFill>
                  <a:schemeClr val="accent2"/>
                </a:solidFill>
              </a:rPr>
              <a:t>Son las operaciones que nos ofrece la clase y sólo podemos trabajar a través de estas.</a:t>
            </a:r>
          </a:p>
          <a:p>
            <a:endParaRPr lang="es-ES">
              <a:solidFill>
                <a:schemeClr val="accent2"/>
              </a:solidFill>
            </a:endParaRPr>
          </a:p>
          <a:p>
            <a:r>
              <a:rPr lang="es-ES">
                <a:solidFill>
                  <a:schemeClr val="accent2"/>
                </a:solidFill>
              </a:rPr>
              <a:t>Los métodos no se pueden anidar.</a:t>
            </a:r>
          </a:p>
          <a:p>
            <a:endParaRPr lang="es-ES">
              <a:solidFill>
                <a:schemeClr val="accent2"/>
              </a:solidFill>
            </a:endParaRPr>
          </a:p>
          <a:p>
            <a:r>
              <a:rPr lang="es-ES">
                <a:solidFill>
                  <a:schemeClr val="accent2"/>
                </a:solidFill>
              </a:rPr>
              <a:t>Y tienen los mismo tipos de acceso que lo atributos.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FE1ADCE-0B60-46A4-8E37-4A31ADD4332C}" type="slidenum">
              <a:rPr lang="es-ES">
                <a:solidFill>
                  <a:srgbClr val="000000"/>
                </a:solidFill>
              </a:rPr>
              <a:pPr/>
              <a:t>50</a:t>
            </a:fld>
            <a:endParaRPr lang="es-ES">
              <a:solidFill>
                <a:srgbClr val="000000"/>
              </a:solidFill>
            </a:endParaRPr>
          </a:p>
        </p:txBody>
      </p:sp>
      <p:sp>
        <p:nvSpPr>
          <p:cNvPr id="194562" name="Rectangle 2"/>
          <p:cNvSpPr>
            <a:spLocks noGrp="1" noChangeArrowheads="1"/>
          </p:cNvSpPr>
          <p:nvPr>
            <p:ph type="title"/>
          </p:nvPr>
        </p:nvSpPr>
        <p:spPr/>
        <p:txBody>
          <a:bodyPr/>
          <a:lstStyle/>
          <a:p>
            <a:r>
              <a:rPr lang="es-ES"/>
              <a:t>Sobrecargar un operador</a:t>
            </a:r>
          </a:p>
        </p:txBody>
      </p:sp>
      <p:sp>
        <p:nvSpPr>
          <p:cNvPr id="194563" name="Rectangle 3"/>
          <p:cNvSpPr>
            <a:spLocks noGrp="1" noChangeArrowheads="1"/>
          </p:cNvSpPr>
          <p:nvPr>
            <p:ph type="body" idx="1"/>
          </p:nvPr>
        </p:nvSpPr>
        <p:spPr>
          <a:xfrm>
            <a:off x="457200" y="1371600"/>
            <a:ext cx="8229600" cy="5257800"/>
          </a:xfrm>
        </p:spPr>
        <p:txBody>
          <a:bodyPr/>
          <a:lstStyle/>
          <a:p>
            <a:r>
              <a:rPr lang="es-ES">
                <a:solidFill>
                  <a:schemeClr val="accent2"/>
                </a:solidFill>
              </a:rPr>
              <a:t>En C++ podemos asociar una función o método a un operador estándar. </a:t>
            </a:r>
          </a:p>
          <a:p>
            <a:endParaRPr lang="es-ES">
              <a:solidFill>
                <a:schemeClr val="accent2"/>
              </a:solidFill>
            </a:endParaRPr>
          </a:p>
          <a:p>
            <a:r>
              <a:rPr lang="es-ES">
                <a:solidFill>
                  <a:schemeClr val="accent2"/>
                </a:solidFill>
              </a:rPr>
              <a:t>El compilador llama a la función cuando detecta un operador en un determinado contexto.</a:t>
            </a:r>
          </a:p>
          <a:p>
            <a:endParaRPr lang="es-ES">
              <a:solidFill>
                <a:schemeClr val="accent2"/>
              </a:solidFill>
            </a:endParaRPr>
          </a:p>
          <a:p>
            <a:r>
              <a:rPr lang="es-ES">
                <a:solidFill>
                  <a:schemeClr val="accent2"/>
                </a:solidFill>
              </a:rPr>
              <a:t>Está sobrecargado si podemos operar con mas de un tipo de objetos.</a:t>
            </a:r>
          </a:p>
          <a:p>
            <a:endParaRPr lang="es-ES">
              <a:solidFill>
                <a:schemeClr val="accent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63CE827C-DFB0-4AA8-8C7A-93CD9B711B1C}" type="slidenum">
              <a:rPr lang="es-ES">
                <a:solidFill>
                  <a:srgbClr val="000000"/>
                </a:solidFill>
              </a:rPr>
              <a:pPr/>
              <a:t>51</a:t>
            </a:fld>
            <a:endParaRPr lang="es-ES">
              <a:solidFill>
                <a:srgbClr val="000000"/>
              </a:solidFill>
            </a:endParaRPr>
          </a:p>
        </p:txBody>
      </p:sp>
      <p:sp>
        <p:nvSpPr>
          <p:cNvPr id="196610" name="Rectangle 2"/>
          <p:cNvSpPr>
            <a:spLocks noGrp="1" noChangeArrowheads="1"/>
          </p:cNvSpPr>
          <p:nvPr>
            <p:ph type="title"/>
          </p:nvPr>
        </p:nvSpPr>
        <p:spPr/>
        <p:txBody>
          <a:bodyPr/>
          <a:lstStyle/>
          <a:p>
            <a:r>
              <a:rPr lang="es-ES"/>
              <a:t>Sintaxis</a:t>
            </a:r>
          </a:p>
        </p:txBody>
      </p:sp>
      <p:sp>
        <p:nvSpPr>
          <p:cNvPr id="196611" name="Rectangle 3"/>
          <p:cNvSpPr>
            <a:spLocks noGrp="1" noChangeArrowheads="1"/>
          </p:cNvSpPr>
          <p:nvPr>
            <p:ph type="body" idx="1"/>
          </p:nvPr>
        </p:nvSpPr>
        <p:spPr/>
        <p:txBody>
          <a:bodyPr/>
          <a:lstStyle/>
          <a:p>
            <a:pPr>
              <a:lnSpc>
                <a:spcPct val="80000"/>
              </a:lnSpc>
            </a:pPr>
            <a:r>
              <a:rPr lang="es-ES" sz="2800">
                <a:solidFill>
                  <a:schemeClr val="accent2"/>
                </a:solidFill>
              </a:rPr>
              <a:t>tipo operator operador([parámetros]);</a:t>
            </a:r>
          </a:p>
          <a:p>
            <a:pPr>
              <a:lnSpc>
                <a:spcPct val="80000"/>
              </a:lnSpc>
            </a:pPr>
            <a:endParaRPr lang="es-ES" sz="2800">
              <a:solidFill>
                <a:schemeClr val="accent2"/>
              </a:solidFill>
            </a:endParaRPr>
          </a:p>
          <a:p>
            <a:pPr>
              <a:lnSpc>
                <a:spcPct val="80000"/>
              </a:lnSpc>
            </a:pPr>
            <a:r>
              <a:rPr lang="es-ES" sz="2800">
                <a:solidFill>
                  <a:schemeClr val="accent2"/>
                </a:solidFill>
              </a:rPr>
              <a:t>Tipo: valor retornado de la función.</a:t>
            </a:r>
          </a:p>
          <a:p>
            <a:pPr>
              <a:lnSpc>
                <a:spcPct val="80000"/>
              </a:lnSpc>
            </a:pPr>
            <a:endParaRPr lang="es-ES" sz="2800">
              <a:solidFill>
                <a:schemeClr val="accent2"/>
              </a:solidFill>
            </a:endParaRPr>
          </a:p>
          <a:p>
            <a:pPr>
              <a:lnSpc>
                <a:spcPct val="80000"/>
              </a:lnSpc>
            </a:pPr>
            <a:r>
              <a:rPr lang="es-ES" sz="2800">
                <a:solidFill>
                  <a:schemeClr val="accent2"/>
                </a:solidFill>
              </a:rPr>
              <a:t>Operador: cualquiera </a:t>
            </a:r>
            <a:r>
              <a:rPr lang="es-ES" sz="2800" b="1">
                <a:solidFill>
                  <a:schemeClr val="accent2"/>
                </a:solidFill>
              </a:rPr>
              <a:t>de la tabla</a:t>
            </a:r>
            <a:r>
              <a:rPr lang="es-ES" sz="2800">
                <a:solidFill>
                  <a:schemeClr val="accent2"/>
                </a:solidFill>
              </a:rPr>
              <a:t>. Salvo:</a:t>
            </a:r>
          </a:p>
          <a:p>
            <a:pPr lvl="1">
              <a:lnSpc>
                <a:spcPct val="80000"/>
              </a:lnSpc>
              <a:buFontTx/>
              <a:buNone/>
            </a:pPr>
            <a:r>
              <a:rPr lang="es-ES" sz="2400" b="1">
                <a:solidFill>
                  <a:schemeClr val="accent2"/>
                </a:solidFill>
              </a:rPr>
              <a:t>::</a:t>
            </a:r>
            <a:r>
              <a:rPr lang="es-ES" sz="2400">
                <a:solidFill>
                  <a:schemeClr val="accent2"/>
                </a:solidFill>
              </a:rPr>
              <a:t> op. De ámbito.</a:t>
            </a:r>
          </a:p>
          <a:p>
            <a:pPr lvl="1">
              <a:lnSpc>
                <a:spcPct val="80000"/>
              </a:lnSpc>
              <a:buFontTx/>
              <a:buNone/>
            </a:pPr>
            <a:r>
              <a:rPr lang="es-ES" sz="2400" b="1">
                <a:solidFill>
                  <a:schemeClr val="accent2"/>
                </a:solidFill>
              </a:rPr>
              <a:t>.</a:t>
            </a:r>
            <a:r>
              <a:rPr lang="es-ES" sz="2400">
                <a:solidFill>
                  <a:schemeClr val="accent2"/>
                </a:solidFill>
              </a:rPr>
              <a:t> Selección de un miembro.</a:t>
            </a:r>
          </a:p>
          <a:p>
            <a:pPr lvl="1">
              <a:lnSpc>
                <a:spcPct val="80000"/>
              </a:lnSpc>
              <a:buFontTx/>
              <a:buNone/>
            </a:pPr>
            <a:r>
              <a:rPr lang="es-ES" sz="2400" b="1">
                <a:solidFill>
                  <a:schemeClr val="accent2"/>
                </a:solidFill>
              </a:rPr>
              <a:t>.*</a:t>
            </a:r>
            <a:r>
              <a:rPr lang="es-ES" sz="2400">
                <a:solidFill>
                  <a:schemeClr val="accent2"/>
                </a:solidFill>
              </a:rPr>
              <a:t> idem pero mediante un puntero.</a:t>
            </a:r>
          </a:p>
          <a:p>
            <a:pPr lvl="1">
              <a:lnSpc>
                <a:spcPct val="80000"/>
              </a:lnSpc>
              <a:buFontTx/>
              <a:buNone/>
            </a:pPr>
            <a:r>
              <a:rPr lang="es-ES" sz="2400" b="1">
                <a:solidFill>
                  <a:schemeClr val="accent2"/>
                </a:solidFill>
              </a:rPr>
              <a:t>?:</a:t>
            </a:r>
            <a:r>
              <a:rPr lang="es-ES" sz="2400">
                <a:solidFill>
                  <a:schemeClr val="accent2"/>
                </a:solidFill>
              </a:rPr>
              <a:t> operador condicional.</a:t>
            </a:r>
          </a:p>
          <a:p>
            <a:pPr lvl="1">
              <a:lnSpc>
                <a:spcPct val="80000"/>
              </a:lnSpc>
              <a:buFontTx/>
              <a:buNone/>
            </a:pPr>
            <a:r>
              <a:rPr lang="es-ES" sz="2400" b="1">
                <a:solidFill>
                  <a:schemeClr val="accent2"/>
                </a:solidFill>
              </a:rPr>
              <a:t>sizeof</a:t>
            </a:r>
            <a:r>
              <a:rPr lang="es-ES" sz="2400">
                <a:solidFill>
                  <a:schemeClr val="accent2"/>
                </a:solidFill>
              </a:rPr>
              <a:t>: tamaño de.</a:t>
            </a:r>
          </a:p>
          <a:p>
            <a:pPr lvl="1">
              <a:lnSpc>
                <a:spcPct val="80000"/>
              </a:lnSpc>
              <a:buFontTx/>
              <a:buNone/>
            </a:pPr>
            <a:r>
              <a:rPr lang="es-ES" sz="2400" b="1">
                <a:solidFill>
                  <a:schemeClr val="accent2"/>
                </a:solidFill>
              </a:rPr>
              <a:t>typeid</a:t>
            </a:r>
            <a:r>
              <a:rPr lang="es-ES" sz="2400">
                <a:solidFill>
                  <a:schemeClr val="accent2"/>
                </a:solidFill>
              </a:rPr>
              <a:t>: Id. De tipo.</a:t>
            </a:r>
          </a:p>
          <a:p>
            <a:pPr lvl="1">
              <a:lnSpc>
                <a:spcPct val="80000"/>
              </a:lnSpc>
            </a:pPr>
            <a:endParaRPr lang="es-ES" sz="2400">
              <a:solidFill>
                <a:schemeClr val="accent2"/>
              </a:solidFill>
            </a:endParaRPr>
          </a:p>
          <a:p>
            <a:pPr>
              <a:lnSpc>
                <a:spcPct val="80000"/>
              </a:lnSpc>
            </a:pPr>
            <a:endParaRPr lang="es-ES" sz="2800"/>
          </a:p>
        </p:txBody>
      </p:sp>
      <p:sp>
        <p:nvSpPr>
          <p:cNvPr id="196612" name="Text Box 4"/>
          <p:cNvSpPr txBox="1">
            <a:spLocks noChangeArrowheads="1"/>
          </p:cNvSpPr>
          <p:nvPr/>
        </p:nvSpPr>
        <p:spPr bwMode="auto">
          <a:xfrm>
            <a:off x="5105400" y="5410200"/>
            <a:ext cx="3200400" cy="1016000"/>
          </a:xfrm>
          <a:prstGeom prst="rect">
            <a:avLst/>
          </a:prstGeom>
          <a:solidFill>
            <a:srgbClr val="FFFF99"/>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sz="2000">
                <a:solidFill>
                  <a:srgbClr val="333399"/>
                </a:solidFill>
              </a:rPr>
              <a:t>OJO, tampoco nos podemos inventar operadores nuevos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5F296CF-13FB-44F3-842F-A424DBC6C59E}" type="slidenum">
              <a:rPr lang="es-ES">
                <a:solidFill>
                  <a:srgbClr val="000000"/>
                </a:solidFill>
              </a:rPr>
              <a:pPr/>
              <a:t>52</a:t>
            </a:fld>
            <a:endParaRPr lang="es-ES">
              <a:solidFill>
                <a:srgbClr val="000000"/>
              </a:solidFill>
            </a:endParaRPr>
          </a:p>
        </p:txBody>
      </p:sp>
      <p:sp>
        <p:nvSpPr>
          <p:cNvPr id="195586" name="Rectangle 2"/>
          <p:cNvSpPr>
            <a:spLocks noGrp="1" noChangeArrowheads="1"/>
          </p:cNvSpPr>
          <p:nvPr>
            <p:ph type="title"/>
          </p:nvPr>
        </p:nvSpPr>
        <p:spPr/>
        <p:txBody>
          <a:bodyPr/>
          <a:lstStyle/>
          <a:p>
            <a:r>
              <a:rPr lang="es-ES"/>
              <a:t>Parámetros</a:t>
            </a:r>
          </a:p>
        </p:txBody>
      </p:sp>
      <p:sp>
        <p:nvSpPr>
          <p:cNvPr id="195587" name="Rectangle 3"/>
          <p:cNvSpPr>
            <a:spLocks noGrp="1" noChangeArrowheads="1"/>
          </p:cNvSpPr>
          <p:nvPr>
            <p:ph type="body" idx="1"/>
          </p:nvPr>
        </p:nvSpPr>
        <p:spPr/>
        <p:txBody>
          <a:bodyPr/>
          <a:lstStyle/>
          <a:p>
            <a:r>
              <a:rPr lang="es-ES">
                <a:solidFill>
                  <a:schemeClr val="accent2"/>
                </a:solidFill>
              </a:rPr>
              <a:t>Si se sobrecarga un operador unario utilizando una función externa, esta debe tomar un parámetro.</a:t>
            </a:r>
          </a:p>
          <a:p>
            <a:endParaRPr lang="es-ES">
              <a:solidFill>
                <a:schemeClr val="accent2"/>
              </a:solidFill>
            </a:endParaRPr>
          </a:p>
          <a:p>
            <a:r>
              <a:rPr lang="es-ES">
                <a:solidFill>
                  <a:schemeClr val="accent2"/>
                </a:solidFill>
              </a:rPr>
              <a:t>Y dos cuando se sobrecarge un operador binario. De la misma forma con una función externa.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FBC2E78E-CEE0-4BCB-879F-DC89B3AF0259}" type="slidenum">
              <a:rPr lang="es-ES">
                <a:solidFill>
                  <a:srgbClr val="000000"/>
                </a:solidFill>
              </a:rPr>
              <a:pPr/>
              <a:t>53</a:t>
            </a:fld>
            <a:endParaRPr lang="es-ES">
              <a:solidFill>
                <a:srgbClr val="000000"/>
              </a:solidFill>
            </a:endParaRPr>
          </a:p>
        </p:txBody>
      </p:sp>
      <p:sp>
        <p:nvSpPr>
          <p:cNvPr id="198658" name="Rectangle 2"/>
          <p:cNvSpPr>
            <a:spLocks noGrp="1" noChangeArrowheads="1"/>
          </p:cNvSpPr>
          <p:nvPr>
            <p:ph type="title"/>
          </p:nvPr>
        </p:nvSpPr>
        <p:spPr/>
        <p:txBody>
          <a:bodyPr/>
          <a:lstStyle/>
          <a:p>
            <a:r>
              <a:rPr lang="es-ES"/>
              <a:t>Ejemplo</a:t>
            </a:r>
          </a:p>
        </p:txBody>
      </p:sp>
      <p:sp>
        <p:nvSpPr>
          <p:cNvPr id="198659" name="Rectangle 3"/>
          <p:cNvSpPr>
            <a:spLocks noGrp="1" noChangeArrowheads="1"/>
          </p:cNvSpPr>
          <p:nvPr>
            <p:ph type="body" idx="1"/>
          </p:nvPr>
        </p:nvSpPr>
        <p:spPr/>
        <p:txBody>
          <a:bodyPr/>
          <a:lstStyle/>
          <a:p>
            <a:pPr>
              <a:lnSpc>
                <a:spcPct val="90000"/>
              </a:lnSpc>
              <a:buFontTx/>
              <a:buNone/>
            </a:pPr>
            <a:r>
              <a:rPr lang="es-ES" sz="2800">
                <a:solidFill>
                  <a:schemeClr val="accent2"/>
                </a:solidFill>
              </a:rPr>
              <a:t>class C { … }</a:t>
            </a:r>
          </a:p>
          <a:p>
            <a:pPr>
              <a:lnSpc>
                <a:spcPct val="90000"/>
              </a:lnSpc>
              <a:buFontTx/>
              <a:buNone/>
            </a:pPr>
            <a:r>
              <a:rPr lang="es-ES" sz="2800">
                <a:solidFill>
                  <a:schemeClr val="accent2"/>
                </a:solidFill>
              </a:rPr>
              <a:t>// Funciones externas:</a:t>
            </a:r>
          </a:p>
          <a:p>
            <a:pPr>
              <a:lnSpc>
                <a:spcPct val="90000"/>
              </a:lnSpc>
              <a:buFontTx/>
              <a:buNone/>
            </a:pPr>
            <a:r>
              <a:rPr lang="es-ES" sz="2800">
                <a:solidFill>
                  <a:schemeClr val="accent2"/>
                </a:solidFill>
              </a:rPr>
              <a:t>	C operator – (C) ; // </a:t>
            </a:r>
            <a:r>
              <a:rPr lang="es-ES" sz="2800" b="1">
                <a:solidFill>
                  <a:schemeClr val="accent2"/>
                </a:solidFill>
              </a:rPr>
              <a:t>-</a:t>
            </a:r>
            <a:r>
              <a:rPr lang="es-ES" sz="2800">
                <a:solidFill>
                  <a:schemeClr val="accent2"/>
                </a:solidFill>
              </a:rPr>
              <a:t> Unario.</a:t>
            </a:r>
          </a:p>
          <a:p>
            <a:pPr>
              <a:lnSpc>
                <a:spcPct val="90000"/>
              </a:lnSpc>
              <a:buFontTx/>
              <a:buNone/>
            </a:pPr>
            <a:r>
              <a:rPr lang="es-ES" sz="2800">
                <a:solidFill>
                  <a:schemeClr val="accent2"/>
                </a:solidFill>
              </a:rPr>
              <a:t>	C operator – (C, C); // </a:t>
            </a:r>
            <a:r>
              <a:rPr lang="es-ES" sz="2800" b="1">
                <a:solidFill>
                  <a:schemeClr val="accent2"/>
                </a:solidFill>
              </a:rPr>
              <a:t>-</a:t>
            </a:r>
            <a:r>
              <a:rPr lang="es-ES" sz="2800">
                <a:solidFill>
                  <a:schemeClr val="accent2"/>
                </a:solidFill>
              </a:rPr>
              <a:t> Binario.</a:t>
            </a:r>
          </a:p>
          <a:p>
            <a:pPr>
              <a:lnSpc>
                <a:spcPct val="90000"/>
              </a:lnSpc>
              <a:buFontTx/>
              <a:buNone/>
            </a:pPr>
            <a:r>
              <a:rPr lang="es-ES" sz="2800">
                <a:solidFill>
                  <a:schemeClr val="accent2"/>
                </a:solidFill>
              </a:rPr>
              <a:t>	int main(){</a:t>
            </a:r>
          </a:p>
          <a:p>
            <a:pPr>
              <a:lnSpc>
                <a:spcPct val="90000"/>
              </a:lnSpc>
              <a:buFontTx/>
              <a:buNone/>
            </a:pPr>
            <a:r>
              <a:rPr lang="es-ES" sz="2800">
                <a:solidFill>
                  <a:schemeClr val="accent2"/>
                </a:solidFill>
              </a:rPr>
              <a:t>		C a, b, c;</a:t>
            </a:r>
          </a:p>
          <a:p>
            <a:pPr>
              <a:lnSpc>
                <a:spcPct val="90000"/>
              </a:lnSpc>
              <a:buFontTx/>
              <a:buNone/>
            </a:pPr>
            <a:r>
              <a:rPr lang="es-ES" sz="2800">
                <a:solidFill>
                  <a:schemeClr val="accent2"/>
                </a:solidFill>
              </a:rPr>
              <a:t>		b = -c;	// Invoca a la función – unario.</a:t>
            </a:r>
          </a:p>
          <a:p>
            <a:pPr>
              <a:lnSpc>
                <a:spcPct val="90000"/>
              </a:lnSpc>
              <a:buFontTx/>
              <a:buNone/>
            </a:pPr>
            <a:r>
              <a:rPr lang="es-ES" sz="2800">
                <a:solidFill>
                  <a:schemeClr val="accent2"/>
                </a:solidFill>
              </a:rPr>
              <a:t>		c = a – b;	// Invoca a la función – Binario.</a:t>
            </a:r>
          </a:p>
          <a:p>
            <a:pPr>
              <a:lnSpc>
                <a:spcPct val="90000"/>
              </a:lnSpc>
              <a:buFontTx/>
              <a:buNone/>
            </a:pPr>
            <a:r>
              <a:rPr lang="es-ES" sz="2800">
                <a:solidFill>
                  <a:schemeClr val="accent2"/>
                </a:solidFill>
              </a:rPr>
              <a:t>	}</a:t>
            </a:r>
          </a:p>
          <a:p>
            <a:pPr>
              <a:lnSpc>
                <a:spcPct val="90000"/>
              </a:lnSpc>
              <a:buFontTx/>
              <a:buNone/>
            </a:pPr>
            <a:endParaRPr lang="es-ES" sz="2800">
              <a:solidFill>
                <a:schemeClr val="accent2"/>
              </a:solidFill>
            </a:endParaRPr>
          </a:p>
        </p:txBody>
      </p:sp>
      <p:sp>
        <p:nvSpPr>
          <p:cNvPr id="198660" name="Line 4"/>
          <p:cNvSpPr>
            <a:spLocks noChangeShapeType="1"/>
          </p:cNvSpPr>
          <p:nvPr/>
        </p:nvSpPr>
        <p:spPr bwMode="auto">
          <a:xfrm flipV="1">
            <a:off x="2514600" y="2895600"/>
            <a:ext cx="228600" cy="1752600"/>
          </a:xfrm>
          <a:prstGeom prst="line">
            <a:avLst/>
          </a:prstGeom>
          <a:noFill/>
          <a:ln w="9525">
            <a:no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CE35E6C-55B0-46AD-ADC9-DD68AAFD0310}" type="slidenum">
              <a:rPr lang="es-ES">
                <a:solidFill>
                  <a:srgbClr val="000000"/>
                </a:solidFill>
              </a:rPr>
              <a:pPr/>
              <a:t>54</a:t>
            </a:fld>
            <a:endParaRPr lang="es-ES">
              <a:solidFill>
                <a:srgbClr val="000000"/>
              </a:solidFill>
            </a:endParaRPr>
          </a:p>
        </p:txBody>
      </p:sp>
      <p:sp>
        <p:nvSpPr>
          <p:cNvPr id="199682" name="Rectangle 2"/>
          <p:cNvSpPr>
            <a:spLocks noGrp="1" noChangeArrowheads="1"/>
          </p:cNvSpPr>
          <p:nvPr>
            <p:ph type="title"/>
          </p:nvPr>
        </p:nvSpPr>
        <p:spPr/>
        <p:txBody>
          <a:bodyPr/>
          <a:lstStyle/>
          <a:p>
            <a:r>
              <a:rPr lang="es-ES"/>
              <a:t>Dentro de la clase</a:t>
            </a:r>
          </a:p>
        </p:txBody>
      </p:sp>
      <p:sp>
        <p:nvSpPr>
          <p:cNvPr id="199683" name="Rectangle 3"/>
          <p:cNvSpPr>
            <a:spLocks noGrp="1" noChangeArrowheads="1"/>
          </p:cNvSpPr>
          <p:nvPr>
            <p:ph type="body" idx="1"/>
          </p:nvPr>
        </p:nvSpPr>
        <p:spPr/>
        <p:txBody>
          <a:bodyPr/>
          <a:lstStyle/>
          <a:p>
            <a:r>
              <a:rPr lang="es-ES" sz="2800">
                <a:solidFill>
                  <a:schemeClr val="accent2"/>
                </a:solidFill>
              </a:rPr>
              <a:t>Si la sobrecarga del operador se realiza con métodos de la clase, perdemos un parámetro de la función. Ya que actúa el puntero implícito this.</a:t>
            </a:r>
          </a:p>
          <a:p>
            <a:endParaRPr lang="es-ES" sz="2800">
              <a:solidFill>
                <a:schemeClr val="accent2"/>
              </a:solidFill>
            </a:endParaRPr>
          </a:p>
          <a:p>
            <a:r>
              <a:rPr lang="es-ES" sz="2800">
                <a:solidFill>
                  <a:schemeClr val="accent2"/>
                </a:solidFill>
              </a:rPr>
              <a:t>class C {</a:t>
            </a:r>
          </a:p>
          <a:p>
            <a:pPr lvl="1">
              <a:buFontTx/>
              <a:buNone/>
            </a:pPr>
            <a:r>
              <a:rPr lang="es-ES" sz="2400">
                <a:solidFill>
                  <a:schemeClr val="accent2"/>
                </a:solidFill>
              </a:rPr>
              <a:t>public:</a:t>
            </a:r>
          </a:p>
          <a:p>
            <a:pPr lvl="1">
              <a:buFontTx/>
              <a:buNone/>
            </a:pPr>
            <a:r>
              <a:rPr lang="es-ES" sz="2400">
                <a:solidFill>
                  <a:schemeClr val="accent2"/>
                </a:solidFill>
              </a:rPr>
              <a:t>	C operator – ();</a:t>
            </a:r>
          </a:p>
          <a:p>
            <a:pPr lvl="1">
              <a:buFontTx/>
              <a:buNone/>
            </a:pPr>
            <a:r>
              <a:rPr lang="es-ES" sz="2400">
                <a:solidFill>
                  <a:schemeClr val="accent2"/>
                </a:solidFill>
              </a:rPr>
              <a:t>	C operator –(C); // La llamadas se aplican igual que 			   // antes.</a:t>
            </a:r>
          </a:p>
          <a:p>
            <a:pPr lvl="1">
              <a:buFontTx/>
              <a:buNone/>
            </a:pPr>
            <a:r>
              <a:rPr lang="es-ES" sz="2400">
                <a:solidFill>
                  <a:schemeClr val="accent2"/>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EDA1CB5-0BF2-483A-81B7-26FC0AD9E4A2}" type="slidenum">
              <a:rPr lang="es-ES">
                <a:solidFill>
                  <a:srgbClr val="000000"/>
                </a:solidFill>
              </a:rPr>
              <a:pPr/>
              <a:t>55</a:t>
            </a:fld>
            <a:endParaRPr lang="es-ES">
              <a:solidFill>
                <a:srgbClr val="000000"/>
              </a:solidFill>
            </a:endParaRPr>
          </a:p>
        </p:txBody>
      </p:sp>
      <p:sp>
        <p:nvSpPr>
          <p:cNvPr id="200706" name="Rectangle 2"/>
          <p:cNvSpPr>
            <a:spLocks noGrp="1" noChangeArrowheads="1"/>
          </p:cNvSpPr>
          <p:nvPr>
            <p:ph type="title"/>
          </p:nvPr>
        </p:nvSpPr>
        <p:spPr>
          <a:xfrm>
            <a:off x="457200" y="0"/>
            <a:ext cx="8229600" cy="715963"/>
          </a:xfrm>
        </p:spPr>
        <p:txBody>
          <a:bodyPr/>
          <a:lstStyle/>
          <a:p>
            <a:r>
              <a:rPr lang="es-ES" sz="4000"/>
              <a:t>Dos formas de llamar al operador</a:t>
            </a:r>
          </a:p>
        </p:txBody>
      </p:sp>
      <p:sp>
        <p:nvSpPr>
          <p:cNvPr id="200707" name="Rectangle 3"/>
          <p:cNvSpPr>
            <a:spLocks noGrp="1" noChangeArrowheads="1"/>
          </p:cNvSpPr>
          <p:nvPr>
            <p:ph type="body" idx="1"/>
          </p:nvPr>
        </p:nvSpPr>
        <p:spPr>
          <a:xfrm>
            <a:off x="533400" y="1219200"/>
            <a:ext cx="8153400" cy="5486400"/>
          </a:xfrm>
        </p:spPr>
        <p:txBody>
          <a:bodyPr/>
          <a:lstStyle/>
          <a:p>
            <a:pPr>
              <a:lnSpc>
                <a:spcPct val="80000"/>
              </a:lnSpc>
            </a:pPr>
            <a:r>
              <a:rPr lang="es-ES" sz="2000">
                <a:solidFill>
                  <a:schemeClr val="accent2"/>
                </a:solidFill>
              </a:rPr>
              <a:t>Estas dos formas son válidas:</a:t>
            </a:r>
          </a:p>
          <a:p>
            <a:pPr lvl="1">
              <a:lnSpc>
                <a:spcPct val="80000"/>
              </a:lnSpc>
              <a:buFontTx/>
              <a:buNone/>
            </a:pPr>
            <a:r>
              <a:rPr lang="es-ES" sz="1800">
                <a:solidFill>
                  <a:schemeClr val="accent2"/>
                </a:solidFill>
              </a:rPr>
              <a:t>b = -c;		</a:t>
            </a:r>
            <a:r>
              <a:rPr lang="es-ES" sz="1800">
                <a:solidFill>
                  <a:schemeClr val="accent2"/>
                </a:solidFill>
                <a:sym typeface="Wingdings" pitchFamily="2" charset="2"/>
              </a:rPr>
              <a:t> b = c.operator-();</a:t>
            </a:r>
          </a:p>
          <a:p>
            <a:pPr lvl="1">
              <a:lnSpc>
                <a:spcPct val="80000"/>
              </a:lnSpc>
              <a:buFontTx/>
              <a:buNone/>
            </a:pPr>
            <a:r>
              <a:rPr lang="es-ES" sz="1800">
                <a:solidFill>
                  <a:schemeClr val="accent2"/>
                </a:solidFill>
                <a:sym typeface="Wingdings" pitchFamily="2" charset="2"/>
              </a:rPr>
              <a:t>c = a – b; 	 c = a.operator-(b);</a:t>
            </a:r>
          </a:p>
          <a:p>
            <a:pPr lvl="1">
              <a:lnSpc>
                <a:spcPct val="80000"/>
              </a:lnSpc>
              <a:buFontTx/>
              <a:buNone/>
            </a:pPr>
            <a:endParaRPr lang="es-ES" sz="1800">
              <a:solidFill>
                <a:schemeClr val="accent2"/>
              </a:solidFill>
              <a:sym typeface="Wingdings" pitchFamily="2" charset="2"/>
            </a:endParaRPr>
          </a:p>
          <a:p>
            <a:pPr>
              <a:lnSpc>
                <a:spcPct val="80000"/>
              </a:lnSpc>
            </a:pPr>
            <a:r>
              <a:rPr lang="es-ES" sz="2000" b="1">
                <a:solidFill>
                  <a:schemeClr val="accent2"/>
                </a:solidFill>
              </a:rPr>
              <a:t>OJO</a:t>
            </a:r>
            <a:r>
              <a:rPr lang="es-ES" sz="2000">
                <a:solidFill>
                  <a:schemeClr val="accent2"/>
                </a:solidFill>
              </a:rPr>
              <a:t>, </a:t>
            </a:r>
            <a:r>
              <a:rPr lang="es-ES" sz="2000" u="sng">
                <a:solidFill>
                  <a:schemeClr val="accent2"/>
                </a:solidFill>
              </a:rPr>
              <a:t>al sobrecargar los operadores conservan su prioridad de evaluación y su asociatividad.</a:t>
            </a:r>
          </a:p>
          <a:p>
            <a:pPr>
              <a:lnSpc>
                <a:spcPct val="80000"/>
              </a:lnSpc>
            </a:pPr>
            <a:endParaRPr lang="es-ES" sz="2000">
              <a:solidFill>
                <a:schemeClr val="accent2"/>
              </a:solidFill>
            </a:endParaRPr>
          </a:p>
          <a:p>
            <a:pPr>
              <a:lnSpc>
                <a:spcPct val="80000"/>
              </a:lnSpc>
            </a:pPr>
            <a:r>
              <a:rPr lang="es-ES" sz="2000">
                <a:solidFill>
                  <a:schemeClr val="accent2"/>
                </a:solidFill>
              </a:rPr>
              <a:t>No cambiar las operaciones a los operadores: + para sumar, etc.</a:t>
            </a:r>
          </a:p>
          <a:p>
            <a:pPr>
              <a:lnSpc>
                <a:spcPct val="80000"/>
              </a:lnSpc>
            </a:pPr>
            <a:endParaRPr lang="es-ES" sz="2000">
              <a:solidFill>
                <a:schemeClr val="accent2"/>
              </a:solidFill>
            </a:endParaRPr>
          </a:p>
          <a:p>
            <a:pPr>
              <a:lnSpc>
                <a:spcPct val="80000"/>
              </a:lnSpc>
            </a:pPr>
            <a:r>
              <a:rPr lang="es-ES" sz="2000">
                <a:solidFill>
                  <a:schemeClr val="accent2"/>
                </a:solidFill>
              </a:rPr>
              <a:t>Si asignamos ^ la exponenciación no es buena idea, tiene una prioridad muy baja </a:t>
            </a:r>
            <a:r>
              <a:rPr lang="es-ES" sz="2000">
                <a:solidFill>
                  <a:schemeClr val="accent2"/>
                </a:solidFill>
                <a:sym typeface="Wingdings" pitchFamily="2" charset="2"/>
              </a:rPr>
              <a:t> puede dar resultados no esperados dentro de una expresión.</a:t>
            </a:r>
          </a:p>
          <a:p>
            <a:pPr>
              <a:lnSpc>
                <a:spcPct val="80000"/>
              </a:lnSpc>
            </a:pPr>
            <a:endParaRPr lang="es-ES" sz="2000">
              <a:solidFill>
                <a:schemeClr val="accent2"/>
              </a:solidFill>
            </a:endParaRPr>
          </a:p>
          <a:p>
            <a:pPr>
              <a:lnSpc>
                <a:spcPct val="80000"/>
              </a:lnSpc>
            </a:pPr>
            <a:r>
              <a:rPr lang="es-ES" sz="2000">
                <a:solidFill>
                  <a:schemeClr val="accent2"/>
                </a:solidFill>
              </a:rPr>
              <a:t>Si sobrecargamos los operadores =, [], </a:t>
            </a:r>
            <a:r>
              <a:rPr lang="es-ES" sz="2000">
                <a:solidFill>
                  <a:schemeClr val="accent2"/>
                </a:solidFill>
                <a:sym typeface="Wingdings" pitchFamily="2" charset="2"/>
              </a:rPr>
              <a:t> y () deben ser métodos de una clase y no funciones externas.</a:t>
            </a:r>
          </a:p>
          <a:p>
            <a:pPr>
              <a:lnSpc>
                <a:spcPct val="80000"/>
              </a:lnSpc>
            </a:pPr>
            <a:endParaRPr lang="es-ES" sz="2000">
              <a:solidFill>
                <a:schemeClr val="accent2"/>
              </a:solidFill>
            </a:endParaRPr>
          </a:p>
          <a:p>
            <a:pPr>
              <a:lnSpc>
                <a:spcPct val="80000"/>
              </a:lnSpc>
            </a:pPr>
            <a:r>
              <a:rPr lang="es-ES" sz="2000">
                <a:solidFill>
                  <a:schemeClr val="accent2"/>
                </a:solidFill>
              </a:rPr>
              <a:t>La sobrecarga es muy útil con clases que trabajan con tipos abstractos de datos.</a:t>
            </a:r>
          </a:p>
          <a:p>
            <a:pPr>
              <a:lnSpc>
                <a:spcPct val="80000"/>
              </a:lnSpc>
            </a:pPr>
            <a:endParaRPr lang="es-ES" sz="2000" u="sng">
              <a:solidFill>
                <a:schemeClr val="accent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187E61-5B5B-42E7-BE57-4B5FC716E59F}" type="slidenum">
              <a:rPr lang="es-ES">
                <a:solidFill>
                  <a:srgbClr val="000000"/>
                </a:solidFill>
              </a:rPr>
              <a:pPr/>
              <a:t>56</a:t>
            </a:fld>
            <a:endParaRPr lang="es-ES">
              <a:solidFill>
                <a:srgbClr val="000000"/>
              </a:solidFill>
            </a:endParaRPr>
          </a:p>
        </p:txBody>
      </p:sp>
      <p:sp>
        <p:nvSpPr>
          <p:cNvPr id="201730" name="Rectangle 2"/>
          <p:cNvSpPr>
            <a:spLocks noGrp="1" noChangeArrowheads="1"/>
          </p:cNvSpPr>
          <p:nvPr>
            <p:ph type="title"/>
          </p:nvPr>
        </p:nvSpPr>
        <p:spPr/>
        <p:txBody>
          <a:bodyPr/>
          <a:lstStyle/>
          <a:p>
            <a:r>
              <a:rPr lang="es-ES"/>
              <a:t>Ejemplo</a:t>
            </a:r>
          </a:p>
        </p:txBody>
      </p:sp>
      <p:sp>
        <p:nvSpPr>
          <p:cNvPr id="201731" name="Rectangle 3"/>
          <p:cNvSpPr>
            <a:spLocks noGrp="1" noChangeArrowheads="1"/>
          </p:cNvSpPr>
          <p:nvPr>
            <p:ph type="body" idx="1"/>
          </p:nvPr>
        </p:nvSpPr>
        <p:spPr/>
        <p:txBody>
          <a:bodyPr/>
          <a:lstStyle/>
          <a:p>
            <a:pPr>
              <a:lnSpc>
                <a:spcPct val="90000"/>
              </a:lnSpc>
            </a:pPr>
            <a:r>
              <a:rPr lang="es-ES" sz="2400">
                <a:solidFill>
                  <a:schemeClr val="accent2"/>
                </a:solidFill>
              </a:rPr>
              <a:t>class Complejo {</a:t>
            </a:r>
          </a:p>
          <a:p>
            <a:pPr lvl="1">
              <a:lnSpc>
                <a:spcPct val="90000"/>
              </a:lnSpc>
              <a:buFontTx/>
              <a:buNone/>
            </a:pPr>
            <a:r>
              <a:rPr lang="es-ES" sz="2000">
                <a:solidFill>
                  <a:schemeClr val="accent2"/>
                </a:solidFill>
              </a:rPr>
              <a:t>private:</a:t>
            </a:r>
          </a:p>
          <a:p>
            <a:pPr lvl="1">
              <a:lnSpc>
                <a:spcPct val="90000"/>
              </a:lnSpc>
              <a:buFontTx/>
              <a:buNone/>
            </a:pPr>
            <a:r>
              <a:rPr lang="es-ES" sz="2000">
                <a:solidFill>
                  <a:schemeClr val="accent2"/>
                </a:solidFill>
              </a:rPr>
              <a:t>	double real, img;</a:t>
            </a:r>
          </a:p>
          <a:p>
            <a:pPr lvl="1">
              <a:lnSpc>
                <a:spcPct val="90000"/>
              </a:lnSpc>
              <a:buFontTx/>
              <a:buNone/>
            </a:pPr>
            <a:r>
              <a:rPr lang="es-ES" sz="2000">
                <a:solidFill>
                  <a:schemeClr val="accent2"/>
                </a:solidFill>
              </a:rPr>
              <a:t>public:</a:t>
            </a:r>
          </a:p>
          <a:p>
            <a:pPr lvl="1">
              <a:lnSpc>
                <a:spcPct val="90000"/>
              </a:lnSpc>
              <a:buFontTx/>
              <a:buNone/>
            </a:pPr>
            <a:r>
              <a:rPr lang="es-ES" sz="2000">
                <a:solidFill>
                  <a:schemeClr val="accent2"/>
                </a:solidFill>
              </a:rPr>
              <a:t>	Complejo(double r=0, double i=0) : real(r), img(i){}</a:t>
            </a:r>
          </a:p>
          <a:p>
            <a:pPr lvl="1">
              <a:lnSpc>
                <a:spcPct val="90000"/>
              </a:lnSpc>
              <a:buFontTx/>
              <a:buNone/>
            </a:pPr>
            <a:endParaRPr lang="es-ES" sz="2000">
              <a:solidFill>
                <a:schemeClr val="accent2"/>
              </a:solidFill>
            </a:endParaRPr>
          </a:p>
          <a:p>
            <a:pPr lvl="1">
              <a:lnSpc>
                <a:spcPct val="90000"/>
              </a:lnSpc>
              <a:buFontTx/>
              <a:buNone/>
            </a:pPr>
            <a:r>
              <a:rPr lang="es-ES" sz="2000">
                <a:solidFill>
                  <a:schemeClr val="accent2"/>
                </a:solidFill>
              </a:rPr>
              <a:t>	Complejo Complejo::operator+(Complejo x){</a:t>
            </a:r>
          </a:p>
          <a:p>
            <a:pPr lvl="1">
              <a:lnSpc>
                <a:spcPct val="90000"/>
              </a:lnSpc>
              <a:buFontTx/>
              <a:buNone/>
            </a:pPr>
            <a:r>
              <a:rPr lang="es-ES" sz="2000">
                <a:solidFill>
                  <a:schemeClr val="accent2"/>
                </a:solidFill>
              </a:rPr>
              <a:t>		return Complejo(real+x.real, img+x.img);</a:t>
            </a:r>
          </a:p>
          <a:p>
            <a:pPr lvl="1">
              <a:lnSpc>
                <a:spcPct val="90000"/>
              </a:lnSpc>
              <a:buFontTx/>
              <a:buNone/>
            </a:pPr>
            <a:r>
              <a:rPr lang="es-ES" sz="2000">
                <a:solidFill>
                  <a:schemeClr val="accent2"/>
                </a:solidFill>
              </a:rPr>
              <a:t>	}</a:t>
            </a:r>
          </a:p>
          <a:p>
            <a:pPr lvl="1">
              <a:lnSpc>
                <a:spcPct val="90000"/>
              </a:lnSpc>
              <a:buFontTx/>
              <a:buNone/>
            </a:pPr>
            <a:endParaRPr lang="es-ES" sz="2000">
              <a:solidFill>
                <a:schemeClr val="accent2"/>
              </a:solidFill>
            </a:endParaRPr>
          </a:p>
          <a:p>
            <a:pPr lvl="1">
              <a:lnSpc>
                <a:spcPct val="90000"/>
              </a:lnSpc>
              <a:buFontTx/>
              <a:buNone/>
            </a:pPr>
            <a:r>
              <a:rPr lang="es-ES" sz="2000">
                <a:solidFill>
                  <a:schemeClr val="accent2"/>
                </a:solidFill>
              </a:rPr>
              <a:t> // Intentar definir:</a:t>
            </a:r>
          </a:p>
          <a:p>
            <a:pPr lvl="1">
              <a:lnSpc>
                <a:spcPct val="90000"/>
              </a:lnSpc>
              <a:buFontTx/>
              <a:buNone/>
            </a:pPr>
            <a:r>
              <a:rPr lang="es-ES" sz="2000">
                <a:solidFill>
                  <a:schemeClr val="accent2"/>
                </a:solidFill>
              </a:rPr>
              <a:t>Complejo operator+(Complejo x, Complejo y); </a:t>
            </a:r>
          </a:p>
          <a:p>
            <a:pPr lvl="1">
              <a:lnSpc>
                <a:spcPct val="90000"/>
              </a:lnSpc>
              <a:buFontTx/>
              <a:buNone/>
            </a:pPr>
            <a:r>
              <a:rPr lang="es-ES" sz="2000">
                <a:solidFill>
                  <a:schemeClr val="accent2"/>
                </a:solidFill>
              </a:rPr>
              <a:t>// Dentro de nuestra clase daría error, está implícito </a:t>
            </a:r>
            <a:r>
              <a:rPr lang="es-ES" sz="2000" b="1">
                <a:solidFill>
                  <a:schemeClr val="accent2"/>
                </a:solidFill>
              </a:rPr>
              <a:t>this</a:t>
            </a:r>
            <a:r>
              <a:rPr lang="es-ES" sz="2000">
                <a:solidFill>
                  <a:schemeClr val="accent2"/>
                </a:solidFill>
              </a:rPr>
              <a:t>.</a:t>
            </a:r>
          </a:p>
          <a:p>
            <a:pPr lvl="1">
              <a:lnSpc>
                <a:spcPct val="90000"/>
              </a:lnSpc>
              <a:buFontTx/>
              <a:buNone/>
            </a:pPr>
            <a:endParaRPr lang="es-ES" sz="2000">
              <a:solidFill>
                <a:schemeClr val="accent2"/>
              </a:solidFill>
            </a:endParaRPr>
          </a:p>
          <a:p>
            <a:pPr lvl="1">
              <a:lnSpc>
                <a:spcPct val="90000"/>
              </a:lnSpc>
              <a:buFontTx/>
              <a:buNone/>
            </a:pPr>
            <a:endParaRPr lang="es-ES" sz="2000">
              <a:solidFill>
                <a:schemeClr val="accent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13E85EA-2C49-4AE0-A940-04DB36BAD187}" type="slidenum">
              <a:rPr lang="es-ES">
                <a:solidFill>
                  <a:srgbClr val="000000"/>
                </a:solidFill>
              </a:rPr>
              <a:pPr/>
              <a:t>57</a:t>
            </a:fld>
            <a:endParaRPr lang="es-ES">
              <a:solidFill>
                <a:srgbClr val="000000"/>
              </a:solidFill>
            </a:endParaRPr>
          </a:p>
        </p:txBody>
      </p:sp>
      <p:sp>
        <p:nvSpPr>
          <p:cNvPr id="202754" name="Rectangle 2"/>
          <p:cNvSpPr>
            <a:spLocks noGrp="1" noChangeArrowheads="1"/>
          </p:cNvSpPr>
          <p:nvPr>
            <p:ph type="title"/>
          </p:nvPr>
        </p:nvSpPr>
        <p:spPr/>
        <p:txBody>
          <a:bodyPr/>
          <a:lstStyle/>
          <a:p>
            <a:r>
              <a:rPr lang="es-ES" sz="4000"/>
              <a:t>Sobrecarga con una función externa</a:t>
            </a:r>
          </a:p>
        </p:txBody>
      </p:sp>
      <p:sp>
        <p:nvSpPr>
          <p:cNvPr id="202755" name="Rectangle 3"/>
          <p:cNvSpPr>
            <a:spLocks noGrp="1" noChangeArrowheads="1"/>
          </p:cNvSpPr>
          <p:nvPr>
            <p:ph type="body" idx="1"/>
          </p:nvPr>
        </p:nvSpPr>
        <p:spPr>
          <a:xfrm>
            <a:off x="457200" y="1600200"/>
            <a:ext cx="8229600" cy="5029200"/>
          </a:xfrm>
        </p:spPr>
        <p:txBody>
          <a:bodyPr/>
          <a:lstStyle/>
          <a:p>
            <a:pPr>
              <a:lnSpc>
                <a:spcPct val="80000"/>
              </a:lnSpc>
            </a:pPr>
            <a:r>
              <a:rPr lang="es-ES" sz="2000">
                <a:solidFill>
                  <a:schemeClr val="accent2"/>
                </a:solidFill>
              </a:rPr>
              <a:t>Esta definición:</a:t>
            </a:r>
          </a:p>
          <a:p>
            <a:pPr lvl="1">
              <a:lnSpc>
                <a:spcPct val="80000"/>
              </a:lnSpc>
              <a:buFontTx/>
              <a:buNone/>
            </a:pPr>
            <a:r>
              <a:rPr lang="es-ES" sz="1800">
                <a:solidFill>
                  <a:schemeClr val="accent2"/>
                </a:solidFill>
              </a:rPr>
              <a:t>Complejo operator+(Complejo x, Complejo y); </a:t>
            </a:r>
          </a:p>
          <a:p>
            <a:pPr lvl="1">
              <a:lnSpc>
                <a:spcPct val="80000"/>
              </a:lnSpc>
              <a:buFontTx/>
              <a:buNone/>
            </a:pPr>
            <a:r>
              <a:rPr lang="es-ES" sz="1800">
                <a:solidFill>
                  <a:schemeClr val="accent2"/>
                </a:solidFill>
              </a:rPr>
              <a:t>Como una función externa no daría error.</a:t>
            </a:r>
          </a:p>
          <a:p>
            <a:pPr lvl="1">
              <a:lnSpc>
                <a:spcPct val="80000"/>
              </a:lnSpc>
              <a:buFontTx/>
              <a:buNone/>
            </a:pPr>
            <a:endParaRPr lang="es-ES" sz="1800">
              <a:solidFill>
                <a:schemeClr val="accent2"/>
              </a:solidFill>
            </a:endParaRPr>
          </a:p>
          <a:p>
            <a:pPr>
              <a:lnSpc>
                <a:spcPct val="80000"/>
              </a:lnSpc>
            </a:pPr>
            <a:r>
              <a:rPr lang="es-ES" sz="2000" b="1">
                <a:solidFill>
                  <a:schemeClr val="accent2"/>
                </a:solidFill>
              </a:rPr>
              <a:t>Problema</a:t>
            </a:r>
            <a:r>
              <a:rPr lang="es-ES" sz="2000">
                <a:solidFill>
                  <a:schemeClr val="accent2"/>
                </a:solidFill>
              </a:rPr>
              <a:t>: Dentro de la función necesitamos acceder a los atributos de los objetos, pero estamos en una función externa.</a:t>
            </a:r>
          </a:p>
          <a:p>
            <a:pPr>
              <a:lnSpc>
                <a:spcPct val="80000"/>
              </a:lnSpc>
            </a:pPr>
            <a:endParaRPr lang="es-ES" sz="2000">
              <a:solidFill>
                <a:schemeClr val="accent2"/>
              </a:solidFill>
            </a:endParaRPr>
          </a:p>
          <a:p>
            <a:pPr>
              <a:lnSpc>
                <a:spcPct val="80000"/>
              </a:lnSpc>
            </a:pPr>
            <a:r>
              <a:rPr lang="es-ES" sz="2000" b="1">
                <a:solidFill>
                  <a:schemeClr val="accent2"/>
                </a:solidFill>
              </a:rPr>
              <a:t>Solución</a:t>
            </a:r>
            <a:r>
              <a:rPr lang="es-ES" sz="2000">
                <a:solidFill>
                  <a:schemeClr val="accent2"/>
                </a:solidFill>
              </a:rPr>
              <a:t>: Definir la función externa como </a:t>
            </a:r>
            <a:r>
              <a:rPr lang="es-ES" sz="2000" b="1">
                <a:solidFill>
                  <a:schemeClr val="accent2"/>
                </a:solidFill>
              </a:rPr>
              <a:t>friend</a:t>
            </a:r>
            <a:r>
              <a:rPr lang="es-ES" sz="2000">
                <a:solidFill>
                  <a:schemeClr val="accent2"/>
                </a:solidFill>
              </a:rPr>
              <a:t> dentro de la clase complejo.</a:t>
            </a:r>
          </a:p>
          <a:p>
            <a:pPr>
              <a:lnSpc>
                <a:spcPct val="80000"/>
              </a:lnSpc>
            </a:pPr>
            <a:endParaRPr lang="es-ES" sz="2000">
              <a:solidFill>
                <a:schemeClr val="accent2"/>
              </a:solidFill>
            </a:endParaRPr>
          </a:p>
          <a:p>
            <a:pPr>
              <a:lnSpc>
                <a:spcPct val="80000"/>
              </a:lnSpc>
            </a:pPr>
            <a:r>
              <a:rPr lang="es-ES" sz="2000">
                <a:solidFill>
                  <a:schemeClr val="accent2"/>
                </a:solidFill>
              </a:rPr>
              <a:t>Se puede utilizar: d = d + Complejo(3,3);</a:t>
            </a:r>
          </a:p>
          <a:p>
            <a:pPr>
              <a:lnSpc>
                <a:spcPct val="80000"/>
              </a:lnSpc>
            </a:pPr>
            <a:endParaRPr lang="es-ES" sz="2000">
              <a:solidFill>
                <a:schemeClr val="accent2"/>
              </a:solidFill>
            </a:endParaRPr>
          </a:p>
          <a:p>
            <a:pPr>
              <a:lnSpc>
                <a:spcPct val="80000"/>
              </a:lnSpc>
            </a:pPr>
            <a:r>
              <a:rPr lang="es-ES" sz="2000" b="1">
                <a:solidFill>
                  <a:schemeClr val="accent2"/>
                </a:solidFill>
              </a:rPr>
              <a:t>Restricción</a:t>
            </a:r>
            <a:r>
              <a:rPr lang="es-ES" sz="2000">
                <a:solidFill>
                  <a:schemeClr val="accent2"/>
                </a:solidFill>
              </a:rPr>
              <a:t>: No podemos sobrecargar un operador binario para realizar un operador unario.</a:t>
            </a:r>
          </a:p>
          <a:p>
            <a:pPr>
              <a:lnSpc>
                <a:spcPct val="80000"/>
              </a:lnSpc>
            </a:pPr>
            <a:endParaRPr lang="es-ES" sz="2000">
              <a:solidFill>
                <a:schemeClr val="accent2"/>
              </a:solidFill>
            </a:endParaRPr>
          </a:p>
          <a:p>
            <a:pPr>
              <a:lnSpc>
                <a:spcPct val="80000"/>
              </a:lnSpc>
            </a:pPr>
            <a:r>
              <a:rPr lang="es-ES" sz="2000" b="1">
                <a:solidFill>
                  <a:schemeClr val="accent2"/>
                </a:solidFill>
              </a:rPr>
              <a:t>Restricción</a:t>
            </a:r>
            <a:r>
              <a:rPr lang="es-ES" sz="2000">
                <a:solidFill>
                  <a:schemeClr val="accent2"/>
                </a:solidFill>
              </a:rPr>
              <a:t>: No podemos inventarnos nuevos operadores. **</a:t>
            </a:r>
          </a:p>
          <a:p>
            <a:pPr lvl="1">
              <a:lnSpc>
                <a:spcPct val="80000"/>
              </a:lnSpc>
              <a:buFontTx/>
              <a:buNone/>
            </a:pPr>
            <a:endParaRPr lang="es-ES" sz="1800">
              <a:solidFill>
                <a:schemeClr val="accent2"/>
              </a:solidFill>
            </a:endParaRPr>
          </a:p>
          <a:p>
            <a:pPr>
              <a:lnSpc>
                <a:spcPct val="80000"/>
              </a:lnSpc>
              <a:buFontTx/>
              <a:buNone/>
            </a:pPr>
            <a:endParaRPr lang="es-ES" sz="2000">
              <a:solidFill>
                <a:schemeClr val="accent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F555B7A-5291-41B4-B13A-0C39CB88EFDB}" type="slidenum">
              <a:rPr lang="es-ES">
                <a:solidFill>
                  <a:srgbClr val="000000"/>
                </a:solidFill>
              </a:rPr>
              <a:pPr/>
              <a:t>58</a:t>
            </a:fld>
            <a:endParaRPr lang="es-ES">
              <a:solidFill>
                <a:srgbClr val="000000"/>
              </a:solidFill>
            </a:endParaRPr>
          </a:p>
        </p:txBody>
      </p:sp>
      <p:sp>
        <p:nvSpPr>
          <p:cNvPr id="203778" name="Rectangle 2"/>
          <p:cNvSpPr>
            <a:spLocks noGrp="1" noChangeArrowheads="1"/>
          </p:cNvSpPr>
          <p:nvPr>
            <p:ph type="title"/>
          </p:nvPr>
        </p:nvSpPr>
        <p:spPr/>
        <p:txBody>
          <a:bodyPr/>
          <a:lstStyle/>
          <a:p>
            <a:r>
              <a:rPr lang="es-ES"/>
              <a:t>Operador de igualdad</a:t>
            </a:r>
          </a:p>
        </p:txBody>
      </p:sp>
      <p:sp>
        <p:nvSpPr>
          <p:cNvPr id="203779" name="Rectangle 3"/>
          <p:cNvSpPr>
            <a:spLocks noGrp="1" noChangeArrowheads="1"/>
          </p:cNvSpPr>
          <p:nvPr>
            <p:ph type="body" idx="1"/>
          </p:nvPr>
        </p:nvSpPr>
        <p:spPr>
          <a:xfrm>
            <a:off x="457200" y="1600200"/>
            <a:ext cx="8229600" cy="5257800"/>
          </a:xfrm>
        </p:spPr>
        <p:txBody>
          <a:bodyPr/>
          <a:lstStyle/>
          <a:p>
            <a:pPr>
              <a:lnSpc>
                <a:spcPct val="80000"/>
              </a:lnSpc>
            </a:pPr>
            <a:r>
              <a:rPr lang="es-ES" sz="2800">
                <a:solidFill>
                  <a:schemeClr val="accent2"/>
                </a:solidFill>
              </a:rPr>
              <a:t>El operador de = ya está implementado en C++.</a:t>
            </a:r>
          </a:p>
          <a:p>
            <a:pPr>
              <a:lnSpc>
                <a:spcPct val="80000"/>
              </a:lnSpc>
            </a:pPr>
            <a:r>
              <a:rPr lang="es-ES" sz="2800">
                <a:solidFill>
                  <a:schemeClr val="accent2"/>
                </a:solidFill>
              </a:rPr>
              <a:t>Se puede implementar así: </a:t>
            </a:r>
          </a:p>
          <a:p>
            <a:pPr>
              <a:lnSpc>
                <a:spcPct val="80000"/>
              </a:lnSpc>
            </a:pPr>
            <a:endParaRPr lang="es-ES" sz="2800">
              <a:solidFill>
                <a:schemeClr val="accent2"/>
              </a:solidFill>
            </a:endParaRPr>
          </a:p>
          <a:p>
            <a:pPr lvl="1">
              <a:lnSpc>
                <a:spcPct val="80000"/>
              </a:lnSpc>
            </a:pPr>
            <a:r>
              <a:rPr lang="es-ES" sz="2400">
                <a:solidFill>
                  <a:schemeClr val="accent2"/>
                </a:solidFill>
              </a:rPr>
              <a:t>CRacional se compone de numerador y denominador.</a:t>
            </a:r>
          </a:p>
          <a:p>
            <a:pPr lvl="1">
              <a:lnSpc>
                <a:spcPct val="80000"/>
              </a:lnSpc>
            </a:pPr>
            <a:endParaRPr lang="es-ES" sz="2400">
              <a:solidFill>
                <a:schemeClr val="accent2"/>
              </a:solidFill>
            </a:endParaRPr>
          </a:p>
          <a:p>
            <a:pPr lvl="1">
              <a:lnSpc>
                <a:spcPct val="80000"/>
              </a:lnSpc>
              <a:buFontTx/>
              <a:buNone/>
            </a:pPr>
            <a:r>
              <a:rPr lang="es-ES" sz="2400">
                <a:solidFill>
                  <a:schemeClr val="accent2"/>
                </a:solidFill>
              </a:rPr>
              <a:t>CRacional&amp; CRacional::operator=(const CRacional &amp;c){</a:t>
            </a:r>
          </a:p>
          <a:p>
            <a:pPr lvl="1">
              <a:lnSpc>
                <a:spcPct val="80000"/>
              </a:lnSpc>
              <a:buFontTx/>
              <a:buNone/>
            </a:pPr>
            <a:r>
              <a:rPr lang="es-ES" sz="2400">
                <a:solidFill>
                  <a:schemeClr val="accent2"/>
                </a:solidFill>
              </a:rPr>
              <a:t>	 	numerador = c.numerador;</a:t>
            </a:r>
          </a:p>
          <a:p>
            <a:pPr lvl="1">
              <a:lnSpc>
                <a:spcPct val="80000"/>
              </a:lnSpc>
              <a:buFontTx/>
              <a:buNone/>
            </a:pPr>
            <a:r>
              <a:rPr lang="es-ES" sz="2400">
                <a:solidFill>
                  <a:schemeClr val="accent2"/>
                </a:solidFill>
              </a:rPr>
              <a:t>		denominador = c.denominador;</a:t>
            </a:r>
          </a:p>
          <a:p>
            <a:pPr lvl="1">
              <a:lnSpc>
                <a:spcPct val="80000"/>
              </a:lnSpc>
              <a:buFontTx/>
              <a:buNone/>
            </a:pPr>
            <a:r>
              <a:rPr lang="es-ES" sz="2400">
                <a:solidFill>
                  <a:schemeClr val="accent2"/>
                </a:solidFill>
              </a:rPr>
              <a:t>}</a:t>
            </a:r>
          </a:p>
          <a:p>
            <a:pPr lvl="1">
              <a:lnSpc>
                <a:spcPct val="80000"/>
              </a:lnSpc>
              <a:buFontTx/>
              <a:buNone/>
            </a:pPr>
            <a:endParaRPr lang="es-ES" sz="2400">
              <a:solidFill>
                <a:schemeClr val="accent2"/>
              </a:solidFill>
            </a:endParaRPr>
          </a:p>
          <a:p>
            <a:pPr lvl="1">
              <a:lnSpc>
                <a:spcPct val="80000"/>
              </a:lnSpc>
              <a:buFontTx/>
              <a:buNone/>
            </a:pPr>
            <a:r>
              <a:rPr lang="es-ES" sz="2400">
                <a:solidFill>
                  <a:schemeClr val="accent2"/>
                </a:solidFill>
              </a:rPr>
              <a:t>// Devuelve el mismo objeto que recibe el mensaje. </a:t>
            </a:r>
          </a:p>
          <a:p>
            <a:pPr lvl="1">
              <a:lnSpc>
                <a:spcPct val="80000"/>
              </a:lnSpc>
              <a:buFontTx/>
              <a:buNone/>
            </a:pPr>
            <a:r>
              <a:rPr lang="es-ES" sz="2400">
                <a:solidFill>
                  <a:schemeClr val="accent2"/>
                </a:solidFill>
              </a:rPr>
              <a:t>// Otra veces nos puede interesar devolver un nuevo objeto: return CRacional ( …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C7D0E6B-EA13-46AA-806E-5D583933CBC7}" type="slidenum">
              <a:rPr lang="es-ES">
                <a:solidFill>
                  <a:srgbClr val="000000"/>
                </a:solidFill>
              </a:rPr>
              <a:pPr/>
              <a:t>59</a:t>
            </a:fld>
            <a:endParaRPr lang="es-ES">
              <a:solidFill>
                <a:srgbClr val="000000"/>
              </a:solidFill>
            </a:endParaRPr>
          </a:p>
        </p:txBody>
      </p:sp>
      <p:sp>
        <p:nvSpPr>
          <p:cNvPr id="204802" name="Rectangle 2"/>
          <p:cNvSpPr>
            <a:spLocks noGrp="1" noChangeArrowheads="1"/>
          </p:cNvSpPr>
          <p:nvPr>
            <p:ph type="title"/>
          </p:nvPr>
        </p:nvSpPr>
        <p:spPr/>
        <p:txBody>
          <a:bodyPr/>
          <a:lstStyle/>
          <a:p>
            <a:r>
              <a:rPr lang="es-ES"/>
              <a:t>Operadores Aritméticos</a:t>
            </a:r>
          </a:p>
        </p:txBody>
      </p:sp>
      <p:sp>
        <p:nvSpPr>
          <p:cNvPr id="204803" name="Rectangle 3"/>
          <p:cNvSpPr>
            <a:spLocks noGrp="1" noChangeArrowheads="1"/>
          </p:cNvSpPr>
          <p:nvPr>
            <p:ph type="body" idx="1"/>
          </p:nvPr>
        </p:nvSpPr>
        <p:spPr/>
        <p:txBody>
          <a:bodyPr/>
          <a:lstStyle/>
          <a:p>
            <a:r>
              <a:rPr lang="es-ES" sz="2800">
                <a:solidFill>
                  <a:schemeClr val="accent2"/>
                </a:solidFill>
              </a:rPr>
              <a:t>Si queremos que nuestro operador devuelva un nuevo objeto, podemos definir algo así:</a:t>
            </a:r>
          </a:p>
          <a:p>
            <a:endParaRPr lang="es-ES" sz="2800">
              <a:solidFill>
                <a:schemeClr val="accent2"/>
              </a:solidFill>
            </a:endParaRPr>
          </a:p>
          <a:p>
            <a:pPr>
              <a:buFontTx/>
              <a:buNone/>
            </a:pPr>
            <a:r>
              <a:rPr lang="es-ES" sz="2000" b="1">
                <a:solidFill>
                  <a:schemeClr val="accent2"/>
                </a:solidFill>
              </a:rPr>
              <a:t>const</a:t>
            </a:r>
            <a:r>
              <a:rPr lang="es-ES" sz="2000">
                <a:solidFill>
                  <a:schemeClr val="accent2"/>
                </a:solidFill>
              </a:rPr>
              <a:t> CRacional CRacional::operator+(const CRacional &amp;r){</a:t>
            </a:r>
          </a:p>
          <a:p>
            <a:pPr>
              <a:buFontTx/>
              <a:buNone/>
            </a:pPr>
            <a:r>
              <a:rPr lang="es-ES" sz="2000">
                <a:solidFill>
                  <a:schemeClr val="accent2"/>
                </a:solidFill>
              </a:rPr>
              <a:t>		CRacional tmp( … operaciones …)</a:t>
            </a:r>
          </a:p>
          <a:p>
            <a:pPr>
              <a:buFontTx/>
              <a:buNone/>
            </a:pPr>
            <a:r>
              <a:rPr lang="es-ES" sz="2000">
                <a:solidFill>
                  <a:schemeClr val="accent2"/>
                </a:solidFill>
              </a:rPr>
              <a:t>		return tmp;</a:t>
            </a:r>
          </a:p>
          <a:p>
            <a:pPr>
              <a:buFontTx/>
              <a:buNone/>
            </a:pPr>
            <a:r>
              <a:rPr lang="es-ES" sz="2000">
                <a:solidFill>
                  <a:schemeClr val="accent2"/>
                </a:solidFill>
              </a:rPr>
              <a:t>	}</a:t>
            </a:r>
          </a:p>
          <a:p>
            <a:pPr>
              <a:buFontTx/>
              <a:buNone/>
            </a:pPr>
            <a:endParaRPr lang="es-ES" sz="2000">
              <a:solidFill>
                <a:schemeClr val="accent2"/>
              </a:solidFill>
            </a:endParaRPr>
          </a:p>
          <a:p>
            <a:pPr>
              <a:buFontTx/>
              <a:buNone/>
            </a:pPr>
            <a:r>
              <a:rPr lang="es-ES" sz="2800">
                <a:solidFill>
                  <a:schemeClr val="accent2"/>
                </a:solidFill>
              </a:rPr>
              <a:t>// Al devolver </a:t>
            </a:r>
            <a:r>
              <a:rPr lang="es-ES" sz="2800" b="1">
                <a:solidFill>
                  <a:schemeClr val="accent2"/>
                </a:solidFill>
              </a:rPr>
              <a:t>const</a:t>
            </a:r>
            <a:r>
              <a:rPr lang="es-ES" sz="2800">
                <a:solidFill>
                  <a:schemeClr val="accent2"/>
                </a:solidFill>
              </a:rPr>
              <a:t> podemos evitar: a+b = c;</a:t>
            </a:r>
          </a:p>
          <a:p>
            <a:pPr>
              <a:buFontTx/>
              <a:buNone/>
            </a:pPr>
            <a:endParaRPr lang="es-ES" sz="28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18C115A-610D-48D3-B5F0-093590E332DE}" type="slidenum">
              <a:rPr lang="es-ES">
                <a:solidFill>
                  <a:srgbClr val="000000"/>
                </a:solidFill>
              </a:rPr>
              <a:pPr/>
              <a:t>6</a:t>
            </a:fld>
            <a:endParaRPr lang="es-ES">
              <a:solidFill>
                <a:srgbClr val="000000"/>
              </a:solidFill>
            </a:endParaRPr>
          </a:p>
        </p:txBody>
      </p:sp>
      <p:sp>
        <p:nvSpPr>
          <p:cNvPr id="163842" name="Rectangle 2"/>
          <p:cNvSpPr>
            <a:spLocks noGrp="1" noChangeArrowheads="1"/>
          </p:cNvSpPr>
          <p:nvPr>
            <p:ph type="title"/>
          </p:nvPr>
        </p:nvSpPr>
        <p:spPr/>
        <p:txBody>
          <a:bodyPr/>
          <a:lstStyle/>
          <a:p>
            <a:r>
              <a:rPr lang="es-ES" sz="4000"/>
              <a:t>Acceso a los miembros de la clase</a:t>
            </a:r>
          </a:p>
        </p:txBody>
      </p:sp>
      <p:sp>
        <p:nvSpPr>
          <p:cNvPr id="163843" name="Rectangle 3"/>
          <p:cNvSpPr>
            <a:spLocks noGrp="1" noChangeArrowheads="1"/>
          </p:cNvSpPr>
          <p:nvPr>
            <p:ph type="body" idx="1"/>
          </p:nvPr>
        </p:nvSpPr>
        <p:spPr>
          <a:xfrm>
            <a:off x="457200" y="1600200"/>
            <a:ext cx="8229600" cy="5029200"/>
          </a:xfrm>
        </p:spPr>
        <p:txBody>
          <a:bodyPr/>
          <a:lstStyle/>
          <a:p>
            <a:pPr>
              <a:lnSpc>
                <a:spcPct val="80000"/>
              </a:lnSpc>
            </a:pPr>
            <a:r>
              <a:rPr lang="es-ES" sz="2800">
                <a:solidFill>
                  <a:schemeClr val="accent2"/>
                </a:solidFill>
              </a:rPr>
              <a:t>Una buena practica es </a:t>
            </a:r>
            <a:r>
              <a:rPr lang="es-ES" sz="2800" b="1">
                <a:solidFill>
                  <a:schemeClr val="accent2"/>
                </a:solidFill>
              </a:rPr>
              <a:t>NO permitir</a:t>
            </a:r>
            <a:r>
              <a:rPr lang="es-ES" sz="2800">
                <a:solidFill>
                  <a:schemeClr val="accent2"/>
                </a:solidFill>
              </a:rPr>
              <a:t> al usuario de la clase acceder directamente a los atributos de la clase.</a:t>
            </a:r>
          </a:p>
          <a:p>
            <a:pPr>
              <a:lnSpc>
                <a:spcPct val="80000"/>
              </a:lnSpc>
            </a:pPr>
            <a:endParaRPr lang="es-ES" sz="2800">
              <a:solidFill>
                <a:schemeClr val="accent2"/>
              </a:solidFill>
            </a:endParaRPr>
          </a:p>
          <a:p>
            <a:pPr>
              <a:lnSpc>
                <a:spcPct val="80000"/>
              </a:lnSpc>
            </a:pPr>
            <a:r>
              <a:rPr lang="es-ES" sz="2800">
                <a:solidFill>
                  <a:schemeClr val="accent2"/>
                </a:solidFill>
              </a:rPr>
              <a:t>Se suele ocultar la representación de la misma y para poder acceder a los atributos de esta se ofrecen métodos para leer y escribir dichos atributos.</a:t>
            </a:r>
          </a:p>
          <a:p>
            <a:pPr>
              <a:lnSpc>
                <a:spcPct val="80000"/>
              </a:lnSpc>
            </a:pPr>
            <a:endParaRPr lang="es-ES" sz="2800">
              <a:solidFill>
                <a:schemeClr val="accent2"/>
              </a:solidFill>
            </a:endParaRPr>
          </a:p>
          <a:p>
            <a:pPr>
              <a:lnSpc>
                <a:spcPct val="80000"/>
              </a:lnSpc>
            </a:pPr>
            <a:r>
              <a:rPr lang="es-ES" sz="2800">
                <a:solidFill>
                  <a:schemeClr val="accent2"/>
                </a:solidFill>
              </a:rPr>
              <a:t>Esto permite también modificar la estructura interna de la clase sin que el usuario se entere, siempre y cuando mantengamos el interfaz de los métodos.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7E361814-79F8-4402-86A3-FAFE8BA3534A}" type="slidenum">
              <a:rPr lang="es-ES">
                <a:solidFill>
                  <a:srgbClr val="000000"/>
                </a:solidFill>
              </a:rPr>
              <a:pPr/>
              <a:t>60</a:t>
            </a:fld>
            <a:endParaRPr lang="es-ES">
              <a:solidFill>
                <a:srgbClr val="000000"/>
              </a:solidFill>
            </a:endParaRPr>
          </a:p>
        </p:txBody>
      </p:sp>
      <p:sp>
        <p:nvSpPr>
          <p:cNvPr id="205826" name="Rectangle 2"/>
          <p:cNvSpPr>
            <a:spLocks noGrp="1" noChangeArrowheads="1"/>
          </p:cNvSpPr>
          <p:nvPr>
            <p:ph type="title"/>
          </p:nvPr>
        </p:nvSpPr>
        <p:spPr>
          <a:xfrm>
            <a:off x="457200" y="0"/>
            <a:ext cx="8229600" cy="838200"/>
          </a:xfrm>
        </p:spPr>
        <p:txBody>
          <a:bodyPr/>
          <a:lstStyle/>
          <a:p>
            <a:r>
              <a:rPr lang="es-ES"/>
              <a:t>Aritmética mixta</a:t>
            </a:r>
          </a:p>
        </p:txBody>
      </p:sp>
      <p:sp>
        <p:nvSpPr>
          <p:cNvPr id="205827" name="Rectangle 3"/>
          <p:cNvSpPr>
            <a:spLocks noGrp="1" noChangeArrowheads="1"/>
          </p:cNvSpPr>
          <p:nvPr>
            <p:ph type="body" idx="1"/>
          </p:nvPr>
        </p:nvSpPr>
        <p:spPr>
          <a:xfrm>
            <a:off x="457200" y="914400"/>
            <a:ext cx="8229600" cy="5211763"/>
          </a:xfrm>
        </p:spPr>
        <p:txBody>
          <a:bodyPr/>
          <a:lstStyle/>
          <a:p>
            <a:pPr>
              <a:lnSpc>
                <a:spcPct val="80000"/>
              </a:lnSpc>
            </a:pPr>
            <a:r>
              <a:rPr lang="es-ES" sz="2000">
                <a:solidFill>
                  <a:schemeClr val="accent2"/>
                </a:solidFill>
              </a:rPr>
              <a:t>Dada una clase Racional definida por un numerador y denominador, puede interesarnos operaciones de este tipo:</a:t>
            </a:r>
          </a:p>
          <a:p>
            <a:pPr>
              <a:lnSpc>
                <a:spcPct val="80000"/>
              </a:lnSpc>
            </a:pPr>
            <a:endParaRPr lang="es-ES" sz="2000">
              <a:solidFill>
                <a:schemeClr val="accent2"/>
              </a:solidFill>
            </a:endParaRPr>
          </a:p>
          <a:p>
            <a:pPr>
              <a:lnSpc>
                <a:spcPct val="80000"/>
              </a:lnSpc>
            </a:pPr>
            <a:r>
              <a:rPr lang="es-ES" sz="2000">
                <a:solidFill>
                  <a:schemeClr val="accent2"/>
                </a:solidFill>
              </a:rPr>
              <a:t>¾ + 5; // Sería sumar la fracción con un entero.</a:t>
            </a:r>
          </a:p>
          <a:p>
            <a:pPr>
              <a:lnSpc>
                <a:spcPct val="80000"/>
              </a:lnSpc>
            </a:pPr>
            <a:endParaRPr lang="es-ES" sz="2000">
              <a:solidFill>
                <a:schemeClr val="accent2"/>
              </a:solidFill>
            </a:endParaRPr>
          </a:p>
          <a:p>
            <a:pPr>
              <a:lnSpc>
                <a:spcPct val="80000"/>
              </a:lnSpc>
            </a:pPr>
            <a:r>
              <a:rPr lang="es-ES" sz="2000">
                <a:solidFill>
                  <a:schemeClr val="accent2"/>
                </a:solidFill>
              </a:rPr>
              <a:t>Lo podemos solucionar con parámetros por defecto en el constructor:</a:t>
            </a:r>
          </a:p>
          <a:p>
            <a:pPr lvl="1">
              <a:lnSpc>
                <a:spcPct val="80000"/>
              </a:lnSpc>
            </a:pPr>
            <a:r>
              <a:rPr lang="es-ES" sz="1800">
                <a:solidFill>
                  <a:schemeClr val="accent2"/>
                </a:solidFill>
              </a:rPr>
              <a:t>CRacional(long num=0, long den =1);</a:t>
            </a:r>
          </a:p>
          <a:p>
            <a:pPr lvl="1">
              <a:lnSpc>
                <a:spcPct val="80000"/>
              </a:lnSpc>
            </a:pPr>
            <a:endParaRPr lang="es-ES" sz="1800">
              <a:solidFill>
                <a:schemeClr val="accent2"/>
              </a:solidFill>
            </a:endParaRPr>
          </a:p>
          <a:p>
            <a:pPr>
              <a:lnSpc>
                <a:spcPct val="80000"/>
              </a:lnSpc>
            </a:pPr>
            <a:r>
              <a:rPr lang="es-ES" sz="2000">
                <a:solidFill>
                  <a:schemeClr val="accent2"/>
                </a:solidFill>
              </a:rPr>
              <a:t>El operador + sería:</a:t>
            </a:r>
          </a:p>
          <a:p>
            <a:pPr lvl="1">
              <a:lnSpc>
                <a:spcPct val="80000"/>
              </a:lnSpc>
            </a:pPr>
            <a:r>
              <a:rPr lang="es-ES" sz="1800">
                <a:solidFill>
                  <a:schemeClr val="accent2"/>
                </a:solidFill>
              </a:rPr>
              <a:t>const CRacional CRacional::operator+(const CRacional &amp;r);</a:t>
            </a:r>
          </a:p>
          <a:p>
            <a:pPr>
              <a:lnSpc>
                <a:spcPct val="80000"/>
              </a:lnSpc>
            </a:pPr>
            <a:endParaRPr lang="es-ES" sz="2000">
              <a:solidFill>
                <a:schemeClr val="accent2"/>
              </a:solidFill>
            </a:endParaRPr>
          </a:p>
          <a:p>
            <a:pPr>
              <a:lnSpc>
                <a:spcPct val="80000"/>
              </a:lnSpc>
            </a:pPr>
            <a:r>
              <a:rPr lang="es-ES" sz="2000">
                <a:solidFill>
                  <a:schemeClr val="accent2"/>
                </a:solidFill>
              </a:rPr>
              <a:t>El siguiente código no daría problemas:</a:t>
            </a:r>
          </a:p>
          <a:p>
            <a:pPr lvl="1">
              <a:lnSpc>
                <a:spcPct val="80000"/>
              </a:lnSpc>
              <a:buFontTx/>
              <a:buNone/>
            </a:pPr>
            <a:r>
              <a:rPr lang="es-ES" sz="1800">
                <a:solidFill>
                  <a:schemeClr val="accent2"/>
                </a:solidFill>
              </a:rPr>
              <a:t>CRacional r(3,4), c;  // La llamada con 5 se convierte en 5/1.</a:t>
            </a:r>
          </a:p>
          <a:p>
            <a:pPr lvl="1">
              <a:lnSpc>
                <a:spcPct val="80000"/>
              </a:lnSpc>
              <a:buFontTx/>
              <a:buNone/>
            </a:pPr>
            <a:r>
              <a:rPr lang="es-ES" sz="1800">
                <a:solidFill>
                  <a:schemeClr val="accent2"/>
                </a:solidFill>
              </a:rPr>
              <a:t>int n = 5;</a:t>
            </a:r>
          </a:p>
          <a:p>
            <a:pPr lvl="1">
              <a:lnSpc>
                <a:spcPct val="80000"/>
              </a:lnSpc>
              <a:buFontTx/>
              <a:buNone/>
            </a:pPr>
            <a:r>
              <a:rPr lang="es-ES" sz="1800">
                <a:solidFill>
                  <a:schemeClr val="accent2"/>
                </a:solidFill>
              </a:rPr>
              <a:t>c = r + n; 	// Equivale a: c = r.operator+(n);	</a:t>
            </a:r>
          </a:p>
          <a:p>
            <a:pPr lvl="1">
              <a:lnSpc>
                <a:spcPct val="80000"/>
              </a:lnSpc>
              <a:buFontTx/>
              <a:buNone/>
            </a:pPr>
            <a:r>
              <a:rPr lang="es-ES" sz="1800">
                <a:solidFill>
                  <a:schemeClr val="accent2"/>
                </a:solidFill>
              </a:rPr>
              <a:t>			// El entero n se convierte a long y luego a CRacional.</a:t>
            </a:r>
          </a:p>
          <a:p>
            <a:pPr>
              <a:lnSpc>
                <a:spcPct val="80000"/>
              </a:lnSpc>
            </a:pPr>
            <a:endParaRPr lang="es-ES" sz="2000">
              <a:solidFill>
                <a:schemeClr val="accent2"/>
              </a:solidFill>
            </a:endParaRPr>
          </a:p>
          <a:p>
            <a:pPr lvl="1">
              <a:lnSpc>
                <a:spcPct val="80000"/>
              </a:lnSpc>
            </a:pPr>
            <a:endParaRPr lang="es-ES" sz="1800">
              <a:solidFill>
                <a:schemeClr val="accent2"/>
              </a:solidFill>
            </a:endParaRPr>
          </a:p>
          <a:p>
            <a:pPr>
              <a:lnSpc>
                <a:spcPct val="80000"/>
              </a:lnSpc>
            </a:pPr>
            <a:endParaRPr lang="es-ES" sz="2000">
              <a:solidFill>
                <a:schemeClr val="accent2"/>
              </a:solidFill>
            </a:endParaRPr>
          </a:p>
          <a:p>
            <a:pPr>
              <a:lnSpc>
                <a:spcPct val="80000"/>
              </a:lnSpc>
            </a:pPr>
            <a:endParaRPr lang="es-ES" sz="2000">
              <a:solidFill>
                <a:schemeClr val="accent2"/>
              </a:solidFill>
            </a:endParaRPr>
          </a:p>
        </p:txBody>
      </p:sp>
      <p:sp>
        <p:nvSpPr>
          <p:cNvPr id="205828" name="Text Box 4"/>
          <p:cNvSpPr txBox="1">
            <a:spLocks noChangeArrowheads="1"/>
          </p:cNvSpPr>
          <p:nvPr/>
        </p:nvSpPr>
        <p:spPr bwMode="auto">
          <a:xfrm>
            <a:off x="685800" y="6019800"/>
            <a:ext cx="7391400" cy="406400"/>
          </a:xfrm>
          <a:prstGeom prst="rect">
            <a:avLst/>
          </a:prstGeom>
          <a:solidFill>
            <a:srgbClr val="FFFF99"/>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sz="2000">
                <a:solidFill>
                  <a:srgbClr val="000000"/>
                </a:solidFill>
              </a:rPr>
              <a:t>No hay problema, ¿pero si sumamos: c = n + r ? </a:t>
            </a:r>
            <a:r>
              <a:rPr lang="es-ES" sz="2000">
                <a:solidFill>
                  <a:srgbClr val="000000"/>
                </a:solidFill>
                <a:sym typeface="Wingdings" pitchFamily="2" charset="2"/>
              </a:rPr>
              <a:t> ERROR</a:t>
            </a:r>
            <a:endParaRPr lang="es-ES" sz="20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C69DA85-CD97-4EF3-A402-73DC4E0EC9B1}" type="slidenum">
              <a:rPr lang="es-ES">
                <a:solidFill>
                  <a:srgbClr val="000000"/>
                </a:solidFill>
              </a:rPr>
              <a:pPr/>
              <a:t>61</a:t>
            </a:fld>
            <a:endParaRPr lang="es-ES">
              <a:solidFill>
                <a:srgbClr val="000000"/>
              </a:solidFill>
            </a:endParaRPr>
          </a:p>
        </p:txBody>
      </p:sp>
      <p:sp>
        <p:nvSpPr>
          <p:cNvPr id="206850" name="Rectangle 2"/>
          <p:cNvSpPr>
            <a:spLocks noGrp="1" noChangeArrowheads="1"/>
          </p:cNvSpPr>
          <p:nvPr>
            <p:ph type="title"/>
          </p:nvPr>
        </p:nvSpPr>
        <p:spPr/>
        <p:txBody>
          <a:bodyPr/>
          <a:lstStyle/>
          <a:p>
            <a:r>
              <a:rPr lang="es-ES"/>
              <a:t>Aritmética mixta II</a:t>
            </a:r>
          </a:p>
        </p:txBody>
      </p:sp>
      <p:sp>
        <p:nvSpPr>
          <p:cNvPr id="206851" name="Rectangle 3"/>
          <p:cNvSpPr>
            <a:spLocks noGrp="1" noChangeArrowheads="1"/>
          </p:cNvSpPr>
          <p:nvPr>
            <p:ph type="body" idx="1"/>
          </p:nvPr>
        </p:nvSpPr>
        <p:spPr/>
        <p:txBody>
          <a:bodyPr/>
          <a:lstStyle/>
          <a:p>
            <a:pPr>
              <a:lnSpc>
                <a:spcPct val="90000"/>
              </a:lnSpc>
            </a:pPr>
            <a:r>
              <a:rPr lang="es-ES" sz="2800">
                <a:solidFill>
                  <a:schemeClr val="accent2"/>
                </a:solidFill>
              </a:rPr>
              <a:t>Para hacer que la operación funcione como conmutativa debe recibir dos objetos CRacional. </a:t>
            </a:r>
            <a:r>
              <a:rPr lang="es-ES" sz="2800">
                <a:solidFill>
                  <a:schemeClr val="accent2"/>
                </a:solidFill>
                <a:sym typeface="Wingdings" pitchFamily="2" charset="2"/>
              </a:rPr>
              <a:t> implementarla con una </a:t>
            </a:r>
            <a:r>
              <a:rPr lang="es-ES" sz="2800" b="1">
                <a:solidFill>
                  <a:schemeClr val="accent2"/>
                </a:solidFill>
                <a:sym typeface="Wingdings" pitchFamily="2" charset="2"/>
              </a:rPr>
              <a:t>función externa</a:t>
            </a:r>
            <a:r>
              <a:rPr lang="es-ES" sz="2800">
                <a:solidFill>
                  <a:schemeClr val="accent2"/>
                </a:solidFill>
                <a:sym typeface="Wingdings" pitchFamily="2" charset="2"/>
              </a:rPr>
              <a:t> y definirla como </a:t>
            </a:r>
            <a:r>
              <a:rPr lang="es-ES" sz="2800" b="1">
                <a:solidFill>
                  <a:schemeClr val="accent2"/>
                </a:solidFill>
                <a:sym typeface="Wingdings" pitchFamily="2" charset="2"/>
              </a:rPr>
              <a:t>friend</a:t>
            </a:r>
            <a:r>
              <a:rPr lang="es-ES" sz="2800">
                <a:solidFill>
                  <a:schemeClr val="accent2"/>
                </a:solidFill>
                <a:sym typeface="Wingdings" pitchFamily="2" charset="2"/>
              </a:rPr>
              <a:t> dentro de la clase CRacional.</a:t>
            </a:r>
          </a:p>
          <a:p>
            <a:pPr>
              <a:lnSpc>
                <a:spcPct val="90000"/>
              </a:lnSpc>
            </a:pPr>
            <a:endParaRPr lang="es-ES" sz="2800">
              <a:solidFill>
                <a:schemeClr val="accent2"/>
              </a:solidFill>
              <a:sym typeface="Wingdings" pitchFamily="2" charset="2"/>
            </a:endParaRPr>
          </a:p>
          <a:p>
            <a:pPr>
              <a:lnSpc>
                <a:spcPct val="90000"/>
              </a:lnSpc>
            </a:pPr>
            <a:r>
              <a:rPr lang="es-ES" sz="2800">
                <a:solidFill>
                  <a:schemeClr val="accent2"/>
                </a:solidFill>
                <a:sym typeface="Wingdings" pitchFamily="2" charset="2"/>
              </a:rPr>
              <a:t>class CRacional {</a:t>
            </a:r>
          </a:p>
          <a:p>
            <a:pPr>
              <a:lnSpc>
                <a:spcPct val="90000"/>
              </a:lnSpc>
              <a:buFontTx/>
              <a:buNone/>
            </a:pPr>
            <a:r>
              <a:rPr lang="es-ES" sz="2800">
                <a:solidFill>
                  <a:schemeClr val="accent2"/>
                </a:solidFill>
                <a:sym typeface="Wingdings" pitchFamily="2" charset="2"/>
              </a:rPr>
              <a:t>		friend const CRacional operator+(</a:t>
            </a:r>
          </a:p>
          <a:p>
            <a:pPr>
              <a:lnSpc>
                <a:spcPct val="90000"/>
              </a:lnSpc>
              <a:buFontTx/>
              <a:buNone/>
            </a:pPr>
            <a:r>
              <a:rPr lang="es-ES" sz="2800">
                <a:solidFill>
                  <a:schemeClr val="accent2"/>
                </a:solidFill>
                <a:sym typeface="Wingdings" pitchFamily="2" charset="2"/>
              </a:rPr>
              <a:t>		const CRacional &amp;, const CRacional &amp;);</a:t>
            </a:r>
          </a:p>
          <a:p>
            <a:pPr>
              <a:lnSpc>
                <a:spcPct val="90000"/>
              </a:lnSpc>
              <a:buFontTx/>
              <a:buNone/>
            </a:pPr>
            <a:r>
              <a:rPr lang="es-ES" sz="2800">
                <a:solidFill>
                  <a:schemeClr val="accent2"/>
                </a:solidFill>
                <a:sym typeface="Wingdings" pitchFamily="2" charset="2"/>
              </a:rPr>
              <a:t>	}</a:t>
            </a:r>
          </a:p>
          <a:p>
            <a:pPr>
              <a:lnSpc>
                <a:spcPct val="90000"/>
              </a:lnSpc>
            </a:pPr>
            <a:endParaRPr lang="es-ES" sz="2800">
              <a:solidFill>
                <a:schemeClr val="accent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A6813DC-46CF-49DB-893A-D7894B0B6919}" type="slidenum">
              <a:rPr lang="es-ES">
                <a:solidFill>
                  <a:srgbClr val="000000"/>
                </a:solidFill>
              </a:rPr>
              <a:pPr/>
              <a:t>62</a:t>
            </a:fld>
            <a:endParaRPr lang="es-ES">
              <a:solidFill>
                <a:srgbClr val="000000"/>
              </a:solidFill>
            </a:endParaRPr>
          </a:p>
        </p:txBody>
      </p:sp>
      <p:sp>
        <p:nvSpPr>
          <p:cNvPr id="207874" name="Rectangle 2"/>
          <p:cNvSpPr>
            <a:spLocks noGrp="1" noChangeArrowheads="1"/>
          </p:cNvSpPr>
          <p:nvPr>
            <p:ph type="title"/>
          </p:nvPr>
        </p:nvSpPr>
        <p:spPr/>
        <p:txBody>
          <a:bodyPr/>
          <a:lstStyle/>
          <a:p>
            <a:r>
              <a:rPr lang="es-ES"/>
              <a:t>Sobrecarga de ==</a:t>
            </a:r>
          </a:p>
        </p:txBody>
      </p:sp>
      <p:sp>
        <p:nvSpPr>
          <p:cNvPr id="207875" name="Rectangle 3"/>
          <p:cNvSpPr>
            <a:spLocks noGrp="1" noChangeArrowheads="1"/>
          </p:cNvSpPr>
          <p:nvPr>
            <p:ph type="body" idx="1"/>
          </p:nvPr>
        </p:nvSpPr>
        <p:spPr>
          <a:xfrm>
            <a:off x="457200" y="1600200"/>
            <a:ext cx="8534400" cy="4525963"/>
          </a:xfrm>
        </p:spPr>
        <p:txBody>
          <a:bodyPr/>
          <a:lstStyle/>
          <a:p>
            <a:r>
              <a:rPr lang="es-ES">
                <a:solidFill>
                  <a:schemeClr val="accent2"/>
                </a:solidFill>
              </a:rPr>
              <a:t>Si queremos que soporte la propiedad conmutativa tenemos que hacer lo mismo que antes.</a:t>
            </a:r>
          </a:p>
          <a:p>
            <a:endParaRPr lang="es-ES">
              <a:solidFill>
                <a:schemeClr val="accent2"/>
              </a:solidFill>
            </a:endParaRPr>
          </a:p>
          <a:p>
            <a:r>
              <a:rPr lang="es-ES">
                <a:solidFill>
                  <a:schemeClr val="accent2"/>
                </a:solidFill>
              </a:rPr>
              <a:t>friend bool operator==(const CRacional &amp;r1, const CRacional &amp;r2);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9DCEE3E-A657-4441-BCEE-695EDC7A5AB7}" type="slidenum">
              <a:rPr lang="es-ES">
                <a:solidFill>
                  <a:srgbClr val="000000"/>
                </a:solidFill>
              </a:rPr>
              <a:pPr/>
              <a:t>63</a:t>
            </a:fld>
            <a:endParaRPr lang="es-ES">
              <a:solidFill>
                <a:srgbClr val="000000"/>
              </a:solidFill>
            </a:endParaRPr>
          </a:p>
        </p:txBody>
      </p:sp>
      <p:sp>
        <p:nvSpPr>
          <p:cNvPr id="208898" name="Rectangle 2"/>
          <p:cNvSpPr>
            <a:spLocks noGrp="1" noChangeArrowheads="1"/>
          </p:cNvSpPr>
          <p:nvPr>
            <p:ph type="title"/>
          </p:nvPr>
        </p:nvSpPr>
        <p:spPr/>
        <p:txBody>
          <a:bodyPr/>
          <a:lstStyle/>
          <a:p>
            <a:r>
              <a:rPr lang="es-ES"/>
              <a:t>Sobrecarga de &lt;&lt;</a:t>
            </a:r>
          </a:p>
        </p:txBody>
      </p:sp>
      <p:sp>
        <p:nvSpPr>
          <p:cNvPr id="208899" name="Rectangle 3"/>
          <p:cNvSpPr>
            <a:spLocks noGrp="1" noChangeArrowheads="1"/>
          </p:cNvSpPr>
          <p:nvPr>
            <p:ph type="body" idx="1"/>
          </p:nvPr>
        </p:nvSpPr>
        <p:spPr/>
        <p:txBody>
          <a:bodyPr/>
          <a:lstStyle/>
          <a:p>
            <a:pPr>
              <a:lnSpc>
                <a:spcPct val="90000"/>
              </a:lnSpc>
            </a:pPr>
            <a:r>
              <a:rPr lang="es-ES" sz="2800">
                <a:solidFill>
                  <a:schemeClr val="accent2"/>
                </a:solidFill>
              </a:rPr>
              <a:t>C++ incluye la clase ostream obtenida de basic_stream.</a:t>
            </a:r>
          </a:p>
          <a:p>
            <a:pPr>
              <a:lnSpc>
                <a:spcPct val="90000"/>
              </a:lnSpc>
            </a:pPr>
            <a:r>
              <a:rPr lang="es-ES" sz="2800">
                <a:solidFill>
                  <a:schemeClr val="accent2"/>
                </a:solidFill>
              </a:rPr>
              <a:t>Para sobrecargar el operador &lt;&lt; tenemos dos soluciones:</a:t>
            </a:r>
          </a:p>
          <a:p>
            <a:pPr lvl="1">
              <a:lnSpc>
                <a:spcPct val="90000"/>
              </a:lnSpc>
            </a:pPr>
            <a:r>
              <a:rPr lang="es-ES" sz="2400">
                <a:solidFill>
                  <a:schemeClr val="accent2"/>
                </a:solidFill>
              </a:rPr>
              <a:t>cout.operator&lt;&lt;(r) En la librería no tenemos este método.</a:t>
            </a:r>
          </a:p>
          <a:p>
            <a:pPr lvl="1">
              <a:lnSpc>
                <a:spcPct val="90000"/>
              </a:lnSpc>
            </a:pPr>
            <a:r>
              <a:rPr lang="es-ES" sz="2400">
                <a:solidFill>
                  <a:schemeClr val="accent2"/>
                </a:solidFill>
              </a:rPr>
              <a:t>operator&lt;&lt;(cout,r) A través de una función externa.</a:t>
            </a:r>
          </a:p>
          <a:p>
            <a:pPr lvl="1">
              <a:lnSpc>
                <a:spcPct val="90000"/>
              </a:lnSpc>
            </a:pPr>
            <a:r>
              <a:rPr lang="es-ES" sz="2400">
                <a:solidFill>
                  <a:schemeClr val="accent2"/>
                </a:solidFill>
              </a:rPr>
              <a:t>La idea es poderlo utilizar de esta forma:</a:t>
            </a:r>
          </a:p>
          <a:p>
            <a:pPr lvl="1">
              <a:lnSpc>
                <a:spcPct val="90000"/>
              </a:lnSpc>
            </a:pPr>
            <a:r>
              <a:rPr lang="es-ES" sz="2400">
                <a:solidFill>
                  <a:schemeClr val="accent2"/>
                </a:solidFill>
              </a:rPr>
              <a:t>cout  &lt;&lt; r1 &lt;&lt; r2;</a:t>
            </a:r>
          </a:p>
          <a:p>
            <a:pPr lvl="1">
              <a:lnSpc>
                <a:spcPct val="90000"/>
              </a:lnSpc>
            </a:pPr>
            <a:r>
              <a:rPr lang="es-ES" sz="2400">
                <a:solidFill>
                  <a:schemeClr val="accent2"/>
                </a:solidFill>
              </a:rPr>
              <a:t>Se resuelve:</a:t>
            </a:r>
          </a:p>
          <a:p>
            <a:pPr lvl="2">
              <a:lnSpc>
                <a:spcPct val="90000"/>
              </a:lnSpc>
            </a:pPr>
            <a:r>
              <a:rPr lang="es-ES" sz="2000">
                <a:solidFill>
                  <a:schemeClr val="accent2"/>
                </a:solidFill>
              </a:rPr>
              <a:t>operator &lt;&lt;(cout.operator&lt;&lt;(r1)).operator&lt;&lt;(r2);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0A830FC-6A39-458A-979E-A559C9F9300C}" type="slidenum">
              <a:rPr lang="es-ES">
                <a:solidFill>
                  <a:srgbClr val="000000"/>
                </a:solidFill>
              </a:rPr>
              <a:pPr/>
              <a:t>64</a:t>
            </a:fld>
            <a:endParaRPr lang="es-ES">
              <a:solidFill>
                <a:srgbClr val="000000"/>
              </a:solidFill>
            </a:endParaRPr>
          </a:p>
        </p:txBody>
      </p:sp>
      <p:sp>
        <p:nvSpPr>
          <p:cNvPr id="209922" name="Rectangle 2"/>
          <p:cNvSpPr>
            <a:spLocks noGrp="1" noChangeArrowheads="1"/>
          </p:cNvSpPr>
          <p:nvPr>
            <p:ph type="title"/>
          </p:nvPr>
        </p:nvSpPr>
        <p:spPr/>
        <p:txBody>
          <a:bodyPr/>
          <a:lstStyle/>
          <a:p>
            <a:r>
              <a:rPr lang="es-ES"/>
              <a:t>Sobrecarga de &lt;&lt;</a:t>
            </a:r>
          </a:p>
        </p:txBody>
      </p:sp>
      <p:sp>
        <p:nvSpPr>
          <p:cNvPr id="209923" name="Rectangle 3"/>
          <p:cNvSpPr>
            <a:spLocks noGrp="1" noChangeArrowheads="1"/>
          </p:cNvSpPr>
          <p:nvPr>
            <p:ph type="body" idx="1"/>
          </p:nvPr>
        </p:nvSpPr>
        <p:spPr>
          <a:xfrm>
            <a:off x="457200" y="1600200"/>
            <a:ext cx="8229600" cy="5029200"/>
          </a:xfrm>
        </p:spPr>
        <p:txBody>
          <a:bodyPr/>
          <a:lstStyle/>
          <a:p>
            <a:pPr>
              <a:lnSpc>
                <a:spcPct val="80000"/>
              </a:lnSpc>
            </a:pPr>
            <a:r>
              <a:rPr lang="es-ES" sz="2800">
                <a:solidFill>
                  <a:schemeClr val="accent2"/>
                </a:solidFill>
              </a:rPr>
              <a:t>Para poder encadenar las expresiones: cout &lt;&lt; r1 &lt;&lt; r2; // necesitamos que nuestra función devuelva un flujo.</a:t>
            </a:r>
          </a:p>
          <a:p>
            <a:pPr>
              <a:lnSpc>
                <a:spcPct val="80000"/>
              </a:lnSpc>
            </a:pPr>
            <a:endParaRPr lang="es-ES" sz="2800">
              <a:solidFill>
                <a:schemeClr val="accent2"/>
              </a:solidFill>
            </a:endParaRPr>
          </a:p>
          <a:p>
            <a:pPr>
              <a:lnSpc>
                <a:spcPct val="80000"/>
              </a:lnSpc>
            </a:pPr>
            <a:r>
              <a:rPr lang="es-ES" sz="2800">
                <a:solidFill>
                  <a:schemeClr val="accent2"/>
                </a:solidFill>
              </a:rPr>
              <a:t>Dentro de la clase, será friend.</a:t>
            </a:r>
          </a:p>
          <a:p>
            <a:pPr>
              <a:lnSpc>
                <a:spcPct val="80000"/>
              </a:lnSpc>
            </a:pPr>
            <a:endParaRPr lang="es-ES" sz="2800">
              <a:solidFill>
                <a:schemeClr val="accent2"/>
              </a:solidFill>
            </a:endParaRPr>
          </a:p>
          <a:p>
            <a:pPr>
              <a:lnSpc>
                <a:spcPct val="80000"/>
              </a:lnSpc>
            </a:pPr>
            <a:r>
              <a:rPr lang="es-ES" sz="2800">
                <a:solidFill>
                  <a:schemeClr val="accent2"/>
                </a:solidFill>
              </a:rPr>
              <a:t>ostream&amp; operator &lt;&lt;(ostream &amp;os, const CRacional &amp;r){</a:t>
            </a:r>
          </a:p>
          <a:p>
            <a:pPr lvl="1">
              <a:lnSpc>
                <a:spcPct val="80000"/>
              </a:lnSpc>
              <a:buFontTx/>
              <a:buNone/>
            </a:pPr>
            <a:r>
              <a:rPr lang="es-ES" sz="2400">
                <a:solidFill>
                  <a:schemeClr val="accent2"/>
                </a:solidFill>
              </a:rPr>
              <a:t>	return os &lt;&lt; r.numerador &lt;&lt; “/” &lt;&lt; r.denominador;</a:t>
            </a:r>
          </a:p>
          <a:p>
            <a:pPr lvl="1">
              <a:lnSpc>
                <a:spcPct val="80000"/>
              </a:lnSpc>
              <a:buFontTx/>
              <a:buNone/>
            </a:pPr>
            <a:r>
              <a:rPr lang="es-ES" sz="2400">
                <a:solidFill>
                  <a:schemeClr val="accent2"/>
                </a:solidFill>
              </a:rPr>
              <a:t>}</a:t>
            </a:r>
          </a:p>
          <a:p>
            <a:pPr lvl="1">
              <a:lnSpc>
                <a:spcPct val="80000"/>
              </a:lnSpc>
              <a:buFontTx/>
              <a:buNone/>
            </a:pPr>
            <a:endParaRPr lang="es-ES" sz="2400">
              <a:solidFill>
                <a:schemeClr val="accent2"/>
              </a:solidFill>
            </a:endParaRPr>
          </a:p>
          <a:p>
            <a:pPr lvl="1">
              <a:lnSpc>
                <a:spcPct val="80000"/>
              </a:lnSpc>
              <a:buFontTx/>
              <a:buNone/>
            </a:pPr>
            <a:r>
              <a:rPr lang="es-ES" sz="2400">
                <a:solidFill>
                  <a:schemeClr val="accent2"/>
                </a:solidFill>
              </a:rPr>
              <a:t>// Devolvemos el flujo, y al ser friend podemos acceder a los atributos.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874EFE3-CE03-48D0-BA32-A6491796F38E}" type="slidenum">
              <a:rPr lang="es-ES">
                <a:solidFill>
                  <a:srgbClr val="000000"/>
                </a:solidFill>
              </a:rPr>
              <a:pPr/>
              <a:t>65</a:t>
            </a:fld>
            <a:endParaRPr lang="es-ES">
              <a:solidFill>
                <a:srgbClr val="000000"/>
              </a:solidFill>
            </a:endParaRPr>
          </a:p>
        </p:txBody>
      </p:sp>
      <p:sp>
        <p:nvSpPr>
          <p:cNvPr id="210946" name="Rectangle 2"/>
          <p:cNvSpPr>
            <a:spLocks noGrp="1" noChangeArrowheads="1"/>
          </p:cNvSpPr>
          <p:nvPr>
            <p:ph type="title"/>
          </p:nvPr>
        </p:nvSpPr>
        <p:spPr/>
        <p:txBody>
          <a:bodyPr/>
          <a:lstStyle/>
          <a:p>
            <a:r>
              <a:rPr lang="es-ES"/>
              <a:t>Sobrecarga de &gt;&gt;</a:t>
            </a:r>
          </a:p>
        </p:txBody>
      </p:sp>
      <p:sp>
        <p:nvSpPr>
          <p:cNvPr id="210947" name="Rectangle 3"/>
          <p:cNvSpPr>
            <a:spLocks noGrp="1" noChangeArrowheads="1"/>
          </p:cNvSpPr>
          <p:nvPr>
            <p:ph type="body" idx="1"/>
          </p:nvPr>
        </p:nvSpPr>
        <p:spPr>
          <a:xfrm>
            <a:off x="0" y="1600200"/>
            <a:ext cx="9144000" cy="4525963"/>
          </a:xfrm>
        </p:spPr>
        <p:txBody>
          <a:bodyPr/>
          <a:lstStyle/>
          <a:p>
            <a:r>
              <a:rPr lang="es-ES" sz="2800">
                <a:solidFill>
                  <a:schemeClr val="accent2"/>
                </a:solidFill>
              </a:rPr>
              <a:t>C++ incluye la clase istream a partir de la plantilla basic_stream.</a:t>
            </a:r>
          </a:p>
          <a:p>
            <a:r>
              <a:rPr lang="es-ES" sz="2800">
                <a:solidFill>
                  <a:schemeClr val="accent2"/>
                </a:solidFill>
              </a:rPr>
              <a:t>Al igual que antes se implementa con una función externa.</a:t>
            </a:r>
          </a:p>
          <a:p>
            <a:r>
              <a:rPr lang="es-ES" sz="2800">
                <a:solidFill>
                  <a:schemeClr val="accent2"/>
                </a:solidFill>
              </a:rPr>
              <a:t>class Cracional {</a:t>
            </a:r>
          </a:p>
          <a:p>
            <a:pPr>
              <a:buFontTx/>
              <a:buNone/>
            </a:pPr>
            <a:r>
              <a:rPr lang="es-ES" sz="2800">
                <a:solidFill>
                  <a:schemeClr val="accent2"/>
                </a:solidFill>
              </a:rPr>
              <a:t>	</a:t>
            </a:r>
            <a:r>
              <a:rPr lang="es-ES" sz="2000">
                <a:solidFill>
                  <a:schemeClr val="accent2"/>
                </a:solidFill>
              </a:rPr>
              <a:t>friend std::istream&amp; operator&gt;&gt;(std::istream &amp;, Cracional &amp;);</a:t>
            </a:r>
          </a:p>
          <a:p>
            <a:pPr>
              <a:buFontTx/>
              <a:buNone/>
            </a:pPr>
            <a:r>
              <a:rPr lang="es-ES" sz="2800">
                <a:solidFill>
                  <a:schemeClr val="accent2"/>
                </a:solidFill>
              </a:rPr>
              <a:t>	};</a:t>
            </a:r>
          </a:p>
          <a:p>
            <a:pPr>
              <a:buFontTx/>
              <a:buNone/>
            </a:pPr>
            <a:r>
              <a:rPr lang="es-ES" sz="2800">
                <a:solidFill>
                  <a:schemeClr val="accent2"/>
                </a:solidFill>
              </a:rPr>
              <a:t>// Se podría utilizar cin &gt;&gt; a &gt;&gt; b; </a:t>
            </a:r>
          </a:p>
          <a:p>
            <a:pPr>
              <a:buFontTx/>
              <a:buNone/>
            </a:pPr>
            <a:r>
              <a:rPr lang="es-ES" sz="2800">
                <a:solidFill>
                  <a:schemeClr val="accent2"/>
                </a:solidFill>
              </a:rPr>
              <a:t>// Siendo a y b objetos de la clase CRacional.</a:t>
            </a:r>
          </a:p>
          <a:p>
            <a:pPr>
              <a:buFontTx/>
              <a:buNone/>
            </a:pPr>
            <a:endParaRPr lang="es-ES" sz="2800">
              <a:solidFill>
                <a:schemeClr val="accent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01C83B1-2AB0-4B69-867E-0F3C6652C6D8}" type="slidenum">
              <a:rPr lang="es-ES">
                <a:solidFill>
                  <a:srgbClr val="000000"/>
                </a:solidFill>
              </a:rPr>
              <a:pPr/>
              <a:t>66</a:t>
            </a:fld>
            <a:endParaRPr lang="es-ES">
              <a:solidFill>
                <a:srgbClr val="000000"/>
              </a:solidFill>
            </a:endParaRPr>
          </a:p>
        </p:txBody>
      </p:sp>
      <p:sp>
        <p:nvSpPr>
          <p:cNvPr id="211970" name="Rectangle 2"/>
          <p:cNvSpPr>
            <a:spLocks noGrp="1" noChangeArrowheads="1"/>
          </p:cNvSpPr>
          <p:nvPr>
            <p:ph type="title"/>
          </p:nvPr>
        </p:nvSpPr>
        <p:spPr/>
        <p:txBody>
          <a:bodyPr/>
          <a:lstStyle/>
          <a:p>
            <a:r>
              <a:rPr lang="es-ES"/>
              <a:t>Sobrecarga de Unarios</a:t>
            </a:r>
          </a:p>
        </p:txBody>
      </p:sp>
      <p:sp>
        <p:nvSpPr>
          <p:cNvPr id="211971" name="Rectangle 3"/>
          <p:cNvSpPr>
            <a:spLocks noGrp="1" noChangeArrowheads="1"/>
          </p:cNvSpPr>
          <p:nvPr>
            <p:ph type="body" idx="1"/>
          </p:nvPr>
        </p:nvSpPr>
        <p:spPr>
          <a:xfrm>
            <a:off x="457200" y="1600200"/>
            <a:ext cx="8229600" cy="4953000"/>
          </a:xfrm>
        </p:spPr>
        <p:txBody>
          <a:bodyPr/>
          <a:lstStyle/>
          <a:p>
            <a:r>
              <a:rPr lang="es-ES" sz="2800">
                <a:solidFill>
                  <a:schemeClr val="accent2"/>
                </a:solidFill>
              </a:rPr>
              <a:t>Sobrecargar el operador ! en la clase CRacional:</a:t>
            </a:r>
          </a:p>
          <a:p>
            <a:endParaRPr lang="es-ES" sz="2800">
              <a:solidFill>
                <a:schemeClr val="accent2"/>
              </a:solidFill>
            </a:endParaRPr>
          </a:p>
          <a:p>
            <a:r>
              <a:rPr lang="es-ES" sz="2800">
                <a:solidFill>
                  <a:schemeClr val="accent2"/>
                </a:solidFill>
              </a:rPr>
              <a:t>Uso: if (!a){ …</a:t>
            </a:r>
          </a:p>
          <a:p>
            <a:endParaRPr lang="es-ES" sz="2800">
              <a:solidFill>
                <a:schemeClr val="accent2"/>
              </a:solidFill>
            </a:endParaRPr>
          </a:p>
          <a:p>
            <a:r>
              <a:rPr lang="es-ES" sz="2800">
                <a:solidFill>
                  <a:schemeClr val="accent2"/>
                </a:solidFill>
              </a:rPr>
              <a:t>Implementación:</a:t>
            </a:r>
          </a:p>
          <a:p>
            <a:pPr>
              <a:buFontTx/>
              <a:buNone/>
            </a:pPr>
            <a:endParaRPr lang="es-ES" sz="2800">
              <a:solidFill>
                <a:schemeClr val="accent2"/>
              </a:solidFill>
            </a:endParaRPr>
          </a:p>
          <a:p>
            <a:pPr lvl="1">
              <a:buFontTx/>
              <a:buNone/>
            </a:pPr>
            <a:r>
              <a:rPr lang="es-ES" sz="2400">
                <a:solidFill>
                  <a:schemeClr val="accent2"/>
                </a:solidFill>
              </a:rPr>
              <a:t>bool Cracional::operator!(){</a:t>
            </a:r>
          </a:p>
          <a:p>
            <a:pPr lvl="1">
              <a:buFontTx/>
              <a:buNone/>
            </a:pPr>
            <a:r>
              <a:rPr lang="es-ES" sz="2400">
                <a:solidFill>
                  <a:schemeClr val="accent2"/>
                </a:solidFill>
              </a:rPr>
              <a:t>	return !numerador;</a:t>
            </a:r>
          </a:p>
          <a:p>
            <a:pPr lvl="1">
              <a:buFontTx/>
              <a:buNone/>
            </a:pPr>
            <a:r>
              <a:rPr lang="es-ES" sz="2400">
                <a:solidFill>
                  <a:schemeClr val="accent2"/>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42EBC7C-43BC-46F6-B4FA-3A8A866C7A2C}" type="slidenum">
              <a:rPr lang="es-ES">
                <a:solidFill>
                  <a:srgbClr val="000000"/>
                </a:solidFill>
              </a:rPr>
              <a:pPr/>
              <a:t>67</a:t>
            </a:fld>
            <a:endParaRPr lang="es-ES">
              <a:solidFill>
                <a:srgbClr val="000000"/>
              </a:solidFill>
            </a:endParaRPr>
          </a:p>
        </p:txBody>
      </p:sp>
      <p:sp>
        <p:nvSpPr>
          <p:cNvPr id="212994" name="Rectangle 2"/>
          <p:cNvSpPr>
            <a:spLocks noGrp="1" noChangeArrowheads="1"/>
          </p:cNvSpPr>
          <p:nvPr>
            <p:ph type="title"/>
          </p:nvPr>
        </p:nvSpPr>
        <p:spPr/>
        <p:txBody>
          <a:bodyPr/>
          <a:lstStyle/>
          <a:p>
            <a:r>
              <a:rPr lang="es-ES"/>
              <a:t>Incremento / Decremento</a:t>
            </a:r>
          </a:p>
        </p:txBody>
      </p:sp>
      <p:sp>
        <p:nvSpPr>
          <p:cNvPr id="212995" name="Rectangle 3"/>
          <p:cNvSpPr>
            <a:spLocks noGrp="1" noChangeArrowheads="1"/>
          </p:cNvSpPr>
          <p:nvPr>
            <p:ph type="body" idx="1"/>
          </p:nvPr>
        </p:nvSpPr>
        <p:spPr/>
        <p:txBody>
          <a:bodyPr/>
          <a:lstStyle/>
          <a:p>
            <a:pPr>
              <a:lnSpc>
                <a:spcPct val="90000"/>
              </a:lnSpc>
            </a:pPr>
            <a:r>
              <a:rPr lang="es-ES" sz="2400">
                <a:solidFill>
                  <a:schemeClr val="accent2"/>
                </a:solidFill>
              </a:rPr>
              <a:t>Estos dos operadores se pueden utilizar de sufijo / prefijo.</a:t>
            </a:r>
          </a:p>
          <a:p>
            <a:pPr>
              <a:lnSpc>
                <a:spcPct val="90000"/>
              </a:lnSpc>
            </a:pPr>
            <a:endParaRPr lang="es-ES" sz="2400">
              <a:solidFill>
                <a:schemeClr val="accent2"/>
              </a:solidFill>
            </a:endParaRPr>
          </a:p>
          <a:p>
            <a:pPr>
              <a:lnSpc>
                <a:spcPct val="90000"/>
              </a:lnSpc>
            </a:pPr>
            <a:r>
              <a:rPr lang="es-ES" sz="2400">
                <a:solidFill>
                  <a:schemeClr val="accent2"/>
                </a:solidFill>
              </a:rPr>
              <a:t>La operación ++a devuelve a incrementado.</a:t>
            </a:r>
          </a:p>
          <a:p>
            <a:pPr>
              <a:lnSpc>
                <a:spcPct val="90000"/>
              </a:lnSpc>
            </a:pPr>
            <a:endParaRPr lang="es-ES" sz="2400">
              <a:solidFill>
                <a:schemeClr val="accent2"/>
              </a:solidFill>
            </a:endParaRPr>
          </a:p>
          <a:p>
            <a:pPr>
              <a:lnSpc>
                <a:spcPct val="90000"/>
              </a:lnSpc>
            </a:pPr>
            <a:r>
              <a:rPr lang="es-ES" sz="2400">
                <a:solidFill>
                  <a:schemeClr val="accent2"/>
                </a:solidFill>
              </a:rPr>
              <a:t>La operación a++ devuelve a y luego incrementa.</a:t>
            </a:r>
          </a:p>
          <a:p>
            <a:pPr>
              <a:lnSpc>
                <a:spcPct val="90000"/>
              </a:lnSpc>
            </a:pPr>
            <a:endParaRPr lang="es-ES" sz="2400">
              <a:solidFill>
                <a:schemeClr val="accent2"/>
              </a:solidFill>
            </a:endParaRPr>
          </a:p>
          <a:p>
            <a:pPr>
              <a:lnSpc>
                <a:spcPct val="90000"/>
              </a:lnSpc>
            </a:pPr>
            <a:r>
              <a:rPr lang="es-ES" sz="2400">
                <a:solidFill>
                  <a:schemeClr val="accent2"/>
                </a:solidFill>
              </a:rPr>
              <a:t>CRacional CRacional::operator++(){</a:t>
            </a:r>
          </a:p>
          <a:p>
            <a:pPr lvl="1">
              <a:lnSpc>
                <a:spcPct val="90000"/>
              </a:lnSpc>
              <a:buFontTx/>
              <a:buNone/>
            </a:pPr>
            <a:r>
              <a:rPr lang="es-ES" sz="2000">
                <a:solidFill>
                  <a:schemeClr val="accent2"/>
                </a:solidFill>
              </a:rPr>
              <a:t>	numerador+=denominador;</a:t>
            </a:r>
          </a:p>
          <a:p>
            <a:pPr lvl="1">
              <a:lnSpc>
                <a:spcPct val="90000"/>
              </a:lnSpc>
              <a:buFontTx/>
              <a:buNone/>
            </a:pPr>
            <a:r>
              <a:rPr lang="es-ES" sz="2000">
                <a:solidFill>
                  <a:schemeClr val="accent2"/>
                </a:solidFill>
              </a:rPr>
              <a:t>	return *this;</a:t>
            </a:r>
          </a:p>
          <a:p>
            <a:pPr lvl="1">
              <a:lnSpc>
                <a:spcPct val="90000"/>
              </a:lnSpc>
              <a:buFontTx/>
              <a:buNone/>
            </a:pPr>
            <a:r>
              <a:rPr lang="es-ES" sz="2000">
                <a:solidFill>
                  <a:schemeClr val="accent2"/>
                </a:solidFill>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D1146D4-C716-4EFB-8F38-F559EC7F11C1}" type="slidenum">
              <a:rPr lang="es-ES">
                <a:solidFill>
                  <a:srgbClr val="000000"/>
                </a:solidFill>
              </a:rPr>
              <a:pPr/>
              <a:t>68</a:t>
            </a:fld>
            <a:endParaRPr lang="es-ES">
              <a:solidFill>
                <a:srgbClr val="000000"/>
              </a:solidFill>
            </a:endParaRPr>
          </a:p>
        </p:txBody>
      </p:sp>
      <p:sp>
        <p:nvSpPr>
          <p:cNvPr id="214018" name="Rectangle 2"/>
          <p:cNvSpPr>
            <a:spLocks noGrp="1" noChangeArrowheads="1"/>
          </p:cNvSpPr>
          <p:nvPr>
            <p:ph type="title"/>
          </p:nvPr>
        </p:nvSpPr>
        <p:spPr/>
        <p:txBody>
          <a:bodyPr/>
          <a:lstStyle/>
          <a:p>
            <a:r>
              <a:rPr lang="es-ES"/>
              <a:t>Incremento / Decremento II</a:t>
            </a:r>
          </a:p>
        </p:txBody>
      </p:sp>
      <p:sp>
        <p:nvSpPr>
          <p:cNvPr id="214019" name="Rectangle 3"/>
          <p:cNvSpPr>
            <a:spLocks noGrp="1" noChangeArrowheads="1"/>
          </p:cNvSpPr>
          <p:nvPr>
            <p:ph type="body" idx="1"/>
          </p:nvPr>
        </p:nvSpPr>
        <p:spPr/>
        <p:txBody>
          <a:bodyPr/>
          <a:lstStyle/>
          <a:p>
            <a:pPr>
              <a:lnSpc>
                <a:spcPct val="90000"/>
              </a:lnSpc>
            </a:pPr>
            <a:r>
              <a:rPr lang="es-ES">
                <a:solidFill>
                  <a:schemeClr val="accent2"/>
                </a:solidFill>
              </a:rPr>
              <a:t>Para hacer la distinción de prefijo y sufijo añadió un parámetro.</a:t>
            </a:r>
          </a:p>
          <a:p>
            <a:pPr>
              <a:lnSpc>
                <a:spcPct val="90000"/>
              </a:lnSpc>
            </a:pPr>
            <a:endParaRPr lang="es-ES">
              <a:solidFill>
                <a:schemeClr val="accent2"/>
              </a:solidFill>
            </a:endParaRPr>
          </a:p>
          <a:p>
            <a:pPr>
              <a:lnSpc>
                <a:spcPct val="90000"/>
              </a:lnSpc>
            </a:pPr>
            <a:r>
              <a:rPr lang="es-ES">
                <a:solidFill>
                  <a:schemeClr val="accent2"/>
                </a:solidFill>
              </a:rPr>
              <a:t>CRacional CRacional::operator++(int){</a:t>
            </a:r>
          </a:p>
          <a:p>
            <a:pPr lvl="1">
              <a:lnSpc>
                <a:spcPct val="90000"/>
              </a:lnSpc>
              <a:buFontTx/>
              <a:buNone/>
            </a:pPr>
            <a:r>
              <a:rPr lang="es-ES">
                <a:solidFill>
                  <a:schemeClr val="accent2"/>
                </a:solidFill>
              </a:rPr>
              <a:t>	CRacional temp = *this; // Guardar una copia.</a:t>
            </a:r>
          </a:p>
          <a:p>
            <a:pPr lvl="1">
              <a:lnSpc>
                <a:spcPct val="90000"/>
              </a:lnSpc>
              <a:buFontTx/>
              <a:buNone/>
            </a:pPr>
            <a:r>
              <a:rPr lang="es-ES">
                <a:solidFill>
                  <a:schemeClr val="accent2"/>
                </a:solidFill>
              </a:rPr>
              <a:t>	numerador += denominador;</a:t>
            </a:r>
          </a:p>
          <a:p>
            <a:pPr lvl="1">
              <a:lnSpc>
                <a:spcPct val="90000"/>
              </a:lnSpc>
              <a:buFontTx/>
              <a:buNone/>
            </a:pPr>
            <a:r>
              <a:rPr lang="es-ES">
                <a:solidFill>
                  <a:schemeClr val="accent2"/>
                </a:solidFill>
              </a:rPr>
              <a:t>	return temp;</a:t>
            </a:r>
          </a:p>
          <a:p>
            <a:pPr lvl="1">
              <a:lnSpc>
                <a:spcPct val="90000"/>
              </a:lnSpc>
              <a:buFontTx/>
              <a:buNone/>
            </a:pPr>
            <a:r>
              <a:rPr lang="es-ES">
                <a:solidFill>
                  <a:schemeClr val="accent2"/>
                </a:solidFill>
              </a:rPr>
              <a:t>}</a:t>
            </a:r>
          </a:p>
          <a:p>
            <a:pPr>
              <a:lnSpc>
                <a:spcPct val="90000"/>
              </a:lnSpc>
              <a:buFontTx/>
              <a:buNone/>
            </a:pPr>
            <a:r>
              <a:rPr lang="es-ES">
                <a:solidFill>
                  <a:schemeClr val="accent2"/>
                </a:solidFill>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A406D10-D876-4F9F-BE42-9C2F9CD75A19}" type="slidenum">
              <a:rPr lang="es-ES">
                <a:solidFill>
                  <a:srgbClr val="000000"/>
                </a:solidFill>
              </a:rPr>
              <a:pPr/>
              <a:t>69</a:t>
            </a:fld>
            <a:endParaRPr lang="es-ES">
              <a:solidFill>
                <a:srgbClr val="000000"/>
              </a:solidFill>
            </a:endParaRPr>
          </a:p>
        </p:txBody>
      </p:sp>
      <p:sp>
        <p:nvSpPr>
          <p:cNvPr id="215042" name="Rectangle 2"/>
          <p:cNvSpPr>
            <a:spLocks noGrp="1" noChangeArrowheads="1"/>
          </p:cNvSpPr>
          <p:nvPr>
            <p:ph type="title"/>
          </p:nvPr>
        </p:nvSpPr>
        <p:spPr/>
        <p:txBody>
          <a:bodyPr/>
          <a:lstStyle/>
          <a:p>
            <a:r>
              <a:rPr lang="es-ES"/>
              <a:t>Operadores unarios / binarios</a:t>
            </a:r>
          </a:p>
        </p:txBody>
      </p:sp>
      <p:sp>
        <p:nvSpPr>
          <p:cNvPr id="215043" name="Rectangle 3"/>
          <p:cNvSpPr>
            <a:spLocks noGrp="1" noChangeArrowheads="1"/>
          </p:cNvSpPr>
          <p:nvPr>
            <p:ph type="body" idx="1"/>
          </p:nvPr>
        </p:nvSpPr>
        <p:spPr/>
        <p:txBody>
          <a:bodyPr/>
          <a:lstStyle/>
          <a:p>
            <a:r>
              <a:rPr lang="es-ES" sz="2800">
                <a:solidFill>
                  <a:schemeClr val="accent2"/>
                </a:solidFill>
              </a:rPr>
              <a:t>Unario – cambia el signo.</a:t>
            </a:r>
          </a:p>
          <a:p>
            <a:pPr lvl="1">
              <a:buFontTx/>
              <a:buNone/>
            </a:pPr>
            <a:r>
              <a:rPr lang="es-ES" sz="2400">
                <a:solidFill>
                  <a:schemeClr val="accent2"/>
                </a:solidFill>
              </a:rPr>
              <a:t>CRacional Cracional::operator-(){</a:t>
            </a:r>
          </a:p>
          <a:p>
            <a:pPr lvl="1">
              <a:buFontTx/>
              <a:buNone/>
            </a:pPr>
            <a:r>
              <a:rPr lang="es-ES" sz="2400">
                <a:solidFill>
                  <a:schemeClr val="accent2"/>
                </a:solidFill>
              </a:rPr>
              <a:t>	CRacional temp(-numerador, denominador);</a:t>
            </a:r>
          </a:p>
          <a:p>
            <a:pPr lvl="1">
              <a:buFontTx/>
              <a:buNone/>
            </a:pPr>
            <a:r>
              <a:rPr lang="es-ES" sz="2400">
                <a:solidFill>
                  <a:schemeClr val="accent2"/>
                </a:solidFill>
              </a:rPr>
              <a:t>	return temp;</a:t>
            </a:r>
          </a:p>
          <a:p>
            <a:pPr lvl="1">
              <a:buFontTx/>
              <a:buNone/>
            </a:pPr>
            <a:r>
              <a:rPr lang="es-ES" sz="2400">
                <a:solidFill>
                  <a:schemeClr val="accent2"/>
                </a:solidFill>
              </a:rPr>
              <a:t>} </a:t>
            </a:r>
          </a:p>
          <a:p>
            <a:pPr lvl="1">
              <a:buFontTx/>
              <a:buNone/>
            </a:pPr>
            <a:r>
              <a:rPr lang="es-ES" sz="2400">
                <a:solidFill>
                  <a:schemeClr val="accent2"/>
                </a:solidFill>
              </a:rPr>
              <a:t>// OJO devuelve un nuevo objeto. No cambia el original.</a:t>
            </a:r>
          </a:p>
          <a:p>
            <a:pPr lvl="1">
              <a:buFontTx/>
              <a:buNone/>
            </a:pPr>
            <a:endParaRPr lang="es-ES" sz="2400">
              <a:solidFill>
                <a:schemeClr val="accent2"/>
              </a:solidFill>
            </a:endParaRPr>
          </a:p>
          <a:p>
            <a:r>
              <a:rPr lang="es-ES" sz="2800">
                <a:solidFill>
                  <a:schemeClr val="accent2"/>
                </a:solidFill>
              </a:rPr>
              <a:t>Binario – resta.</a:t>
            </a:r>
          </a:p>
          <a:p>
            <a:pPr lvl="1">
              <a:buFontTx/>
              <a:buNone/>
            </a:pPr>
            <a:r>
              <a:rPr lang="es-ES" sz="2400">
                <a:solidFill>
                  <a:schemeClr val="accent2"/>
                </a:solidFill>
              </a:rPr>
              <a:t>Será una función externa definida como friend en la clase.</a:t>
            </a:r>
          </a:p>
          <a:p>
            <a:pPr lvl="1">
              <a:buFontTx/>
              <a:buNone/>
            </a:pPr>
            <a:endParaRPr lang="es-ES" sz="24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8878462-97BB-4772-90C1-0FB6DC4A4184}" type="slidenum">
              <a:rPr lang="es-ES">
                <a:solidFill>
                  <a:srgbClr val="000000"/>
                </a:solidFill>
              </a:rPr>
              <a:pPr/>
              <a:t>7</a:t>
            </a:fld>
            <a:endParaRPr lang="es-ES">
              <a:solidFill>
                <a:srgbClr val="000000"/>
              </a:solidFill>
            </a:endParaRPr>
          </a:p>
        </p:txBody>
      </p:sp>
      <p:sp>
        <p:nvSpPr>
          <p:cNvPr id="160770" name="Rectangle 2"/>
          <p:cNvSpPr>
            <a:spLocks noGrp="1" noChangeArrowheads="1"/>
          </p:cNvSpPr>
          <p:nvPr>
            <p:ph type="title"/>
          </p:nvPr>
        </p:nvSpPr>
        <p:spPr/>
        <p:txBody>
          <a:bodyPr/>
          <a:lstStyle/>
          <a:p>
            <a:r>
              <a:rPr lang="es-ES"/>
              <a:t>3 niveles de acceso</a:t>
            </a:r>
          </a:p>
        </p:txBody>
      </p:sp>
      <p:sp>
        <p:nvSpPr>
          <p:cNvPr id="160771" name="Rectangle 3"/>
          <p:cNvSpPr>
            <a:spLocks noGrp="1" noChangeArrowheads="1"/>
          </p:cNvSpPr>
          <p:nvPr>
            <p:ph type="body" idx="1"/>
          </p:nvPr>
        </p:nvSpPr>
        <p:spPr>
          <a:xfrm>
            <a:off x="457200" y="1600200"/>
            <a:ext cx="8229600" cy="5105400"/>
          </a:xfrm>
        </p:spPr>
        <p:txBody>
          <a:bodyPr/>
          <a:lstStyle/>
          <a:p>
            <a:pPr>
              <a:lnSpc>
                <a:spcPct val="90000"/>
              </a:lnSpc>
            </a:pPr>
            <a:r>
              <a:rPr lang="es-ES" sz="2800">
                <a:solidFill>
                  <a:schemeClr val="accent2"/>
                </a:solidFill>
              </a:rPr>
              <a:t>Los miembros de la clase nos ofrecen 3 niveles de acceso:</a:t>
            </a:r>
          </a:p>
          <a:p>
            <a:pPr>
              <a:lnSpc>
                <a:spcPct val="90000"/>
              </a:lnSpc>
            </a:pPr>
            <a:endParaRPr lang="es-ES" sz="2800">
              <a:solidFill>
                <a:schemeClr val="accent2"/>
              </a:solidFill>
            </a:endParaRPr>
          </a:p>
          <a:p>
            <a:pPr lvl="1">
              <a:lnSpc>
                <a:spcPct val="90000"/>
              </a:lnSpc>
            </a:pPr>
            <a:r>
              <a:rPr lang="es-ES" sz="2400" b="1">
                <a:solidFill>
                  <a:schemeClr val="accent2"/>
                </a:solidFill>
              </a:rPr>
              <a:t>private</a:t>
            </a:r>
            <a:r>
              <a:rPr lang="es-ES" sz="2400">
                <a:solidFill>
                  <a:schemeClr val="accent2"/>
                </a:solidFill>
              </a:rPr>
              <a:t>: Sólo se puede acceder a dichos elementos desde el interior de la propia clase, por ejemplo, desde un método de la propia clase. Tampoco será accedido desde clases heredadas.</a:t>
            </a:r>
          </a:p>
          <a:p>
            <a:pPr lvl="1">
              <a:lnSpc>
                <a:spcPct val="90000"/>
              </a:lnSpc>
            </a:pPr>
            <a:endParaRPr lang="es-ES" sz="2400">
              <a:solidFill>
                <a:schemeClr val="accent2"/>
              </a:solidFill>
            </a:endParaRPr>
          </a:p>
          <a:p>
            <a:pPr lvl="1">
              <a:lnSpc>
                <a:spcPct val="90000"/>
              </a:lnSpc>
            </a:pPr>
            <a:r>
              <a:rPr lang="es-ES" sz="2400" b="1">
                <a:solidFill>
                  <a:schemeClr val="accent2"/>
                </a:solidFill>
              </a:rPr>
              <a:t>protected</a:t>
            </a:r>
            <a:r>
              <a:rPr lang="es-ES" sz="2400">
                <a:solidFill>
                  <a:schemeClr val="accent2"/>
                </a:solidFill>
              </a:rPr>
              <a:t>:  Igual que el privado, pero en el caso de la clases hijas si que pueden acceder.</a:t>
            </a:r>
          </a:p>
          <a:p>
            <a:pPr lvl="1">
              <a:lnSpc>
                <a:spcPct val="90000"/>
              </a:lnSpc>
            </a:pPr>
            <a:endParaRPr lang="es-ES" sz="2400">
              <a:solidFill>
                <a:schemeClr val="accent2"/>
              </a:solidFill>
            </a:endParaRPr>
          </a:p>
          <a:p>
            <a:pPr lvl="1">
              <a:lnSpc>
                <a:spcPct val="90000"/>
              </a:lnSpc>
            </a:pPr>
            <a:r>
              <a:rPr lang="es-ES" sz="2400" b="1">
                <a:solidFill>
                  <a:schemeClr val="accent2"/>
                </a:solidFill>
              </a:rPr>
              <a:t>public</a:t>
            </a:r>
            <a:r>
              <a:rPr lang="es-ES" sz="2400">
                <a:solidFill>
                  <a:schemeClr val="accent2"/>
                </a:solidFill>
              </a:rPr>
              <a:t>: puede ser accedido por un objeto de la clase desde cualquier parte de la aplicación.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4605DF1-B3C2-4650-A65A-28FACF771C56}" type="slidenum">
              <a:rPr lang="es-ES">
                <a:solidFill>
                  <a:srgbClr val="000000"/>
                </a:solidFill>
              </a:rPr>
              <a:pPr/>
              <a:t>70</a:t>
            </a:fld>
            <a:endParaRPr lang="es-ES">
              <a:solidFill>
                <a:srgbClr val="000000"/>
              </a:solidFill>
            </a:endParaRPr>
          </a:p>
        </p:txBody>
      </p:sp>
      <p:sp>
        <p:nvSpPr>
          <p:cNvPr id="282626" name="Rectangle 2"/>
          <p:cNvSpPr>
            <a:spLocks noGrp="1" noChangeArrowheads="1"/>
          </p:cNvSpPr>
          <p:nvPr>
            <p:ph type="title"/>
          </p:nvPr>
        </p:nvSpPr>
        <p:spPr/>
        <p:txBody>
          <a:bodyPr/>
          <a:lstStyle/>
          <a:p>
            <a:r>
              <a:rPr lang="es-ES"/>
              <a:t>Herencia</a:t>
            </a:r>
          </a:p>
        </p:txBody>
      </p:sp>
      <p:sp>
        <p:nvSpPr>
          <p:cNvPr id="282627" name="Rectangle 3"/>
          <p:cNvSpPr>
            <a:spLocks noGrp="1" noChangeArrowheads="1"/>
          </p:cNvSpPr>
          <p:nvPr>
            <p:ph type="body" idx="1"/>
          </p:nvPr>
        </p:nvSpPr>
        <p:spPr/>
        <p:txBody>
          <a:bodyPr/>
          <a:lstStyle/>
          <a:p>
            <a:pPr>
              <a:lnSpc>
                <a:spcPct val="90000"/>
              </a:lnSpc>
            </a:pPr>
            <a:r>
              <a:rPr lang="es-ES">
                <a:solidFill>
                  <a:schemeClr val="accent2"/>
                </a:solidFill>
              </a:rPr>
              <a:t>La herencia es un mecanismo mediante el cual podemos construir clases a partir de otras.</a:t>
            </a:r>
          </a:p>
          <a:p>
            <a:pPr>
              <a:lnSpc>
                <a:spcPct val="90000"/>
              </a:lnSpc>
            </a:pPr>
            <a:endParaRPr lang="es-ES">
              <a:solidFill>
                <a:schemeClr val="accent2"/>
              </a:solidFill>
            </a:endParaRPr>
          </a:p>
          <a:p>
            <a:pPr>
              <a:lnSpc>
                <a:spcPct val="90000"/>
              </a:lnSpc>
            </a:pPr>
            <a:r>
              <a:rPr lang="es-ES">
                <a:solidFill>
                  <a:schemeClr val="accent2"/>
                </a:solidFill>
              </a:rPr>
              <a:t>La nueva clase recibe los nombres de: subclase, clase derivada, clase hija.</a:t>
            </a:r>
          </a:p>
          <a:p>
            <a:pPr>
              <a:lnSpc>
                <a:spcPct val="90000"/>
              </a:lnSpc>
            </a:pPr>
            <a:endParaRPr lang="es-ES">
              <a:solidFill>
                <a:schemeClr val="accent2"/>
              </a:solidFill>
            </a:endParaRPr>
          </a:p>
          <a:p>
            <a:pPr>
              <a:lnSpc>
                <a:spcPct val="90000"/>
              </a:lnSpc>
            </a:pPr>
            <a:r>
              <a:rPr lang="es-ES">
                <a:solidFill>
                  <a:schemeClr val="accent2"/>
                </a:solidFill>
              </a:rPr>
              <a:t>La clase existente recibe los nombres de: superclase, clase base y clase padre.</a:t>
            </a:r>
          </a:p>
          <a:p>
            <a:pPr>
              <a:lnSpc>
                <a:spcPct val="90000"/>
              </a:lnSpc>
            </a:pPr>
            <a:endParaRPr lang="es-ES">
              <a:solidFill>
                <a:schemeClr val="accent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3C5D40D-0DFF-4D17-82FD-25D5EC1CEBF2}" type="slidenum">
              <a:rPr lang="es-ES">
                <a:solidFill>
                  <a:srgbClr val="000000"/>
                </a:solidFill>
              </a:rPr>
              <a:pPr/>
              <a:t>71</a:t>
            </a:fld>
            <a:endParaRPr lang="es-ES">
              <a:solidFill>
                <a:srgbClr val="000000"/>
              </a:solidFill>
            </a:endParaRPr>
          </a:p>
        </p:txBody>
      </p:sp>
      <p:sp>
        <p:nvSpPr>
          <p:cNvPr id="283650" name="Rectangle 2"/>
          <p:cNvSpPr>
            <a:spLocks noGrp="1" noChangeArrowheads="1"/>
          </p:cNvSpPr>
          <p:nvPr>
            <p:ph type="title"/>
          </p:nvPr>
        </p:nvSpPr>
        <p:spPr/>
        <p:txBody>
          <a:bodyPr/>
          <a:lstStyle/>
          <a:p>
            <a:r>
              <a:rPr lang="es-ES"/>
              <a:t>Herencia Simple</a:t>
            </a:r>
          </a:p>
        </p:txBody>
      </p:sp>
      <p:sp>
        <p:nvSpPr>
          <p:cNvPr id="283651" name="Rectangle 3"/>
          <p:cNvSpPr>
            <a:spLocks noGrp="1" noChangeArrowheads="1"/>
          </p:cNvSpPr>
          <p:nvPr>
            <p:ph type="body" idx="1"/>
          </p:nvPr>
        </p:nvSpPr>
        <p:spPr>
          <a:xfrm>
            <a:off x="457200" y="1600200"/>
            <a:ext cx="8229600" cy="4953000"/>
          </a:xfrm>
        </p:spPr>
        <p:txBody>
          <a:bodyPr/>
          <a:lstStyle/>
          <a:p>
            <a:pPr>
              <a:lnSpc>
                <a:spcPct val="90000"/>
              </a:lnSpc>
            </a:pPr>
            <a:r>
              <a:rPr lang="es-ES" sz="2400">
                <a:solidFill>
                  <a:schemeClr val="accent2"/>
                </a:solidFill>
              </a:rPr>
              <a:t>Con la herencia simple podemos crear jerarquías de clases.</a:t>
            </a:r>
          </a:p>
          <a:p>
            <a:pPr>
              <a:lnSpc>
                <a:spcPct val="90000"/>
              </a:lnSpc>
            </a:pPr>
            <a:endParaRPr lang="es-ES" sz="2400">
              <a:solidFill>
                <a:schemeClr val="accent2"/>
              </a:solidFill>
            </a:endParaRPr>
          </a:p>
          <a:p>
            <a:pPr>
              <a:lnSpc>
                <a:spcPct val="90000"/>
              </a:lnSpc>
            </a:pPr>
            <a:r>
              <a:rPr lang="es-ES" sz="2400">
                <a:solidFill>
                  <a:schemeClr val="accent2"/>
                </a:solidFill>
              </a:rPr>
              <a:t>A la hora de diseñar una jerarquía podemos pensar en lo más genérico e ir bajando a lo mas particular.</a:t>
            </a:r>
          </a:p>
          <a:p>
            <a:pPr>
              <a:lnSpc>
                <a:spcPct val="90000"/>
              </a:lnSpc>
            </a:pPr>
            <a:endParaRPr lang="es-ES" sz="2400">
              <a:solidFill>
                <a:schemeClr val="accent2"/>
              </a:solidFill>
            </a:endParaRPr>
          </a:p>
          <a:p>
            <a:pPr>
              <a:lnSpc>
                <a:spcPct val="90000"/>
              </a:lnSpc>
            </a:pPr>
            <a:r>
              <a:rPr lang="es-ES" sz="2400">
                <a:solidFill>
                  <a:schemeClr val="accent2"/>
                </a:solidFill>
              </a:rPr>
              <a:t>O ir centrándonos en los detalles e ir subiendo hacia los mas genérico.</a:t>
            </a:r>
          </a:p>
          <a:p>
            <a:pPr>
              <a:lnSpc>
                <a:spcPct val="90000"/>
              </a:lnSpc>
            </a:pPr>
            <a:endParaRPr lang="es-ES" sz="2400">
              <a:solidFill>
                <a:schemeClr val="accent2"/>
              </a:solidFill>
            </a:endParaRPr>
          </a:p>
          <a:p>
            <a:pPr>
              <a:lnSpc>
                <a:spcPct val="90000"/>
              </a:lnSpc>
            </a:pPr>
            <a:r>
              <a:rPr lang="es-ES" sz="2400">
                <a:solidFill>
                  <a:schemeClr val="accent2"/>
                </a:solidFill>
              </a:rPr>
              <a:t>Agrupando cosas y comportamientos comunes de las clases hijas podemos obtener las clases mas generales.</a:t>
            </a:r>
          </a:p>
          <a:p>
            <a:pPr>
              <a:lnSpc>
                <a:spcPct val="90000"/>
              </a:lnSpc>
            </a:pPr>
            <a:endParaRPr lang="es-ES" sz="2400">
              <a:solidFill>
                <a:schemeClr val="accent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AD1B6197-30C8-4EA4-8876-89280DE7E146}" type="slidenum">
              <a:rPr lang="es-ES">
                <a:solidFill>
                  <a:srgbClr val="000000"/>
                </a:solidFill>
              </a:rPr>
              <a:pPr/>
              <a:t>72</a:t>
            </a:fld>
            <a:endParaRPr lang="es-ES">
              <a:solidFill>
                <a:srgbClr val="000000"/>
              </a:solidFill>
            </a:endParaRPr>
          </a:p>
        </p:txBody>
      </p:sp>
      <p:sp>
        <p:nvSpPr>
          <p:cNvPr id="284674" name="Rectangle 2"/>
          <p:cNvSpPr>
            <a:spLocks noGrp="1" noChangeArrowheads="1"/>
          </p:cNvSpPr>
          <p:nvPr>
            <p:ph type="title"/>
          </p:nvPr>
        </p:nvSpPr>
        <p:spPr/>
        <p:txBody>
          <a:bodyPr/>
          <a:lstStyle/>
          <a:p>
            <a:r>
              <a:rPr lang="es-ES"/>
              <a:t>Ejemplo</a:t>
            </a:r>
          </a:p>
        </p:txBody>
      </p:sp>
      <p:sp>
        <p:nvSpPr>
          <p:cNvPr id="284676" name="Text Box 4"/>
          <p:cNvSpPr txBox="1">
            <a:spLocks noChangeArrowheads="1"/>
          </p:cNvSpPr>
          <p:nvPr/>
        </p:nvSpPr>
        <p:spPr bwMode="auto">
          <a:xfrm>
            <a:off x="3581400" y="1600200"/>
            <a:ext cx="1676400" cy="2179638"/>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600">
                <a:solidFill>
                  <a:srgbClr val="000000"/>
                </a:solidFill>
              </a:rPr>
              <a:t>Clase Cuenta</a:t>
            </a:r>
          </a:p>
          <a:p>
            <a:pPr algn="ctr" fontAlgn="base">
              <a:spcBef>
                <a:spcPct val="50000"/>
              </a:spcBef>
              <a:spcAft>
                <a:spcPct val="0"/>
              </a:spcAft>
            </a:pPr>
            <a:r>
              <a:rPr lang="es-ES" sz="1600">
                <a:solidFill>
                  <a:srgbClr val="000000"/>
                </a:solidFill>
              </a:rPr>
              <a:t>_____________</a:t>
            </a:r>
          </a:p>
          <a:p>
            <a:pPr algn="ctr" fontAlgn="base">
              <a:spcBef>
                <a:spcPct val="50000"/>
              </a:spcBef>
              <a:spcAft>
                <a:spcPct val="0"/>
              </a:spcAft>
            </a:pPr>
            <a:r>
              <a:rPr lang="es-ES" sz="1600">
                <a:solidFill>
                  <a:srgbClr val="000000"/>
                </a:solidFill>
              </a:rPr>
              <a:t>nombre</a:t>
            </a:r>
          </a:p>
          <a:p>
            <a:pPr algn="ctr" fontAlgn="base">
              <a:spcBef>
                <a:spcPct val="50000"/>
              </a:spcBef>
              <a:spcAft>
                <a:spcPct val="0"/>
              </a:spcAft>
            </a:pPr>
            <a:r>
              <a:rPr lang="es-ES" sz="1600">
                <a:solidFill>
                  <a:srgbClr val="000000"/>
                </a:solidFill>
              </a:rPr>
              <a:t>cuenta</a:t>
            </a:r>
          </a:p>
          <a:p>
            <a:pPr algn="ctr" fontAlgn="base">
              <a:spcBef>
                <a:spcPct val="50000"/>
              </a:spcBef>
              <a:spcAft>
                <a:spcPct val="0"/>
              </a:spcAft>
            </a:pPr>
            <a:r>
              <a:rPr lang="es-ES" sz="1600">
                <a:solidFill>
                  <a:srgbClr val="000000"/>
                </a:solidFill>
              </a:rPr>
              <a:t>saldo</a:t>
            </a:r>
          </a:p>
          <a:p>
            <a:pPr algn="ctr" fontAlgn="base">
              <a:spcBef>
                <a:spcPct val="50000"/>
              </a:spcBef>
              <a:spcAft>
                <a:spcPct val="0"/>
              </a:spcAft>
            </a:pPr>
            <a:r>
              <a:rPr lang="es-ES" sz="1600">
                <a:solidFill>
                  <a:srgbClr val="000000"/>
                </a:solidFill>
              </a:rPr>
              <a:t>tipoInteres</a:t>
            </a:r>
          </a:p>
        </p:txBody>
      </p:sp>
      <p:sp>
        <p:nvSpPr>
          <p:cNvPr id="284677" name="Text Box 5"/>
          <p:cNvSpPr txBox="1">
            <a:spLocks noChangeArrowheads="1"/>
          </p:cNvSpPr>
          <p:nvPr/>
        </p:nvSpPr>
        <p:spPr bwMode="auto">
          <a:xfrm>
            <a:off x="1371600" y="3962400"/>
            <a:ext cx="1828800" cy="1323975"/>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600">
                <a:solidFill>
                  <a:srgbClr val="000000"/>
                </a:solidFill>
              </a:rPr>
              <a:t>Clase CuentaCorriente</a:t>
            </a:r>
          </a:p>
          <a:p>
            <a:pPr algn="ctr" fontAlgn="base">
              <a:spcBef>
                <a:spcPct val="50000"/>
              </a:spcBef>
              <a:spcAft>
                <a:spcPct val="0"/>
              </a:spcAft>
            </a:pPr>
            <a:r>
              <a:rPr lang="es-ES" sz="1600">
                <a:solidFill>
                  <a:srgbClr val="000000"/>
                </a:solidFill>
              </a:rPr>
              <a:t>_____________</a:t>
            </a:r>
          </a:p>
          <a:p>
            <a:pPr algn="ctr" fontAlgn="base">
              <a:spcBef>
                <a:spcPct val="50000"/>
              </a:spcBef>
              <a:spcAft>
                <a:spcPct val="0"/>
              </a:spcAft>
            </a:pPr>
            <a:r>
              <a:rPr lang="es-ES" sz="1600">
                <a:solidFill>
                  <a:srgbClr val="000000"/>
                </a:solidFill>
              </a:rPr>
              <a:t>Mas datos</a:t>
            </a:r>
          </a:p>
        </p:txBody>
      </p:sp>
      <p:sp>
        <p:nvSpPr>
          <p:cNvPr id="284678" name="Text Box 6"/>
          <p:cNvSpPr txBox="1">
            <a:spLocks noChangeArrowheads="1"/>
          </p:cNvSpPr>
          <p:nvPr/>
        </p:nvSpPr>
        <p:spPr bwMode="auto">
          <a:xfrm>
            <a:off x="6248400" y="3886200"/>
            <a:ext cx="1676400" cy="1323975"/>
          </a:xfrm>
          <a:prstGeom prst="rect">
            <a:avLst/>
          </a:prstGeom>
          <a:noFill/>
          <a:ln w="9525" algn="ctr">
            <a:solidFill>
              <a:schemeClr val="tx1"/>
            </a:solidFill>
            <a:miter lim="800000"/>
            <a:headEnd/>
            <a:tailEnd/>
          </a:ln>
          <a:effectLst/>
        </p:spPr>
        <p:txBody>
          <a:bodyPr>
            <a:spAutoFit/>
          </a:bodyPr>
          <a:lstStyle/>
          <a:p>
            <a:pPr algn="ctr" fontAlgn="base">
              <a:spcBef>
                <a:spcPct val="50000"/>
              </a:spcBef>
              <a:spcAft>
                <a:spcPct val="0"/>
              </a:spcAft>
            </a:pPr>
            <a:r>
              <a:rPr lang="es-ES" sz="1600">
                <a:solidFill>
                  <a:srgbClr val="000000"/>
                </a:solidFill>
              </a:rPr>
              <a:t>Clase CuentaAhorro</a:t>
            </a:r>
          </a:p>
          <a:p>
            <a:pPr algn="ctr" fontAlgn="base">
              <a:spcBef>
                <a:spcPct val="50000"/>
              </a:spcBef>
              <a:spcAft>
                <a:spcPct val="0"/>
              </a:spcAft>
            </a:pPr>
            <a:r>
              <a:rPr lang="es-ES" sz="1600">
                <a:solidFill>
                  <a:srgbClr val="000000"/>
                </a:solidFill>
              </a:rPr>
              <a:t>_____________</a:t>
            </a:r>
          </a:p>
          <a:p>
            <a:pPr algn="ctr" fontAlgn="base">
              <a:spcBef>
                <a:spcPct val="50000"/>
              </a:spcBef>
              <a:spcAft>
                <a:spcPct val="0"/>
              </a:spcAft>
            </a:pPr>
            <a:r>
              <a:rPr lang="es-ES" sz="1600">
                <a:solidFill>
                  <a:srgbClr val="000000"/>
                </a:solidFill>
              </a:rPr>
              <a:t>Mas datos</a:t>
            </a:r>
          </a:p>
        </p:txBody>
      </p:sp>
      <p:sp>
        <p:nvSpPr>
          <p:cNvPr id="284680" name="Line 8"/>
          <p:cNvSpPr>
            <a:spLocks noChangeShapeType="1"/>
          </p:cNvSpPr>
          <p:nvPr/>
        </p:nvSpPr>
        <p:spPr bwMode="auto">
          <a:xfrm flipV="1">
            <a:off x="2286000" y="2514600"/>
            <a:ext cx="1295400" cy="1447800"/>
          </a:xfrm>
          <a:prstGeom prst="line">
            <a:avLst/>
          </a:prstGeom>
          <a:noFill/>
          <a:ln w="9525">
            <a:solidFill>
              <a:schemeClr val="tx1"/>
            </a:solid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
        <p:nvSpPr>
          <p:cNvPr id="284681" name="Line 9"/>
          <p:cNvSpPr>
            <a:spLocks noChangeShapeType="1"/>
          </p:cNvSpPr>
          <p:nvPr/>
        </p:nvSpPr>
        <p:spPr bwMode="auto">
          <a:xfrm flipH="1" flipV="1">
            <a:off x="5257800" y="2514600"/>
            <a:ext cx="1828800" cy="1371600"/>
          </a:xfrm>
          <a:prstGeom prst="line">
            <a:avLst/>
          </a:prstGeom>
          <a:noFill/>
          <a:ln w="9525">
            <a:solidFill>
              <a:schemeClr val="tx1"/>
            </a:solidFill>
            <a:round/>
            <a:headEnd/>
            <a:tailEnd type="triangle" w="med" len="med"/>
          </a:ln>
          <a:effectLst/>
        </p:spPr>
        <p:txBody>
          <a:bodyPr anchor="ctr"/>
          <a:lstStyle/>
          <a:p>
            <a:pPr algn="ctr" fontAlgn="base">
              <a:spcBef>
                <a:spcPct val="0"/>
              </a:spcBef>
              <a:spcAft>
                <a:spcPct val="0"/>
              </a:spcAft>
            </a:pPr>
            <a:endParaRPr lang="es-ES" sz="4400" b="1">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A52DCC8-9E8E-4615-A1AF-D71EEA600EA9}" type="slidenum">
              <a:rPr lang="es-ES">
                <a:solidFill>
                  <a:srgbClr val="000000"/>
                </a:solidFill>
              </a:rPr>
              <a:pPr/>
              <a:t>73</a:t>
            </a:fld>
            <a:endParaRPr lang="es-ES">
              <a:solidFill>
                <a:srgbClr val="000000"/>
              </a:solidFill>
            </a:endParaRPr>
          </a:p>
        </p:txBody>
      </p:sp>
      <p:sp>
        <p:nvSpPr>
          <p:cNvPr id="285698" name="Rectangle 2"/>
          <p:cNvSpPr>
            <a:spLocks noGrp="1" noChangeArrowheads="1"/>
          </p:cNvSpPr>
          <p:nvPr>
            <p:ph type="title"/>
          </p:nvPr>
        </p:nvSpPr>
        <p:spPr/>
        <p:txBody>
          <a:bodyPr/>
          <a:lstStyle/>
          <a:p>
            <a:r>
              <a:rPr lang="es-ES"/>
              <a:t>Definir Clases Derivadas</a:t>
            </a:r>
          </a:p>
        </p:txBody>
      </p:sp>
      <p:sp>
        <p:nvSpPr>
          <p:cNvPr id="285699" name="Rectangle 3"/>
          <p:cNvSpPr>
            <a:spLocks noGrp="1" noChangeArrowheads="1"/>
          </p:cNvSpPr>
          <p:nvPr>
            <p:ph type="body" idx="1"/>
          </p:nvPr>
        </p:nvSpPr>
        <p:spPr/>
        <p:txBody>
          <a:bodyPr/>
          <a:lstStyle/>
          <a:p>
            <a:pPr>
              <a:lnSpc>
                <a:spcPct val="90000"/>
              </a:lnSpc>
            </a:pPr>
            <a:r>
              <a:rPr lang="es-ES">
                <a:solidFill>
                  <a:schemeClr val="accent2"/>
                </a:solidFill>
              </a:rPr>
              <a:t>La herencia de la podemos ver como una especialización.</a:t>
            </a:r>
          </a:p>
          <a:p>
            <a:pPr>
              <a:lnSpc>
                <a:spcPct val="90000"/>
              </a:lnSpc>
            </a:pPr>
            <a:endParaRPr lang="es-ES">
              <a:solidFill>
                <a:schemeClr val="accent2"/>
              </a:solidFill>
            </a:endParaRPr>
          </a:p>
          <a:p>
            <a:pPr>
              <a:lnSpc>
                <a:spcPct val="90000"/>
              </a:lnSpc>
            </a:pPr>
            <a:r>
              <a:rPr lang="es-ES">
                <a:solidFill>
                  <a:schemeClr val="accent2"/>
                </a:solidFill>
              </a:rPr>
              <a:t>Al definir la clase derivada tenemos que indicar el nombre de la clase base.</a:t>
            </a:r>
          </a:p>
          <a:p>
            <a:pPr>
              <a:lnSpc>
                <a:spcPct val="90000"/>
              </a:lnSpc>
            </a:pPr>
            <a:endParaRPr lang="es-ES">
              <a:solidFill>
                <a:schemeClr val="accent2"/>
              </a:solidFill>
            </a:endParaRPr>
          </a:p>
          <a:p>
            <a:pPr>
              <a:lnSpc>
                <a:spcPct val="90000"/>
              </a:lnSpc>
            </a:pPr>
            <a:r>
              <a:rPr lang="es-ES">
                <a:solidFill>
                  <a:schemeClr val="accent2"/>
                </a:solidFill>
              </a:rPr>
              <a:t>class CuentaAhorro </a:t>
            </a:r>
            <a:r>
              <a:rPr lang="es-ES" b="1">
                <a:solidFill>
                  <a:schemeClr val="accent2"/>
                </a:solidFill>
              </a:rPr>
              <a:t>:</a:t>
            </a:r>
            <a:r>
              <a:rPr lang="es-ES">
                <a:solidFill>
                  <a:schemeClr val="accent2"/>
                </a:solidFill>
              </a:rPr>
              <a:t> public </a:t>
            </a:r>
            <a:r>
              <a:rPr lang="es-ES" b="1">
                <a:solidFill>
                  <a:schemeClr val="accent2"/>
                </a:solidFill>
              </a:rPr>
              <a:t>Cuenta</a:t>
            </a:r>
            <a:r>
              <a:rPr lang="es-ES">
                <a:solidFill>
                  <a:schemeClr val="accent2"/>
                </a:solidFill>
              </a:rPr>
              <a:t> {</a:t>
            </a:r>
          </a:p>
          <a:p>
            <a:pPr lvl="1">
              <a:lnSpc>
                <a:spcPct val="90000"/>
              </a:lnSpc>
              <a:buFontTx/>
              <a:buNone/>
            </a:pPr>
            <a:r>
              <a:rPr lang="es-ES">
                <a:solidFill>
                  <a:schemeClr val="accent2"/>
                </a:solidFill>
              </a:rPr>
              <a:t>// Lista de métodos y atributos …</a:t>
            </a:r>
          </a:p>
          <a:p>
            <a:pPr lvl="1">
              <a:lnSpc>
                <a:spcPct val="90000"/>
              </a:lnSpc>
              <a:buFontTx/>
              <a:buNone/>
            </a:pPr>
            <a:r>
              <a:rPr lang="es-ES">
                <a:solidFill>
                  <a:schemeClr val="accent2"/>
                </a:solidFill>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80E5333-8E45-46F0-B4FA-89E4912A26EE}" type="slidenum">
              <a:rPr lang="es-ES">
                <a:solidFill>
                  <a:srgbClr val="000000"/>
                </a:solidFill>
              </a:rPr>
              <a:pPr/>
              <a:t>74</a:t>
            </a:fld>
            <a:endParaRPr lang="es-ES">
              <a:solidFill>
                <a:srgbClr val="000000"/>
              </a:solidFill>
            </a:endParaRPr>
          </a:p>
        </p:txBody>
      </p:sp>
      <p:sp>
        <p:nvSpPr>
          <p:cNvPr id="286722" name="Rectangle 2"/>
          <p:cNvSpPr>
            <a:spLocks noGrp="1" noChangeArrowheads="1"/>
          </p:cNvSpPr>
          <p:nvPr>
            <p:ph type="title"/>
          </p:nvPr>
        </p:nvSpPr>
        <p:spPr/>
        <p:txBody>
          <a:bodyPr/>
          <a:lstStyle/>
          <a:p>
            <a:r>
              <a:rPr lang="es-ES" sz="4000"/>
              <a:t>Control de acceso a la clase base</a:t>
            </a:r>
          </a:p>
        </p:txBody>
      </p:sp>
      <p:sp>
        <p:nvSpPr>
          <p:cNvPr id="286723" name="Rectangle 3"/>
          <p:cNvSpPr>
            <a:spLocks noGrp="1" noChangeArrowheads="1"/>
          </p:cNvSpPr>
          <p:nvPr>
            <p:ph type="body" idx="1"/>
          </p:nvPr>
        </p:nvSpPr>
        <p:spPr>
          <a:xfrm>
            <a:off x="457200" y="1600200"/>
            <a:ext cx="8229600" cy="5105400"/>
          </a:xfrm>
        </p:spPr>
        <p:txBody>
          <a:bodyPr/>
          <a:lstStyle/>
          <a:p>
            <a:pPr>
              <a:lnSpc>
                <a:spcPct val="90000"/>
              </a:lnSpc>
            </a:pPr>
            <a:r>
              <a:rPr lang="es-ES" sz="2800">
                <a:solidFill>
                  <a:schemeClr val="accent2"/>
                </a:solidFill>
              </a:rPr>
              <a:t>También podemos indicar que tipo de acceso queremos tener a la clase base.</a:t>
            </a:r>
          </a:p>
          <a:p>
            <a:pPr>
              <a:lnSpc>
                <a:spcPct val="90000"/>
              </a:lnSpc>
            </a:pPr>
            <a:endParaRPr lang="es-ES" sz="2800">
              <a:solidFill>
                <a:schemeClr val="accent2"/>
              </a:solidFill>
            </a:endParaRPr>
          </a:p>
          <a:p>
            <a:pPr>
              <a:lnSpc>
                <a:spcPct val="90000"/>
              </a:lnSpc>
            </a:pPr>
            <a:r>
              <a:rPr lang="es-ES" sz="2800">
                <a:solidFill>
                  <a:schemeClr val="accent2"/>
                </a:solidFill>
              </a:rPr>
              <a:t>Tipos de acceso: private, protected y public.</a:t>
            </a:r>
          </a:p>
          <a:p>
            <a:pPr>
              <a:lnSpc>
                <a:spcPct val="90000"/>
              </a:lnSpc>
            </a:pPr>
            <a:endParaRPr lang="es-ES" sz="2800">
              <a:solidFill>
                <a:schemeClr val="accent2"/>
              </a:solidFill>
            </a:endParaRPr>
          </a:p>
          <a:p>
            <a:pPr>
              <a:lnSpc>
                <a:spcPct val="90000"/>
              </a:lnSpc>
            </a:pPr>
            <a:r>
              <a:rPr lang="es-ES" sz="2800">
                <a:solidFill>
                  <a:schemeClr val="accent2"/>
                </a:solidFill>
              </a:rPr>
              <a:t>Si indicamos public (es el mas habitual, como en el ej anterior). Todos los métodos y atributos de la clase base mantiene su tipo de acceso, es decir:</a:t>
            </a:r>
          </a:p>
          <a:p>
            <a:pPr lvl="1">
              <a:lnSpc>
                <a:spcPct val="90000"/>
              </a:lnSpc>
            </a:pPr>
            <a:r>
              <a:rPr lang="es-ES" sz="2400">
                <a:solidFill>
                  <a:schemeClr val="accent2"/>
                </a:solidFill>
              </a:rPr>
              <a:t>Lo que era privado se mantiene privado.</a:t>
            </a:r>
          </a:p>
          <a:p>
            <a:pPr lvl="1">
              <a:lnSpc>
                <a:spcPct val="90000"/>
              </a:lnSpc>
            </a:pPr>
            <a:r>
              <a:rPr lang="es-ES" sz="2400">
                <a:solidFill>
                  <a:schemeClr val="accent2"/>
                </a:solidFill>
              </a:rPr>
              <a:t>Lo protegido idem </a:t>
            </a:r>
          </a:p>
          <a:p>
            <a:pPr lvl="1">
              <a:lnSpc>
                <a:spcPct val="90000"/>
              </a:lnSpc>
            </a:pPr>
            <a:r>
              <a:rPr lang="es-ES" sz="2400">
                <a:solidFill>
                  <a:schemeClr val="accent2"/>
                </a:solidFill>
              </a:rPr>
              <a:t>y en lo público idem.</a:t>
            </a:r>
          </a:p>
          <a:p>
            <a:pPr>
              <a:lnSpc>
                <a:spcPct val="90000"/>
              </a:lnSpc>
            </a:pPr>
            <a:endParaRPr lang="es-ES" sz="2800">
              <a:solidFill>
                <a:schemeClr val="accent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D8A372B-5947-4249-B6FB-6161CCF925DE}" type="slidenum">
              <a:rPr lang="es-ES">
                <a:solidFill>
                  <a:srgbClr val="000000"/>
                </a:solidFill>
              </a:rPr>
              <a:pPr/>
              <a:t>75</a:t>
            </a:fld>
            <a:endParaRPr lang="es-ES">
              <a:solidFill>
                <a:srgbClr val="000000"/>
              </a:solidFill>
            </a:endParaRPr>
          </a:p>
        </p:txBody>
      </p:sp>
      <p:sp>
        <p:nvSpPr>
          <p:cNvPr id="287746" name="Rectangle 2"/>
          <p:cNvSpPr>
            <a:spLocks noGrp="1" noChangeArrowheads="1"/>
          </p:cNvSpPr>
          <p:nvPr>
            <p:ph type="title"/>
          </p:nvPr>
        </p:nvSpPr>
        <p:spPr/>
        <p:txBody>
          <a:bodyPr/>
          <a:lstStyle/>
          <a:p>
            <a:r>
              <a:rPr lang="es-ES" sz="4000"/>
              <a:t>Control de acceso a la clase base</a:t>
            </a:r>
          </a:p>
        </p:txBody>
      </p:sp>
      <p:sp>
        <p:nvSpPr>
          <p:cNvPr id="287747" name="Rectangle 3"/>
          <p:cNvSpPr>
            <a:spLocks noGrp="1" noChangeArrowheads="1"/>
          </p:cNvSpPr>
          <p:nvPr>
            <p:ph type="body" idx="1"/>
          </p:nvPr>
        </p:nvSpPr>
        <p:spPr>
          <a:xfrm>
            <a:off x="457200" y="1600200"/>
            <a:ext cx="8229600" cy="5105400"/>
          </a:xfrm>
        </p:spPr>
        <p:txBody>
          <a:bodyPr/>
          <a:lstStyle/>
          <a:p>
            <a:pPr>
              <a:lnSpc>
                <a:spcPct val="80000"/>
              </a:lnSpc>
            </a:pPr>
            <a:r>
              <a:rPr lang="es-ES" sz="2400">
                <a:solidFill>
                  <a:schemeClr val="accent2"/>
                </a:solidFill>
              </a:rPr>
              <a:t>class Cuenta {} // Mi clase base.</a:t>
            </a:r>
          </a:p>
          <a:p>
            <a:pPr>
              <a:lnSpc>
                <a:spcPct val="80000"/>
              </a:lnSpc>
            </a:pPr>
            <a:endParaRPr lang="es-ES" sz="2400">
              <a:solidFill>
                <a:schemeClr val="accent2"/>
              </a:solidFill>
            </a:endParaRPr>
          </a:p>
          <a:p>
            <a:pPr>
              <a:lnSpc>
                <a:spcPct val="80000"/>
              </a:lnSpc>
            </a:pPr>
            <a:r>
              <a:rPr lang="es-ES" sz="2400">
                <a:solidFill>
                  <a:schemeClr val="accent2"/>
                </a:solidFill>
              </a:rPr>
              <a:t>class CuentaCorriente : private  Cuenta {};</a:t>
            </a:r>
          </a:p>
          <a:p>
            <a:pPr lvl="1">
              <a:lnSpc>
                <a:spcPct val="80000"/>
              </a:lnSpc>
            </a:pPr>
            <a:r>
              <a:rPr lang="es-ES" sz="2000">
                <a:solidFill>
                  <a:schemeClr val="accent2"/>
                </a:solidFill>
              </a:rPr>
              <a:t>El tratamiento que le damos a la clase Base es privado. Todo lo público y protected de la clase pasa a ser private. Sólo se puede acceder a las funciones </a:t>
            </a:r>
            <a:r>
              <a:rPr lang="es-ES" sz="2000" b="1">
                <a:solidFill>
                  <a:schemeClr val="accent2"/>
                </a:solidFill>
              </a:rPr>
              <a:t>amigas</a:t>
            </a:r>
            <a:r>
              <a:rPr lang="es-ES" sz="2000">
                <a:solidFill>
                  <a:schemeClr val="accent2"/>
                </a:solidFill>
              </a:rPr>
              <a:t>.</a:t>
            </a:r>
          </a:p>
          <a:p>
            <a:pPr lvl="1">
              <a:lnSpc>
                <a:spcPct val="80000"/>
              </a:lnSpc>
            </a:pPr>
            <a:endParaRPr lang="es-ES" sz="2000">
              <a:solidFill>
                <a:schemeClr val="accent2"/>
              </a:solidFill>
            </a:endParaRPr>
          </a:p>
          <a:p>
            <a:pPr>
              <a:lnSpc>
                <a:spcPct val="80000"/>
              </a:lnSpc>
            </a:pPr>
            <a:r>
              <a:rPr lang="es-ES" sz="2400">
                <a:solidFill>
                  <a:schemeClr val="accent2"/>
                </a:solidFill>
              </a:rPr>
              <a:t>class CuentaCorriente : protected Cuenta {}</a:t>
            </a:r>
          </a:p>
          <a:p>
            <a:pPr lvl="1">
              <a:lnSpc>
                <a:spcPct val="80000"/>
              </a:lnSpc>
            </a:pPr>
            <a:r>
              <a:rPr lang="es-ES" sz="2000">
                <a:solidFill>
                  <a:schemeClr val="accent2"/>
                </a:solidFill>
              </a:rPr>
              <a:t>Los miembros public y protected pasan a ser protected y los privados se mantienen privados.</a:t>
            </a:r>
          </a:p>
          <a:p>
            <a:pPr>
              <a:lnSpc>
                <a:spcPct val="80000"/>
              </a:lnSpc>
            </a:pPr>
            <a:endParaRPr lang="es-ES" sz="2400">
              <a:solidFill>
                <a:schemeClr val="accent2"/>
              </a:solidFill>
            </a:endParaRPr>
          </a:p>
          <a:p>
            <a:pPr>
              <a:lnSpc>
                <a:spcPct val="80000"/>
              </a:lnSpc>
            </a:pPr>
            <a:r>
              <a:rPr lang="es-ES" sz="2400">
                <a:solidFill>
                  <a:schemeClr val="accent2"/>
                </a:solidFill>
              </a:rPr>
              <a:t>Class CuentaCorriente : public Cuenta {}</a:t>
            </a:r>
          </a:p>
          <a:p>
            <a:pPr lvl="1">
              <a:lnSpc>
                <a:spcPct val="80000"/>
              </a:lnSpc>
            </a:pPr>
            <a:r>
              <a:rPr lang="es-ES" sz="2000">
                <a:solidFill>
                  <a:schemeClr val="accent2"/>
                </a:solidFill>
              </a:rPr>
              <a:t>Este caso mantiene todo como estaba.</a:t>
            </a:r>
          </a:p>
          <a:p>
            <a:pPr>
              <a:lnSpc>
                <a:spcPct val="80000"/>
              </a:lnSpc>
            </a:pPr>
            <a:endParaRPr lang="es-ES" sz="2400">
              <a:solidFill>
                <a:schemeClr val="accent2"/>
              </a:solidFill>
            </a:endParaRPr>
          </a:p>
          <a:p>
            <a:pPr>
              <a:lnSpc>
                <a:spcPct val="80000"/>
              </a:lnSpc>
            </a:pPr>
            <a:r>
              <a:rPr lang="es-ES" sz="2400">
                <a:solidFill>
                  <a:schemeClr val="accent2"/>
                </a:solidFill>
              </a:rPr>
              <a:t>Si no podemos nada por defecto es </a:t>
            </a:r>
            <a:r>
              <a:rPr lang="es-ES" sz="2400" b="1">
                <a:solidFill>
                  <a:schemeClr val="accent2"/>
                </a:solidFill>
              </a:rPr>
              <a:t>private</a:t>
            </a:r>
            <a:r>
              <a:rPr lang="es-ES" sz="2400">
                <a:solidFill>
                  <a:schemeClr val="accent2"/>
                </a:solidFill>
              </a:rPr>
              <a:t>.</a:t>
            </a:r>
          </a:p>
          <a:p>
            <a:pPr>
              <a:lnSpc>
                <a:spcPct val="80000"/>
              </a:lnSpc>
            </a:pPr>
            <a:endParaRPr lang="es-ES" sz="2400">
              <a:solidFill>
                <a:schemeClr val="accent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8579296" cy="1143000"/>
          </a:xfrm>
        </p:spPr>
        <p:txBody>
          <a:bodyPr/>
          <a:lstStyle/>
          <a:p>
            <a:r>
              <a:rPr lang="es-ES" dirty="0"/>
              <a:t>Control de acceso a la clase base</a:t>
            </a:r>
          </a:p>
        </p:txBody>
      </p:sp>
      <p:sp>
        <p:nvSpPr>
          <p:cNvPr id="3" name="2 Marcador de contenido"/>
          <p:cNvSpPr>
            <a:spLocks noGrp="1"/>
          </p:cNvSpPr>
          <p:nvPr>
            <p:ph idx="1"/>
          </p:nvPr>
        </p:nvSpPr>
        <p:spPr>
          <a:xfrm>
            <a:off x="590872" y="1600200"/>
            <a:ext cx="8229600" cy="4525963"/>
          </a:xfrm>
        </p:spPr>
        <p:txBody>
          <a:bodyPr/>
          <a:lstStyle/>
          <a:p>
            <a:r>
              <a:rPr lang="es-ES" sz="2400" dirty="0">
                <a:solidFill>
                  <a:schemeClr val="accent2">
                    <a:lumMod val="50000"/>
                  </a:schemeClr>
                </a:solidFill>
              </a:rPr>
              <a:t>Ojo, se puede dar esta situación:</a:t>
            </a:r>
          </a:p>
          <a:p>
            <a:pPr lvl="1"/>
            <a:r>
              <a:rPr lang="es-ES" sz="2400" dirty="0" err="1">
                <a:solidFill>
                  <a:schemeClr val="accent2">
                    <a:lumMod val="50000"/>
                  </a:schemeClr>
                </a:solidFill>
              </a:rPr>
              <a:t>class</a:t>
            </a:r>
            <a:r>
              <a:rPr lang="es-ES" sz="2400" dirty="0">
                <a:solidFill>
                  <a:schemeClr val="accent2">
                    <a:lumMod val="50000"/>
                  </a:schemeClr>
                </a:solidFill>
              </a:rPr>
              <a:t> A { … }</a:t>
            </a:r>
          </a:p>
          <a:p>
            <a:pPr lvl="1"/>
            <a:r>
              <a:rPr lang="es-ES" sz="2400" b="1" dirty="0" err="1">
                <a:solidFill>
                  <a:schemeClr val="accent2">
                    <a:lumMod val="50000"/>
                  </a:schemeClr>
                </a:solidFill>
              </a:rPr>
              <a:t>class</a:t>
            </a:r>
            <a:r>
              <a:rPr lang="es-ES" sz="2400" b="1" dirty="0">
                <a:solidFill>
                  <a:schemeClr val="accent2">
                    <a:lumMod val="50000"/>
                  </a:schemeClr>
                </a:solidFill>
              </a:rPr>
              <a:t> B : A </a:t>
            </a:r>
            <a:r>
              <a:rPr lang="es-ES" sz="2400" dirty="0">
                <a:solidFill>
                  <a:schemeClr val="accent2">
                    <a:lumMod val="50000"/>
                  </a:schemeClr>
                </a:solidFill>
              </a:rPr>
              <a:t>{ … }</a:t>
            </a:r>
          </a:p>
          <a:p>
            <a:pPr lvl="1"/>
            <a:r>
              <a:rPr lang="es-ES" sz="2400" dirty="0">
                <a:solidFill>
                  <a:schemeClr val="accent2">
                    <a:lumMod val="50000"/>
                  </a:schemeClr>
                </a:solidFill>
              </a:rPr>
              <a:t>En este caso la herencia es </a:t>
            </a:r>
            <a:r>
              <a:rPr lang="es-ES" sz="2400" b="1" dirty="0" err="1">
                <a:solidFill>
                  <a:schemeClr val="accent2">
                    <a:lumMod val="50000"/>
                  </a:schemeClr>
                </a:solidFill>
              </a:rPr>
              <a:t>private</a:t>
            </a:r>
            <a:r>
              <a:rPr lang="es-ES" sz="2400" dirty="0">
                <a:solidFill>
                  <a:schemeClr val="accent2">
                    <a:lumMod val="50000"/>
                  </a:schemeClr>
                </a:solidFill>
              </a:rPr>
              <a:t>.</a:t>
            </a:r>
          </a:p>
          <a:p>
            <a:endParaRPr lang="es-ES" sz="2400" dirty="0">
              <a:solidFill>
                <a:schemeClr val="accent2">
                  <a:lumMod val="50000"/>
                </a:schemeClr>
              </a:solidFill>
            </a:endParaRPr>
          </a:p>
          <a:p>
            <a:r>
              <a:rPr lang="es-ES" sz="2400" dirty="0">
                <a:solidFill>
                  <a:schemeClr val="accent2">
                    <a:lumMod val="50000"/>
                  </a:schemeClr>
                </a:solidFill>
              </a:rPr>
              <a:t>A parte de la limitación de los métodos que no será visibles desde un objeto de la clase B.</a:t>
            </a:r>
          </a:p>
          <a:p>
            <a:endParaRPr lang="es-ES" sz="2400" dirty="0">
              <a:solidFill>
                <a:schemeClr val="accent2">
                  <a:lumMod val="50000"/>
                </a:schemeClr>
              </a:solidFill>
            </a:endParaRPr>
          </a:p>
          <a:p>
            <a:r>
              <a:rPr lang="es-ES" sz="2400" u="sng" dirty="0">
                <a:solidFill>
                  <a:schemeClr val="accent2">
                    <a:lumMod val="50000"/>
                  </a:schemeClr>
                </a:solidFill>
              </a:rPr>
              <a:t>Tampoco podremos hacer esto:</a:t>
            </a:r>
          </a:p>
          <a:p>
            <a:pPr lvl="1"/>
            <a:r>
              <a:rPr lang="es-ES" sz="2400" b="1" i="1" dirty="0">
                <a:solidFill>
                  <a:schemeClr val="accent2">
                    <a:lumMod val="50000"/>
                  </a:schemeClr>
                </a:solidFill>
              </a:rPr>
              <a:t>A *a = new B(…)</a:t>
            </a:r>
          </a:p>
          <a:p>
            <a:pPr lvl="1"/>
            <a:r>
              <a:rPr lang="es-ES" sz="2400" b="1" i="1" dirty="0">
                <a:solidFill>
                  <a:schemeClr val="accent2">
                    <a:lumMod val="50000"/>
                  </a:schemeClr>
                </a:solidFill>
              </a:rPr>
              <a:t>Dará un error porque la clase A (es inaccesible)</a:t>
            </a:r>
          </a:p>
        </p:txBody>
      </p:sp>
      <p:sp>
        <p:nvSpPr>
          <p:cNvPr id="4" name="3 Marcador de número de diapositiva"/>
          <p:cNvSpPr>
            <a:spLocks noGrp="1"/>
          </p:cNvSpPr>
          <p:nvPr>
            <p:ph type="sldNum" sz="quarter" idx="12"/>
          </p:nvPr>
        </p:nvSpPr>
        <p:spPr/>
        <p:txBody>
          <a:bodyPr/>
          <a:lstStyle/>
          <a:p>
            <a:fld id="{438AF47D-A021-4E39-9F44-197158316C50}" type="slidenum">
              <a:rPr lang="es-ES" smtClean="0">
                <a:solidFill>
                  <a:srgbClr val="000000"/>
                </a:solidFill>
              </a:rPr>
              <a:pPr/>
              <a:t>76</a:t>
            </a:fld>
            <a:endParaRPr lang="es-ES">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8A9F84E-839A-44D0-A1D8-EFC10AC66AAA}" type="slidenum">
              <a:rPr lang="es-ES">
                <a:solidFill>
                  <a:srgbClr val="000000"/>
                </a:solidFill>
              </a:rPr>
              <a:pPr/>
              <a:t>77</a:t>
            </a:fld>
            <a:endParaRPr lang="es-ES">
              <a:solidFill>
                <a:srgbClr val="000000"/>
              </a:solidFill>
            </a:endParaRPr>
          </a:p>
        </p:txBody>
      </p:sp>
      <p:sp>
        <p:nvSpPr>
          <p:cNvPr id="288770" name="Rectangle 2"/>
          <p:cNvSpPr>
            <a:spLocks noGrp="1" noChangeArrowheads="1"/>
          </p:cNvSpPr>
          <p:nvPr>
            <p:ph type="title"/>
          </p:nvPr>
        </p:nvSpPr>
        <p:spPr/>
        <p:txBody>
          <a:bodyPr/>
          <a:lstStyle/>
          <a:p>
            <a:r>
              <a:rPr lang="es-ES"/>
              <a:t>Control de acceso</a:t>
            </a:r>
          </a:p>
        </p:txBody>
      </p:sp>
      <p:sp>
        <p:nvSpPr>
          <p:cNvPr id="288771" name="Rectangle 3"/>
          <p:cNvSpPr>
            <a:spLocks noGrp="1" noChangeArrowheads="1"/>
          </p:cNvSpPr>
          <p:nvPr>
            <p:ph type="body" idx="1"/>
          </p:nvPr>
        </p:nvSpPr>
        <p:spPr>
          <a:xfrm>
            <a:off x="457200" y="1600200"/>
            <a:ext cx="8229600" cy="5105400"/>
          </a:xfrm>
        </p:spPr>
        <p:txBody>
          <a:bodyPr/>
          <a:lstStyle/>
          <a:p>
            <a:pPr>
              <a:lnSpc>
                <a:spcPct val="90000"/>
              </a:lnSpc>
            </a:pPr>
            <a:r>
              <a:rPr lang="es-ES" sz="2800">
                <a:solidFill>
                  <a:schemeClr val="accent2"/>
                </a:solidFill>
              </a:rPr>
              <a:t>Las funciones externas solo pueden acceder a los métodos públicos.</a:t>
            </a:r>
          </a:p>
          <a:p>
            <a:pPr>
              <a:lnSpc>
                <a:spcPct val="90000"/>
              </a:lnSpc>
            </a:pPr>
            <a:endParaRPr lang="es-ES" sz="2800">
              <a:solidFill>
                <a:schemeClr val="accent2"/>
              </a:solidFill>
            </a:endParaRPr>
          </a:p>
          <a:p>
            <a:pPr>
              <a:lnSpc>
                <a:spcPct val="90000"/>
              </a:lnSpc>
            </a:pPr>
            <a:r>
              <a:rPr lang="es-ES" sz="2800">
                <a:solidFill>
                  <a:schemeClr val="accent2"/>
                </a:solidFill>
              </a:rPr>
              <a:t>Desde la misma clase y desde funciones amigas puedo acceder a los 3 niveles.</a:t>
            </a:r>
          </a:p>
          <a:p>
            <a:pPr>
              <a:lnSpc>
                <a:spcPct val="90000"/>
              </a:lnSpc>
            </a:pPr>
            <a:endParaRPr lang="es-ES" sz="2800">
              <a:solidFill>
                <a:schemeClr val="accent2"/>
              </a:solidFill>
            </a:endParaRPr>
          </a:p>
          <a:p>
            <a:pPr>
              <a:lnSpc>
                <a:spcPct val="90000"/>
              </a:lnSpc>
            </a:pPr>
            <a:r>
              <a:rPr lang="es-ES" sz="2800">
                <a:solidFill>
                  <a:schemeClr val="accent2"/>
                </a:solidFill>
              </a:rPr>
              <a:t>Desde una clase hija solo accedo a lo público y lo protegido.</a:t>
            </a:r>
          </a:p>
          <a:p>
            <a:pPr>
              <a:lnSpc>
                <a:spcPct val="90000"/>
              </a:lnSpc>
            </a:pPr>
            <a:endParaRPr lang="es-ES" sz="2800">
              <a:solidFill>
                <a:schemeClr val="accent2"/>
              </a:solidFill>
            </a:endParaRPr>
          </a:p>
          <a:p>
            <a:pPr>
              <a:lnSpc>
                <a:spcPct val="90000"/>
              </a:lnSpc>
            </a:pPr>
            <a:r>
              <a:rPr lang="es-ES" sz="2800">
                <a:solidFill>
                  <a:schemeClr val="accent2"/>
                </a:solidFill>
              </a:rPr>
              <a:t>Desde cualquier otra clase y que no sea amiga solo accede a lo público.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A7330F1-D8F1-456F-9D65-DB0E474F5A15}" type="slidenum">
              <a:rPr lang="es-ES">
                <a:solidFill>
                  <a:srgbClr val="000000"/>
                </a:solidFill>
              </a:rPr>
              <a:pPr/>
              <a:t>78</a:t>
            </a:fld>
            <a:endParaRPr lang="es-ES">
              <a:solidFill>
                <a:srgbClr val="000000"/>
              </a:solidFill>
            </a:endParaRPr>
          </a:p>
        </p:txBody>
      </p:sp>
      <p:sp>
        <p:nvSpPr>
          <p:cNvPr id="289794" name="Rectangle 2"/>
          <p:cNvSpPr>
            <a:spLocks noGrp="1" noChangeArrowheads="1"/>
          </p:cNvSpPr>
          <p:nvPr>
            <p:ph type="title"/>
          </p:nvPr>
        </p:nvSpPr>
        <p:spPr>
          <a:xfrm>
            <a:off x="457200" y="0"/>
            <a:ext cx="8229600" cy="792163"/>
          </a:xfrm>
        </p:spPr>
        <p:txBody>
          <a:bodyPr/>
          <a:lstStyle/>
          <a:p>
            <a:r>
              <a:rPr lang="es-ES"/>
              <a:t>Miembros a heredar</a:t>
            </a:r>
          </a:p>
        </p:txBody>
      </p:sp>
      <p:sp>
        <p:nvSpPr>
          <p:cNvPr id="289795" name="Rectangle 3"/>
          <p:cNvSpPr>
            <a:spLocks noGrp="1" noChangeArrowheads="1"/>
          </p:cNvSpPr>
          <p:nvPr>
            <p:ph type="body" idx="1"/>
          </p:nvPr>
        </p:nvSpPr>
        <p:spPr>
          <a:xfrm>
            <a:off x="457200" y="914400"/>
            <a:ext cx="8229600" cy="5791200"/>
          </a:xfrm>
        </p:spPr>
        <p:txBody>
          <a:bodyPr/>
          <a:lstStyle/>
          <a:p>
            <a:pPr>
              <a:lnSpc>
                <a:spcPct val="80000"/>
              </a:lnSpc>
            </a:pPr>
            <a:r>
              <a:rPr lang="es-ES" sz="2000">
                <a:solidFill>
                  <a:schemeClr val="accent2"/>
                </a:solidFill>
              </a:rPr>
              <a:t>La clase derivada hereda todos los miembros de la clase base. </a:t>
            </a:r>
          </a:p>
          <a:p>
            <a:pPr>
              <a:lnSpc>
                <a:spcPct val="80000"/>
              </a:lnSpc>
            </a:pPr>
            <a:endParaRPr lang="es-ES" sz="2000">
              <a:solidFill>
                <a:schemeClr val="accent2"/>
              </a:solidFill>
            </a:endParaRPr>
          </a:p>
          <a:p>
            <a:pPr>
              <a:lnSpc>
                <a:spcPct val="80000"/>
              </a:lnSpc>
            </a:pPr>
            <a:r>
              <a:rPr lang="es-ES" sz="2000" b="1">
                <a:solidFill>
                  <a:schemeClr val="accent2"/>
                </a:solidFill>
              </a:rPr>
              <a:t>OJO los constructores NO.</a:t>
            </a:r>
          </a:p>
          <a:p>
            <a:pPr>
              <a:lnSpc>
                <a:spcPct val="80000"/>
              </a:lnSpc>
            </a:pPr>
            <a:endParaRPr lang="es-ES" sz="2000" b="1">
              <a:solidFill>
                <a:schemeClr val="accent2"/>
              </a:solidFill>
            </a:endParaRPr>
          </a:p>
          <a:p>
            <a:pPr>
              <a:lnSpc>
                <a:spcPct val="80000"/>
              </a:lnSpc>
            </a:pPr>
            <a:r>
              <a:rPr lang="es-ES" sz="2000">
                <a:solidFill>
                  <a:schemeClr val="accent2"/>
                </a:solidFill>
              </a:rPr>
              <a:t>Una clase derivada no accede a lo privado de la clase base.</a:t>
            </a:r>
          </a:p>
          <a:p>
            <a:pPr>
              <a:lnSpc>
                <a:spcPct val="80000"/>
              </a:lnSpc>
            </a:pPr>
            <a:endParaRPr lang="es-ES" sz="2000">
              <a:solidFill>
                <a:schemeClr val="accent2"/>
              </a:solidFill>
            </a:endParaRPr>
          </a:p>
          <a:p>
            <a:pPr>
              <a:lnSpc>
                <a:spcPct val="80000"/>
              </a:lnSpc>
            </a:pPr>
            <a:r>
              <a:rPr lang="es-ES" sz="2000">
                <a:solidFill>
                  <a:schemeClr val="accent2"/>
                </a:solidFill>
              </a:rPr>
              <a:t>La clase derivada añade sus propios métodos y atributos.</a:t>
            </a:r>
          </a:p>
          <a:p>
            <a:pPr>
              <a:lnSpc>
                <a:spcPct val="80000"/>
              </a:lnSpc>
            </a:pPr>
            <a:endParaRPr lang="es-ES" sz="2000">
              <a:solidFill>
                <a:schemeClr val="accent2"/>
              </a:solidFill>
            </a:endParaRPr>
          </a:p>
          <a:p>
            <a:pPr>
              <a:lnSpc>
                <a:spcPct val="80000"/>
              </a:lnSpc>
            </a:pPr>
            <a:r>
              <a:rPr lang="es-ES" sz="2000">
                <a:solidFill>
                  <a:schemeClr val="accent2"/>
                </a:solidFill>
              </a:rPr>
              <a:t>Incluso los puede llamar igual que los de la clase Base, pero quedarían ocultos los miembros de la clase Base que se llamaran igual.</a:t>
            </a:r>
          </a:p>
          <a:p>
            <a:pPr>
              <a:lnSpc>
                <a:spcPct val="80000"/>
              </a:lnSpc>
            </a:pPr>
            <a:endParaRPr lang="es-ES" sz="2000">
              <a:solidFill>
                <a:schemeClr val="accent2"/>
              </a:solidFill>
            </a:endParaRPr>
          </a:p>
          <a:p>
            <a:pPr>
              <a:lnSpc>
                <a:spcPct val="80000"/>
              </a:lnSpc>
            </a:pPr>
            <a:r>
              <a:rPr lang="es-ES" sz="2000" b="1">
                <a:solidFill>
                  <a:schemeClr val="accent2"/>
                </a:solidFill>
              </a:rPr>
              <a:t>ESTO, EN POO SE CONOCE CON EL NOMBRE DE REDEFINICIÓN O SOBREESCRIBIR EL MIEMBRO (MÉTODO o ATRIBUTO) DE LA CLASE BASE.</a:t>
            </a:r>
          </a:p>
          <a:p>
            <a:pPr>
              <a:lnSpc>
                <a:spcPct val="80000"/>
              </a:lnSpc>
            </a:pPr>
            <a:endParaRPr lang="es-ES" sz="2000" b="1">
              <a:solidFill>
                <a:schemeClr val="accent2"/>
              </a:solidFill>
            </a:endParaRPr>
          </a:p>
          <a:p>
            <a:pPr>
              <a:lnSpc>
                <a:spcPct val="80000"/>
              </a:lnSpc>
            </a:pPr>
            <a:r>
              <a:rPr lang="es-ES" sz="2000">
                <a:solidFill>
                  <a:schemeClr val="accent2"/>
                </a:solidFill>
              </a:rPr>
              <a:t>Si volvemos a heredar se sigue propagando por la jerarquía de clases </a:t>
            </a:r>
            <a:r>
              <a:rPr lang="es-ES" sz="2000">
                <a:solidFill>
                  <a:schemeClr val="accent2"/>
                </a:solidFill>
                <a:sym typeface="Wingdings" pitchFamily="2" charset="2"/>
              </a:rPr>
              <a:t> </a:t>
            </a:r>
            <a:r>
              <a:rPr lang="es-ES" sz="2000" b="1">
                <a:solidFill>
                  <a:schemeClr val="accent2"/>
                </a:solidFill>
                <a:sym typeface="Wingdings" pitchFamily="2" charset="2"/>
              </a:rPr>
              <a:t>propagación de la herencia.</a:t>
            </a:r>
            <a:r>
              <a:rPr lang="es-ES" sz="2000" b="1">
                <a:solidFill>
                  <a:schemeClr val="accent2"/>
                </a:solidFill>
              </a:rPr>
              <a:t> </a:t>
            </a:r>
          </a:p>
          <a:p>
            <a:pPr>
              <a:lnSpc>
                <a:spcPct val="80000"/>
              </a:lnSpc>
            </a:pPr>
            <a:endParaRPr lang="es-ES" sz="2000" b="1">
              <a:solidFill>
                <a:schemeClr val="accent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1D6FED0-8823-44C4-83EB-4242533FD413}" type="slidenum">
              <a:rPr lang="es-ES">
                <a:solidFill>
                  <a:srgbClr val="000000"/>
                </a:solidFill>
              </a:rPr>
              <a:pPr/>
              <a:t>79</a:t>
            </a:fld>
            <a:endParaRPr lang="es-ES">
              <a:solidFill>
                <a:srgbClr val="000000"/>
              </a:solidFill>
            </a:endParaRPr>
          </a:p>
        </p:txBody>
      </p:sp>
      <p:sp>
        <p:nvSpPr>
          <p:cNvPr id="290818" name="Rectangle 2"/>
          <p:cNvSpPr>
            <a:spLocks noGrp="1" noChangeArrowheads="1"/>
          </p:cNvSpPr>
          <p:nvPr>
            <p:ph type="title"/>
          </p:nvPr>
        </p:nvSpPr>
        <p:spPr/>
        <p:txBody>
          <a:bodyPr/>
          <a:lstStyle/>
          <a:p>
            <a:r>
              <a:rPr lang="es-ES"/>
              <a:t>Redefinir Atributos</a:t>
            </a:r>
          </a:p>
        </p:txBody>
      </p:sp>
      <p:sp>
        <p:nvSpPr>
          <p:cNvPr id="290819" name="Rectangle 3"/>
          <p:cNvSpPr>
            <a:spLocks noGrp="1" noChangeArrowheads="1"/>
          </p:cNvSpPr>
          <p:nvPr>
            <p:ph type="body" idx="1"/>
          </p:nvPr>
        </p:nvSpPr>
        <p:spPr>
          <a:xfrm>
            <a:off x="457200" y="1600200"/>
            <a:ext cx="8229600" cy="5105400"/>
          </a:xfrm>
        </p:spPr>
        <p:txBody>
          <a:bodyPr/>
          <a:lstStyle/>
          <a:p>
            <a:pPr>
              <a:lnSpc>
                <a:spcPct val="90000"/>
              </a:lnSpc>
            </a:pPr>
            <a:r>
              <a:rPr lang="es-ES" sz="2800">
                <a:solidFill>
                  <a:schemeClr val="accent2"/>
                </a:solidFill>
              </a:rPr>
              <a:t>Cuando definimos un atributos en la clase hija que se llama igual que el de la padre, este último se </a:t>
            </a:r>
            <a:r>
              <a:rPr lang="es-ES" sz="2800" b="1">
                <a:solidFill>
                  <a:schemeClr val="accent2"/>
                </a:solidFill>
              </a:rPr>
              <a:t>sobreescribe</a:t>
            </a:r>
            <a:r>
              <a:rPr lang="es-ES" sz="2800">
                <a:solidFill>
                  <a:schemeClr val="accent2"/>
                </a:solidFill>
              </a:rPr>
              <a:t>.</a:t>
            </a:r>
          </a:p>
          <a:p>
            <a:pPr>
              <a:lnSpc>
                <a:spcPct val="90000"/>
              </a:lnSpc>
            </a:pPr>
            <a:endParaRPr lang="es-ES" sz="2800">
              <a:solidFill>
                <a:schemeClr val="accent2"/>
              </a:solidFill>
            </a:endParaRPr>
          </a:p>
          <a:p>
            <a:pPr>
              <a:lnSpc>
                <a:spcPct val="90000"/>
              </a:lnSpc>
            </a:pPr>
            <a:r>
              <a:rPr lang="es-ES" sz="2800">
                <a:solidFill>
                  <a:schemeClr val="accent2"/>
                </a:solidFill>
              </a:rPr>
              <a:t>Si desde la clase hija hacemos referencia al atributo, primero se comprueba si está definido en la clase hija y si no se localizará el de la clase padre.</a:t>
            </a:r>
          </a:p>
          <a:p>
            <a:pPr>
              <a:lnSpc>
                <a:spcPct val="90000"/>
              </a:lnSpc>
            </a:pPr>
            <a:endParaRPr lang="es-ES" sz="2800">
              <a:solidFill>
                <a:schemeClr val="accent2"/>
              </a:solidFill>
            </a:endParaRPr>
          </a:p>
          <a:p>
            <a:pPr>
              <a:lnSpc>
                <a:spcPct val="90000"/>
              </a:lnSpc>
            </a:pPr>
            <a:r>
              <a:rPr lang="es-ES" sz="2800">
                <a:solidFill>
                  <a:schemeClr val="accent2"/>
                </a:solidFill>
              </a:rPr>
              <a:t>Siempre tiene preferencia el atributo de la clase hija.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1515F72-ADF2-4CD5-94CB-F11D54E1DED1}" type="slidenum">
              <a:rPr lang="es-ES">
                <a:solidFill>
                  <a:srgbClr val="000000"/>
                </a:solidFill>
              </a:rPr>
              <a:pPr/>
              <a:t>8</a:t>
            </a:fld>
            <a:endParaRPr lang="es-ES">
              <a:solidFill>
                <a:srgbClr val="000000"/>
              </a:solidFill>
            </a:endParaRPr>
          </a:p>
        </p:txBody>
      </p:sp>
      <p:sp>
        <p:nvSpPr>
          <p:cNvPr id="165890" name="Rectangle 2"/>
          <p:cNvSpPr>
            <a:spLocks noGrp="1" noChangeArrowheads="1"/>
          </p:cNvSpPr>
          <p:nvPr>
            <p:ph type="title"/>
          </p:nvPr>
        </p:nvSpPr>
        <p:spPr/>
        <p:txBody>
          <a:bodyPr/>
          <a:lstStyle/>
          <a:p>
            <a:r>
              <a:rPr lang="es-ES"/>
              <a:t>Estructura de las clases en C++</a:t>
            </a:r>
          </a:p>
        </p:txBody>
      </p:sp>
      <p:sp>
        <p:nvSpPr>
          <p:cNvPr id="165891" name="Rectangle 3"/>
          <p:cNvSpPr>
            <a:spLocks noGrp="1" noChangeArrowheads="1"/>
          </p:cNvSpPr>
          <p:nvPr>
            <p:ph type="body" idx="1"/>
          </p:nvPr>
        </p:nvSpPr>
        <p:spPr/>
        <p:txBody>
          <a:bodyPr/>
          <a:lstStyle/>
          <a:p>
            <a:r>
              <a:rPr lang="es-ES">
                <a:solidFill>
                  <a:schemeClr val="accent2"/>
                </a:solidFill>
              </a:rPr>
              <a:t>En C++ podemos separar la definición de la clase de la implementación.</a:t>
            </a:r>
          </a:p>
          <a:p>
            <a:r>
              <a:rPr lang="es-ES">
                <a:solidFill>
                  <a:schemeClr val="accent2"/>
                </a:solidFill>
              </a:rPr>
              <a:t>En un fichero de cabecera .h, se define los atributos y los prototipos de los métodos.</a:t>
            </a:r>
          </a:p>
          <a:p>
            <a:r>
              <a:rPr lang="es-ES">
                <a:solidFill>
                  <a:schemeClr val="accent2"/>
                </a:solidFill>
              </a:rPr>
              <a:t>En un fichero .cpp se implementan dichos métodos.</a:t>
            </a:r>
          </a:p>
          <a:p>
            <a:r>
              <a:rPr lang="es-ES">
                <a:solidFill>
                  <a:schemeClr val="accent2"/>
                </a:solidFill>
              </a:rPr>
              <a:t>Tendremos que hacer un #include “fichero.h”.</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6 Marcador de número de diapositiva"/>
          <p:cNvSpPr>
            <a:spLocks noGrp="1"/>
          </p:cNvSpPr>
          <p:nvPr>
            <p:ph type="sldNum" sz="quarter" idx="12"/>
          </p:nvPr>
        </p:nvSpPr>
        <p:spPr/>
        <p:txBody>
          <a:bodyPr/>
          <a:lstStyle/>
          <a:p>
            <a:fld id="{9D4C7250-A210-4301-8F41-A12797092A6E}" type="slidenum">
              <a:rPr lang="es-ES">
                <a:solidFill>
                  <a:srgbClr val="000000"/>
                </a:solidFill>
              </a:rPr>
              <a:pPr/>
              <a:t>80</a:t>
            </a:fld>
            <a:endParaRPr lang="es-ES">
              <a:solidFill>
                <a:srgbClr val="000000"/>
              </a:solidFill>
            </a:endParaRPr>
          </a:p>
        </p:txBody>
      </p:sp>
      <p:sp>
        <p:nvSpPr>
          <p:cNvPr id="291842" name="Rectangle 2"/>
          <p:cNvSpPr>
            <a:spLocks noGrp="1" noChangeArrowheads="1"/>
          </p:cNvSpPr>
          <p:nvPr>
            <p:ph type="title"/>
          </p:nvPr>
        </p:nvSpPr>
        <p:spPr/>
        <p:txBody>
          <a:bodyPr/>
          <a:lstStyle/>
          <a:p>
            <a:r>
              <a:rPr lang="es-ES"/>
              <a:t>Ejemplo</a:t>
            </a:r>
          </a:p>
        </p:txBody>
      </p:sp>
      <p:sp>
        <p:nvSpPr>
          <p:cNvPr id="291844" name="Rectangle 4"/>
          <p:cNvSpPr>
            <a:spLocks noGrp="1" noChangeArrowheads="1"/>
          </p:cNvSpPr>
          <p:nvPr>
            <p:ph type="body" sz="half" idx="1"/>
          </p:nvPr>
        </p:nvSpPr>
        <p:spPr>
          <a:xfrm>
            <a:off x="457200" y="1371600"/>
            <a:ext cx="4038600" cy="3810000"/>
          </a:xfrm>
          <a:noFill/>
          <a:ln>
            <a:solidFill>
              <a:schemeClr val="tx1"/>
            </a:solidFill>
          </a:ln>
        </p:spPr>
        <p:txBody>
          <a:bodyPr/>
          <a:lstStyle/>
          <a:p>
            <a:pPr>
              <a:lnSpc>
                <a:spcPct val="80000"/>
              </a:lnSpc>
              <a:buFontTx/>
              <a:buNone/>
            </a:pPr>
            <a:r>
              <a:rPr lang="es-ES" sz="1600">
                <a:solidFill>
                  <a:schemeClr val="accent2"/>
                </a:solidFill>
              </a:rPr>
              <a:t>class ClaseA {</a:t>
            </a:r>
          </a:p>
          <a:p>
            <a:pPr>
              <a:lnSpc>
                <a:spcPct val="80000"/>
              </a:lnSpc>
              <a:buFontTx/>
              <a:buNone/>
            </a:pPr>
            <a:r>
              <a:rPr lang="es-ES" sz="1600">
                <a:solidFill>
                  <a:schemeClr val="accent2"/>
                </a:solidFill>
              </a:rPr>
              <a:t>  </a:t>
            </a:r>
            <a:r>
              <a:rPr lang="es-ES" sz="1600" b="1">
                <a:solidFill>
                  <a:schemeClr val="accent2"/>
                </a:solidFill>
              </a:rPr>
              <a:t>protected:</a:t>
            </a:r>
          </a:p>
          <a:p>
            <a:pPr>
              <a:lnSpc>
                <a:spcPct val="80000"/>
              </a:lnSpc>
              <a:buFontTx/>
              <a:buNone/>
            </a:pPr>
            <a:r>
              <a:rPr lang="es-ES" sz="1600" b="1">
                <a:solidFill>
                  <a:schemeClr val="accent2"/>
                </a:solidFill>
              </a:rPr>
              <a:t>    int atributo_x;</a:t>
            </a:r>
          </a:p>
          <a:p>
            <a:pPr>
              <a:lnSpc>
                <a:spcPct val="80000"/>
              </a:lnSpc>
              <a:buFontTx/>
              <a:buNone/>
            </a:pPr>
            <a:endParaRPr lang="es-ES" sz="1600" b="1">
              <a:solidFill>
                <a:schemeClr val="accent2"/>
              </a:solidFill>
            </a:endParaRPr>
          </a:p>
          <a:p>
            <a:pPr>
              <a:lnSpc>
                <a:spcPct val="80000"/>
              </a:lnSpc>
              <a:buFontTx/>
              <a:buNone/>
            </a:pPr>
            <a:r>
              <a:rPr lang="es-ES" sz="1600">
                <a:solidFill>
                  <a:schemeClr val="accent2"/>
                </a:solidFill>
              </a:rPr>
              <a:t>  public:</a:t>
            </a:r>
          </a:p>
          <a:p>
            <a:pPr>
              <a:lnSpc>
                <a:spcPct val="80000"/>
              </a:lnSpc>
              <a:buFontTx/>
              <a:buNone/>
            </a:pPr>
            <a:r>
              <a:rPr lang="es-ES" sz="1600">
                <a:solidFill>
                  <a:schemeClr val="accent2"/>
                </a:solidFill>
              </a:rPr>
              <a:t>    ClaseA(int x = 1) : atributo_x(x) {}</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    </a:t>
            </a:r>
            <a:r>
              <a:rPr lang="es-ES" sz="1600" b="1">
                <a:solidFill>
                  <a:schemeClr val="accent2"/>
                </a:solidFill>
              </a:rPr>
              <a:t>int metodo_x()  {</a:t>
            </a:r>
          </a:p>
          <a:p>
            <a:pPr>
              <a:lnSpc>
                <a:spcPct val="80000"/>
              </a:lnSpc>
              <a:buFontTx/>
              <a:buNone/>
            </a:pPr>
            <a:r>
              <a:rPr lang="es-ES" sz="1600">
                <a:solidFill>
                  <a:schemeClr val="accent2"/>
                </a:solidFill>
              </a:rPr>
              <a:t>      return atributo_x * 10;</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    int metodo_y()    {</a:t>
            </a:r>
          </a:p>
          <a:p>
            <a:pPr>
              <a:lnSpc>
                <a:spcPct val="80000"/>
              </a:lnSpc>
              <a:buFontTx/>
              <a:buNone/>
            </a:pPr>
            <a:r>
              <a:rPr lang="es-ES" sz="1600">
                <a:solidFill>
                  <a:schemeClr val="accent2"/>
                </a:solidFill>
              </a:rPr>
              <a:t>      return atributo_x + 100;</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a:t>
            </a:r>
          </a:p>
        </p:txBody>
      </p:sp>
      <p:sp>
        <p:nvSpPr>
          <p:cNvPr id="291845" name="Rectangle 5"/>
          <p:cNvSpPr>
            <a:spLocks noGrp="1" noChangeArrowheads="1"/>
          </p:cNvSpPr>
          <p:nvPr>
            <p:ph type="body" sz="half" idx="2"/>
          </p:nvPr>
        </p:nvSpPr>
        <p:spPr>
          <a:xfrm>
            <a:off x="4648200" y="1371600"/>
            <a:ext cx="4038600" cy="4038600"/>
          </a:xfrm>
          <a:noFill/>
          <a:ln>
            <a:solidFill>
              <a:schemeClr val="tx1"/>
            </a:solidFill>
          </a:ln>
        </p:spPr>
        <p:txBody>
          <a:bodyPr/>
          <a:lstStyle/>
          <a:p>
            <a:pPr>
              <a:lnSpc>
                <a:spcPct val="80000"/>
              </a:lnSpc>
              <a:buFontTx/>
              <a:buNone/>
            </a:pPr>
            <a:r>
              <a:rPr lang="es-ES" sz="1600">
                <a:solidFill>
                  <a:schemeClr val="accent2"/>
                </a:solidFill>
              </a:rPr>
              <a:t>class ClaseB : public ClaseA {</a:t>
            </a:r>
          </a:p>
          <a:p>
            <a:pPr>
              <a:lnSpc>
                <a:spcPct val="80000"/>
              </a:lnSpc>
              <a:buFontTx/>
              <a:buNone/>
            </a:pPr>
            <a:r>
              <a:rPr lang="es-ES" sz="1600">
                <a:solidFill>
                  <a:schemeClr val="accent2"/>
                </a:solidFill>
              </a:rPr>
              <a:t>  </a:t>
            </a:r>
            <a:r>
              <a:rPr lang="es-ES" sz="1600" b="1">
                <a:solidFill>
                  <a:schemeClr val="accent2"/>
                </a:solidFill>
              </a:rPr>
              <a:t>private:</a:t>
            </a:r>
          </a:p>
          <a:p>
            <a:pPr>
              <a:lnSpc>
                <a:spcPct val="80000"/>
              </a:lnSpc>
              <a:buFontTx/>
              <a:buNone/>
            </a:pPr>
            <a:r>
              <a:rPr lang="es-ES" sz="1600" b="1">
                <a:solidFill>
                  <a:schemeClr val="accent2"/>
                </a:solidFill>
              </a:rPr>
              <a:t>    int atributo_x;</a:t>
            </a:r>
          </a:p>
          <a:p>
            <a:pPr>
              <a:lnSpc>
                <a:spcPct val="80000"/>
              </a:lnSpc>
              <a:buFontTx/>
              <a:buNone/>
            </a:pPr>
            <a:r>
              <a:rPr lang="es-ES" sz="1600">
                <a:solidFill>
                  <a:schemeClr val="accent2"/>
                </a:solidFill>
              </a:rPr>
              <a:t>  public:</a:t>
            </a:r>
          </a:p>
          <a:p>
            <a:pPr>
              <a:lnSpc>
                <a:spcPct val="80000"/>
              </a:lnSpc>
              <a:buFontTx/>
              <a:buNone/>
            </a:pPr>
            <a:r>
              <a:rPr lang="es-ES" sz="1600">
                <a:solidFill>
                  <a:schemeClr val="accent2"/>
                </a:solidFill>
              </a:rPr>
              <a:t>    ClaseB(int x = 2) : atributo_x(x) {}</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    </a:t>
            </a:r>
            <a:r>
              <a:rPr lang="es-ES" sz="1600" b="1">
                <a:solidFill>
                  <a:schemeClr val="accent2"/>
                </a:solidFill>
              </a:rPr>
              <a:t>int metodo_x()</a:t>
            </a:r>
            <a:r>
              <a:rPr lang="es-ES" sz="1600">
                <a:solidFill>
                  <a:schemeClr val="accent2"/>
                </a:solidFill>
              </a:rPr>
              <a:t>    {</a:t>
            </a:r>
          </a:p>
          <a:p>
            <a:pPr>
              <a:lnSpc>
                <a:spcPct val="80000"/>
              </a:lnSpc>
              <a:buFontTx/>
              <a:buNone/>
            </a:pPr>
            <a:r>
              <a:rPr lang="es-ES" sz="1600">
                <a:solidFill>
                  <a:schemeClr val="accent2"/>
                </a:solidFill>
              </a:rPr>
              <a:t>      return atributo_x * -10;</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    int metodo_z()   {</a:t>
            </a:r>
          </a:p>
          <a:p>
            <a:pPr>
              <a:lnSpc>
                <a:spcPct val="80000"/>
              </a:lnSpc>
              <a:buFontTx/>
              <a:buNone/>
            </a:pPr>
            <a:r>
              <a:rPr lang="es-ES" sz="1600">
                <a:solidFill>
                  <a:schemeClr val="accent2"/>
                </a:solidFill>
              </a:rPr>
              <a:t>      atributo_x = ClaseA::atributo_x + 3;</a:t>
            </a:r>
          </a:p>
          <a:p>
            <a:pPr>
              <a:lnSpc>
                <a:spcPct val="80000"/>
              </a:lnSpc>
              <a:buFontTx/>
              <a:buNone/>
            </a:pPr>
            <a:r>
              <a:rPr lang="es-ES" sz="1600">
                <a:solidFill>
                  <a:schemeClr val="accent2"/>
                </a:solidFill>
              </a:rPr>
              <a:t>      return ClaseA::metodo_x() + atributo_x;</a:t>
            </a:r>
          </a:p>
          <a:p>
            <a:pPr>
              <a:lnSpc>
                <a:spcPct val="80000"/>
              </a:lnSpc>
              <a:buFontTx/>
              <a:buNone/>
            </a:pPr>
            <a:r>
              <a:rPr lang="es-ES" sz="1600">
                <a:solidFill>
                  <a:schemeClr val="accent2"/>
                </a:solidFill>
              </a:rPr>
              <a:t>    }</a:t>
            </a:r>
          </a:p>
          <a:p>
            <a:pPr>
              <a:lnSpc>
                <a:spcPct val="80000"/>
              </a:lnSpc>
              <a:buFontTx/>
              <a:buNone/>
            </a:pPr>
            <a:r>
              <a:rPr lang="es-ES" sz="1600">
                <a:solidFill>
                  <a:schemeClr val="accent2"/>
                </a:solidFill>
              </a:rPr>
              <a:t>};</a:t>
            </a:r>
          </a:p>
        </p:txBody>
      </p:sp>
      <p:sp>
        <p:nvSpPr>
          <p:cNvPr id="291846" name="Text Box 6"/>
          <p:cNvSpPr txBox="1">
            <a:spLocks noChangeArrowheads="1"/>
          </p:cNvSpPr>
          <p:nvPr/>
        </p:nvSpPr>
        <p:spPr bwMode="auto">
          <a:xfrm>
            <a:off x="914400" y="5334000"/>
            <a:ext cx="3733800" cy="1965325"/>
          </a:xfrm>
          <a:prstGeom prst="rect">
            <a:avLst/>
          </a:prstGeom>
          <a:noFill/>
          <a:ln w="9525" algn="ctr">
            <a:noFill/>
            <a:miter lim="800000"/>
            <a:headEnd/>
            <a:tailEnd/>
          </a:ln>
          <a:effectLst/>
        </p:spPr>
        <p:txBody>
          <a:bodyPr>
            <a:spAutoFit/>
          </a:bodyPr>
          <a:lstStyle/>
          <a:p>
            <a:pPr fontAlgn="base">
              <a:spcBef>
                <a:spcPct val="0"/>
              </a:spcBef>
              <a:spcAft>
                <a:spcPct val="0"/>
              </a:spcAft>
            </a:pPr>
            <a:r>
              <a:rPr lang="es-ES" sz="1200" b="1">
                <a:solidFill>
                  <a:srgbClr val="000000"/>
                </a:solidFill>
              </a:rPr>
              <a:t>int main()</a:t>
            </a:r>
          </a:p>
          <a:p>
            <a:pPr fontAlgn="base">
              <a:spcBef>
                <a:spcPct val="0"/>
              </a:spcBef>
              <a:spcAft>
                <a:spcPct val="0"/>
              </a:spcAft>
            </a:pPr>
            <a:r>
              <a:rPr lang="es-ES" sz="1200" b="1">
                <a:solidFill>
                  <a:srgbClr val="000000"/>
                </a:solidFill>
              </a:rPr>
              <a:t>{</a:t>
            </a:r>
          </a:p>
          <a:p>
            <a:pPr fontAlgn="base">
              <a:spcBef>
                <a:spcPct val="0"/>
              </a:spcBef>
              <a:spcAft>
                <a:spcPct val="0"/>
              </a:spcAft>
            </a:pPr>
            <a:r>
              <a:rPr lang="es-ES" sz="1200" b="1">
                <a:solidFill>
                  <a:srgbClr val="000000"/>
                </a:solidFill>
              </a:rPr>
              <a:t>  ClaseB objClaseB;</a:t>
            </a:r>
          </a:p>
          <a:p>
            <a:pPr fontAlgn="base">
              <a:spcBef>
                <a:spcPct val="0"/>
              </a:spcBef>
              <a:spcAft>
                <a:spcPct val="0"/>
              </a:spcAft>
            </a:pPr>
            <a:r>
              <a:rPr lang="es-ES" sz="1200" b="1">
                <a:solidFill>
                  <a:srgbClr val="000000"/>
                </a:solidFill>
              </a:rPr>
              <a:t>  cout &lt;&lt; objClaseB.metodo_x() &lt;&lt; endl;</a:t>
            </a:r>
          </a:p>
          <a:p>
            <a:pPr fontAlgn="base">
              <a:spcBef>
                <a:spcPct val="0"/>
              </a:spcBef>
              <a:spcAft>
                <a:spcPct val="0"/>
              </a:spcAft>
            </a:pPr>
            <a:r>
              <a:rPr lang="es-ES" sz="1200" b="1">
                <a:solidFill>
                  <a:srgbClr val="000000"/>
                </a:solidFill>
              </a:rPr>
              <a:t>  cout &lt;&lt; objClaseB.metodo_y() &lt;&lt; endl;</a:t>
            </a:r>
          </a:p>
          <a:p>
            <a:pPr fontAlgn="base">
              <a:spcBef>
                <a:spcPct val="0"/>
              </a:spcBef>
              <a:spcAft>
                <a:spcPct val="0"/>
              </a:spcAft>
            </a:pPr>
            <a:r>
              <a:rPr lang="es-ES" sz="1200" b="1">
                <a:solidFill>
                  <a:srgbClr val="000000"/>
                </a:solidFill>
              </a:rPr>
              <a:t>  cout &lt;&lt; objClaseB.metodo_z() &lt;&lt; endl;</a:t>
            </a:r>
          </a:p>
          <a:p>
            <a:pPr fontAlgn="base">
              <a:spcBef>
                <a:spcPct val="0"/>
              </a:spcBef>
              <a:spcAft>
                <a:spcPct val="0"/>
              </a:spcAft>
            </a:pPr>
            <a:r>
              <a:rPr lang="es-ES" sz="1200" b="1">
                <a:solidFill>
                  <a:srgbClr val="000000"/>
                </a:solidFill>
              </a:rPr>
              <a:t>}</a:t>
            </a:r>
          </a:p>
          <a:p>
            <a:pPr algn="ctr" fontAlgn="base">
              <a:spcBef>
                <a:spcPct val="0"/>
              </a:spcBef>
              <a:spcAft>
                <a:spcPct val="0"/>
              </a:spcAft>
            </a:pPr>
            <a:endParaRPr lang="es-ES" sz="1200" b="1">
              <a:solidFill>
                <a:srgbClr val="000000"/>
              </a:solidFill>
            </a:endParaRPr>
          </a:p>
          <a:p>
            <a:pPr algn="ctr" fontAlgn="base">
              <a:spcBef>
                <a:spcPct val="50000"/>
              </a:spcBef>
              <a:spcAft>
                <a:spcPct val="0"/>
              </a:spcAft>
            </a:pPr>
            <a:endParaRPr lang="es-ES">
              <a:solidFill>
                <a:srgbClr val="000000"/>
              </a:solidFill>
            </a:endParaRPr>
          </a:p>
        </p:txBody>
      </p:sp>
      <p:sp>
        <p:nvSpPr>
          <p:cNvPr id="291847" name="Text Box 7"/>
          <p:cNvSpPr txBox="1">
            <a:spLocks noChangeArrowheads="1"/>
          </p:cNvSpPr>
          <p:nvPr/>
        </p:nvSpPr>
        <p:spPr bwMode="auto">
          <a:xfrm>
            <a:off x="4800600" y="5791200"/>
            <a:ext cx="3429000" cy="703263"/>
          </a:xfrm>
          <a:prstGeom prst="rect">
            <a:avLst/>
          </a:prstGeom>
          <a:noFill/>
          <a:ln w="9525" algn="ctr">
            <a:noFill/>
            <a:miter lim="800000"/>
            <a:headEnd/>
            <a:tailEnd/>
          </a:ln>
          <a:effectLst/>
        </p:spPr>
        <p:txBody>
          <a:bodyPr>
            <a:spAutoFit/>
          </a:bodyPr>
          <a:lstStyle/>
          <a:p>
            <a:pPr algn="ctr" fontAlgn="base">
              <a:spcBef>
                <a:spcPct val="50000"/>
              </a:spcBef>
              <a:spcAft>
                <a:spcPct val="0"/>
              </a:spcAft>
            </a:pPr>
            <a:r>
              <a:rPr lang="es-ES" sz="1600">
                <a:solidFill>
                  <a:srgbClr val="FF0066"/>
                </a:solidFill>
              </a:rPr>
              <a:t>¿Qué salida tiene?</a:t>
            </a:r>
          </a:p>
          <a:p>
            <a:pPr algn="ctr" fontAlgn="base">
              <a:spcBef>
                <a:spcPct val="50000"/>
              </a:spcBef>
              <a:spcAft>
                <a:spcPct val="0"/>
              </a:spcAft>
            </a:pPr>
            <a:r>
              <a:rPr lang="es-ES" sz="1600">
                <a:solidFill>
                  <a:srgbClr val="FF0066"/>
                </a:solidFill>
              </a:rPr>
              <a:t>¿Cómo se ejecutan los métodos?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B4E6559-CE2E-42C4-9FC0-9ECB66A04FC8}" type="slidenum">
              <a:rPr lang="es-ES">
                <a:solidFill>
                  <a:srgbClr val="000000"/>
                </a:solidFill>
              </a:rPr>
              <a:pPr/>
              <a:t>81</a:t>
            </a:fld>
            <a:endParaRPr lang="es-ES">
              <a:solidFill>
                <a:srgbClr val="000000"/>
              </a:solidFill>
            </a:endParaRPr>
          </a:p>
        </p:txBody>
      </p:sp>
      <p:sp>
        <p:nvSpPr>
          <p:cNvPr id="293890" name="Rectangle 2"/>
          <p:cNvSpPr>
            <a:spLocks noGrp="1" noChangeArrowheads="1"/>
          </p:cNvSpPr>
          <p:nvPr>
            <p:ph type="title"/>
          </p:nvPr>
        </p:nvSpPr>
        <p:spPr/>
        <p:txBody>
          <a:bodyPr/>
          <a:lstStyle/>
          <a:p>
            <a:r>
              <a:rPr lang="es-ES"/>
              <a:t>Acceso a la clase Base</a:t>
            </a:r>
          </a:p>
        </p:txBody>
      </p:sp>
      <p:sp>
        <p:nvSpPr>
          <p:cNvPr id="293891" name="Rectangle 3"/>
          <p:cNvSpPr>
            <a:spLocks noGrp="1" noChangeArrowheads="1"/>
          </p:cNvSpPr>
          <p:nvPr>
            <p:ph type="body" idx="1"/>
          </p:nvPr>
        </p:nvSpPr>
        <p:spPr/>
        <p:txBody>
          <a:bodyPr/>
          <a:lstStyle/>
          <a:p>
            <a:r>
              <a:rPr lang="es-ES" sz="2800">
                <a:solidFill>
                  <a:schemeClr val="accent2"/>
                </a:solidFill>
              </a:rPr>
              <a:t>Aunque hayamos sobrescrito un método o atributo de la clase base tenemos una forma de poder acceder al atributo / método de la clase padre en vez ala clase hija.</a:t>
            </a:r>
          </a:p>
          <a:p>
            <a:endParaRPr lang="es-ES" sz="2800">
              <a:solidFill>
                <a:schemeClr val="accent2"/>
              </a:solidFill>
            </a:endParaRPr>
          </a:p>
          <a:p>
            <a:r>
              <a:rPr lang="es-ES" sz="2800">
                <a:solidFill>
                  <a:schemeClr val="accent2"/>
                </a:solidFill>
              </a:rPr>
              <a:t>// En la clase Hija: Accedemos directamente …</a:t>
            </a:r>
          </a:p>
          <a:p>
            <a:pPr>
              <a:buFontTx/>
              <a:buNone/>
            </a:pPr>
            <a:r>
              <a:rPr lang="es-ES" sz="2800">
                <a:solidFill>
                  <a:schemeClr val="accent2"/>
                </a:solidFill>
              </a:rPr>
              <a:t>	int metodo_x(){</a:t>
            </a:r>
          </a:p>
          <a:p>
            <a:pPr>
              <a:buFontTx/>
              <a:buNone/>
            </a:pPr>
            <a:r>
              <a:rPr lang="es-ES" sz="2800">
                <a:solidFill>
                  <a:schemeClr val="accent2"/>
                </a:solidFill>
              </a:rPr>
              <a:t>		return </a:t>
            </a:r>
            <a:r>
              <a:rPr lang="es-ES" sz="2800" b="1">
                <a:solidFill>
                  <a:schemeClr val="accent2"/>
                </a:solidFill>
              </a:rPr>
              <a:t>ClaseA::</a:t>
            </a:r>
            <a:r>
              <a:rPr lang="es-ES" sz="2800">
                <a:solidFill>
                  <a:schemeClr val="accent2"/>
                </a:solidFill>
              </a:rPr>
              <a:t>atributo_x * -10;</a:t>
            </a:r>
          </a:p>
          <a:p>
            <a:pPr>
              <a:buFontTx/>
              <a:buNone/>
            </a:pPr>
            <a:r>
              <a:rPr lang="es-ES" sz="2800">
                <a:solidFill>
                  <a:schemeClr val="accent2"/>
                </a:solidFill>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0E43C0B-BB55-4867-8A70-554FD0E573C9}" type="slidenum">
              <a:rPr lang="es-ES">
                <a:solidFill>
                  <a:srgbClr val="000000"/>
                </a:solidFill>
              </a:rPr>
              <a:pPr/>
              <a:t>82</a:t>
            </a:fld>
            <a:endParaRPr lang="es-ES">
              <a:solidFill>
                <a:srgbClr val="000000"/>
              </a:solidFill>
            </a:endParaRPr>
          </a:p>
        </p:txBody>
      </p:sp>
      <p:sp>
        <p:nvSpPr>
          <p:cNvPr id="294914" name="Rectangle 2"/>
          <p:cNvSpPr>
            <a:spLocks noGrp="1" noChangeArrowheads="1"/>
          </p:cNvSpPr>
          <p:nvPr>
            <p:ph type="title"/>
          </p:nvPr>
        </p:nvSpPr>
        <p:spPr/>
        <p:txBody>
          <a:bodyPr/>
          <a:lstStyle/>
          <a:p>
            <a:r>
              <a:rPr lang="es-ES"/>
              <a:t>Acceso a la clase Base</a:t>
            </a:r>
          </a:p>
        </p:txBody>
      </p:sp>
      <p:sp>
        <p:nvSpPr>
          <p:cNvPr id="294915" name="Rectangle 3"/>
          <p:cNvSpPr>
            <a:spLocks noGrp="1" noChangeArrowheads="1"/>
          </p:cNvSpPr>
          <p:nvPr>
            <p:ph type="body" idx="1"/>
          </p:nvPr>
        </p:nvSpPr>
        <p:spPr>
          <a:xfrm>
            <a:off x="457200" y="1600200"/>
            <a:ext cx="8229600" cy="5029200"/>
          </a:xfrm>
        </p:spPr>
        <p:txBody>
          <a:bodyPr/>
          <a:lstStyle/>
          <a:p>
            <a:r>
              <a:rPr lang="es-ES">
                <a:solidFill>
                  <a:schemeClr val="accent2"/>
                </a:solidFill>
              </a:rPr>
              <a:t>Desde la clase hija:</a:t>
            </a:r>
          </a:p>
          <a:p>
            <a:pPr lvl="1">
              <a:buFontTx/>
              <a:buNone/>
            </a:pPr>
            <a:r>
              <a:rPr lang="es-ES">
                <a:solidFill>
                  <a:schemeClr val="accent2"/>
                </a:solidFill>
              </a:rPr>
              <a:t>ClaseA::atributo_x; 	</a:t>
            </a:r>
            <a:r>
              <a:rPr lang="es-ES">
                <a:solidFill>
                  <a:schemeClr val="accent2"/>
                </a:solidFill>
                <a:sym typeface="Wingdings" pitchFamily="2" charset="2"/>
              </a:rPr>
              <a:t>Accede a la clase Base.</a:t>
            </a:r>
          </a:p>
          <a:p>
            <a:pPr lvl="1">
              <a:buFontTx/>
              <a:buNone/>
            </a:pPr>
            <a:r>
              <a:rPr lang="es-ES">
                <a:solidFill>
                  <a:schemeClr val="accent2"/>
                </a:solidFill>
                <a:sym typeface="Wingdings" pitchFamily="2" charset="2"/>
              </a:rPr>
              <a:t>thisatributo_x; 	Accede al atributo de la 				clase hija, estoy 						referenciando mediante 				this.</a:t>
            </a:r>
          </a:p>
          <a:p>
            <a:r>
              <a:rPr lang="es-ES">
                <a:solidFill>
                  <a:schemeClr val="accent2"/>
                </a:solidFill>
                <a:sym typeface="Wingdings" pitchFamily="2" charset="2"/>
              </a:rPr>
              <a:t>¿Cómo accedo mediante this a la clase Base?</a:t>
            </a:r>
          </a:p>
          <a:p>
            <a:pPr lvl="1">
              <a:buFontTx/>
              <a:buNone/>
            </a:pPr>
            <a:r>
              <a:rPr lang="es-ES">
                <a:solidFill>
                  <a:schemeClr val="accent2"/>
                </a:solidFill>
                <a:sym typeface="Wingdings" pitchFamily="2" charset="2"/>
              </a:rPr>
              <a:t>static_cast</a:t>
            </a:r>
            <a:r>
              <a:rPr lang="es-ES" b="1">
                <a:solidFill>
                  <a:schemeClr val="accent2"/>
                </a:solidFill>
                <a:sym typeface="Wingdings" pitchFamily="2" charset="2"/>
              </a:rPr>
              <a:t>&lt;ClaseA *&gt;</a:t>
            </a:r>
            <a:r>
              <a:rPr lang="es-ES">
                <a:solidFill>
                  <a:schemeClr val="accent2"/>
                </a:solidFill>
                <a:sym typeface="Wingdings" pitchFamily="2" charset="2"/>
              </a:rPr>
              <a:t>(this)atributo_x;</a:t>
            </a:r>
          </a:p>
          <a:p>
            <a:pPr lvl="1">
              <a:buFontTx/>
              <a:buNone/>
            </a:pPr>
            <a:r>
              <a:rPr lang="es-ES">
                <a:solidFill>
                  <a:schemeClr val="accent2"/>
                </a:solidFill>
                <a:sym typeface="Wingdings" pitchFamily="2" charset="2"/>
              </a:rPr>
              <a:t>Hacemos una conversión del puntero.</a:t>
            </a:r>
          </a:p>
          <a:p>
            <a:pPr lvl="1">
              <a:buFontTx/>
              <a:buNone/>
            </a:pPr>
            <a:endParaRPr lang="es-ES">
              <a:solidFill>
                <a:schemeClr val="accent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871355-291F-43A3-95DC-F2EA700C2E60}" type="slidenum">
              <a:rPr lang="es-ES">
                <a:solidFill>
                  <a:srgbClr val="000000"/>
                </a:solidFill>
              </a:rPr>
              <a:pPr/>
              <a:t>83</a:t>
            </a:fld>
            <a:endParaRPr lang="es-ES">
              <a:solidFill>
                <a:srgbClr val="000000"/>
              </a:solidFill>
            </a:endParaRPr>
          </a:p>
        </p:txBody>
      </p:sp>
      <p:sp>
        <p:nvSpPr>
          <p:cNvPr id="295938" name="Rectangle 2"/>
          <p:cNvSpPr>
            <a:spLocks noGrp="1" noChangeArrowheads="1"/>
          </p:cNvSpPr>
          <p:nvPr>
            <p:ph type="title"/>
          </p:nvPr>
        </p:nvSpPr>
        <p:spPr/>
        <p:txBody>
          <a:bodyPr/>
          <a:lstStyle/>
          <a:p>
            <a:r>
              <a:rPr lang="es-ES"/>
              <a:t>Redefinición de métodos</a:t>
            </a:r>
          </a:p>
        </p:txBody>
      </p:sp>
      <p:sp>
        <p:nvSpPr>
          <p:cNvPr id="295939" name="Rectangle 3"/>
          <p:cNvSpPr>
            <a:spLocks noGrp="1" noChangeArrowheads="1"/>
          </p:cNvSpPr>
          <p:nvPr>
            <p:ph type="body" idx="1"/>
          </p:nvPr>
        </p:nvSpPr>
        <p:spPr/>
        <p:txBody>
          <a:bodyPr/>
          <a:lstStyle/>
          <a:p>
            <a:pPr>
              <a:lnSpc>
                <a:spcPct val="90000"/>
              </a:lnSpc>
            </a:pPr>
            <a:r>
              <a:rPr lang="es-ES">
                <a:solidFill>
                  <a:schemeClr val="accent2"/>
                </a:solidFill>
              </a:rPr>
              <a:t>Diferenciar bien entre redefinición y sobrecarga (No es lo mismo).</a:t>
            </a:r>
          </a:p>
          <a:p>
            <a:pPr>
              <a:lnSpc>
                <a:spcPct val="90000"/>
              </a:lnSpc>
            </a:pPr>
            <a:endParaRPr lang="es-ES">
              <a:solidFill>
                <a:schemeClr val="accent2"/>
              </a:solidFill>
            </a:endParaRPr>
          </a:p>
          <a:p>
            <a:pPr>
              <a:lnSpc>
                <a:spcPct val="90000"/>
              </a:lnSpc>
            </a:pPr>
            <a:r>
              <a:rPr lang="es-ES">
                <a:solidFill>
                  <a:schemeClr val="accent2"/>
                </a:solidFill>
              </a:rPr>
              <a:t>Para sobreescribir un método lo tenemos que volver a definir en la clase hija.</a:t>
            </a:r>
          </a:p>
          <a:p>
            <a:pPr>
              <a:lnSpc>
                <a:spcPct val="90000"/>
              </a:lnSpc>
            </a:pPr>
            <a:endParaRPr lang="es-ES">
              <a:solidFill>
                <a:schemeClr val="accent2"/>
              </a:solidFill>
            </a:endParaRPr>
          </a:p>
          <a:p>
            <a:pPr>
              <a:lnSpc>
                <a:spcPct val="90000"/>
              </a:lnSpc>
            </a:pPr>
            <a:r>
              <a:rPr lang="es-ES">
                <a:solidFill>
                  <a:schemeClr val="accent2"/>
                </a:solidFill>
              </a:rPr>
              <a:t>Al sobreescribirlo se oculta el método de la clase base y todas las sobrecargas que existan en la clase Base.</a:t>
            </a:r>
          </a:p>
          <a:p>
            <a:pPr>
              <a:lnSpc>
                <a:spcPct val="90000"/>
              </a:lnSpc>
            </a:pPr>
            <a:endParaRPr lang="es-ES">
              <a:solidFill>
                <a:schemeClr val="accent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8DB6966-B169-46A3-B331-DDC0F0C4FBF0}" type="slidenum">
              <a:rPr lang="es-ES">
                <a:solidFill>
                  <a:srgbClr val="000000"/>
                </a:solidFill>
              </a:rPr>
              <a:pPr/>
              <a:t>84</a:t>
            </a:fld>
            <a:endParaRPr lang="es-ES">
              <a:solidFill>
                <a:srgbClr val="000000"/>
              </a:solidFill>
            </a:endParaRPr>
          </a:p>
        </p:txBody>
      </p:sp>
      <p:sp>
        <p:nvSpPr>
          <p:cNvPr id="296962" name="Rectangle 2"/>
          <p:cNvSpPr>
            <a:spLocks noGrp="1" noChangeArrowheads="1"/>
          </p:cNvSpPr>
          <p:nvPr>
            <p:ph type="title"/>
          </p:nvPr>
        </p:nvSpPr>
        <p:spPr/>
        <p:txBody>
          <a:bodyPr/>
          <a:lstStyle/>
          <a:p>
            <a:r>
              <a:rPr lang="es-ES" sz="4000"/>
              <a:t>Control de Acceso en Redefinición</a:t>
            </a:r>
          </a:p>
        </p:txBody>
      </p:sp>
      <p:sp>
        <p:nvSpPr>
          <p:cNvPr id="296963" name="Rectangle 3"/>
          <p:cNvSpPr>
            <a:spLocks noGrp="1" noChangeArrowheads="1"/>
          </p:cNvSpPr>
          <p:nvPr>
            <p:ph type="body" idx="1"/>
          </p:nvPr>
        </p:nvSpPr>
        <p:spPr>
          <a:xfrm>
            <a:off x="457200" y="1600200"/>
            <a:ext cx="8229600" cy="5105400"/>
          </a:xfrm>
        </p:spPr>
        <p:txBody>
          <a:bodyPr/>
          <a:lstStyle/>
          <a:p>
            <a:pPr>
              <a:lnSpc>
                <a:spcPct val="80000"/>
              </a:lnSpc>
            </a:pPr>
            <a:r>
              <a:rPr lang="es-ES" sz="2800">
                <a:solidFill>
                  <a:schemeClr val="accent2"/>
                </a:solidFill>
              </a:rPr>
              <a:t>Podemos cambiar el tipo de acceso al redefinir un método en la clase hija.</a:t>
            </a:r>
          </a:p>
          <a:p>
            <a:pPr>
              <a:lnSpc>
                <a:spcPct val="80000"/>
              </a:lnSpc>
            </a:pPr>
            <a:endParaRPr lang="es-ES" sz="2800">
              <a:solidFill>
                <a:schemeClr val="accent2"/>
              </a:solidFill>
            </a:endParaRPr>
          </a:p>
          <a:p>
            <a:pPr>
              <a:lnSpc>
                <a:spcPct val="80000"/>
              </a:lnSpc>
            </a:pPr>
            <a:r>
              <a:rPr lang="es-ES" sz="2800">
                <a:solidFill>
                  <a:schemeClr val="accent2"/>
                </a:solidFill>
              </a:rPr>
              <a:t>Le podemos hacer público o hacerle mas restrictivo.</a:t>
            </a:r>
          </a:p>
          <a:p>
            <a:pPr>
              <a:lnSpc>
                <a:spcPct val="80000"/>
              </a:lnSpc>
            </a:pPr>
            <a:endParaRPr lang="es-ES" sz="2800">
              <a:solidFill>
                <a:schemeClr val="accent2"/>
              </a:solidFill>
            </a:endParaRPr>
          </a:p>
          <a:p>
            <a:pPr>
              <a:lnSpc>
                <a:spcPct val="80000"/>
              </a:lnSpc>
            </a:pPr>
            <a:r>
              <a:rPr lang="es-ES" sz="2800">
                <a:solidFill>
                  <a:schemeClr val="accent2"/>
                </a:solidFill>
              </a:rPr>
              <a:t>Para llamar a un método de la clase base desde la hija. </a:t>
            </a:r>
            <a:r>
              <a:rPr lang="es-ES" sz="2800" b="1">
                <a:solidFill>
                  <a:schemeClr val="accent2"/>
                </a:solidFill>
              </a:rPr>
              <a:t>Clase_Base::metodo()</a:t>
            </a:r>
            <a:r>
              <a:rPr lang="es-ES" sz="2800">
                <a:solidFill>
                  <a:schemeClr val="accent2"/>
                </a:solidFill>
              </a:rPr>
              <a:t>;</a:t>
            </a:r>
          </a:p>
          <a:p>
            <a:pPr>
              <a:lnSpc>
                <a:spcPct val="80000"/>
              </a:lnSpc>
            </a:pPr>
            <a:endParaRPr lang="es-ES" sz="2800">
              <a:solidFill>
                <a:schemeClr val="accent2"/>
              </a:solidFill>
            </a:endParaRPr>
          </a:p>
          <a:p>
            <a:pPr>
              <a:lnSpc>
                <a:spcPct val="80000"/>
              </a:lnSpc>
            </a:pPr>
            <a:r>
              <a:rPr lang="es-ES" sz="2800">
                <a:solidFill>
                  <a:schemeClr val="accent2"/>
                </a:solidFill>
              </a:rPr>
              <a:t>Para referenciar al método de la clase hija desde la propia clase hija: con this.</a:t>
            </a:r>
          </a:p>
          <a:p>
            <a:pPr lvl="1">
              <a:lnSpc>
                <a:spcPct val="80000"/>
              </a:lnSpc>
              <a:buFontTx/>
              <a:buNone/>
            </a:pPr>
            <a:r>
              <a:rPr lang="es-ES" sz="2400" b="1">
                <a:solidFill>
                  <a:schemeClr val="accent2"/>
                </a:solidFill>
              </a:rPr>
              <a:t>this</a:t>
            </a:r>
            <a:r>
              <a:rPr lang="es-ES" sz="2400" b="1">
                <a:solidFill>
                  <a:schemeClr val="accent2"/>
                </a:solidFill>
                <a:sym typeface="Wingdings" pitchFamily="2" charset="2"/>
              </a:rPr>
              <a:t>metodo();</a:t>
            </a:r>
            <a:endParaRPr lang="es-ES" sz="2400" b="1">
              <a:solidFill>
                <a:schemeClr val="accent2"/>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3DD57A2-865C-440F-B527-60924248EB6A}" type="slidenum">
              <a:rPr lang="es-ES">
                <a:solidFill>
                  <a:srgbClr val="000000"/>
                </a:solidFill>
              </a:rPr>
              <a:pPr/>
              <a:t>85</a:t>
            </a:fld>
            <a:endParaRPr lang="es-ES">
              <a:solidFill>
                <a:srgbClr val="000000"/>
              </a:solidFill>
            </a:endParaRPr>
          </a:p>
        </p:txBody>
      </p:sp>
      <p:sp>
        <p:nvSpPr>
          <p:cNvPr id="297986" name="Rectangle 2"/>
          <p:cNvSpPr>
            <a:spLocks noGrp="1" noChangeArrowheads="1"/>
          </p:cNvSpPr>
          <p:nvPr>
            <p:ph type="title"/>
          </p:nvPr>
        </p:nvSpPr>
        <p:spPr/>
        <p:txBody>
          <a:bodyPr/>
          <a:lstStyle/>
          <a:p>
            <a:r>
              <a:rPr lang="es-ES" sz="4000"/>
              <a:t>Constructores en las clases derivadas</a:t>
            </a:r>
          </a:p>
        </p:txBody>
      </p:sp>
      <p:sp>
        <p:nvSpPr>
          <p:cNvPr id="297987" name="Rectangle 3"/>
          <p:cNvSpPr>
            <a:spLocks noGrp="1" noChangeArrowheads="1"/>
          </p:cNvSpPr>
          <p:nvPr>
            <p:ph type="body" idx="1"/>
          </p:nvPr>
        </p:nvSpPr>
        <p:spPr>
          <a:xfrm>
            <a:off x="457200" y="1600200"/>
            <a:ext cx="8229600" cy="5105400"/>
          </a:xfrm>
        </p:spPr>
        <p:txBody>
          <a:bodyPr/>
          <a:lstStyle/>
          <a:p>
            <a:pPr>
              <a:lnSpc>
                <a:spcPct val="80000"/>
              </a:lnSpc>
            </a:pPr>
            <a:r>
              <a:rPr lang="es-ES" sz="2400">
                <a:solidFill>
                  <a:schemeClr val="accent2"/>
                </a:solidFill>
              </a:rPr>
              <a:t>Cada vez se crea un objeto se invoca al constructor.</a:t>
            </a:r>
          </a:p>
          <a:p>
            <a:pPr>
              <a:lnSpc>
                <a:spcPct val="80000"/>
              </a:lnSpc>
            </a:pPr>
            <a:endParaRPr lang="es-ES" sz="2400">
              <a:solidFill>
                <a:schemeClr val="accent2"/>
              </a:solidFill>
            </a:endParaRPr>
          </a:p>
          <a:p>
            <a:pPr>
              <a:lnSpc>
                <a:spcPct val="80000"/>
              </a:lnSpc>
            </a:pPr>
            <a:r>
              <a:rPr lang="es-ES" sz="2400">
                <a:solidFill>
                  <a:schemeClr val="accent2"/>
                </a:solidFill>
              </a:rPr>
              <a:t>Los constructores no se heredan</a:t>
            </a:r>
          </a:p>
          <a:p>
            <a:pPr>
              <a:lnSpc>
                <a:spcPct val="80000"/>
              </a:lnSpc>
            </a:pPr>
            <a:endParaRPr lang="es-ES" sz="2400">
              <a:solidFill>
                <a:schemeClr val="accent2"/>
              </a:solidFill>
            </a:endParaRPr>
          </a:p>
          <a:p>
            <a:pPr>
              <a:lnSpc>
                <a:spcPct val="80000"/>
              </a:lnSpc>
            </a:pPr>
            <a:r>
              <a:rPr lang="es-ES" sz="2400">
                <a:solidFill>
                  <a:schemeClr val="accent2"/>
                </a:solidFill>
              </a:rPr>
              <a:t>Por la relación de herencia primero se invocan los constructores de la clase Base y después el de la clase Derivada.</a:t>
            </a:r>
          </a:p>
          <a:p>
            <a:pPr>
              <a:lnSpc>
                <a:spcPct val="80000"/>
              </a:lnSpc>
            </a:pPr>
            <a:endParaRPr lang="es-ES" sz="2400">
              <a:solidFill>
                <a:schemeClr val="accent2"/>
              </a:solidFill>
            </a:endParaRPr>
          </a:p>
          <a:p>
            <a:pPr>
              <a:lnSpc>
                <a:spcPct val="80000"/>
              </a:lnSpc>
            </a:pPr>
            <a:r>
              <a:rPr lang="es-ES" sz="2400">
                <a:solidFill>
                  <a:schemeClr val="accent2"/>
                </a:solidFill>
              </a:rPr>
              <a:t>Si tenemos mas de dos clases en la jerarquía, la construcción del objeto de la clase hoja (de la última de la jerarquía), provocará una serie de llamadas por la jerarquía hasta alcanzar el clase de mas alto nivel y retornará el flujo de llamadas hasta el constructor de la clase hoja.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06348E6-B17C-4199-B656-D2A07D59CC75}" type="slidenum">
              <a:rPr lang="es-ES">
                <a:solidFill>
                  <a:srgbClr val="000000"/>
                </a:solidFill>
              </a:rPr>
              <a:pPr/>
              <a:t>86</a:t>
            </a:fld>
            <a:endParaRPr lang="es-ES">
              <a:solidFill>
                <a:srgbClr val="000000"/>
              </a:solidFill>
            </a:endParaRPr>
          </a:p>
        </p:txBody>
      </p:sp>
      <p:sp>
        <p:nvSpPr>
          <p:cNvPr id="299010" name="Rectangle 2"/>
          <p:cNvSpPr>
            <a:spLocks noGrp="1" noChangeArrowheads="1"/>
          </p:cNvSpPr>
          <p:nvPr>
            <p:ph type="title"/>
          </p:nvPr>
        </p:nvSpPr>
        <p:spPr/>
        <p:txBody>
          <a:bodyPr/>
          <a:lstStyle/>
          <a:p>
            <a:r>
              <a:rPr lang="es-ES" sz="4000"/>
              <a:t>Constructores en las clases derivadas</a:t>
            </a:r>
          </a:p>
        </p:txBody>
      </p:sp>
      <p:sp>
        <p:nvSpPr>
          <p:cNvPr id="299011" name="Rectangle 3"/>
          <p:cNvSpPr>
            <a:spLocks noGrp="1" noChangeArrowheads="1"/>
          </p:cNvSpPr>
          <p:nvPr>
            <p:ph type="body" idx="1"/>
          </p:nvPr>
        </p:nvSpPr>
        <p:spPr>
          <a:xfrm>
            <a:off x="457200" y="1600200"/>
            <a:ext cx="8229600" cy="5029200"/>
          </a:xfrm>
        </p:spPr>
        <p:txBody>
          <a:bodyPr/>
          <a:lstStyle/>
          <a:p>
            <a:pPr>
              <a:lnSpc>
                <a:spcPct val="90000"/>
              </a:lnSpc>
            </a:pPr>
            <a:r>
              <a:rPr lang="es-ES" sz="2800">
                <a:solidFill>
                  <a:schemeClr val="accent2"/>
                </a:solidFill>
              </a:rPr>
              <a:t>Con los constructores por defecto este proceso se realiza de forma automática.</a:t>
            </a:r>
          </a:p>
          <a:p>
            <a:pPr>
              <a:lnSpc>
                <a:spcPct val="90000"/>
              </a:lnSpc>
            </a:pPr>
            <a:endParaRPr lang="es-ES" sz="2800">
              <a:solidFill>
                <a:schemeClr val="accent2"/>
              </a:solidFill>
            </a:endParaRPr>
          </a:p>
          <a:p>
            <a:pPr>
              <a:lnSpc>
                <a:spcPct val="90000"/>
              </a:lnSpc>
            </a:pPr>
            <a:r>
              <a:rPr lang="es-ES" sz="2800">
                <a:solidFill>
                  <a:schemeClr val="accent2"/>
                </a:solidFill>
              </a:rPr>
              <a:t>Si hemos implementado un constructor con parámetros en la clase hija a partir de este tendremos que llamar al constructor de la clase base.</a:t>
            </a:r>
          </a:p>
          <a:p>
            <a:pPr>
              <a:lnSpc>
                <a:spcPct val="90000"/>
              </a:lnSpc>
            </a:pPr>
            <a:endParaRPr lang="es-ES" sz="2800">
              <a:solidFill>
                <a:schemeClr val="accent2"/>
              </a:solidFill>
            </a:endParaRPr>
          </a:p>
          <a:p>
            <a:pPr>
              <a:lnSpc>
                <a:spcPct val="90000"/>
              </a:lnSpc>
            </a:pPr>
            <a:r>
              <a:rPr lang="es-ES" sz="2800">
                <a:solidFill>
                  <a:schemeClr val="accent2"/>
                </a:solidFill>
              </a:rPr>
              <a:t>El constructor de la clase derivada tendrá tantos parámetros como atributos tienen entre la clase derivada y los heredados de la clase base.</a:t>
            </a:r>
          </a:p>
          <a:p>
            <a:pPr>
              <a:lnSpc>
                <a:spcPct val="90000"/>
              </a:lnSpc>
            </a:pPr>
            <a:endParaRPr lang="es-ES" sz="280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C5D2E62-4549-4F78-9724-A5026B8BB6FF}" type="slidenum">
              <a:rPr lang="es-ES">
                <a:solidFill>
                  <a:srgbClr val="000000"/>
                </a:solidFill>
              </a:rPr>
              <a:pPr/>
              <a:t>87</a:t>
            </a:fld>
            <a:endParaRPr lang="es-ES">
              <a:solidFill>
                <a:srgbClr val="000000"/>
              </a:solidFill>
            </a:endParaRPr>
          </a:p>
        </p:txBody>
      </p:sp>
      <p:sp>
        <p:nvSpPr>
          <p:cNvPr id="300034" name="Rectangle 2"/>
          <p:cNvSpPr>
            <a:spLocks noGrp="1" noChangeArrowheads="1"/>
          </p:cNvSpPr>
          <p:nvPr>
            <p:ph type="title"/>
          </p:nvPr>
        </p:nvSpPr>
        <p:spPr/>
        <p:txBody>
          <a:bodyPr/>
          <a:lstStyle/>
          <a:p>
            <a:r>
              <a:rPr lang="es-ES"/>
              <a:t>Sintaxis</a:t>
            </a:r>
          </a:p>
        </p:txBody>
      </p:sp>
      <p:sp>
        <p:nvSpPr>
          <p:cNvPr id="300035" name="Rectangle 3"/>
          <p:cNvSpPr>
            <a:spLocks noGrp="1" noChangeArrowheads="1"/>
          </p:cNvSpPr>
          <p:nvPr>
            <p:ph type="body" idx="1"/>
          </p:nvPr>
        </p:nvSpPr>
        <p:spPr>
          <a:xfrm>
            <a:off x="457200" y="1600200"/>
            <a:ext cx="8229600" cy="4953000"/>
          </a:xfrm>
        </p:spPr>
        <p:txBody>
          <a:bodyPr/>
          <a:lstStyle/>
          <a:p>
            <a:pPr>
              <a:buFontTx/>
              <a:buNone/>
            </a:pPr>
            <a:r>
              <a:rPr lang="es-ES" sz="2800">
                <a:solidFill>
                  <a:schemeClr val="accent2"/>
                </a:solidFill>
              </a:rPr>
              <a:t>Nombre_clase_derivada(parámetros) : lista de iniciadores {</a:t>
            </a:r>
          </a:p>
          <a:p>
            <a:pPr>
              <a:buFontTx/>
              <a:buNone/>
            </a:pPr>
            <a:r>
              <a:rPr lang="es-ES" sz="2800">
                <a:solidFill>
                  <a:schemeClr val="accent2"/>
                </a:solidFill>
              </a:rPr>
              <a:t>	// Cuerpo del constructor de la clase derivada.</a:t>
            </a:r>
          </a:p>
          <a:p>
            <a:pPr>
              <a:buFontTx/>
              <a:buNone/>
            </a:pPr>
            <a:r>
              <a:rPr lang="es-ES" sz="2800">
                <a:solidFill>
                  <a:schemeClr val="accent2"/>
                </a:solidFill>
              </a:rPr>
              <a:t>}</a:t>
            </a:r>
          </a:p>
          <a:p>
            <a:pPr>
              <a:buFontTx/>
              <a:buNone/>
            </a:pPr>
            <a:endParaRPr lang="es-ES" sz="2800">
              <a:solidFill>
                <a:schemeClr val="accent2"/>
              </a:solidFill>
            </a:endParaRPr>
          </a:p>
          <a:p>
            <a:pPr>
              <a:buFontTx/>
              <a:buNone/>
            </a:pPr>
            <a:r>
              <a:rPr lang="es-ES" sz="2800">
                <a:solidFill>
                  <a:schemeClr val="accent2"/>
                </a:solidFill>
              </a:rPr>
              <a:t>Proceso de ejecución:</a:t>
            </a:r>
          </a:p>
          <a:p>
            <a:pPr lvl="1"/>
            <a:r>
              <a:rPr lang="es-ES" sz="2400">
                <a:solidFill>
                  <a:schemeClr val="accent2"/>
                </a:solidFill>
              </a:rPr>
              <a:t>1) Saltan los constructores de las clases Base.</a:t>
            </a:r>
          </a:p>
          <a:p>
            <a:pPr lvl="1"/>
            <a:r>
              <a:rPr lang="es-ES" sz="2400">
                <a:solidFill>
                  <a:schemeClr val="accent2"/>
                </a:solidFill>
              </a:rPr>
              <a:t>2) Se construyen los atributos de la clase derivada.</a:t>
            </a:r>
          </a:p>
          <a:p>
            <a:pPr lvl="1"/>
            <a:r>
              <a:rPr lang="es-ES" sz="2400">
                <a:solidFill>
                  <a:schemeClr val="accent2"/>
                </a:solidFill>
              </a:rPr>
              <a:t>3) Se ejecuta el cuerpo del constructor de la clase Derivada.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CEA0298-DD42-4827-BAAA-A66F04F0FBBD}" type="slidenum">
              <a:rPr lang="es-ES">
                <a:solidFill>
                  <a:srgbClr val="000000"/>
                </a:solidFill>
              </a:rPr>
              <a:pPr/>
              <a:t>88</a:t>
            </a:fld>
            <a:endParaRPr lang="es-ES">
              <a:solidFill>
                <a:srgbClr val="000000"/>
              </a:solidFill>
            </a:endParaRPr>
          </a:p>
        </p:txBody>
      </p:sp>
      <p:sp>
        <p:nvSpPr>
          <p:cNvPr id="301058" name="Rectangle 2"/>
          <p:cNvSpPr>
            <a:spLocks noGrp="1" noChangeArrowheads="1"/>
          </p:cNvSpPr>
          <p:nvPr>
            <p:ph type="title"/>
          </p:nvPr>
        </p:nvSpPr>
        <p:spPr/>
        <p:txBody>
          <a:bodyPr/>
          <a:lstStyle/>
          <a:p>
            <a:r>
              <a:rPr lang="es-ES"/>
              <a:t>Ejemplo</a:t>
            </a:r>
          </a:p>
        </p:txBody>
      </p:sp>
      <p:sp>
        <p:nvSpPr>
          <p:cNvPr id="301059" name="Rectangle 3"/>
          <p:cNvSpPr>
            <a:spLocks noGrp="1" noChangeArrowheads="1"/>
          </p:cNvSpPr>
          <p:nvPr>
            <p:ph type="body" idx="1"/>
          </p:nvPr>
        </p:nvSpPr>
        <p:spPr>
          <a:xfrm>
            <a:off x="457200" y="1600200"/>
            <a:ext cx="8229600" cy="5029200"/>
          </a:xfrm>
        </p:spPr>
        <p:txBody>
          <a:bodyPr/>
          <a:lstStyle/>
          <a:p>
            <a:pPr>
              <a:lnSpc>
                <a:spcPct val="90000"/>
              </a:lnSpc>
            </a:pPr>
            <a:r>
              <a:rPr lang="es-ES" sz="2400">
                <a:solidFill>
                  <a:schemeClr val="accent2"/>
                </a:solidFill>
              </a:rPr>
              <a:t>Sabiendo que cuenta CuentaAhorro (1 atributo, cuotaManteniemiento)  hereda de Cuenta (4 atributos).</a:t>
            </a:r>
          </a:p>
          <a:p>
            <a:pPr>
              <a:lnSpc>
                <a:spcPct val="90000"/>
              </a:lnSpc>
            </a:pPr>
            <a:endParaRPr lang="es-ES" sz="2400">
              <a:solidFill>
                <a:schemeClr val="accent2"/>
              </a:solidFill>
            </a:endParaRPr>
          </a:p>
          <a:p>
            <a:pPr>
              <a:lnSpc>
                <a:spcPct val="90000"/>
              </a:lnSpc>
              <a:buFontTx/>
              <a:buNone/>
            </a:pPr>
            <a:r>
              <a:rPr lang="es-ES" sz="1800">
                <a:solidFill>
                  <a:schemeClr val="accent2"/>
                </a:solidFill>
              </a:rPr>
              <a:t>CuentaAhorro::CuentaAhorro(string </a:t>
            </a:r>
            <a:r>
              <a:rPr lang="es-ES" sz="1800">
                <a:solidFill>
                  <a:srgbClr val="FF0066"/>
                </a:solidFill>
              </a:rPr>
              <a:t>nom</a:t>
            </a:r>
            <a:r>
              <a:rPr lang="es-ES" sz="1800">
                <a:solidFill>
                  <a:schemeClr val="accent2"/>
                </a:solidFill>
              </a:rPr>
              <a:t>, string </a:t>
            </a:r>
            <a:r>
              <a:rPr lang="es-ES" sz="1800">
                <a:solidFill>
                  <a:srgbClr val="FF0066"/>
                </a:solidFill>
              </a:rPr>
              <a:t>cue</a:t>
            </a:r>
            <a:r>
              <a:rPr lang="es-ES" sz="1800">
                <a:solidFill>
                  <a:schemeClr val="accent2"/>
                </a:solidFill>
              </a:rPr>
              <a:t>, double </a:t>
            </a:r>
            <a:r>
              <a:rPr lang="es-ES" sz="1800">
                <a:solidFill>
                  <a:srgbClr val="FF0066"/>
                </a:solidFill>
              </a:rPr>
              <a:t>saldo</a:t>
            </a:r>
            <a:r>
              <a:rPr lang="es-ES" sz="1800">
                <a:solidFill>
                  <a:schemeClr val="accent2"/>
                </a:solidFill>
              </a:rPr>
              <a:t>, double </a:t>
            </a:r>
            <a:r>
              <a:rPr lang="es-ES" sz="1800">
                <a:solidFill>
                  <a:srgbClr val="FF0066"/>
                </a:solidFill>
              </a:rPr>
              <a:t>tipo</a:t>
            </a:r>
            <a:r>
              <a:rPr lang="es-ES" sz="1800">
                <a:solidFill>
                  <a:schemeClr val="accent2"/>
                </a:solidFill>
              </a:rPr>
              <a:t>, double </a:t>
            </a:r>
            <a:r>
              <a:rPr lang="es-ES" sz="1800">
                <a:solidFill>
                  <a:schemeClr val="folHlink"/>
                </a:solidFill>
              </a:rPr>
              <a:t>mant</a:t>
            </a:r>
            <a:r>
              <a:rPr lang="es-ES" sz="1800">
                <a:solidFill>
                  <a:schemeClr val="accent2"/>
                </a:solidFill>
              </a:rPr>
              <a:t>)</a:t>
            </a:r>
            <a:r>
              <a:rPr lang="es-ES" sz="1800" b="1">
                <a:solidFill>
                  <a:schemeClr val="accent2"/>
                </a:solidFill>
              </a:rPr>
              <a:t> : </a:t>
            </a:r>
          </a:p>
          <a:p>
            <a:pPr>
              <a:lnSpc>
                <a:spcPct val="90000"/>
              </a:lnSpc>
              <a:buFontTx/>
              <a:buNone/>
            </a:pPr>
            <a:r>
              <a:rPr lang="es-ES" sz="1800" b="1">
                <a:solidFill>
                  <a:schemeClr val="accent2"/>
                </a:solidFill>
              </a:rPr>
              <a:t>Cuenta</a:t>
            </a:r>
            <a:r>
              <a:rPr lang="es-ES" sz="1800">
                <a:solidFill>
                  <a:schemeClr val="accent2"/>
                </a:solidFill>
              </a:rPr>
              <a:t>(</a:t>
            </a:r>
            <a:r>
              <a:rPr lang="es-ES" sz="1800">
                <a:solidFill>
                  <a:srgbClr val="FF0066"/>
                </a:solidFill>
              </a:rPr>
              <a:t>nom, cue, saldo, tipo</a:t>
            </a:r>
            <a:r>
              <a:rPr lang="es-ES" sz="1800">
                <a:solidFill>
                  <a:schemeClr val="accent2"/>
                </a:solidFill>
              </a:rPr>
              <a:t>), </a:t>
            </a:r>
            <a:r>
              <a:rPr lang="es-ES" sz="1600" b="1">
                <a:solidFill>
                  <a:schemeClr val="accent2"/>
                </a:solidFill>
              </a:rPr>
              <a:t>cuotaMantenimiento</a:t>
            </a:r>
            <a:r>
              <a:rPr lang="es-ES" sz="1800">
                <a:solidFill>
                  <a:schemeClr val="accent2"/>
                </a:solidFill>
              </a:rPr>
              <a:t>(</a:t>
            </a:r>
            <a:r>
              <a:rPr lang="es-ES" sz="1800">
                <a:solidFill>
                  <a:schemeClr val="folHlink"/>
                </a:solidFill>
              </a:rPr>
              <a:t>mant</a:t>
            </a:r>
            <a:r>
              <a:rPr lang="es-ES" sz="1800">
                <a:solidFill>
                  <a:schemeClr val="accent2"/>
                </a:solidFill>
              </a:rPr>
              <a:t>){</a:t>
            </a:r>
          </a:p>
          <a:p>
            <a:pPr lvl="1">
              <a:lnSpc>
                <a:spcPct val="90000"/>
              </a:lnSpc>
              <a:buFontTx/>
              <a:buNone/>
            </a:pPr>
            <a:r>
              <a:rPr lang="es-ES" sz="1800">
                <a:solidFill>
                  <a:schemeClr val="accent2"/>
                </a:solidFill>
              </a:rPr>
              <a:t>// Cuerpo del constructor…</a:t>
            </a:r>
          </a:p>
          <a:p>
            <a:pPr lvl="1">
              <a:lnSpc>
                <a:spcPct val="90000"/>
              </a:lnSpc>
              <a:buFontTx/>
              <a:buNone/>
            </a:pPr>
            <a:r>
              <a:rPr lang="es-ES" sz="1800">
                <a:solidFill>
                  <a:schemeClr val="accent2"/>
                </a:solidFill>
              </a:rPr>
              <a:t>}</a:t>
            </a:r>
          </a:p>
          <a:p>
            <a:pPr lvl="1">
              <a:lnSpc>
                <a:spcPct val="90000"/>
              </a:lnSpc>
              <a:buFontTx/>
              <a:buNone/>
            </a:pPr>
            <a:endParaRPr lang="es-ES" sz="1800">
              <a:solidFill>
                <a:schemeClr val="accent2"/>
              </a:solidFill>
            </a:endParaRPr>
          </a:p>
          <a:p>
            <a:pPr lvl="1">
              <a:lnSpc>
                <a:spcPct val="90000"/>
              </a:lnSpc>
              <a:buFontTx/>
              <a:buNone/>
            </a:pPr>
            <a:r>
              <a:rPr lang="es-ES" sz="1800">
                <a:solidFill>
                  <a:schemeClr val="accent2"/>
                </a:solidFill>
              </a:rPr>
              <a:t>main() { // podemos definir…</a:t>
            </a:r>
          </a:p>
          <a:p>
            <a:pPr lvl="1">
              <a:lnSpc>
                <a:spcPct val="90000"/>
              </a:lnSpc>
              <a:buFontTx/>
              <a:buNone/>
            </a:pPr>
            <a:r>
              <a:rPr lang="es-ES" sz="1800">
                <a:solidFill>
                  <a:schemeClr val="accent2"/>
                </a:solidFill>
              </a:rPr>
              <a:t>	CuentaAhorro c1; // saltarán los constructores por defecto.</a:t>
            </a:r>
          </a:p>
          <a:p>
            <a:pPr lvl="1">
              <a:lnSpc>
                <a:spcPct val="90000"/>
              </a:lnSpc>
              <a:buFontTx/>
              <a:buNone/>
            </a:pPr>
            <a:r>
              <a:rPr lang="es-ES" sz="1800">
                <a:solidFill>
                  <a:schemeClr val="accent2"/>
                </a:solidFill>
              </a:rPr>
              <a:t>	CuentaAhorro c2(“cliente2”, “10101102”, 2000, 1.75, 10);</a:t>
            </a:r>
          </a:p>
          <a:p>
            <a:pPr lvl="1">
              <a:lnSpc>
                <a:spcPct val="90000"/>
              </a:lnSpc>
              <a:buFontTx/>
              <a:buNone/>
            </a:pPr>
            <a:r>
              <a:rPr lang="es-ES" sz="1800">
                <a:solidFill>
                  <a:schemeClr val="accent2"/>
                </a:solidFill>
              </a:rPr>
              <a:t>}</a:t>
            </a:r>
          </a:p>
          <a:p>
            <a:pPr lvl="1">
              <a:lnSpc>
                <a:spcPct val="90000"/>
              </a:lnSpc>
              <a:buFontTx/>
              <a:buNone/>
            </a:pPr>
            <a:endParaRPr lang="es-ES" sz="1800">
              <a:solidFill>
                <a:schemeClr val="accent2"/>
              </a:solidFill>
            </a:endParaRPr>
          </a:p>
          <a:p>
            <a:pPr lvl="1">
              <a:lnSpc>
                <a:spcPct val="90000"/>
              </a:lnSpc>
              <a:buFontTx/>
              <a:buNone/>
            </a:pPr>
            <a:r>
              <a:rPr lang="es-ES" sz="1800">
                <a:solidFill>
                  <a:schemeClr val="accent2"/>
                </a:solidFill>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3E8218E-11F8-4635-8C49-8EA41A104439}" type="slidenum">
              <a:rPr lang="es-ES">
                <a:solidFill>
                  <a:srgbClr val="000000"/>
                </a:solidFill>
              </a:rPr>
              <a:pPr/>
              <a:t>89</a:t>
            </a:fld>
            <a:endParaRPr lang="es-ES">
              <a:solidFill>
                <a:srgbClr val="000000"/>
              </a:solidFill>
            </a:endParaRPr>
          </a:p>
        </p:txBody>
      </p:sp>
      <p:sp>
        <p:nvSpPr>
          <p:cNvPr id="302082" name="Rectangle 2"/>
          <p:cNvSpPr>
            <a:spLocks noGrp="1" noChangeArrowheads="1"/>
          </p:cNvSpPr>
          <p:nvPr>
            <p:ph type="title"/>
          </p:nvPr>
        </p:nvSpPr>
        <p:spPr/>
        <p:txBody>
          <a:bodyPr/>
          <a:lstStyle/>
          <a:p>
            <a:r>
              <a:rPr lang="es-ES"/>
              <a:t>Copia de Objetos</a:t>
            </a:r>
          </a:p>
        </p:txBody>
      </p:sp>
      <p:sp>
        <p:nvSpPr>
          <p:cNvPr id="302083" name="Rectangle 3"/>
          <p:cNvSpPr>
            <a:spLocks noGrp="1" noChangeArrowheads="1"/>
          </p:cNvSpPr>
          <p:nvPr>
            <p:ph type="body" idx="1"/>
          </p:nvPr>
        </p:nvSpPr>
        <p:spPr>
          <a:xfrm>
            <a:off x="457200" y="1600200"/>
            <a:ext cx="8229600" cy="5029200"/>
          </a:xfrm>
        </p:spPr>
        <p:txBody>
          <a:bodyPr/>
          <a:lstStyle/>
          <a:p>
            <a:r>
              <a:rPr lang="es-ES" sz="2800">
                <a:solidFill>
                  <a:schemeClr val="accent2"/>
                </a:solidFill>
              </a:rPr>
              <a:t>La copia de objetos se lleva a cabo mediante el operador = y el constructor copia.</a:t>
            </a:r>
          </a:p>
          <a:p>
            <a:pPr>
              <a:buFontTx/>
              <a:buNone/>
            </a:pPr>
            <a:endParaRPr lang="es-ES" sz="2800">
              <a:solidFill>
                <a:schemeClr val="accent2"/>
              </a:solidFill>
            </a:endParaRPr>
          </a:p>
          <a:p>
            <a:pPr>
              <a:buFontTx/>
              <a:buNone/>
            </a:pPr>
            <a:r>
              <a:rPr lang="es-ES" sz="2800">
                <a:solidFill>
                  <a:schemeClr val="accent2"/>
                </a:solidFill>
              </a:rPr>
              <a:t>main(){</a:t>
            </a:r>
          </a:p>
          <a:p>
            <a:pPr>
              <a:buFontTx/>
              <a:buNone/>
            </a:pPr>
            <a:r>
              <a:rPr lang="es-ES" sz="2800">
                <a:solidFill>
                  <a:schemeClr val="accent2"/>
                </a:solidFill>
              </a:rPr>
              <a:t>	CuentaAhorro c1;</a:t>
            </a:r>
          </a:p>
          <a:p>
            <a:pPr>
              <a:buFontTx/>
              <a:buNone/>
            </a:pPr>
            <a:r>
              <a:rPr lang="es-ES" sz="2800">
                <a:solidFill>
                  <a:schemeClr val="accent2"/>
                </a:solidFill>
              </a:rPr>
              <a:t>	CuentaAhorro c2(“cliente2”,”0101292”,2000, 1.75, 10);</a:t>
            </a:r>
          </a:p>
          <a:p>
            <a:pPr>
              <a:buFontTx/>
              <a:buNone/>
            </a:pPr>
            <a:endParaRPr lang="es-ES" sz="2800">
              <a:solidFill>
                <a:schemeClr val="accent2"/>
              </a:solidFill>
            </a:endParaRPr>
          </a:p>
          <a:p>
            <a:pPr>
              <a:buFontTx/>
              <a:buNone/>
            </a:pPr>
            <a:r>
              <a:rPr lang="es-ES" sz="2800">
                <a:solidFill>
                  <a:schemeClr val="accent2"/>
                </a:solidFill>
              </a:rPr>
              <a:t>	c1 = c2; // Salta el operador de asignación.</a:t>
            </a:r>
          </a:p>
          <a:p>
            <a:pPr>
              <a:buFontTx/>
              <a:buNone/>
            </a:pPr>
            <a:r>
              <a:rPr lang="es-ES" sz="2800">
                <a:solidFill>
                  <a:schemeClr val="accent2"/>
                </a:solidFill>
              </a:rPr>
              <a:t>	CuentaAhorro c3 = c2; // Constructor por copia.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1C1DD18C-F61F-4D69-AB68-0372AEDA4E6F}" type="slidenum">
              <a:rPr lang="es-ES">
                <a:solidFill>
                  <a:srgbClr val="000000"/>
                </a:solidFill>
              </a:rPr>
              <a:pPr/>
              <a:t>9</a:t>
            </a:fld>
            <a:endParaRPr lang="es-ES">
              <a:solidFill>
                <a:srgbClr val="000000"/>
              </a:solidFill>
            </a:endParaRPr>
          </a:p>
        </p:txBody>
      </p:sp>
      <p:sp>
        <p:nvSpPr>
          <p:cNvPr id="166914" name="Rectangle 2"/>
          <p:cNvSpPr>
            <a:spLocks noGrp="1" noChangeArrowheads="1"/>
          </p:cNvSpPr>
          <p:nvPr>
            <p:ph type="title"/>
          </p:nvPr>
        </p:nvSpPr>
        <p:spPr>
          <a:xfrm>
            <a:off x="457200" y="0"/>
            <a:ext cx="8229600" cy="792163"/>
          </a:xfrm>
        </p:spPr>
        <p:txBody>
          <a:bodyPr/>
          <a:lstStyle/>
          <a:p>
            <a:r>
              <a:rPr lang="es-ES"/>
              <a:t>Ejemplo</a:t>
            </a:r>
          </a:p>
        </p:txBody>
      </p:sp>
      <p:sp>
        <p:nvSpPr>
          <p:cNvPr id="166916" name="Rectangle 4"/>
          <p:cNvSpPr>
            <a:spLocks noGrp="1" noChangeArrowheads="1"/>
          </p:cNvSpPr>
          <p:nvPr>
            <p:ph type="body" sz="half" idx="1"/>
          </p:nvPr>
        </p:nvSpPr>
        <p:spPr>
          <a:xfrm>
            <a:off x="457200" y="838200"/>
            <a:ext cx="4038600" cy="5867400"/>
          </a:xfrm>
        </p:spPr>
        <p:txBody>
          <a:bodyPr/>
          <a:lstStyle/>
          <a:p>
            <a:pPr>
              <a:lnSpc>
                <a:spcPct val="80000"/>
              </a:lnSpc>
              <a:buFontTx/>
              <a:buNone/>
            </a:pPr>
            <a:r>
              <a:rPr lang="es-ES" sz="1400">
                <a:solidFill>
                  <a:schemeClr val="accent2"/>
                </a:solidFill>
              </a:rPr>
              <a:t>#if !defined( _CIRCULO_H_ )</a:t>
            </a:r>
          </a:p>
          <a:p>
            <a:pPr>
              <a:lnSpc>
                <a:spcPct val="80000"/>
              </a:lnSpc>
              <a:buFontTx/>
              <a:buNone/>
            </a:pPr>
            <a:r>
              <a:rPr lang="es-ES" sz="1400">
                <a:solidFill>
                  <a:schemeClr val="accent2"/>
                </a:solidFill>
              </a:rPr>
              <a:t>#define _CIRCULO_H_</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class </a:t>
            </a:r>
            <a:r>
              <a:rPr lang="es-ES" sz="1400" b="1">
                <a:solidFill>
                  <a:schemeClr val="accent2"/>
                </a:solidFill>
              </a:rPr>
              <a:t>Circulo</a:t>
            </a:r>
          </a:p>
          <a:p>
            <a:pPr>
              <a:lnSpc>
                <a:spcPct val="80000"/>
              </a:lnSpc>
              <a:buFontTx/>
              <a:buNone/>
            </a:pPr>
            <a:r>
              <a:rPr lang="es-ES" sz="1400">
                <a:solidFill>
                  <a:schemeClr val="accent2"/>
                </a:solidFill>
              </a:rPr>
              <a:t>{</a:t>
            </a:r>
          </a:p>
          <a:p>
            <a:pPr>
              <a:lnSpc>
                <a:spcPct val="80000"/>
              </a:lnSpc>
              <a:buFontTx/>
              <a:buNone/>
            </a:pPr>
            <a:r>
              <a:rPr lang="es-ES" sz="1400">
                <a:solidFill>
                  <a:schemeClr val="accent2"/>
                </a:solidFill>
              </a:rPr>
              <a:t>  // miembros privados</a:t>
            </a:r>
          </a:p>
          <a:p>
            <a:pPr>
              <a:lnSpc>
                <a:spcPct val="80000"/>
              </a:lnSpc>
              <a:buFontTx/>
              <a:buNone/>
            </a:pPr>
            <a:r>
              <a:rPr lang="es-ES" sz="1400">
                <a:solidFill>
                  <a:schemeClr val="accent2"/>
                </a:solidFill>
              </a:rPr>
              <a:t>  private:</a:t>
            </a:r>
          </a:p>
          <a:p>
            <a:pPr>
              <a:lnSpc>
                <a:spcPct val="80000"/>
              </a:lnSpc>
              <a:buFontTx/>
              <a:buNone/>
            </a:pPr>
            <a:r>
              <a:rPr lang="es-ES" sz="1400">
                <a:solidFill>
                  <a:schemeClr val="accent2"/>
                </a:solidFill>
              </a:rPr>
              <a:t>    double x, y;     // coordenadas del centro</a:t>
            </a:r>
          </a:p>
          <a:p>
            <a:pPr>
              <a:lnSpc>
                <a:spcPct val="80000"/>
              </a:lnSpc>
              <a:buFontTx/>
              <a:buNone/>
            </a:pPr>
            <a:r>
              <a:rPr lang="es-ES" sz="1400">
                <a:solidFill>
                  <a:schemeClr val="accent2"/>
                </a:solidFill>
              </a:rPr>
              <a:t>    double radio;    // radio del círculo</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  // miembros protegidos</a:t>
            </a:r>
          </a:p>
          <a:p>
            <a:pPr>
              <a:lnSpc>
                <a:spcPct val="80000"/>
              </a:lnSpc>
              <a:buFontTx/>
              <a:buNone/>
            </a:pPr>
            <a:r>
              <a:rPr lang="es-ES" sz="1400">
                <a:solidFill>
                  <a:schemeClr val="accent2"/>
                </a:solidFill>
              </a:rPr>
              <a:t>  protected:</a:t>
            </a:r>
          </a:p>
          <a:p>
            <a:pPr>
              <a:lnSpc>
                <a:spcPct val="80000"/>
              </a:lnSpc>
              <a:buFontTx/>
              <a:buNone/>
            </a:pPr>
            <a:r>
              <a:rPr lang="es-ES" sz="1400">
                <a:solidFill>
                  <a:schemeClr val="accent2"/>
                </a:solidFill>
              </a:rPr>
              <a:t>    void msgEsNegativo();</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  // miembros públicos</a:t>
            </a:r>
          </a:p>
          <a:p>
            <a:pPr>
              <a:lnSpc>
                <a:spcPct val="80000"/>
              </a:lnSpc>
              <a:buFontTx/>
              <a:buNone/>
            </a:pPr>
            <a:r>
              <a:rPr lang="es-ES" sz="1400">
                <a:solidFill>
                  <a:schemeClr val="accent2"/>
                </a:solidFill>
              </a:rPr>
              <a:t>  public:</a:t>
            </a:r>
          </a:p>
          <a:p>
            <a:pPr>
              <a:lnSpc>
                <a:spcPct val="80000"/>
              </a:lnSpc>
              <a:buFontTx/>
              <a:buNone/>
            </a:pPr>
            <a:r>
              <a:rPr lang="es-ES" sz="1400">
                <a:solidFill>
                  <a:schemeClr val="accent2"/>
                </a:solidFill>
              </a:rPr>
              <a:t>    Circulo() {} // constructor sin parámetros</a:t>
            </a:r>
          </a:p>
          <a:p>
            <a:pPr>
              <a:lnSpc>
                <a:spcPct val="80000"/>
              </a:lnSpc>
              <a:buFontTx/>
              <a:buNone/>
            </a:pPr>
            <a:r>
              <a:rPr lang="es-ES" sz="1400">
                <a:solidFill>
                  <a:schemeClr val="accent2"/>
                </a:solidFill>
              </a:rPr>
              <a:t>    Circulo(double cx, double cy, double r); // constructor</a:t>
            </a:r>
          </a:p>
          <a:p>
            <a:pPr>
              <a:lnSpc>
                <a:spcPct val="80000"/>
              </a:lnSpc>
              <a:buFontTx/>
              <a:buNone/>
            </a:pPr>
            <a:r>
              <a:rPr lang="es-ES" sz="1400">
                <a:solidFill>
                  <a:schemeClr val="accent2"/>
                </a:solidFill>
              </a:rPr>
              <a:t>    double longCircunferencia();</a:t>
            </a:r>
          </a:p>
          <a:p>
            <a:pPr>
              <a:lnSpc>
                <a:spcPct val="80000"/>
              </a:lnSpc>
              <a:buFontTx/>
              <a:buNone/>
            </a:pPr>
            <a:r>
              <a:rPr lang="es-ES" sz="1400">
                <a:solidFill>
                  <a:schemeClr val="accent2"/>
                </a:solidFill>
              </a:rPr>
              <a:t>    double areaCirculo();</a:t>
            </a:r>
          </a:p>
          <a:p>
            <a:pPr>
              <a:lnSpc>
                <a:spcPct val="80000"/>
              </a:lnSpc>
              <a:buFontTx/>
              <a:buNone/>
            </a:pPr>
            <a:r>
              <a:rPr lang="es-ES" sz="1400">
                <a:solidFill>
                  <a:schemeClr val="accent2"/>
                </a:solidFill>
              </a:rPr>
              <a:t>};</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#endif // _CIRCULO_H_</a:t>
            </a:r>
          </a:p>
        </p:txBody>
      </p:sp>
      <p:sp>
        <p:nvSpPr>
          <p:cNvPr id="166917" name="Rectangle 5"/>
          <p:cNvSpPr>
            <a:spLocks noGrp="1" noChangeArrowheads="1"/>
          </p:cNvSpPr>
          <p:nvPr>
            <p:ph type="body" sz="half" idx="2"/>
          </p:nvPr>
        </p:nvSpPr>
        <p:spPr>
          <a:xfrm>
            <a:off x="4648200" y="685800"/>
            <a:ext cx="4038600" cy="5943600"/>
          </a:xfrm>
        </p:spPr>
        <p:txBody>
          <a:bodyPr/>
          <a:lstStyle/>
          <a:p>
            <a:pPr>
              <a:lnSpc>
                <a:spcPct val="80000"/>
              </a:lnSpc>
              <a:buFontTx/>
              <a:buNone/>
            </a:pPr>
            <a:r>
              <a:rPr lang="es-ES" sz="1400">
                <a:solidFill>
                  <a:schemeClr val="accent2"/>
                </a:solidFill>
              </a:rPr>
              <a:t>#include &lt;iostream&gt;</a:t>
            </a:r>
          </a:p>
          <a:p>
            <a:pPr>
              <a:lnSpc>
                <a:spcPct val="80000"/>
              </a:lnSpc>
              <a:buFontTx/>
              <a:buNone/>
            </a:pPr>
            <a:r>
              <a:rPr lang="es-ES" sz="1400" b="1">
                <a:solidFill>
                  <a:schemeClr val="accent2"/>
                </a:solidFill>
              </a:rPr>
              <a:t>#include "circulo.h"</a:t>
            </a:r>
          </a:p>
          <a:p>
            <a:pPr>
              <a:lnSpc>
                <a:spcPct val="80000"/>
              </a:lnSpc>
              <a:buFontTx/>
              <a:buNone/>
            </a:pPr>
            <a:r>
              <a:rPr lang="es-ES" sz="1400">
                <a:solidFill>
                  <a:schemeClr val="accent2"/>
                </a:solidFill>
              </a:rPr>
              <a:t>using namespace std;</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void Circulo::msgEsNegativo()</a:t>
            </a:r>
          </a:p>
          <a:p>
            <a:pPr>
              <a:lnSpc>
                <a:spcPct val="80000"/>
              </a:lnSpc>
              <a:buFontTx/>
              <a:buNone/>
            </a:pPr>
            <a:r>
              <a:rPr lang="es-ES" sz="1400">
                <a:solidFill>
                  <a:schemeClr val="accent2"/>
                </a:solidFill>
              </a:rPr>
              <a:t>{</a:t>
            </a:r>
          </a:p>
          <a:p>
            <a:pPr>
              <a:lnSpc>
                <a:spcPct val="80000"/>
              </a:lnSpc>
              <a:buFontTx/>
              <a:buNone/>
            </a:pPr>
            <a:r>
              <a:rPr lang="es-ES" sz="1400">
                <a:solidFill>
                  <a:schemeClr val="accent2"/>
                </a:solidFill>
              </a:rPr>
              <a:t>  cout &lt;&lt; "El radio es negativo. Se convierte a positivo\n";</a:t>
            </a:r>
          </a:p>
          <a:p>
            <a:pPr>
              <a:lnSpc>
                <a:spcPct val="80000"/>
              </a:lnSpc>
              <a:buFontTx/>
              <a:buNone/>
            </a:pPr>
            <a:r>
              <a:rPr lang="es-ES" sz="1400">
                <a:solidFill>
                  <a:schemeClr val="accent2"/>
                </a:solidFill>
              </a:rPr>
              <a:t>}</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Circulo::Circulo(double cx, double cy, double r) {</a:t>
            </a:r>
          </a:p>
          <a:p>
            <a:pPr>
              <a:lnSpc>
                <a:spcPct val="80000"/>
              </a:lnSpc>
              <a:buFontTx/>
              <a:buNone/>
            </a:pPr>
            <a:r>
              <a:rPr lang="es-ES" sz="1400">
                <a:solidFill>
                  <a:schemeClr val="accent2"/>
                </a:solidFill>
              </a:rPr>
              <a:t>  x = cx; y = cy;</a:t>
            </a:r>
          </a:p>
          <a:p>
            <a:pPr>
              <a:lnSpc>
                <a:spcPct val="80000"/>
              </a:lnSpc>
              <a:buFontTx/>
              <a:buNone/>
            </a:pPr>
            <a:r>
              <a:rPr lang="es-ES" sz="1400">
                <a:solidFill>
                  <a:schemeClr val="accent2"/>
                </a:solidFill>
              </a:rPr>
              <a:t>  if (r &lt; 0)</a:t>
            </a:r>
          </a:p>
          <a:p>
            <a:pPr>
              <a:lnSpc>
                <a:spcPct val="80000"/>
              </a:lnSpc>
              <a:buFontTx/>
              <a:buNone/>
            </a:pPr>
            <a:r>
              <a:rPr lang="es-ES" sz="1400">
                <a:solidFill>
                  <a:schemeClr val="accent2"/>
                </a:solidFill>
              </a:rPr>
              <a:t>  {</a:t>
            </a:r>
          </a:p>
          <a:p>
            <a:pPr>
              <a:lnSpc>
                <a:spcPct val="80000"/>
              </a:lnSpc>
              <a:buFontTx/>
              <a:buNone/>
            </a:pPr>
            <a:r>
              <a:rPr lang="es-ES" sz="1400">
                <a:solidFill>
                  <a:schemeClr val="accent2"/>
                </a:solidFill>
              </a:rPr>
              <a:t>    msgEsNegativo();</a:t>
            </a:r>
          </a:p>
          <a:p>
            <a:pPr>
              <a:lnSpc>
                <a:spcPct val="80000"/>
              </a:lnSpc>
              <a:buFontTx/>
              <a:buNone/>
            </a:pPr>
            <a:r>
              <a:rPr lang="es-ES" sz="1400">
                <a:solidFill>
                  <a:schemeClr val="accent2"/>
                </a:solidFill>
              </a:rPr>
              <a:t>    r = -r;</a:t>
            </a:r>
          </a:p>
          <a:p>
            <a:pPr>
              <a:lnSpc>
                <a:spcPct val="80000"/>
              </a:lnSpc>
              <a:buFontTx/>
              <a:buNone/>
            </a:pPr>
            <a:r>
              <a:rPr lang="es-ES" sz="1400">
                <a:solidFill>
                  <a:schemeClr val="accent2"/>
                </a:solidFill>
              </a:rPr>
              <a:t>  }</a:t>
            </a:r>
          </a:p>
          <a:p>
            <a:pPr>
              <a:lnSpc>
                <a:spcPct val="80000"/>
              </a:lnSpc>
              <a:buFontTx/>
              <a:buNone/>
            </a:pPr>
            <a:r>
              <a:rPr lang="es-ES" sz="1400">
                <a:solidFill>
                  <a:schemeClr val="accent2"/>
                </a:solidFill>
              </a:rPr>
              <a:t>  radio = r;</a:t>
            </a:r>
          </a:p>
          <a:p>
            <a:pPr>
              <a:lnSpc>
                <a:spcPct val="80000"/>
              </a:lnSpc>
              <a:buFontTx/>
              <a:buNone/>
            </a:pPr>
            <a:r>
              <a:rPr lang="es-ES" sz="1400">
                <a:solidFill>
                  <a:schemeClr val="accent2"/>
                </a:solidFill>
              </a:rPr>
              <a:t>}</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double Circulo::longCircunferencia(){</a:t>
            </a:r>
          </a:p>
          <a:p>
            <a:pPr>
              <a:lnSpc>
                <a:spcPct val="80000"/>
              </a:lnSpc>
              <a:buFontTx/>
              <a:buNone/>
            </a:pPr>
            <a:r>
              <a:rPr lang="es-ES" sz="1400">
                <a:solidFill>
                  <a:schemeClr val="accent2"/>
                </a:solidFill>
              </a:rPr>
              <a:t>  return 2 * 3.1415926 * radio;</a:t>
            </a:r>
          </a:p>
          <a:p>
            <a:pPr>
              <a:lnSpc>
                <a:spcPct val="80000"/>
              </a:lnSpc>
              <a:buFontTx/>
              <a:buNone/>
            </a:pPr>
            <a:r>
              <a:rPr lang="es-ES" sz="1400">
                <a:solidFill>
                  <a:schemeClr val="accent2"/>
                </a:solidFill>
              </a:rPr>
              <a:t>}</a:t>
            </a:r>
          </a:p>
          <a:p>
            <a:pPr>
              <a:lnSpc>
                <a:spcPct val="80000"/>
              </a:lnSpc>
              <a:buFontTx/>
              <a:buNone/>
            </a:pPr>
            <a:endParaRPr lang="es-ES" sz="1400">
              <a:solidFill>
                <a:schemeClr val="accent2"/>
              </a:solidFill>
            </a:endParaRPr>
          </a:p>
          <a:p>
            <a:pPr>
              <a:lnSpc>
                <a:spcPct val="80000"/>
              </a:lnSpc>
              <a:buFontTx/>
              <a:buNone/>
            </a:pPr>
            <a:r>
              <a:rPr lang="es-ES" sz="1400">
                <a:solidFill>
                  <a:schemeClr val="accent2"/>
                </a:solidFill>
              </a:rPr>
              <a:t>double Circulo::areaCirculo(){</a:t>
            </a:r>
          </a:p>
          <a:p>
            <a:pPr>
              <a:lnSpc>
                <a:spcPct val="80000"/>
              </a:lnSpc>
              <a:buFontTx/>
              <a:buNone/>
            </a:pPr>
            <a:r>
              <a:rPr lang="es-ES" sz="1400">
                <a:solidFill>
                  <a:schemeClr val="accent2"/>
                </a:solidFill>
              </a:rPr>
              <a:t>  return 3.1415926 * radio * radio;</a:t>
            </a:r>
          </a:p>
          <a:p>
            <a:pPr>
              <a:lnSpc>
                <a:spcPct val="80000"/>
              </a:lnSpc>
              <a:buFontTx/>
              <a:buNone/>
            </a:pPr>
            <a:r>
              <a:rPr lang="es-ES" sz="1400">
                <a:solidFill>
                  <a:schemeClr val="accent2"/>
                </a:solidFill>
              </a:rPr>
              <a:t>}</a:t>
            </a:r>
          </a:p>
          <a:p>
            <a:pPr>
              <a:lnSpc>
                <a:spcPct val="80000"/>
              </a:lnSpc>
              <a:buFontTx/>
              <a:buNone/>
            </a:pPr>
            <a:endParaRPr lang="es-ES" sz="1400">
              <a:solidFill>
                <a:schemeClr val="accent2"/>
              </a:solidFill>
            </a:endParaRPr>
          </a:p>
          <a:p>
            <a:pPr>
              <a:lnSpc>
                <a:spcPct val="80000"/>
              </a:lnSpc>
              <a:buFontTx/>
              <a:buNone/>
            </a:pPr>
            <a:endParaRPr lang="es-ES" sz="1400">
              <a:solidFill>
                <a:schemeClr val="accent2"/>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E750956-2347-4C31-BCBB-B36D35423843}" type="slidenum">
              <a:rPr lang="es-ES">
                <a:solidFill>
                  <a:srgbClr val="000000"/>
                </a:solidFill>
              </a:rPr>
              <a:pPr/>
              <a:t>90</a:t>
            </a:fld>
            <a:endParaRPr lang="es-ES">
              <a:solidFill>
                <a:srgbClr val="000000"/>
              </a:solidFill>
            </a:endParaRPr>
          </a:p>
        </p:txBody>
      </p:sp>
      <p:sp>
        <p:nvSpPr>
          <p:cNvPr id="303106" name="Rectangle 2"/>
          <p:cNvSpPr>
            <a:spLocks noGrp="1" noChangeArrowheads="1"/>
          </p:cNvSpPr>
          <p:nvPr>
            <p:ph type="title"/>
          </p:nvPr>
        </p:nvSpPr>
        <p:spPr/>
        <p:txBody>
          <a:bodyPr/>
          <a:lstStyle/>
          <a:p>
            <a:r>
              <a:rPr lang="es-ES"/>
              <a:t>Implementar constructor copia</a:t>
            </a:r>
          </a:p>
        </p:txBody>
      </p:sp>
      <p:sp>
        <p:nvSpPr>
          <p:cNvPr id="303107" name="Rectangle 3"/>
          <p:cNvSpPr>
            <a:spLocks noGrp="1" noChangeArrowheads="1"/>
          </p:cNvSpPr>
          <p:nvPr>
            <p:ph type="body" idx="1"/>
          </p:nvPr>
        </p:nvSpPr>
        <p:spPr/>
        <p:txBody>
          <a:bodyPr/>
          <a:lstStyle/>
          <a:p>
            <a:r>
              <a:rPr lang="es-ES">
                <a:solidFill>
                  <a:schemeClr val="accent2"/>
                </a:solidFill>
              </a:rPr>
              <a:t>Si necesitáramos explicítamente implementar el constructor por copia en la clase CuentaAhorro:</a:t>
            </a:r>
          </a:p>
          <a:p>
            <a:endParaRPr lang="es-ES">
              <a:solidFill>
                <a:schemeClr val="accent2"/>
              </a:solidFill>
            </a:endParaRPr>
          </a:p>
          <a:p>
            <a:pPr>
              <a:buFontTx/>
              <a:buNone/>
            </a:pPr>
            <a:r>
              <a:rPr lang="es-ES" sz="2800">
                <a:solidFill>
                  <a:schemeClr val="accent2"/>
                </a:solidFill>
              </a:rPr>
              <a:t>CuentaAhorro::CuentaAhorro(const CuentaAhorro&amp; ca) : Cuenta(ca){</a:t>
            </a:r>
          </a:p>
          <a:p>
            <a:pPr>
              <a:buFontTx/>
              <a:buNone/>
            </a:pPr>
            <a:r>
              <a:rPr lang="es-ES" sz="2800">
                <a:solidFill>
                  <a:schemeClr val="accent2"/>
                </a:solidFill>
              </a:rPr>
              <a:t>	cuotaMantenimiento = ca.cuotaMantenimiento;</a:t>
            </a:r>
          </a:p>
          <a:p>
            <a:pPr>
              <a:buFontTx/>
              <a:buNone/>
            </a:pPr>
            <a:r>
              <a:rPr lang="es-ES" sz="2800">
                <a:solidFill>
                  <a:schemeClr val="accent2"/>
                </a:solidFill>
              </a:rPr>
              <a:t>}</a:t>
            </a:r>
          </a:p>
          <a:p>
            <a:pPr>
              <a:buFontTx/>
              <a:buNone/>
            </a:pPr>
            <a:endParaRPr lang="es-ES" sz="2800">
              <a:solidFill>
                <a:schemeClr val="accent2"/>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FA22939-055D-46A0-AC92-1C71E129DFF4}" type="slidenum">
              <a:rPr lang="es-ES">
                <a:solidFill>
                  <a:srgbClr val="000000"/>
                </a:solidFill>
              </a:rPr>
              <a:pPr/>
              <a:t>91</a:t>
            </a:fld>
            <a:endParaRPr lang="es-ES">
              <a:solidFill>
                <a:srgbClr val="000000"/>
              </a:solidFill>
            </a:endParaRPr>
          </a:p>
        </p:txBody>
      </p:sp>
      <p:sp>
        <p:nvSpPr>
          <p:cNvPr id="304130" name="Rectangle 2"/>
          <p:cNvSpPr>
            <a:spLocks noGrp="1" noChangeArrowheads="1"/>
          </p:cNvSpPr>
          <p:nvPr>
            <p:ph type="title"/>
          </p:nvPr>
        </p:nvSpPr>
        <p:spPr/>
        <p:txBody>
          <a:bodyPr/>
          <a:lstStyle/>
          <a:p>
            <a:r>
              <a:rPr lang="es-ES" sz="3600"/>
              <a:t>Implementar operador de Asignación</a:t>
            </a:r>
          </a:p>
        </p:txBody>
      </p:sp>
      <p:sp>
        <p:nvSpPr>
          <p:cNvPr id="304131" name="Rectangle 3"/>
          <p:cNvSpPr>
            <a:spLocks noGrp="1" noChangeArrowheads="1"/>
          </p:cNvSpPr>
          <p:nvPr>
            <p:ph type="body" idx="1"/>
          </p:nvPr>
        </p:nvSpPr>
        <p:spPr>
          <a:xfrm>
            <a:off x="457200" y="1600200"/>
            <a:ext cx="8229600" cy="5029200"/>
          </a:xfrm>
        </p:spPr>
        <p:txBody>
          <a:bodyPr/>
          <a:lstStyle/>
          <a:p>
            <a:pPr>
              <a:buFontTx/>
              <a:buNone/>
            </a:pPr>
            <a:r>
              <a:rPr lang="es-ES" sz="2000">
                <a:solidFill>
                  <a:schemeClr val="accent2"/>
                </a:solidFill>
              </a:rPr>
              <a:t>CuentaAhorro&amp; CuentaAhorro::operator=(const CuentaAhorro&amp; ca){</a:t>
            </a:r>
          </a:p>
          <a:p>
            <a:pPr>
              <a:buFontTx/>
              <a:buNone/>
            </a:pPr>
            <a:r>
              <a:rPr lang="es-ES" sz="2000">
                <a:solidFill>
                  <a:schemeClr val="accent2"/>
                </a:solidFill>
              </a:rPr>
              <a:t>	Cuenta::operator=(ca);</a:t>
            </a:r>
          </a:p>
          <a:p>
            <a:pPr>
              <a:buFontTx/>
              <a:buNone/>
            </a:pPr>
            <a:r>
              <a:rPr lang="es-ES" sz="2000">
                <a:solidFill>
                  <a:schemeClr val="accent2"/>
                </a:solidFill>
              </a:rPr>
              <a:t>	cuotaMantenimiento = ca.cuotaMantenimiento;</a:t>
            </a:r>
          </a:p>
          <a:p>
            <a:pPr>
              <a:buFontTx/>
              <a:buNone/>
            </a:pPr>
            <a:r>
              <a:rPr lang="es-ES" sz="2000">
                <a:solidFill>
                  <a:schemeClr val="accent2"/>
                </a:solidFill>
              </a:rPr>
              <a:t>	return *this;</a:t>
            </a:r>
          </a:p>
          <a:p>
            <a:pPr>
              <a:buFontTx/>
              <a:buNone/>
            </a:pPr>
            <a:r>
              <a:rPr lang="es-ES" sz="2000">
                <a:solidFill>
                  <a:schemeClr val="accent2"/>
                </a:solidFill>
              </a:rPr>
              <a:t>}</a:t>
            </a:r>
          </a:p>
          <a:p>
            <a:pPr>
              <a:buFontTx/>
              <a:buNone/>
            </a:pPr>
            <a:endParaRPr lang="es-ES" sz="2000">
              <a:solidFill>
                <a:schemeClr val="accent2"/>
              </a:solidFill>
            </a:endParaRPr>
          </a:p>
          <a:p>
            <a:r>
              <a:rPr lang="es-ES" sz="2000">
                <a:solidFill>
                  <a:schemeClr val="accent2"/>
                </a:solidFill>
              </a:rPr>
              <a:t>Cuando trabajamos con la herencia tenemos que tener en cuenta que cada objeto tiene su responsabilidad, de tal forma que todo lo que gestione la clase Base debe realizarlo ella. </a:t>
            </a:r>
          </a:p>
          <a:p>
            <a:endParaRPr lang="es-ES" sz="2000">
              <a:solidFill>
                <a:schemeClr val="accent2"/>
              </a:solidFill>
            </a:endParaRPr>
          </a:p>
          <a:p>
            <a:r>
              <a:rPr lang="es-ES" sz="2000">
                <a:solidFill>
                  <a:schemeClr val="accent2"/>
                </a:solidFill>
              </a:rPr>
              <a:t>Con herencia siempre nos apoyamos en lo que ya está hecho o en funcionalidades que me ofrecen, si no, la herencia no tendría sentido.</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7F043A2-850B-4D75-BE1D-AA2CF856B039}" type="slidenum">
              <a:rPr lang="es-ES">
                <a:solidFill>
                  <a:srgbClr val="000000"/>
                </a:solidFill>
              </a:rPr>
              <a:pPr/>
              <a:t>92</a:t>
            </a:fld>
            <a:endParaRPr lang="es-ES">
              <a:solidFill>
                <a:srgbClr val="000000"/>
              </a:solidFill>
            </a:endParaRPr>
          </a:p>
        </p:txBody>
      </p:sp>
      <p:sp>
        <p:nvSpPr>
          <p:cNvPr id="305154" name="Rectangle 2"/>
          <p:cNvSpPr>
            <a:spLocks noGrp="1" noChangeArrowheads="1"/>
          </p:cNvSpPr>
          <p:nvPr>
            <p:ph type="title"/>
          </p:nvPr>
        </p:nvSpPr>
        <p:spPr/>
        <p:txBody>
          <a:bodyPr/>
          <a:lstStyle/>
          <a:p>
            <a:r>
              <a:rPr lang="es-ES"/>
              <a:t>Destructores</a:t>
            </a:r>
          </a:p>
        </p:txBody>
      </p:sp>
      <p:sp>
        <p:nvSpPr>
          <p:cNvPr id="305155" name="Rectangle 3"/>
          <p:cNvSpPr>
            <a:spLocks noGrp="1" noChangeArrowheads="1"/>
          </p:cNvSpPr>
          <p:nvPr>
            <p:ph type="body" idx="1"/>
          </p:nvPr>
        </p:nvSpPr>
        <p:spPr>
          <a:xfrm>
            <a:off x="457200" y="1600200"/>
            <a:ext cx="8229600" cy="5029200"/>
          </a:xfrm>
        </p:spPr>
        <p:txBody>
          <a:bodyPr/>
          <a:lstStyle/>
          <a:p>
            <a:pPr>
              <a:lnSpc>
                <a:spcPct val="90000"/>
              </a:lnSpc>
            </a:pPr>
            <a:r>
              <a:rPr lang="es-ES" sz="2400">
                <a:solidFill>
                  <a:schemeClr val="accent2"/>
                </a:solidFill>
              </a:rPr>
              <a:t>El destructor de la clase base NO es heredado por sus clases derivadas.</a:t>
            </a:r>
          </a:p>
          <a:p>
            <a:pPr>
              <a:lnSpc>
                <a:spcPct val="90000"/>
              </a:lnSpc>
            </a:pPr>
            <a:endParaRPr lang="es-ES" sz="2400">
              <a:solidFill>
                <a:schemeClr val="accent2"/>
              </a:solidFill>
            </a:endParaRPr>
          </a:p>
          <a:p>
            <a:pPr>
              <a:lnSpc>
                <a:spcPct val="90000"/>
              </a:lnSpc>
            </a:pPr>
            <a:r>
              <a:rPr lang="es-ES" sz="2400">
                <a:solidFill>
                  <a:schemeClr val="accent2"/>
                </a:solidFill>
              </a:rPr>
              <a:t>El orden en que se van a destruir los objetos es inverso a como se han creado. </a:t>
            </a:r>
          </a:p>
          <a:p>
            <a:pPr>
              <a:lnSpc>
                <a:spcPct val="90000"/>
              </a:lnSpc>
            </a:pPr>
            <a:endParaRPr lang="es-ES" sz="2400">
              <a:solidFill>
                <a:schemeClr val="accent2"/>
              </a:solidFill>
            </a:endParaRPr>
          </a:p>
          <a:p>
            <a:pPr>
              <a:lnSpc>
                <a:spcPct val="90000"/>
              </a:lnSpc>
            </a:pPr>
            <a:r>
              <a:rPr lang="es-ES" sz="2400">
                <a:solidFill>
                  <a:schemeClr val="accent2"/>
                </a:solidFill>
              </a:rPr>
              <a:t>En el caso de la clase CuentaAhorro primero se ejecutará el destructor de esta, después los atributos de esta y por último saltará el destructor de la clase Cuenta.</a:t>
            </a:r>
          </a:p>
          <a:p>
            <a:pPr>
              <a:lnSpc>
                <a:spcPct val="90000"/>
              </a:lnSpc>
            </a:pPr>
            <a:endParaRPr lang="es-ES" sz="2400">
              <a:solidFill>
                <a:schemeClr val="accent2"/>
              </a:solidFill>
            </a:endParaRPr>
          </a:p>
          <a:p>
            <a:pPr>
              <a:lnSpc>
                <a:spcPct val="90000"/>
              </a:lnSpc>
            </a:pPr>
            <a:r>
              <a:rPr lang="es-ES" sz="2400">
                <a:solidFill>
                  <a:schemeClr val="accent2"/>
                </a:solidFill>
              </a:rPr>
              <a:t>El destructor deberá aparecer en ambas clases.</a:t>
            </a:r>
          </a:p>
          <a:p>
            <a:pPr lvl="1">
              <a:lnSpc>
                <a:spcPct val="90000"/>
              </a:lnSpc>
              <a:buFontTx/>
              <a:buNone/>
            </a:pPr>
            <a:r>
              <a:rPr lang="en-US" sz="2000">
                <a:solidFill>
                  <a:schemeClr val="accent2"/>
                </a:solidFill>
                <a:cs typeface="Arial" charset="0"/>
              </a:rPr>
              <a:t>~CuentaAhorro(){ }</a:t>
            </a:r>
          </a:p>
          <a:p>
            <a:pPr lvl="1">
              <a:lnSpc>
                <a:spcPct val="90000"/>
              </a:lnSpc>
              <a:buFontTx/>
              <a:buNone/>
            </a:pPr>
            <a:r>
              <a:rPr lang="en-US" sz="2000">
                <a:solidFill>
                  <a:schemeClr val="accent2"/>
                </a:solidFill>
                <a:cs typeface="Arial" charset="0"/>
              </a:rPr>
              <a:t>~Cuenta(){ }</a:t>
            </a:r>
          </a:p>
        </p:txBody>
      </p:sp>
      <p:sp>
        <p:nvSpPr>
          <p:cNvPr id="305156" name="Text Box 4"/>
          <p:cNvSpPr txBox="1">
            <a:spLocks noChangeArrowheads="1"/>
          </p:cNvSpPr>
          <p:nvPr/>
        </p:nvSpPr>
        <p:spPr bwMode="auto">
          <a:xfrm>
            <a:off x="3810000" y="6172200"/>
            <a:ext cx="3276600" cy="711200"/>
          </a:xfrm>
          <a:prstGeom prst="rect">
            <a:avLst/>
          </a:prstGeom>
          <a:solidFill>
            <a:schemeClr val="accent1"/>
          </a:solidFill>
          <a:ln w="9525" algn="ctr">
            <a:solidFill>
              <a:schemeClr val="tx1"/>
            </a:solidFill>
            <a:miter lim="800000"/>
            <a:headEnd/>
            <a:tailEnd/>
          </a:ln>
          <a:effectLst/>
        </p:spPr>
        <p:txBody>
          <a:bodyPr>
            <a:spAutoFit/>
          </a:bodyPr>
          <a:lstStyle/>
          <a:p>
            <a:pPr algn="ctr" fontAlgn="base">
              <a:spcBef>
                <a:spcPct val="50000"/>
              </a:spcBef>
              <a:spcAft>
                <a:spcPct val="0"/>
              </a:spcAft>
            </a:pPr>
            <a:r>
              <a:rPr lang="es-ES" sz="2000">
                <a:solidFill>
                  <a:srgbClr val="000000"/>
                </a:solidFill>
              </a:rPr>
              <a:t>PRACTICA SOBRE HERENCIA</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8FFBCAC-24ED-44FC-8A63-6F3F7C67CBA0}" type="slidenum">
              <a:rPr lang="es-ES">
                <a:solidFill>
                  <a:srgbClr val="000000"/>
                </a:solidFill>
              </a:rPr>
              <a:pPr/>
              <a:t>93</a:t>
            </a:fld>
            <a:endParaRPr lang="es-ES">
              <a:solidFill>
                <a:srgbClr val="000000"/>
              </a:solidFill>
            </a:endParaRPr>
          </a:p>
        </p:txBody>
      </p:sp>
      <p:sp>
        <p:nvSpPr>
          <p:cNvPr id="306178" name="Rectangle 2"/>
          <p:cNvSpPr>
            <a:spLocks noGrp="1" noChangeArrowheads="1"/>
          </p:cNvSpPr>
          <p:nvPr>
            <p:ph type="title"/>
          </p:nvPr>
        </p:nvSpPr>
        <p:spPr/>
        <p:txBody>
          <a:bodyPr/>
          <a:lstStyle/>
          <a:p>
            <a:r>
              <a:rPr lang="es-ES"/>
              <a:t>Funciones Amigas</a:t>
            </a:r>
          </a:p>
        </p:txBody>
      </p:sp>
      <p:sp>
        <p:nvSpPr>
          <p:cNvPr id="306179" name="Rectangle 3"/>
          <p:cNvSpPr>
            <a:spLocks noGrp="1" noChangeArrowheads="1"/>
          </p:cNvSpPr>
          <p:nvPr>
            <p:ph type="body" idx="1"/>
          </p:nvPr>
        </p:nvSpPr>
        <p:spPr/>
        <p:txBody>
          <a:bodyPr/>
          <a:lstStyle/>
          <a:p>
            <a:pPr>
              <a:lnSpc>
                <a:spcPct val="80000"/>
              </a:lnSpc>
            </a:pPr>
            <a:r>
              <a:rPr lang="es-ES" sz="2400">
                <a:solidFill>
                  <a:schemeClr val="accent2"/>
                </a:solidFill>
              </a:rPr>
              <a:t>Tener en cuenta que si tenemos una clase Base con una función amiga (friend) y una clase Derivada que hereda de esta.</a:t>
            </a:r>
          </a:p>
          <a:p>
            <a:pPr>
              <a:lnSpc>
                <a:spcPct val="80000"/>
              </a:lnSpc>
            </a:pPr>
            <a:endParaRPr lang="es-ES" sz="2400">
              <a:solidFill>
                <a:schemeClr val="accent2"/>
              </a:solidFill>
            </a:endParaRPr>
          </a:p>
          <a:p>
            <a:pPr>
              <a:lnSpc>
                <a:spcPct val="80000"/>
              </a:lnSpc>
            </a:pPr>
            <a:r>
              <a:rPr lang="es-ES" sz="2400">
                <a:solidFill>
                  <a:schemeClr val="accent2"/>
                </a:solidFill>
              </a:rPr>
              <a:t>Desde la función friend de la clase Base NO vamos a poder acceder a los miembros protegidos y privado de la clase Derivada. </a:t>
            </a:r>
          </a:p>
          <a:p>
            <a:pPr>
              <a:lnSpc>
                <a:spcPct val="80000"/>
              </a:lnSpc>
            </a:pPr>
            <a:endParaRPr lang="es-ES" sz="2400">
              <a:solidFill>
                <a:schemeClr val="accent2"/>
              </a:solidFill>
            </a:endParaRPr>
          </a:p>
          <a:p>
            <a:pPr>
              <a:lnSpc>
                <a:spcPct val="80000"/>
              </a:lnSpc>
            </a:pPr>
            <a:r>
              <a:rPr lang="es-ES" sz="2400" b="1">
                <a:solidFill>
                  <a:schemeClr val="accent2"/>
                </a:solidFill>
              </a:rPr>
              <a:t>No se hereda la amistad.</a:t>
            </a:r>
          </a:p>
          <a:p>
            <a:pPr>
              <a:lnSpc>
                <a:spcPct val="80000"/>
              </a:lnSpc>
            </a:pPr>
            <a:endParaRPr lang="es-ES" sz="2400" b="1">
              <a:solidFill>
                <a:schemeClr val="accent2"/>
              </a:solidFill>
            </a:endParaRPr>
          </a:p>
          <a:p>
            <a:pPr>
              <a:lnSpc>
                <a:spcPct val="80000"/>
              </a:lnSpc>
            </a:pPr>
            <a:r>
              <a:rPr lang="es-ES" sz="2400">
                <a:solidFill>
                  <a:schemeClr val="accent2"/>
                </a:solidFill>
              </a:rPr>
              <a:t>Y si tenemos una función friend en la clase Derivada tampoco va a poder acceder a los miembros privado de su clase Base.</a:t>
            </a:r>
          </a:p>
          <a:p>
            <a:pPr>
              <a:lnSpc>
                <a:spcPct val="80000"/>
              </a:lnSpc>
            </a:pPr>
            <a:endParaRPr lang="es-ES" sz="2400">
              <a:solidFill>
                <a:schemeClr val="accent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C9927AB-08D2-4CDD-A7A4-11563BABE664}" type="slidenum">
              <a:rPr lang="es-ES">
                <a:solidFill>
                  <a:srgbClr val="000000"/>
                </a:solidFill>
              </a:rPr>
              <a:pPr/>
              <a:t>94</a:t>
            </a:fld>
            <a:endParaRPr lang="es-ES">
              <a:solidFill>
                <a:srgbClr val="000000"/>
              </a:solidFill>
            </a:endParaRPr>
          </a:p>
        </p:txBody>
      </p:sp>
      <p:sp>
        <p:nvSpPr>
          <p:cNvPr id="307202" name="Rectangle 2"/>
          <p:cNvSpPr>
            <a:spLocks noGrp="1" noChangeArrowheads="1"/>
          </p:cNvSpPr>
          <p:nvPr>
            <p:ph type="title"/>
          </p:nvPr>
        </p:nvSpPr>
        <p:spPr/>
        <p:txBody>
          <a:bodyPr/>
          <a:lstStyle/>
          <a:p>
            <a:r>
              <a:rPr lang="es-ES"/>
              <a:t>Punteros y Referencias</a:t>
            </a:r>
          </a:p>
        </p:txBody>
      </p:sp>
      <p:sp>
        <p:nvSpPr>
          <p:cNvPr id="307203" name="Rectangle 3"/>
          <p:cNvSpPr>
            <a:spLocks noGrp="1" noChangeArrowheads="1"/>
          </p:cNvSpPr>
          <p:nvPr>
            <p:ph type="body" idx="1"/>
          </p:nvPr>
        </p:nvSpPr>
        <p:spPr/>
        <p:txBody>
          <a:bodyPr/>
          <a:lstStyle/>
          <a:p>
            <a:pPr>
              <a:lnSpc>
                <a:spcPct val="90000"/>
              </a:lnSpc>
            </a:pPr>
            <a:r>
              <a:rPr lang="es-ES">
                <a:solidFill>
                  <a:schemeClr val="accent2"/>
                </a:solidFill>
              </a:rPr>
              <a:t>En cuanto a punteros y referencias con las clases derivadas funcionan exactamente igual que con otras clases.</a:t>
            </a:r>
          </a:p>
          <a:p>
            <a:pPr>
              <a:lnSpc>
                <a:spcPct val="90000"/>
              </a:lnSpc>
            </a:pPr>
            <a:endParaRPr lang="es-ES">
              <a:solidFill>
                <a:schemeClr val="accent2"/>
              </a:solidFill>
            </a:endParaRPr>
          </a:p>
          <a:p>
            <a:pPr>
              <a:lnSpc>
                <a:spcPct val="90000"/>
              </a:lnSpc>
            </a:pPr>
            <a:r>
              <a:rPr lang="es-ES">
                <a:solidFill>
                  <a:schemeClr val="accent2"/>
                </a:solidFill>
              </a:rPr>
              <a:t>Partiendo de una ClaseBase y una ClaseDerivada que hereda de esta.</a:t>
            </a:r>
          </a:p>
          <a:p>
            <a:pPr lvl="1">
              <a:lnSpc>
                <a:spcPct val="90000"/>
              </a:lnSpc>
              <a:buFontTx/>
              <a:buNone/>
            </a:pPr>
            <a:r>
              <a:rPr lang="es-ES">
                <a:solidFill>
                  <a:schemeClr val="accent2"/>
                </a:solidFill>
              </a:rPr>
              <a:t>ClaseDerivada obj (param1, param2);</a:t>
            </a:r>
          </a:p>
          <a:p>
            <a:pPr lvl="1">
              <a:lnSpc>
                <a:spcPct val="90000"/>
              </a:lnSpc>
              <a:buFontTx/>
              <a:buNone/>
            </a:pPr>
            <a:r>
              <a:rPr lang="es-ES">
                <a:solidFill>
                  <a:schemeClr val="accent2"/>
                </a:solidFill>
              </a:rPr>
              <a:t>ClaseDerivada *p = &amp;obj; // Extraer dirección.</a:t>
            </a:r>
          </a:p>
          <a:p>
            <a:pPr lvl="1">
              <a:lnSpc>
                <a:spcPct val="90000"/>
              </a:lnSpc>
              <a:buFontTx/>
              <a:buNone/>
            </a:pPr>
            <a:r>
              <a:rPr lang="es-ES">
                <a:solidFill>
                  <a:schemeClr val="accent2"/>
                </a:solidFill>
              </a:rPr>
              <a:t>ClaseDerivada &amp;r = obj; // Extraer  referencia.</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676B5E15-B710-4C15-B58D-33359D85EFEF}" type="slidenum">
              <a:rPr lang="es-ES">
                <a:solidFill>
                  <a:srgbClr val="000000"/>
                </a:solidFill>
              </a:rPr>
              <a:pPr/>
              <a:t>95</a:t>
            </a:fld>
            <a:endParaRPr lang="es-ES">
              <a:solidFill>
                <a:srgbClr val="000000"/>
              </a:solidFill>
            </a:endParaRPr>
          </a:p>
        </p:txBody>
      </p:sp>
      <p:sp>
        <p:nvSpPr>
          <p:cNvPr id="308226" name="Rectangle 2"/>
          <p:cNvSpPr>
            <a:spLocks noGrp="1" noChangeArrowheads="1"/>
          </p:cNvSpPr>
          <p:nvPr>
            <p:ph type="title"/>
          </p:nvPr>
        </p:nvSpPr>
        <p:spPr/>
        <p:txBody>
          <a:bodyPr/>
          <a:lstStyle/>
          <a:p>
            <a:r>
              <a:rPr lang="es-ES"/>
              <a:t>Conversiones Implícitas</a:t>
            </a:r>
          </a:p>
        </p:txBody>
      </p:sp>
      <p:sp>
        <p:nvSpPr>
          <p:cNvPr id="308227" name="Rectangle 3"/>
          <p:cNvSpPr>
            <a:spLocks noGrp="1" noChangeArrowheads="1"/>
          </p:cNvSpPr>
          <p:nvPr>
            <p:ph type="body" sz="half" idx="1"/>
          </p:nvPr>
        </p:nvSpPr>
        <p:spPr>
          <a:xfrm>
            <a:off x="457200" y="1295400"/>
            <a:ext cx="3505200" cy="4830763"/>
          </a:xfrm>
        </p:spPr>
        <p:txBody>
          <a:bodyPr/>
          <a:lstStyle/>
          <a:p>
            <a:pPr>
              <a:lnSpc>
                <a:spcPct val="80000"/>
              </a:lnSpc>
              <a:buFontTx/>
              <a:buNone/>
            </a:pPr>
            <a:r>
              <a:rPr lang="es-ES" sz="1600">
                <a:solidFill>
                  <a:schemeClr val="accent2"/>
                </a:solidFill>
              </a:rPr>
              <a:t>class ClaseBase  {</a:t>
            </a:r>
          </a:p>
          <a:p>
            <a:pPr>
              <a:lnSpc>
                <a:spcPct val="80000"/>
              </a:lnSpc>
              <a:buFontTx/>
              <a:buNone/>
            </a:pPr>
            <a:r>
              <a:rPr lang="es-ES" sz="1600">
                <a:solidFill>
                  <a:schemeClr val="accent2"/>
                </a:solidFill>
              </a:rPr>
              <a:t>private:</a:t>
            </a:r>
          </a:p>
          <a:p>
            <a:pPr>
              <a:lnSpc>
                <a:spcPct val="80000"/>
              </a:lnSpc>
              <a:buFontTx/>
              <a:buNone/>
            </a:pPr>
            <a:r>
              <a:rPr lang="es-ES" sz="1600">
                <a:solidFill>
                  <a:schemeClr val="accent2"/>
                </a:solidFill>
              </a:rPr>
              <a:t>	int base;</a:t>
            </a:r>
          </a:p>
          <a:p>
            <a:pPr>
              <a:lnSpc>
                <a:spcPct val="80000"/>
              </a:lnSpc>
              <a:buFontTx/>
              <a:buNone/>
            </a:pPr>
            <a:r>
              <a:rPr lang="es-ES" sz="1600">
                <a:solidFill>
                  <a:schemeClr val="accent2"/>
                </a:solidFill>
              </a:rPr>
              <a:t>public:</a:t>
            </a:r>
          </a:p>
          <a:p>
            <a:pPr>
              <a:lnSpc>
                <a:spcPct val="80000"/>
              </a:lnSpc>
              <a:buFontTx/>
              <a:buNone/>
            </a:pPr>
            <a:r>
              <a:rPr lang="es-ES" sz="1600">
                <a:solidFill>
                  <a:schemeClr val="accent2"/>
                </a:solidFill>
              </a:rPr>
              <a:t>	ClaseBase();</a:t>
            </a:r>
          </a:p>
          <a:p>
            <a:pPr>
              <a:lnSpc>
                <a:spcPct val="80000"/>
              </a:lnSpc>
              <a:buFontTx/>
              <a:buNone/>
            </a:pPr>
            <a:r>
              <a:rPr lang="es-ES" sz="1600">
                <a:solidFill>
                  <a:schemeClr val="accent2"/>
                </a:solidFill>
              </a:rPr>
              <a:t>	void metodoBase();</a:t>
            </a:r>
          </a:p>
          <a:p>
            <a:pPr>
              <a:lnSpc>
                <a:spcPct val="80000"/>
              </a:lnSpc>
              <a:buFontTx/>
              <a:buNone/>
            </a:pPr>
            <a:r>
              <a:rPr lang="es-ES" sz="1600">
                <a:solidFill>
                  <a:schemeClr val="accent2"/>
                </a:solidFill>
              </a:rPr>
              <a:t>	virtual ~ClaseBase();</a:t>
            </a:r>
          </a:p>
          <a:p>
            <a:pPr>
              <a:lnSpc>
                <a:spcPct val="80000"/>
              </a:lnSpc>
              <a:buFontTx/>
              <a:buNone/>
            </a:pPr>
            <a:r>
              <a:rPr lang="es-ES" sz="1600">
                <a:solidFill>
                  <a:schemeClr val="accent2"/>
                </a:solidFill>
              </a:rPr>
              <a:t>};</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class ClaseDerivada : public ClaseBase {</a:t>
            </a:r>
          </a:p>
          <a:p>
            <a:pPr>
              <a:lnSpc>
                <a:spcPct val="80000"/>
              </a:lnSpc>
              <a:buFontTx/>
              <a:buNone/>
            </a:pPr>
            <a:r>
              <a:rPr lang="es-ES" sz="1600">
                <a:solidFill>
                  <a:schemeClr val="accent2"/>
                </a:solidFill>
              </a:rPr>
              <a:t>private:</a:t>
            </a:r>
          </a:p>
          <a:p>
            <a:pPr>
              <a:lnSpc>
                <a:spcPct val="80000"/>
              </a:lnSpc>
              <a:buFontTx/>
              <a:buNone/>
            </a:pPr>
            <a:r>
              <a:rPr lang="es-ES" sz="1600">
                <a:solidFill>
                  <a:schemeClr val="accent2"/>
                </a:solidFill>
              </a:rPr>
              <a:t>	int derivada;</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public:</a:t>
            </a:r>
          </a:p>
          <a:p>
            <a:pPr>
              <a:lnSpc>
                <a:spcPct val="80000"/>
              </a:lnSpc>
              <a:buFontTx/>
              <a:buNone/>
            </a:pPr>
            <a:r>
              <a:rPr lang="es-ES" sz="1600">
                <a:solidFill>
                  <a:schemeClr val="accent2"/>
                </a:solidFill>
              </a:rPr>
              <a:t>	ClaseDerivada();</a:t>
            </a:r>
          </a:p>
          <a:p>
            <a:pPr>
              <a:lnSpc>
                <a:spcPct val="80000"/>
              </a:lnSpc>
              <a:buFontTx/>
              <a:buNone/>
            </a:pPr>
            <a:r>
              <a:rPr lang="es-ES" sz="1600">
                <a:solidFill>
                  <a:schemeClr val="accent2"/>
                </a:solidFill>
              </a:rPr>
              <a:t>	void metodoDerivada();</a:t>
            </a:r>
          </a:p>
          <a:p>
            <a:pPr>
              <a:lnSpc>
                <a:spcPct val="80000"/>
              </a:lnSpc>
              <a:buFontTx/>
              <a:buNone/>
            </a:pPr>
            <a:r>
              <a:rPr lang="es-ES" sz="1600">
                <a:solidFill>
                  <a:schemeClr val="accent2"/>
                </a:solidFill>
              </a:rPr>
              <a:t>	virtual ~ClaseDerivada();</a:t>
            </a:r>
          </a:p>
          <a:p>
            <a:pPr>
              <a:lnSpc>
                <a:spcPct val="80000"/>
              </a:lnSpc>
              <a:buFontTx/>
              <a:buNone/>
            </a:pPr>
            <a:r>
              <a:rPr lang="es-ES" sz="1600">
                <a:solidFill>
                  <a:schemeClr val="accent2"/>
                </a:solidFill>
              </a:rPr>
              <a:t>};</a:t>
            </a:r>
          </a:p>
        </p:txBody>
      </p:sp>
      <p:sp>
        <p:nvSpPr>
          <p:cNvPr id="308228" name="Rectangle 4"/>
          <p:cNvSpPr>
            <a:spLocks noGrp="1" noChangeArrowheads="1"/>
          </p:cNvSpPr>
          <p:nvPr>
            <p:ph type="body" sz="half" idx="2"/>
          </p:nvPr>
        </p:nvSpPr>
        <p:spPr>
          <a:xfrm>
            <a:off x="3962400" y="1600200"/>
            <a:ext cx="5029200" cy="4525963"/>
          </a:xfrm>
        </p:spPr>
        <p:txBody>
          <a:bodyPr/>
          <a:lstStyle/>
          <a:p>
            <a:pPr>
              <a:lnSpc>
                <a:spcPct val="80000"/>
              </a:lnSpc>
            </a:pPr>
            <a:r>
              <a:rPr lang="es-ES" sz="2400"/>
              <a:t>En main()</a:t>
            </a:r>
          </a:p>
          <a:p>
            <a:pPr>
              <a:lnSpc>
                <a:spcPct val="80000"/>
              </a:lnSpc>
            </a:pPr>
            <a:endParaRPr lang="es-ES" sz="2400"/>
          </a:p>
          <a:p>
            <a:pPr>
              <a:lnSpc>
                <a:spcPct val="80000"/>
              </a:lnSpc>
            </a:pPr>
            <a:r>
              <a:rPr lang="es-ES" sz="2400"/>
              <a:t>¿Qué es correcto?</a:t>
            </a:r>
          </a:p>
          <a:p>
            <a:pPr>
              <a:lnSpc>
                <a:spcPct val="80000"/>
              </a:lnSpc>
              <a:buFontTx/>
              <a:buNone/>
            </a:pPr>
            <a:r>
              <a:rPr lang="es-ES" sz="1800">
                <a:solidFill>
                  <a:schemeClr val="accent2"/>
                </a:solidFill>
              </a:rPr>
              <a:t>void main(){</a:t>
            </a:r>
          </a:p>
          <a:p>
            <a:pPr>
              <a:lnSpc>
                <a:spcPct val="80000"/>
              </a:lnSpc>
              <a:buFontTx/>
              <a:buNone/>
            </a:pPr>
            <a:r>
              <a:rPr lang="es-ES" sz="1800">
                <a:solidFill>
                  <a:schemeClr val="accent2"/>
                </a:solidFill>
              </a:rPr>
              <a:t>	</a:t>
            </a:r>
          </a:p>
          <a:p>
            <a:pPr>
              <a:lnSpc>
                <a:spcPct val="80000"/>
              </a:lnSpc>
              <a:buFontTx/>
              <a:buNone/>
            </a:pPr>
            <a:r>
              <a:rPr lang="es-ES" sz="1800">
                <a:solidFill>
                  <a:schemeClr val="accent2"/>
                </a:solidFill>
              </a:rPr>
              <a:t>	ClaseDerivada cd1 = ClaseDerivada(); // OK</a:t>
            </a:r>
          </a:p>
          <a:p>
            <a:pPr>
              <a:lnSpc>
                <a:spcPct val="80000"/>
              </a:lnSpc>
              <a:buFontTx/>
              <a:buNone/>
            </a:pPr>
            <a:r>
              <a:rPr lang="es-ES" sz="1800">
                <a:solidFill>
                  <a:schemeClr val="accent2"/>
                </a:solidFill>
              </a:rPr>
              <a:t>	ClaseBase cb1 = ClaseBase(); // OK</a:t>
            </a:r>
          </a:p>
          <a:p>
            <a:pPr>
              <a:lnSpc>
                <a:spcPct val="80000"/>
              </a:lnSpc>
              <a:buFontTx/>
              <a:buNone/>
            </a:pPr>
            <a:endParaRPr lang="es-ES" sz="1800">
              <a:solidFill>
                <a:schemeClr val="accent2"/>
              </a:solidFill>
            </a:endParaRPr>
          </a:p>
          <a:p>
            <a:pPr>
              <a:lnSpc>
                <a:spcPct val="80000"/>
              </a:lnSpc>
              <a:buFontTx/>
              <a:buNone/>
            </a:pPr>
            <a:r>
              <a:rPr lang="es-ES" sz="1800">
                <a:solidFill>
                  <a:schemeClr val="accent2"/>
                </a:solidFill>
              </a:rPr>
              <a:t>	ClaseDerivada cd = ClaseBase();  //ERROR</a:t>
            </a:r>
          </a:p>
          <a:p>
            <a:pPr>
              <a:lnSpc>
                <a:spcPct val="80000"/>
              </a:lnSpc>
              <a:buFontTx/>
              <a:buNone/>
            </a:pPr>
            <a:r>
              <a:rPr lang="es-ES" sz="1800">
                <a:solidFill>
                  <a:schemeClr val="accent2"/>
                </a:solidFill>
              </a:rPr>
              <a:t>	ClaseBase cb = ClaseDerivada(); // OK</a:t>
            </a:r>
          </a:p>
          <a:p>
            <a:pPr>
              <a:lnSpc>
                <a:spcPct val="80000"/>
              </a:lnSpc>
              <a:buFontTx/>
              <a:buNone/>
            </a:pPr>
            <a:endParaRPr lang="es-ES" sz="1800">
              <a:solidFill>
                <a:schemeClr val="accent2"/>
              </a:solidFill>
            </a:endParaRPr>
          </a:p>
          <a:p>
            <a:pPr>
              <a:lnSpc>
                <a:spcPct val="80000"/>
              </a:lnSpc>
              <a:buFontTx/>
              <a:buNone/>
            </a:pPr>
            <a:r>
              <a:rPr lang="es-ES" sz="1800">
                <a:solidFill>
                  <a:schemeClr val="accent2"/>
                </a:solidFill>
              </a:rPr>
              <a:t>}</a:t>
            </a:r>
          </a:p>
          <a:p>
            <a:pPr>
              <a:lnSpc>
                <a:spcPct val="80000"/>
              </a:lnSpc>
              <a:buFontTx/>
              <a:buNone/>
            </a:pPr>
            <a:endParaRPr lang="es-ES" sz="1800">
              <a:solidFill>
                <a:schemeClr val="accent2"/>
              </a:solidFill>
            </a:endParaRPr>
          </a:p>
          <a:p>
            <a:pPr>
              <a:lnSpc>
                <a:spcPct val="80000"/>
              </a:lnSpc>
              <a:buFontTx/>
              <a:buNone/>
            </a:pPr>
            <a:r>
              <a:rPr lang="es-ES" sz="1800">
                <a:solidFill>
                  <a:schemeClr val="accent2"/>
                </a:solidFill>
              </a:rPr>
              <a:t>Herencia: Un perro es un mamífero</a:t>
            </a:r>
          </a:p>
          <a:p>
            <a:pPr>
              <a:lnSpc>
                <a:spcPct val="80000"/>
              </a:lnSpc>
              <a:buFontTx/>
              <a:buNone/>
            </a:pPr>
            <a:r>
              <a:rPr lang="es-ES" sz="1800">
                <a:solidFill>
                  <a:schemeClr val="accent2"/>
                </a:solidFill>
              </a:rPr>
              <a:t>El perro hereda de Mamífero.</a:t>
            </a:r>
          </a:p>
          <a:p>
            <a:pPr>
              <a:lnSpc>
                <a:spcPct val="80000"/>
              </a:lnSpc>
              <a:buFontTx/>
              <a:buNone/>
            </a:pPr>
            <a:endParaRPr lang="es-ES" sz="1800">
              <a:solidFill>
                <a:schemeClr val="accent2"/>
              </a:solidFill>
            </a:endParaRPr>
          </a:p>
          <a:p>
            <a:pPr>
              <a:lnSpc>
                <a:spcPct val="80000"/>
              </a:lnSpc>
              <a:buFontTx/>
              <a:buNone/>
            </a:pPr>
            <a:endParaRPr lang="es-ES" sz="1800">
              <a:solidFill>
                <a:schemeClr val="accent2"/>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6C7DA10-CAEE-4361-AADF-55973B5C84D7}" type="slidenum">
              <a:rPr lang="es-ES">
                <a:solidFill>
                  <a:srgbClr val="000000"/>
                </a:solidFill>
              </a:rPr>
              <a:pPr/>
              <a:t>96</a:t>
            </a:fld>
            <a:endParaRPr lang="es-ES">
              <a:solidFill>
                <a:srgbClr val="000000"/>
              </a:solidFill>
            </a:endParaRPr>
          </a:p>
        </p:txBody>
      </p:sp>
      <p:sp>
        <p:nvSpPr>
          <p:cNvPr id="320514" name="Rectangle 2"/>
          <p:cNvSpPr>
            <a:spLocks noGrp="1" noChangeArrowheads="1"/>
          </p:cNvSpPr>
          <p:nvPr>
            <p:ph type="title"/>
          </p:nvPr>
        </p:nvSpPr>
        <p:spPr/>
        <p:txBody>
          <a:bodyPr/>
          <a:lstStyle/>
          <a:p>
            <a:r>
              <a:rPr lang="es-ES"/>
              <a:t>Conversiones Explícitas</a:t>
            </a:r>
          </a:p>
        </p:txBody>
      </p:sp>
      <p:sp>
        <p:nvSpPr>
          <p:cNvPr id="320515" name="Rectangle 3"/>
          <p:cNvSpPr>
            <a:spLocks noGrp="1" noChangeArrowheads="1"/>
          </p:cNvSpPr>
          <p:nvPr>
            <p:ph type="body" idx="1"/>
          </p:nvPr>
        </p:nvSpPr>
        <p:spPr/>
        <p:txBody>
          <a:bodyPr/>
          <a:lstStyle/>
          <a:p>
            <a:r>
              <a:rPr lang="es-ES">
                <a:solidFill>
                  <a:schemeClr val="accent2"/>
                </a:solidFill>
              </a:rPr>
              <a:t>Forzar al revés:</a:t>
            </a:r>
          </a:p>
          <a:p>
            <a:pPr lvl="1">
              <a:buFontTx/>
              <a:buNone/>
            </a:pPr>
            <a:r>
              <a:rPr lang="es-ES">
                <a:solidFill>
                  <a:schemeClr val="accent2"/>
                </a:solidFill>
              </a:rPr>
              <a:t>ClaseDerivada *cd1 = new ClaseDerivada(); </a:t>
            </a:r>
          </a:p>
          <a:p>
            <a:pPr lvl="1">
              <a:buFontTx/>
              <a:buNone/>
            </a:pPr>
            <a:r>
              <a:rPr lang="es-ES">
                <a:solidFill>
                  <a:schemeClr val="accent2"/>
                </a:solidFill>
              </a:rPr>
              <a:t>ClaseBase *cb1 = new ClaseBase(); </a:t>
            </a:r>
          </a:p>
          <a:p>
            <a:pPr lvl="1">
              <a:buFontTx/>
              <a:buNone/>
            </a:pPr>
            <a:r>
              <a:rPr lang="es-ES">
                <a:solidFill>
                  <a:schemeClr val="accent2"/>
                </a:solidFill>
              </a:rPr>
              <a:t>cd1 = cb1; // ERROR</a:t>
            </a:r>
          </a:p>
          <a:p>
            <a:pPr lvl="1">
              <a:buFontTx/>
              <a:buNone/>
            </a:pPr>
            <a:r>
              <a:rPr lang="es-ES">
                <a:solidFill>
                  <a:schemeClr val="accent2"/>
                </a:solidFill>
              </a:rPr>
              <a:t>cd1 = static_cast&lt;ClaseDerivada *&gt;(cb1);</a:t>
            </a:r>
          </a:p>
          <a:p>
            <a:pPr lvl="1">
              <a:buFontTx/>
              <a:buNone/>
            </a:pPr>
            <a:endParaRPr lang="es-ES">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AC2276B-B991-4933-8D17-F9CC7257C422}" type="slidenum">
              <a:rPr lang="es-ES">
                <a:solidFill>
                  <a:srgbClr val="000000"/>
                </a:solidFill>
              </a:rPr>
              <a:pPr/>
              <a:t>97</a:t>
            </a:fld>
            <a:endParaRPr lang="es-ES">
              <a:solidFill>
                <a:srgbClr val="000000"/>
              </a:solidFill>
            </a:endParaRPr>
          </a:p>
        </p:txBody>
      </p:sp>
      <p:sp>
        <p:nvSpPr>
          <p:cNvPr id="309250" name="Rectangle 2"/>
          <p:cNvSpPr>
            <a:spLocks noGrp="1" noChangeArrowheads="1"/>
          </p:cNvSpPr>
          <p:nvPr>
            <p:ph type="title"/>
          </p:nvPr>
        </p:nvSpPr>
        <p:spPr/>
        <p:txBody>
          <a:bodyPr/>
          <a:lstStyle/>
          <a:p>
            <a:r>
              <a:rPr lang="es-ES"/>
              <a:t>Métodos Virtuales</a:t>
            </a:r>
          </a:p>
        </p:txBody>
      </p:sp>
      <p:sp>
        <p:nvSpPr>
          <p:cNvPr id="309251" name="Rectangle 3"/>
          <p:cNvSpPr>
            <a:spLocks noGrp="1" noChangeArrowheads="1"/>
          </p:cNvSpPr>
          <p:nvPr>
            <p:ph type="body" idx="1"/>
          </p:nvPr>
        </p:nvSpPr>
        <p:spPr>
          <a:xfrm>
            <a:off x="457200" y="1600200"/>
            <a:ext cx="8229600" cy="5029200"/>
          </a:xfrm>
        </p:spPr>
        <p:txBody>
          <a:bodyPr/>
          <a:lstStyle/>
          <a:p>
            <a:pPr>
              <a:lnSpc>
                <a:spcPct val="90000"/>
              </a:lnSpc>
            </a:pPr>
            <a:r>
              <a:rPr lang="es-ES" sz="2400">
                <a:solidFill>
                  <a:schemeClr val="accent2"/>
                </a:solidFill>
              </a:rPr>
              <a:t>¿Para que sirven los métodos virtuales?</a:t>
            </a:r>
          </a:p>
          <a:p>
            <a:pPr>
              <a:lnSpc>
                <a:spcPct val="90000"/>
              </a:lnSpc>
            </a:pPr>
            <a:endParaRPr lang="es-ES" sz="2400">
              <a:solidFill>
                <a:schemeClr val="accent2"/>
              </a:solidFill>
            </a:endParaRPr>
          </a:p>
          <a:p>
            <a:pPr>
              <a:lnSpc>
                <a:spcPct val="90000"/>
              </a:lnSpc>
            </a:pPr>
            <a:r>
              <a:rPr lang="es-ES" sz="2400">
                <a:solidFill>
                  <a:schemeClr val="accent2"/>
                </a:solidFill>
              </a:rPr>
              <a:t>Problema: Cuando tenemos una relación de herencia Base </a:t>
            </a:r>
            <a:r>
              <a:rPr lang="es-ES" sz="2400">
                <a:solidFill>
                  <a:schemeClr val="accent2"/>
                </a:solidFill>
                <a:sym typeface="Wingdings" pitchFamily="2" charset="2"/>
              </a:rPr>
              <a:t> Derivada, y la clase Derivada sobrescribe métodos de la clase Base y sabemos que podemos referenciar un objeto de la clase Derivada mediante un objeto de la clase Base. </a:t>
            </a:r>
          </a:p>
          <a:p>
            <a:pPr>
              <a:lnSpc>
                <a:spcPct val="90000"/>
              </a:lnSpc>
            </a:pPr>
            <a:endParaRPr lang="es-ES" sz="2400">
              <a:solidFill>
                <a:schemeClr val="accent2"/>
              </a:solidFill>
              <a:sym typeface="Wingdings" pitchFamily="2" charset="2"/>
            </a:endParaRPr>
          </a:p>
          <a:p>
            <a:pPr>
              <a:lnSpc>
                <a:spcPct val="90000"/>
              </a:lnSpc>
            </a:pPr>
            <a:r>
              <a:rPr lang="es-ES" sz="2400">
                <a:solidFill>
                  <a:schemeClr val="accent2"/>
                </a:solidFill>
                <a:sym typeface="Wingdings" pitchFamily="2" charset="2"/>
              </a:rPr>
              <a:t>Cuando llamemos a un método que existe en ambas clases va a saltar el de la clase Base. </a:t>
            </a:r>
          </a:p>
          <a:p>
            <a:pPr>
              <a:lnSpc>
                <a:spcPct val="90000"/>
              </a:lnSpc>
            </a:pPr>
            <a:endParaRPr lang="es-ES" sz="2400">
              <a:solidFill>
                <a:schemeClr val="accent2"/>
              </a:solidFill>
              <a:sym typeface="Wingdings" pitchFamily="2" charset="2"/>
            </a:endParaRPr>
          </a:p>
          <a:p>
            <a:pPr>
              <a:lnSpc>
                <a:spcPct val="90000"/>
              </a:lnSpc>
            </a:pPr>
            <a:r>
              <a:rPr lang="es-ES" sz="2400">
                <a:solidFill>
                  <a:schemeClr val="accent2"/>
                </a:solidFill>
              </a:rPr>
              <a:t>Para que se reconozca el de la clase Derivada tenemos que utilizar </a:t>
            </a:r>
            <a:r>
              <a:rPr lang="es-ES" sz="2400" b="1">
                <a:solidFill>
                  <a:schemeClr val="accent2"/>
                </a:solidFill>
              </a:rPr>
              <a:t>virtual </a:t>
            </a:r>
            <a:r>
              <a:rPr lang="es-ES" sz="2400">
                <a:solidFill>
                  <a:schemeClr val="accent2"/>
                </a:solidFill>
              </a:rPr>
              <a:t>es la forma que se soluciona en C++</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fld id="{5A2E8B94-5AFA-4C72-8FE1-978B175EA170}" type="slidenum">
              <a:rPr lang="es-ES">
                <a:solidFill>
                  <a:srgbClr val="000000"/>
                </a:solidFill>
              </a:rPr>
              <a:pPr/>
              <a:t>98</a:t>
            </a:fld>
            <a:endParaRPr lang="es-ES">
              <a:solidFill>
                <a:srgbClr val="000000"/>
              </a:solidFill>
            </a:endParaRPr>
          </a:p>
        </p:txBody>
      </p:sp>
      <p:sp>
        <p:nvSpPr>
          <p:cNvPr id="325634" name="Rectangle 2"/>
          <p:cNvSpPr>
            <a:spLocks noGrp="1" noChangeArrowheads="1"/>
          </p:cNvSpPr>
          <p:nvPr>
            <p:ph type="title"/>
          </p:nvPr>
        </p:nvSpPr>
        <p:spPr>
          <a:xfrm>
            <a:off x="4800600" y="0"/>
            <a:ext cx="3962400" cy="792163"/>
          </a:xfrm>
        </p:spPr>
        <p:txBody>
          <a:bodyPr/>
          <a:lstStyle/>
          <a:p>
            <a:r>
              <a:rPr lang="es-ES" dirty="0"/>
              <a:t>Ejemplo</a:t>
            </a:r>
          </a:p>
        </p:txBody>
      </p:sp>
      <p:sp>
        <p:nvSpPr>
          <p:cNvPr id="325636" name="Rectangle 4"/>
          <p:cNvSpPr>
            <a:spLocks noGrp="1" noChangeArrowheads="1"/>
          </p:cNvSpPr>
          <p:nvPr>
            <p:ph type="body" sz="half" idx="1"/>
          </p:nvPr>
        </p:nvSpPr>
        <p:spPr>
          <a:xfrm>
            <a:off x="457200" y="228600"/>
            <a:ext cx="4038600" cy="6477000"/>
          </a:xfrm>
        </p:spPr>
        <p:txBody>
          <a:bodyPr/>
          <a:lstStyle/>
          <a:p>
            <a:pPr>
              <a:lnSpc>
                <a:spcPct val="80000"/>
              </a:lnSpc>
              <a:buFontTx/>
              <a:buNone/>
            </a:pPr>
            <a:r>
              <a:rPr lang="es-ES" sz="1600">
                <a:solidFill>
                  <a:schemeClr val="accent2"/>
                </a:solidFill>
              </a:rPr>
              <a:t>#include &lt;iostream&gt; </a:t>
            </a:r>
          </a:p>
          <a:p>
            <a:pPr>
              <a:lnSpc>
                <a:spcPct val="80000"/>
              </a:lnSpc>
              <a:buFontTx/>
              <a:buNone/>
            </a:pPr>
            <a:r>
              <a:rPr lang="es-ES" sz="1600">
                <a:solidFill>
                  <a:schemeClr val="accent2"/>
                </a:solidFill>
              </a:rPr>
              <a:t>using namespace std; </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class Animal { </a:t>
            </a:r>
          </a:p>
          <a:p>
            <a:pPr lvl="1">
              <a:lnSpc>
                <a:spcPct val="80000"/>
              </a:lnSpc>
              <a:buFontTx/>
              <a:buNone/>
            </a:pPr>
            <a:r>
              <a:rPr lang="es-ES" sz="1400">
                <a:solidFill>
                  <a:schemeClr val="accent2"/>
                </a:solidFill>
              </a:rPr>
              <a:t>public: </a:t>
            </a:r>
          </a:p>
          <a:p>
            <a:pPr lvl="1">
              <a:lnSpc>
                <a:spcPct val="80000"/>
              </a:lnSpc>
              <a:buFontTx/>
              <a:buNone/>
            </a:pPr>
            <a:r>
              <a:rPr lang="es-ES" sz="1400" b="1">
                <a:solidFill>
                  <a:schemeClr val="accent2"/>
                </a:solidFill>
              </a:rPr>
              <a:t>virtual</a:t>
            </a:r>
            <a:r>
              <a:rPr lang="es-ES" sz="1400">
                <a:solidFill>
                  <a:schemeClr val="accent2"/>
                </a:solidFill>
              </a:rPr>
              <a:t> void come() { </a:t>
            </a:r>
          </a:p>
          <a:p>
            <a:pPr lvl="1">
              <a:lnSpc>
                <a:spcPct val="80000"/>
              </a:lnSpc>
              <a:buFontTx/>
              <a:buNone/>
            </a:pPr>
            <a:r>
              <a:rPr lang="es-ES" sz="1400">
                <a:solidFill>
                  <a:schemeClr val="accent2"/>
                </a:solidFill>
              </a:rPr>
              <a:t>	cout &lt;&lt; "Yo como como un animal genérico.\n"; </a:t>
            </a:r>
          </a:p>
          <a:p>
            <a:pPr lvl="1">
              <a:lnSpc>
                <a:spcPct val="80000"/>
              </a:lnSpc>
              <a:buFontTx/>
              <a:buNone/>
            </a:pPr>
            <a:r>
              <a:rPr lang="es-ES" sz="1400">
                <a:solidFill>
                  <a:schemeClr val="accent2"/>
                </a:solidFill>
              </a:rPr>
              <a:t>} </a:t>
            </a:r>
          </a:p>
          <a:p>
            <a:pPr>
              <a:lnSpc>
                <a:spcPct val="80000"/>
              </a:lnSpc>
              <a:buFontTx/>
              <a:buNone/>
            </a:pPr>
            <a:r>
              <a:rPr lang="es-ES" sz="1600">
                <a:solidFill>
                  <a:schemeClr val="accent2"/>
                </a:solidFill>
              </a:rPr>
              <a:t>}; </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class Lobo : </a:t>
            </a:r>
            <a:r>
              <a:rPr lang="es-ES" sz="1600" b="1">
                <a:solidFill>
                  <a:schemeClr val="accent2"/>
                </a:solidFill>
              </a:rPr>
              <a:t>public Animal { </a:t>
            </a:r>
          </a:p>
          <a:p>
            <a:pPr lvl="1">
              <a:lnSpc>
                <a:spcPct val="80000"/>
              </a:lnSpc>
              <a:buFontTx/>
              <a:buNone/>
            </a:pPr>
            <a:r>
              <a:rPr lang="es-ES" sz="1400">
                <a:solidFill>
                  <a:schemeClr val="accent2"/>
                </a:solidFill>
              </a:rPr>
              <a:t>public: </a:t>
            </a:r>
          </a:p>
          <a:p>
            <a:pPr lvl="1">
              <a:lnSpc>
                <a:spcPct val="80000"/>
              </a:lnSpc>
              <a:buFontTx/>
              <a:buNone/>
            </a:pPr>
            <a:r>
              <a:rPr lang="es-ES" sz="1400">
                <a:solidFill>
                  <a:schemeClr val="accent2"/>
                </a:solidFill>
              </a:rPr>
              <a:t>void come() { </a:t>
            </a:r>
          </a:p>
          <a:p>
            <a:pPr lvl="1">
              <a:lnSpc>
                <a:spcPct val="80000"/>
              </a:lnSpc>
              <a:buFontTx/>
              <a:buNone/>
            </a:pPr>
            <a:r>
              <a:rPr lang="es-ES" sz="1400">
                <a:solidFill>
                  <a:schemeClr val="accent2"/>
                </a:solidFill>
              </a:rPr>
              <a:t>cout &lt;&lt; "¡Yo como como un lobo!\n"; </a:t>
            </a:r>
          </a:p>
          <a:p>
            <a:pPr lvl="1">
              <a:lnSpc>
                <a:spcPct val="80000"/>
              </a:lnSpc>
              <a:buFontTx/>
              <a:buNone/>
            </a:pPr>
            <a:r>
              <a:rPr lang="es-ES" sz="1400">
                <a:solidFill>
                  <a:schemeClr val="accent2"/>
                </a:solidFill>
              </a:rPr>
              <a:t>} </a:t>
            </a:r>
          </a:p>
          <a:p>
            <a:pPr>
              <a:lnSpc>
                <a:spcPct val="80000"/>
              </a:lnSpc>
              <a:buFontTx/>
              <a:buNone/>
            </a:pPr>
            <a:r>
              <a:rPr lang="es-ES" sz="1600">
                <a:solidFill>
                  <a:schemeClr val="accent2"/>
                </a:solidFill>
              </a:rPr>
              <a:t>};</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class Pez : public Animal { </a:t>
            </a:r>
          </a:p>
          <a:p>
            <a:pPr lvl="1">
              <a:lnSpc>
                <a:spcPct val="80000"/>
              </a:lnSpc>
              <a:buFontTx/>
              <a:buNone/>
            </a:pPr>
            <a:r>
              <a:rPr lang="es-ES" sz="1400">
                <a:solidFill>
                  <a:schemeClr val="accent2"/>
                </a:solidFill>
              </a:rPr>
              <a:t>public: </a:t>
            </a:r>
          </a:p>
          <a:p>
            <a:pPr lvl="1">
              <a:lnSpc>
                <a:spcPct val="80000"/>
              </a:lnSpc>
              <a:buFontTx/>
              <a:buNone/>
            </a:pPr>
            <a:r>
              <a:rPr lang="es-ES" sz="1400">
                <a:solidFill>
                  <a:schemeClr val="accent2"/>
                </a:solidFill>
              </a:rPr>
              <a:t>void come() { </a:t>
            </a:r>
          </a:p>
          <a:p>
            <a:pPr lvl="1">
              <a:lnSpc>
                <a:spcPct val="80000"/>
              </a:lnSpc>
              <a:buFontTx/>
              <a:buNone/>
            </a:pPr>
            <a:r>
              <a:rPr lang="es-ES" sz="1400">
                <a:solidFill>
                  <a:schemeClr val="accent2"/>
                </a:solidFill>
              </a:rPr>
              <a:t>cout &lt;&lt; "¡Yo como como un pez!\n"; </a:t>
            </a:r>
          </a:p>
          <a:p>
            <a:pPr lvl="1">
              <a:lnSpc>
                <a:spcPct val="80000"/>
              </a:lnSpc>
              <a:buFontTx/>
              <a:buNone/>
            </a:pPr>
            <a:r>
              <a:rPr lang="es-ES" sz="1400">
                <a:solidFill>
                  <a:schemeClr val="accent2"/>
                </a:solidFill>
              </a:rPr>
              <a:t>} </a:t>
            </a:r>
          </a:p>
          <a:p>
            <a:pPr>
              <a:lnSpc>
                <a:spcPct val="80000"/>
              </a:lnSpc>
              <a:buFontTx/>
              <a:buNone/>
            </a:pPr>
            <a:r>
              <a:rPr lang="es-ES" sz="1600">
                <a:solidFill>
                  <a:schemeClr val="accent2"/>
                </a:solidFill>
              </a:rPr>
              <a:t>}; </a:t>
            </a:r>
          </a:p>
          <a:p>
            <a:pPr>
              <a:lnSpc>
                <a:spcPct val="80000"/>
              </a:lnSpc>
              <a:buFontTx/>
              <a:buNone/>
            </a:pPr>
            <a:endParaRPr lang="es-ES" sz="1600">
              <a:solidFill>
                <a:schemeClr val="accent2"/>
              </a:solidFill>
            </a:endParaRPr>
          </a:p>
          <a:p>
            <a:pPr>
              <a:lnSpc>
                <a:spcPct val="80000"/>
              </a:lnSpc>
              <a:buFontTx/>
              <a:buNone/>
            </a:pPr>
            <a:r>
              <a:rPr lang="es-ES" sz="1600">
                <a:solidFill>
                  <a:schemeClr val="accent2"/>
                </a:solidFill>
              </a:rPr>
              <a:t>class OtroAnimal : public Animal { }; </a:t>
            </a:r>
          </a:p>
        </p:txBody>
      </p:sp>
      <p:sp>
        <p:nvSpPr>
          <p:cNvPr id="325637" name="Rectangle 5"/>
          <p:cNvSpPr>
            <a:spLocks noGrp="1" noChangeArrowheads="1"/>
          </p:cNvSpPr>
          <p:nvPr>
            <p:ph type="body" sz="half" idx="2"/>
          </p:nvPr>
        </p:nvSpPr>
        <p:spPr>
          <a:xfrm>
            <a:off x="4800600" y="838200"/>
            <a:ext cx="4038600" cy="3886200"/>
          </a:xfrm>
          <a:noFill/>
          <a:ln>
            <a:solidFill>
              <a:schemeClr val="tx1"/>
            </a:solidFill>
          </a:ln>
        </p:spPr>
        <p:txBody>
          <a:bodyPr/>
          <a:lstStyle/>
          <a:p>
            <a:pPr>
              <a:lnSpc>
                <a:spcPct val="80000"/>
              </a:lnSpc>
              <a:buFontTx/>
              <a:buNone/>
            </a:pPr>
            <a:r>
              <a:rPr lang="es-ES" sz="1600" dirty="0" err="1">
                <a:solidFill>
                  <a:schemeClr val="accent2"/>
                </a:solidFill>
              </a:rPr>
              <a:t>int</a:t>
            </a:r>
            <a:r>
              <a:rPr lang="es-ES" sz="1600" dirty="0">
                <a:solidFill>
                  <a:schemeClr val="accent2"/>
                </a:solidFill>
              </a:rPr>
              <a:t> </a:t>
            </a:r>
            <a:r>
              <a:rPr lang="es-ES" sz="1600" dirty="0" err="1">
                <a:solidFill>
                  <a:schemeClr val="accent2"/>
                </a:solidFill>
              </a:rPr>
              <a:t>main</a:t>
            </a:r>
            <a:r>
              <a:rPr lang="es-ES" sz="1600" dirty="0">
                <a:solidFill>
                  <a:schemeClr val="accent2"/>
                </a:solidFill>
              </a:rPr>
              <a:t>() { </a:t>
            </a:r>
          </a:p>
          <a:p>
            <a:pPr>
              <a:lnSpc>
                <a:spcPct val="80000"/>
              </a:lnSpc>
              <a:buFontTx/>
              <a:buNone/>
            </a:pPr>
            <a:r>
              <a:rPr lang="es-ES" sz="1600" dirty="0">
                <a:solidFill>
                  <a:schemeClr val="accent2"/>
                </a:solidFill>
              </a:rPr>
              <a:t>	Animal *</a:t>
            </a:r>
            <a:r>
              <a:rPr lang="es-ES" sz="1600" dirty="0" err="1">
                <a:solidFill>
                  <a:schemeClr val="accent2"/>
                </a:solidFill>
              </a:rPr>
              <a:t>unAnimal</a:t>
            </a:r>
            <a:r>
              <a:rPr lang="es-ES" sz="1600" dirty="0">
                <a:solidFill>
                  <a:schemeClr val="accent2"/>
                </a:solidFill>
              </a:rPr>
              <a:t>[4]; </a:t>
            </a:r>
          </a:p>
          <a:p>
            <a:pPr>
              <a:lnSpc>
                <a:spcPct val="80000"/>
              </a:lnSpc>
              <a:buFontTx/>
              <a:buNone/>
            </a:pPr>
            <a:r>
              <a:rPr lang="es-ES" sz="1600" dirty="0">
                <a:solidFill>
                  <a:schemeClr val="accent2"/>
                </a:solidFill>
              </a:rPr>
              <a:t>	</a:t>
            </a:r>
          </a:p>
          <a:p>
            <a:pPr>
              <a:lnSpc>
                <a:spcPct val="80000"/>
              </a:lnSpc>
              <a:buFontTx/>
              <a:buNone/>
            </a:pPr>
            <a:r>
              <a:rPr lang="es-ES" sz="1600" dirty="0">
                <a:solidFill>
                  <a:schemeClr val="accent2"/>
                </a:solidFill>
              </a:rPr>
              <a:t>	</a:t>
            </a:r>
            <a:r>
              <a:rPr lang="es-ES" sz="1600" dirty="0" err="1">
                <a:solidFill>
                  <a:schemeClr val="accent2"/>
                </a:solidFill>
              </a:rPr>
              <a:t>unAnimal</a:t>
            </a:r>
            <a:r>
              <a:rPr lang="es-ES" sz="1600" dirty="0">
                <a:solidFill>
                  <a:schemeClr val="accent2"/>
                </a:solidFill>
              </a:rPr>
              <a:t>[0] = new Animal(); </a:t>
            </a:r>
          </a:p>
          <a:p>
            <a:pPr>
              <a:lnSpc>
                <a:spcPct val="80000"/>
              </a:lnSpc>
              <a:buFontTx/>
              <a:buNone/>
            </a:pPr>
            <a:r>
              <a:rPr lang="es-ES" sz="1600" dirty="0">
                <a:solidFill>
                  <a:schemeClr val="accent2"/>
                </a:solidFill>
              </a:rPr>
              <a:t>	</a:t>
            </a:r>
            <a:r>
              <a:rPr lang="es-ES" sz="1600" dirty="0" err="1">
                <a:solidFill>
                  <a:schemeClr val="accent2"/>
                </a:solidFill>
              </a:rPr>
              <a:t>unAnimal</a:t>
            </a:r>
            <a:r>
              <a:rPr lang="es-ES" sz="1600" dirty="0">
                <a:solidFill>
                  <a:schemeClr val="accent2"/>
                </a:solidFill>
              </a:rPr>
              <a:t>[1] = new Lobo(); </a:t>
            </a:r>
          </a:p>
          <a:p>
            <a:pPr>
              <a:lnSpc>
                <a:spcPct val="80000"/>
              </a:lnSpc>
              <a:buFontTx/>
              <a:buNone/>
            </a:pPr>
            <a:r>
              <a:rPr lang="es-ES" sz="1600" dirty="0">
                <a:solidFill>
                  <a:schemeClr val="accent2"/>
                </a:solidFill>
              </a:rPr>
              <a:t>	</a:t>
            </a:r>
            <a:r>
              <a:rPr lang="es-ES" sz="1600" dirty="0" err="1">
                <a:solidFill>
                  <a:schemeClr val="accent2"/>
                </a:solidFill>
              </a:rPr>
              <a:t>unAnimal</a:t>
            </a:r>
            <a:r>
              <a:rPr lang="es-ES" sz="1600" dirty="0">
                <a:solidFill>
                  <a:schemeClr val="accent2"/>
                </a:solidFill>
              </a:rPr>
              <a:t>[2] = new Pez(); </a:t>
            </a:r>
          </a:p>
          <a:p>
            <a:pPr>
              <a:lnSpc>
                <a:spcPct val="80000"/>
              </a:lnSpc>
              <a:buFontTx/>
              <a:buNone/>
            </a:pPr>
            <a:r>
              <a:rPr lang="es-ES" sz="1600" dirty="0">
                <a:solidFill>
                  <a:schemeClr val="accent2"/>
                </a:solidFill>
              </a:rPr>
              <a:t>	</a:t>
            </a:r>
            <a:r>
              <a:rPr lang="es-ES" sz="1600" dirty="0" err="1">
                <a:solidFill>
                  <a:schemeClr val="accent2"/>
                </a:solidFill>
              </a:rPr>
              <a:t>unAnimal</a:t>
            </a:r>
            <a:r>
              <a:rPr lang="es-ES" sz="1600" dirty="0">
                <a:solidFill>
                  <a:schemeClr val="accent2"/>
                </a:solidFill>
              </a:rPr>
              <a:t>[3] = new </a:t>
            </a:r>
            <a:r>
              <a:rPr lang="es-ES" sz="1600" dirty="0" err="1">
                <a:solidFill>
                  <a:schemeClr val="accent2"/>
                </a:solidFill>
              </a:rPr>
              <a:t>OtroAnimal</a:t>
            </a:r>
            <a:r>
              <a:rPr lang="es-ES" sz="1600" dirty="0">
                <a:solidFill>
                  <a:schemeClr val="accent2"/>
                </a:solidFill>
              </a:rPr>
              <a:t>(); </a:t>
            </a:r>
          </a:p>
          <a:p>
            <a:pPr>
              <a:lnSpc>
                <a:spcPct val="80000"/>
              </a:lnSpc>
              <a:buFontTx/>
              <a:buNone/>
            </a:pPr>
            <a:endParaRPr lang="es-ES" sz="1600" dirty="0">
              <a:solidFill>
                <a:schemeClr val="accent2"/>
              </a:solidFill>
            </a:endParaRPr>
          </a:p>
          <a:p>
            <a:pPr>
              <a:lnSpc>
                <a:spcPct val="80000"/>
              </a:lnSpc>
              <a:buFontTx/>
              <a:buNone/>
            </a:pPr>
            <a:r>
              <a:rPr lang="es-ES" sz="1600" dirty="0">
                <a:solidFill>
                  <a:schemeClr val="accent2"/>
                </a:solidFill>
              </a:rPr>
              <a:t>	</a:t>
            </a:r>
            <a:r>
              <a:rPr lang="es-ES" sz="1600" dirty="0" err="1">
                <a:solidFill>
                  <a:schemeClr val="accent2"/>
                </a:solidFill>
              </a:rPr>
              <a:t>for</a:t>
            </a:r>
            <a:r>
              <a:rPr lang="es-ES" sz="1600" dirty="0">
                <a:solidFill>
                  <a:schemeClr val="accent2"/>
                </a:solidFill>
              </a:rPr>
              <a:t>(</a:t>
            </a:r>
            <a:r>
              <a:rPr lang="es-ES" sz="1600" dirty="0" err="1">
                <a:solidFill>
                  <a:schemeClr val="accent2"/>
                </a:solidFill>
              </a:rPr>
              <a:t>int</a:t>
            </a:r>
            <a:r>
              <a:rPr lang="es-ES" sz="1600" dirty="0">
                <a:solidFill>
                  <a:schemeClr val="accent2"/>
                </a:solidFill>
              </a:rPr>
              <a:t> i = 0; i &lt; 4; i++) { 	</a:t>
            </a:r>
          </a:p>
          <a:p>
            <a:pPr>
              <a:lnSpc>
                <a:spcPct val="80000"/>
              </a:lnSpc>
              <a:buFontTx/>
              <a:buNone/>
            </a:pPr>
            <a:r>
              <a:rPr lang="es-ES" sz="1600" dirty="0">
                <a:solidFill>
                  <a:schemeClr val="accent2"/>
                </a:solidFill>
              </a:rPr>
              <a:t>		</a:t>
            </a:r>
            <a:r>
              <a:rPr lang="es-ES" sz="1600" dirty="0" err="1">
                <a:solidFill>
                  <a:schemeClr val="accent2"/>
                </a:solidFill>
              </a:rPr>
              <a:t>unAnimal</a:t>
            </a:r>
            <a:r>
              <a:rPr lang="es-ES" sz="1600" dirty="0">
                <a:solidFill>
                  <a:schemeClr val="accent2"/>
                </a:solidFill>
              </a:rPr>
              <a:t>[i]-&gt;come(); </a:t>
            </a:r>
          </a:p>
          <a:p>
            <a:pPr>
              <a:lnSpc>
                <a:spcPct val="80000"/>
              </a:lnSpc>
              <a:buFontTx/>
              <a:buNone/>
            </a:pPr>
            <a:r>
              <a:rPr lang="es-ES" sz="1600" dirty="0">
                <a:solidFill>
                  <a:schemeClr val="accent2"/>
                </a:solidFill>
              </a:rPr>
              <a:t>	} </a:t>
            </a:r>
          </a:p>
          <a:p>
            <a:pPr>
              <a:lnSpc>
                <a:spcPct val="80000"/>
              </a:lnSpc>
              <a:buFontTx/>
              <a:buNone/>
            </a:pPr>
            <a:endParaRPr lang="es-ES" sz="1600" dirty="0">
              <a:solidFill>
                <a:schemeClr val="accent2"/>
              </a:solidFill>
            </a:endParaRPr>
          </a:p>
          <a:p>
            <a:pPr>
              <a:lnSpc>
                <a:spcPct val="80000"/>
              </a:lnSpc>
              <a:buFontTx/>
              <a:buNone/>
            </a:pPr>
            <a:r>
              <a:rPr lang="es-ES" sz="1600" dirty="0">
                <a:solidFill>
                  <a:schemeClr val="accent2"/>
                </a:solidFill>
              </a:rPr>
              <a:t>	</a:t>
            </a:r>
            <a:r>
              <a:rPr lang="es-ES" sz="1600" dirty="0" err="1">
                <a:solidFill>
                  <a:schemeClr val="accent2"/>
                </a:solidFill>
              </a:rPr>
              <a:t>for</a:t>
            </a:r>
            <a:r>
              <a:rPr lang="es-ES" sz="1600" dirty="0">
                <a:solidFill>
                  <a:schemeClr val="accent2"/>
                </a:solidFill>
              </a:rPr>
              <a:t> (</a:t>
            </a:r>
            <a:r>
              <a:rPr lang="es-ES" sz="1600" dirty="0" err="1">
                <a:solidFill>
                  <a:schemeClr val="accent2"/>
                </a:solidFill>
              </a:rPr>
              <a:t>int</a:t>
            </a:r>
            <a:r>
              <a:rPr lang="es-ES" sz="1600" dirty="0">
                <a:solidFill>
                  <a:schemeClr val="accent2"/>
                </a:solidFill>
              </a:rPr>
              <a:t> i = 0; i &lt; 4; i++) { </a:t>
            </a:r>
          </a:p>
          <a:p>
            <a:pPr>
              <a:lnSpc>
                <a:spcPct val="80000"/>
              </a:lnSpc>
              <a:buFontTx/>
              <a:buNone/>
            </a:pPr>
            <a:r>
              <a:rPr lang="es-ES" sz="1600" dirty="0">
                <a:solidFill>
                  <a:schemeClr val="accent2"/>
                </a:solidFill>
              </a:rPr>
              <a:t>		</a:t>
            </a:r>
            <a:r>
              <a:rPr lang="es-ES" sz="1600" dirty="0" err="1">
                <a:solidFill>
                  <a:schemeClr val="accent2"/>
                </a:solidFill>
              </a:rPr>
              <a:t>delete</a:t>
            </a:r>
            <a:r>
              <a:rPr lang="es-ES" sz="1600" dirty="0">
                <a:solidFill>
                  <a:schemeClr val="accent2"/>
                </a:solidFill>
              </a:rPr>
              <a:t> </a:t>
            </a:r>
            <a:r>
              <a:rPr lang="es-ES" sz="1600" dirty="0" err="1">
                <a:solidFill>
                  <a:schemeClr val="accent2"/>
                </a:solidFill>
              </a:rPr>
              <a:t>unAnimal</a:t>
            </a:r>
            <a:r>
              <a:rPr lang="es-ES" sz="1600" dirty="0">
                <a:solidFill>
                  <a:schemeClr val="accent2"/>
                </a:solidFill>
              </a:rPr>
              <a:t>[i]; </a:t>
            </a:r>
          </a:p>
          <a:p>
            <a:pPr>
              <a:lnSpc>
                <a:spcPct val="80000"/>
              </a:lnSpc>
              <a:buFontTx/>
              <a:buNone/>
            </a:pPr>
            <a:r>
              <a:rPr lang="es-ES" sz="1600" dirty="0">
                <a:solidFill>
                  <a:schemeClr val="accent2"/>
                </a:solidFill>
              </a:rPr>
              <a:t>	} </a:t>
            </a:r>
            <a:r>
              <a:rPr lang="es-ES" sz="1600" dirty="0" err="1">
                <a:solidFill>
                  <a:schemeClr val="accent2"/>
                </a:solidFill>
              </a:rPr>
              <a:t>return</a:t>
            </a:r>
            <a:r>
              <a:rPr lang="es-ES" sz="1600" dirty="0">
                <a:solidFill>
                  <a:schemeClr val="accent2"/>
                </a:solidFill>
              </a:rPr>
              <a:t> 0; </a:t>
            </a:r>
          </a:p>
          <a:p>
            <a:pPr>
              <a:lnSpc>
                <a:spcPct val="80000"/>
              </a:lnSpc>
              <a:buFontTx/>
              <a:buNone/>
            </a:pPr>
            <a:r>
              <a:rPr lang="es-ES" sz="1600" dirty="0">
                <a:solidFill>
                  <a:schemeClr val="accent2"/>
                </a:solidFill>
              </a:rPr>
              <a:t>} </a:t>
            </a:r>
          </a:p>
        </p:txBody>
      </p:sp>
      <p:sp>
        <p:nvSpPr>
          <p:cNvPr id="325639" name="Text Box 7"/>
          <p:cNvSpPr txBox="1">
            <a:spLocks noChangeArrowheads="1"/>
          </p:cNvSpPr>
          <p:nvPr/>
        </p:nvSpPr>
        <p:spPr bwMode="auto">
          <a:xfrm>
            <a:off x="4876800" y="4876800"/>
            <a:ext cx="3962400" cy="1768475"/>
          </a:xfrm>
          <a:prstGeom prst="rect">
            <a:avLst/>
          </a:prstGeom>
          <a:noFill/>
          <a:ln w="9525" algn="ctr">
            <a:noFill/>
            <a:miter lim="800000"/>
            <a:headEnd/>
            <a:tailEnd/>
          </a:ln>
          <a:effectLst/>
        </p:spPr>
        <p:txBody>
          <a:bodyPr>
            <a:spAutoFit/>
          </a:bodyPr>
          <a:lstStyle/>
          <a:p>
            <a:pPr fontAlgn="base">
              <a:spcBef>
                <a:spcPct val="0"/>
              </a:spcBef>
              <a:spcAft>
                <a:spcPct val="0"/>
              </a:spcAft>
            </a:pPr>
            <a:r>
              <a:rPr lang="es-ES" sz="1000" b="1">
                <a:solidFill>
                  <a:srgbClr val="000000"/>
                </a:solidFill>
              </a:rPr>
              <a:t>Salida con el método virtual come:</a:t>
            </a:r>
          </a:p>
          <a:p>
            <a:pPr fontAlgn="base">
              <a:spcBef>
                <a:spcPct val="0"/>
              </a:spcBef>
              <a:spcAft>
                <a:spcPct val="0"/>
              </a:spcAft>
            </a:pPr>
            <a:r>
              <a:rPr lang="es-ES" sz="1000">
                <a:solidFill>
                  <a:srgbClr val="000000"/>
                </a:solidFill>
              </a:rPr>
              <a:t>Yo como como un animal genérico.</a:t>
            </a:r>
          </a:p>
          <a:p>
            <a:pPr fontAlgn="base">
              <a:spcBef>
                <a:spcPct val="0"/>
              </a:spcBef>
              <a:spcAft>
                <a:spcPct val="0"/>
              </a:spcAft>
            </a:pPr>
            <a:r>
              <a:rPr lang="es-ES" sz="1000">
                <a:solidFill>
                  <a:srgbClr val="000000"/>
                </a:solidFill>
              </a:rPr>
              <a:t> ¡Yo como como un lobo! </a:t>
            </a:r>
          </a:p>
          <a:p>
            <a:pPr fontAlgn="base">
              <a:spcBef>
                <a:spcPct val="0"/>
              </a:spcBef>
              <a:spcAft>
                <a:spcPct val="0"/>
              </a:spcAft>
            </a:pPr>
            <a:r>
              <a:rPr lang="es-ES" sz="1000">
                <a:solidFill>
                  <a:srgbClr val="000000"/>
                </a:solidFill>
              </a:rPr>
              <a:t>¡Yo como como un pez! </a:t>
            </a:r>
          </a:p>
          <a:p>
            <a:pPr fontAlgn="base">
              <a:spcBef>
                <a:spcPct val="0"/>
              </a:spcBef>
              <a:spcAft>
                <a:spcPct val="0"/>
              </a:spcAft>
            </a:pPr>
            <a:r>
              <a:rPr lang="es-ES" sz="1000">
                <a:solidFill>
                  <a:srgbClr val="000000"/>
                </a:solidFill>
              </a:rPr>
              <a:t>Yo como como un animal genérico. </a:t>
            </a:r>
          </a:p>
          <a:p>
            <a:pPr fontAlgn="base">
              <a:spcBef>
                <a:spcPct val="0"/>
              </a:spcBef>
              <a:spcAft>
                <a:spcPct val="0"/>
              </a:spcAft>
            </a:pPr>
            <a:endParaRPr lang="es-ES" sz="1000">
              <a:solidFill>
                <a:srgbClr val="000000"/>
              </a:solidFill>
            </a:endParaRPr>
          </a:p>
          <a:p>
            <a:pPr fontAlgn="base">
              <a:spcBef>
                <a:spcPct val="0"/>
              </a:spcBef>
              <a:spcAft>
                <a:spcPct val="0"/>
              </a:spcAft>
            </a:pPr>
            <a:r>
              <a:rPr lang="es-ES" sz="1000" b="1">
                <a:solidFill>
                  <a:srgbClr val="000000"/>
                </a:solidFill>
              </a:rPr>
              <a:t>Salida sin el método virtual come:</a:t>
            </a:r>
          </a:p>
          <a:p>
            <a:pPr fontAlgn="base">
              <a:spcBef>
                <a:spcPct val="0"/>
              </a:spcBef>
              <a:spcAft>
                <a:spcPct val="0"/>
              </a:spcAft>
            </a:pPr>
            <a:r>
              <a:rPr lang="es-ES" sz="1000">
                <a:solidFill>
                  <a:srgbClr val="000000"/>
                </a:solidFill>
              </a:rPr>
              <a:t>Yo como como un animal genérico. </a:t>
            </a:r>
          </a:p>
          <a:p>
            <a:pPr fontAlgn="base">
              <a:spcBef>
                <a:spcPct val="0"/>
              </a:spcBef>
              <a:spcAft>
                <a:spcPct val="0"/>
              </a:spcAft>
            </a:pPr>
            <a:r>
              <a:rPr lang="es-ES" sz="1000">
                <a:solidFill>
                  <a:srgbClr val="000000"/>
                </a:solidFill>
              </a:rPr>
              <a:t>Yo como como un animal genérico. </a:t>
            </a:r>
          </a:p>
          <a:p>
            <a:pPr fontAlgn="base">
              <a:spcBef>
                <a:spcPct val="0"/>
              </a:spcBef>
              <a:spcAft>
                <a:spcPct val="0"/>
              </a:spcAft>
            </a:pPr>
            <a:r>
              <a:rPr lang="es-ES" sz="1000">
                <a:solidFill>
                  <a:srgbClr val="000000"/>
                </a:solidFill>
              </a:rPr>
              <a:t>Yo como como un animal genérico. </a:t>
            </a:r>
          </a:p>
          <a:p>
            <a:pPr fontAlgn="base">
              <a:spcBef>
                <a:spcPct val="0"/>
              </a:spcBef>
              <a:spcAft>
                <a:spcPct val="0"/>
              </a:spcAft>
            </a:pPr>
            <a:r>
              <a:rPr lang="es-ES" sz="1000">
                <a:solidFill>
                  <a:srgbClr val="000000"/>
                </a:solidFill>
              </a:rPr>
              <a:t>Yo como como un animal genérico.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fld id="{64423023-CCC4-492A-B85E-FC18D569E063}" type="slidenum">
              <a:rPr lang="es-ES">
                <a:solidFill>
                  <a:srgbClr val="000000"/>
                </a:solidFill>
              </a:rPr>
              <a:pPr/>
              <a:t>99</a:t>
            </a:fld>
            <a:endParaRPr lang="es-ES">
              <a:solidFill>
                <a:srgbClr val="000000"/>
              </a:solidFill>
            </a:endParaRPr>
          </a:p>
        </p:txBody>
      </p:sp>
      <p:sp>
        <p:nvSpPr>
          <p:cNvPr id="323586" name="Rectangle 2"/>
          <p:cNvSpPr>
            <a:spLocks noGrp="1" noChangeArrowheads="1"/>
          </p:cNvSpPr>
          <p:nvPr>
            <p:ph type="title"/>
          </p:nvPr>
        </p:nvSpPr>
        <p:spPr/>
        <p:txBody>
          <a:bodyPr/>
          <a:lstStyle/>
          <a:p>
            <a:r>
              <a:rPr lang="es-ES"/>
              <a:t>Ejemplo 1ª parte</a:t>
            </a:r>
          </a:p>
        </p:txBody>
      </p:sp>
      <p:sp>
        <p:nvSpPr>
          <p:cNvPr id="323588" name="Rectangle 4"/>
          <p:cNvSpPr>
            <a:spLocks noGrp="1" noChangeArrowheads="1"/>
          </p:cNvSpPr>
          <p:nvPr>
            <p:ph type="body" sz="half" idx="1"/>
          </p:nvPr>
        </p:nvSpPr>
        <p:spPr/>
        <p:txBody>
          <a:bodyPr/>
          <a:lstStyle/>
          <a:p>
            <a:pPr>
              <a:lnSpc>
                <a:spcPct val="90000"/>
              </a:lnSpc>
              <a:buFontTx/>
              <a:buNone/>
            </a:pPr>
            <a:r>
              <a:rPr lang="es-ES" sz="2000" dirty="0" err="1">
                <a:solidFill>
                  <a:schemeClr val="accent2"/>
                </a:solidFill>
              </a:rPr>
              <a:t>class</a:t>
            </a:r>
            <a:r>
              <a:rPr lang="es-ES" sz="2000" dirty="0">
                <a:solidFill>
                  <a:schemeClr val="accent2"/>
                </a:solidFill>
              </a:rPr>
              <a:t> </a:t>
            </a:r>
            <a:r>
              <a:rPr lang="es-ES" sz="2000" dirty="0" err="1">
                <a:solidFill>
                  <a:schemeClr val="accent2"/>
                </a:solidFill>
              </a:rPr>
              <a:t>CBase</a:t>
            </a:r>
            <a:r>
              <a:rPr lang="es-ES" sz="2000" dirty="0">
                <a:solidFill>
                  <a:schemeClr val="accent2"/>
                </a:solidFill>
              </a:rPr>
              <a:t>  {</a:t>
            </a:r>
          </a:p>
          <a:p>
            <a:pPr>
              <a:lnSpc>
                <a:spcPct val="90000"/>
              </a:lnSpc>
              <a:buFontTx/>
              <a:buNone/>
            </a:pPr>
            <a:endParaRPr lang="es-ES" sz="2000" dirty="0">
              <a:solidFill>
                <a:schemeClr val="accent2"/>
              </a:solidFill>
            </a:endParaRPr>
          </a:p>
          <a:p>
            <a:pPr>
              <a:lnSpc>
                <a:spcPct val="90000"/>
              </a:lnSpc>
              <a:buFontTx/>
              <a:buNone/>
            </a:pPr>
            <a:r>
              <a:rPr lang="es-ES" sz="2000" dirty="0" err="1">
                <a:solidFill>
                  <a:schemeClr val="accent2"/>
                </a:solidFill>
              </a:rPr>
              <a:t>public</a:t>
            </a:r>
            <a:r>
              <a:rPr lang="es-ES" sz="2000" dirty="0">
                <a:solidFill>
                  <a:schemeClr val="accent2"/>
                </a:solidFill>
              </a:rPr>
              <a:t>:</a:t>
            </a:r>
          </a:p>
          <a:p>
            <a:pPr>
              <a:lnSpc>
                <a:spcPct val="90000"/>
              </a:lnSpc>
              <a:buFontTx/>
              <a:buNone/>
            </a:pPr>
            <a:r>
              <a:rPr lang="es-ES" sz="2000" dirty="0">
                <a:solidFill>
                  <a:schemeClr val="accent2"/>
                </a:solidFill>
              </a:rPr>
              <a:t>	</a:t>
            </a:r>
            <a:r>
              <a:rPr lang="es-ES" sz="2000" dirty="0" err="1">
                <a:solidFill>
                  <a:schemeClr val="accent2"/>
                </a:solidFill>
              </a:rPr>
              <a:t>CBase</a:t>
            </a:r>
            <a:r>
              <a:rPr lang="es-ES" sz="2000" dirty="0">
                <a:solidFill>
                  <a:schemeClr val="accent2"/>
                </a:solidFill>
              </a:rPr>
              <a:t>();</a:t>
            </a:r>
          </a:p>
          <a:p>
            <a:pPr>
              <a:lnSpc>
                <a:spcPct val="90000"/>
              </a:lnSpc>
              <a:buFontTx/>
              <a:buNone/>
            </a:pPr>
            <a:r>
              <a:rPr lang="es-ES" sz="2000" dirty="0">
                <a:solidFill>
                  <a:schemeClr val="accent2"/>
                </a:solidFill>
              </a:rPr>
              <a:t>	</a:t>
            </a:r>
            <a:r>
              <a:rPr lang="es-ES" sz="2000" b="1" dirty="0">
                <a:solidFill>
                  <a:schemeClr val="accent2"/>
                </a:solidFill>
              </a:rPr>
              <a:t>virtual</a:t>
            </a:r>
            <a:r>
              <a:rPr lang="es-ES" sz="2000" dirty="0">
                <a:solidFill>
                  <a:schemeClr val="accent2"/>
                </a:solidFill>
              </a:rPr>
              <a:t> </a:t>
            </a:r>
            <a:r>
              <a:rPr lang="es-ES" sz="2000" dirty="0" err="1">
                <a:solidFill>
                  <a:schemeClr val="accent2"/>
                </a:solidFill>
              </a:rPr>
              <a:t>void</a:t>
            </a:r>
            <a:r>
              <a:rPr lang="es-ES" sz="2000" dirty="0">
                <a:solidFill>
                  <a:schemeClr val="accent2"/>
                </a:solidFill>
              </a:rPr>
              <a:t> </a:t>
            </a:r>
            <a:r>
              <a:rPr lang="es-ES" sz="2000" dirty="0" err="1">
                <a:solidFill>
                  <a:schemeClr val="accent2"/>
                </a:solidFill>
              </a:rPr>
              <a:t>mVirtual</a:t>
            </a:r>
            <a:r>
              <a:rPr lang="es-ES" sz="2000" dirty="0">
                <a:solidFill>
                  <a:schemeClr val="accent2"/>
                </a:solidFill>
              </a:rPr>
              <a:t>();</a:t>
            </a:r>
          </a:p>
          <a:p>
            <a:pPr>
              <a:lnSpc>
                <a:spcPct val="90000"/>
              </a:lnSpc>
              <a:buFontTx/>
              <a:buNone/>
            </a:pPr>
            <a:r>
              <a:rPr lang="es-ES" sz="2000" dirty="0">
                <a:solidFill>
                  <a:schemeClr val="accent2"/>
                </a:solidFill>
              </a:rPr>
              <a:t>	</a:t>
            </a:r>
            <a:r>
              <a:rPr lang="es-ES" sz="2000" dirty="0" err="1">
                <a:solidFill>
                  <a:schemeClr val="accent2"/>
                </a:solidFill>
              </a:rPr>
              <a:t>void</a:t>
            </a:r>
            <a:r>
              <a:rPr lang="es-ES" sz="2000" dirty="0">
                <a:solidFill>
                  <a:schemeClr val="accent2"/>
                </a:solidFill>
              </a:rPr>
              <a:t> </a:t>
            </a:r>
            <a:r>
              <a:rPr lang="es-ES" sz="2000" dirty="0" err="1">
                <a:solidFill>
                  <a:schemeClr val="accent2"/>
                </a:solidFill>
              </a:rPr>
              <a:t>mNoVirtual</a:t>
            </a:r>
            <a:r>
              <a:rPr lang="es-ES" sz="2000" dirty="0">
                <a:solidFill>
                  <a:schemeClr val="accent2"/>
                </a:solidFill>
              </a:rPr>
              <a:t>();</a:t>
            </a:r>
          </a:p>
          <a:p>
            <a:pPr>
              <a:lnSpc>
                <a:spcPct val="90000"/>
              </a:lnSpc>
              <a:buFontTx/>
              <a:buNone/>
            </a:pPr>
            <a:r>
              <a:rPr lang="es-ES" sz="2000" dirty="0">
                <a:solidFill>
                  <a:schemeClr val="accent2"/>
                </a:solidFill>
              </a:rPr>
              <a:t>	virtual ~</a:t>
            </a:r>
            <a:r>
              <a:rPr lang="es-ES" sz="2000" dirty="0" err="1">
                <a:solidFill>
                  <a:schemeClr val="accent2"/>
                </a:solidFill>
              </a:rPr>
              <a:t>CBase</a:t>
            </a:r>
            <a:r>
              <a:rPr lang="es-ES" sz="2000" dirty="0">
                <a:solidFill>
                  <a:schemeClr val="accent2"/>
                </a:solidFill>
              </a:rPr>
              <a:t>();</a:t>
            </a:r>
          </a:p>
          <a:p>
            <a:pPr>
              <a:lnSpc>
                <a:spcPct val="90000"/>
              </a:lnSpc>
              <a:buFontTx/>
              <a:buNone/>
            </a:pPr>
            <a:endParaRPr lang="es-ES" sz="2000" dirty="0">
              <a:solidFill>
                <a:schemeClr val="accent2"/>
              </a:solidFill>
            </a:endParaRPr>
          </a:p>
          <a:p>
            <a:pPr>
              <a:lnSpc>
                <a:spcPct val="90000"/>
              </a:lnSpc>
              <a:buFontTx/>
              <a:buNone/>
            </a:pPr>
            <a:r>
              <a:rPr lang="es-ES" sz="2000" dirty="0">
                <a:solidFill>
                  <a:schemeClr val="accent2"/>
                </a:solidFill>
              </a:rPr>
              <a:t>};</a:t>
            </a:r>
          </a:p>
          <a:p>
            <a:pPr>
              <a:lnSpc>
                <a:spcPct val="90000"/>
              </a:lnSpc>
              <a:buFontTx/>
              <a:buNone/>
            </a:pPr>
            <a:endParaRPr lang="es-ES" sz="2000" dirty="0">
              <a:solidFill>
                <a:schemeClr val="accent2"/>
              </a:solidFill>
            </a:endParaRPr>
          </a:p>
          <a:p>
            <a:pPr>
              <a:lnSpc>
                <a:spcPct val="90000"/>
              </a:lnSpc>
              <a:buFontTx/>
              <a:buNone/>
            </a:pPr>
            <a:r>
              <a:rPr lang="es-ES" sz="2000" b="1" u="sng" dirty="0">
                <a:solidFill>
                  <a:srgbClr val="FF0000"/>
                </a:solidFill>
              </a:rPr>
              <a:t>VER EJEMPLO CODIGO</a:t>
            </a:r>
          </a:p>
        </p:txBody>
      </p:sp>
      <p:sp>
        <p:nvSpPr>
          <p:cNvPr id="323589" name="Rectangle 5"/>
          <p:cNvSpPr>
            <a:spLocks noGrp="1" noChangeArrowheads="1"/>
          </p:cNvSpPr>
          <p:nvPr>
            <p:ph type="body" sz="half" idx="2"/>
          </p:nvPr>
        </p:nvSpPr>
        <p:spPr>
          <a:xfrm>
            <a:off x="4648200" y="1600200"/>
            <a:ext cx="4038600" cy="5029200"/>
          </a:xfrm>
        </p:spPr>
        <p:txBody>
          <a:bodyPr/>
          <a:lstStyle/>
          <a:p>
            <a:pPr>
              <a:lnSpc>
                <a:spcPct val="90000"/>
              </a:lnSpc>
              <a:buFontTx/>
              <a:buNone/>
            </a:pPr>
            <a:r>
              <a:rPr lang="es-ES" sz="2000" dirty="0" err="1">
                <a:solidFill>
                  <a:schemeClr val="accent2"/>
                </a:solidFill>
              </a:rPr>
              <a:t>class</a:t>
            </a:r>
            <a:r>
              <a:rPr lang="es-ES" sz="2000" dirty="0">
                <a:solidFill>
                  <a:schemeClr val="accent2"/>
                </a:solidFill>
              </a:rPr>
              <a:t> CDerivada1</a:t>
            </a:r>
            <a:r>
              <a:rPr lang="es-ES" sz="2000" b="1" dirty="0">
                <a:solidFill>
                  <a:schemeClr val="accent2"/>
                </a:solidFill>
              </a:rPr>
              <a:t> :</a:t>
            </a:r>
            <a:r>
              <a:rPr lang="es-ES" sz="2000" dirty="0">
                <a:solidFill>
                  <a:schemeClr val="accent2"/>
                </a:solidFill>
              </a:rPr>
              <a:t> </a:t>
            </a:r>
          </a:p>
          <a:p>
            <a:pPr>
              <a:lnSpc>
                <a:spcPct val="90000"/>
              </a:lnSpc>
              <a:buFontTx/>
              <a:buNone/>
            </a:pPr>
            <a:r>
              <a:rPr lang="es-ES" sz="2000" dirty="0">
                <a:solidFill>
                  <a:schemeClr val="accent2"/>
                </a:solidFill>
              </a:rPr>
              <a:t>	</a:t>
            </a:r>
            <a:r>
              <a:rPr lang="es-ES" sz="2000" b="1" dirty="0" err="1">
                <a:solidFill>
                  <a:schemeClr val="accent2"/>
                </a:solidFill>
              </a:rPr>
              <a:t>public</a:t>
            </a:r>
            <a:r>
              <a:rPr lang="es-ES" sz="2000" b="1" dirty="0">
                <a:solidFill>
                  <a:schemeClr val="accent2"/>
                </a:solidFill>
              </a:rPr>
              <a:t> </a:t>
            </a:r>
            <a:r>
              <a:rPr lang="es-ES" sz="2000" b="1" dirty="0" err="1">
                <a:solidFill>
                  <a:schemeClr val="accent2"/>
                </a:solidFill>
              </a:rPr>
              <a:t>CBase</a:t>
            </a:r>
            <a:r>
              <a:rPr lang="es-ES" sz="2000" dirty="0">
                <a:solidFill>
                  <a:schemeClr val="accent2"/>
                </a:solidFill>
              </a:rPr>
              <a:t> {</a:t>
            </a:r>
          </a:p>
          <a:p>
            <a:pPr>
              <a:lnSpc>
                <a:spcPct val="90000"/>
              </a:lnSpc>
              <a:buFontTx/>
              <a:buNone/>
            </a:pPr>
            <a:endParaRPr lang="es-ES" sz="2000" dirty="0">
              <a:solidFill>
                <a:schemeClr val="accent2"/>
              </a:solidFill>
            </a:endParaRPr>
          </a:p>
          <a:p>
            <a:pPr>
              <a:lnSpc>
                <a:spcPct val="90000"/>
              </a:lnSpc>
              <a:buFontTx/>
              <a:buNone/>
            </a:pPr>
            <a:r>
              <a:rPr lang="es-ES" sz="2000" dirty="0" err="1">
                <a:solidFill>
                  <a:schemeClr val="accent2"/>
                </a:solidFill>
              </a:rPr>
              <a:t>public</a:t>
            </a:r>
            <a:r>
              <a:rPr lang="es-ES" sz="2000" dirty="0">
                <a:solidFill>
                  <a:schemeClr val="accent2"/>
                </a:solidFill>
              </a:rPr>
              <a:t>:</a:t>
            </a:r>
          </a:p>
          <a:p>
            <a:pPr>
              <a:lnSpc>
                <a:spcPct val="90000"/>
              </a:lnSpc>
              <a:buFontTx/>
              <a:buNone/>
            </a:pPr>
            <a:r>
              <a:rPr lang="es-ES" sz="2000" dirty="0">
                <a:solidFill>
                  <a:schemeClr val="accent2"/>
                </a:solidFill>
              </a:rPr>
              <a:t>	CDerivada1();</a:t>
            </a:r>
          </a:p>
          <a:p>
            <a:pPr>
              <a:lnSpc>
                <a:spcPct val="90000"/>
              </a:lnSpc>
              <a:buFontTx/>
              <a:buNone/>
            </a:pPr>
            <a:r>
              <a:rPr lang="es-ES" sz="2000" dirty="0">
                <a:solidFill>
                  <a:schemeClr val="accent2"/>
                </a:solidFill>
              </a:rPr>
              <a:t>	</a:t>
            </a:r>
            <a:r>
              <a:rPr lang="es-ES" sz="1800" b="1" dirty="0">
                <a:solidFill>
                  <a:schemeClr val="accent2"/>
                </a:solidFill>
              </a:rPr>
              <a:t>// </a:t>
            </a:r>
            <a:r>
              <a:rPr lang="es-ES" sz="1800" b="1" dirty="0" err="1">
                <a:solidFill>
                  <a:schemeClr val="accent2"/>
                </a:solidFill>
              </a:rPr>
              <a:t>Sobreescribir</a:t>
            </a:r>
            <a:r>
              <a:rPr lang="es-ES" sz="1800" b="1" dirty="0">
                <a:solidFill>
                  <a:schemeClr val="accent2"/>
                </a:solidFill>
              </a:rPr>
              <a:t> métodos</a:t>
            </a:r>
          </a:p>
          <a:p>
            <a:pPr>
              <a:lnSpc>
                <a:spcPct val="90000"/>
              </a:lnSpc>
              <a:buFontTx/>
              <a:buNone/>
            </a:pPr>
            <a:r>
              <a:rPr lang="es-ES" sz="2000" dirty="0">
                <a:solidFill>
                  <a:schemeClr val="accent2"/>
                </a:solidFill>
              </a:rPr>
              <a:t>	</a:t>
            </a:r>
            <a:r>
              <a:rPr lang="es-ES" sz="2000" dirty="0" err="1">
                <a:solidFill>
                  <a:schemeClr val="accent2"/>
                </a:solidFill>
              </a:rPr>
              <a:t>void</a:t>
            </a:r>
            <a:r>
              <a:rPr lang="es-ES" sz="2000" dirty="0">
                <a:solidFill>
                  <a:schemeClr val="accent2"/>
                </a:solidFill>
              </a:rPr>
              <a:t> </a:t>
            </a:r>
            <a:r>
              <a:rPr lang="es-ES" sz="2000" dirty="0" err="1">
                <a:solidFill>
                  <a:schemeClr val="accent2"/>
                </a:solidFill>
              </a:rPr>
              <a:t>mVirtual</a:t>
            </a:r>
            <a:r>
              <a:rPr lang="es-ES" sz="2000" dirty="0">
                <a:solidFill>
                  <a:schemeClr val="accent2"/>
                </a:solidFill>
              </a:rPr>
              <a:t>(); </a:t>
            </a:r>
          </a:p>
          <a:p>
            <a:pPr>
              <a:lnSpc>
                <a:spcPct val="90000"/>
              </a:lnSpc>
              <a:buFontTx/>
              <a:buNone/>
            </a:pPr>
            <a:r>
              <a:rPr lang="es-ES" sz="2000" dirty="0">
                <a:solidFill>
                  <a:schemeClr val="accent2"/>
                </a:solidFill>
              </a:rPr>
              <a:t>	</a:t>
            </a:r>
            <a:r>
              <a:rPr lang="es-ES" sz="2000" dirty="0" err="1">
                <a:solidFill>
                  <a:schemeClr val="accent2"/>
                </a:solidFill>
              </a:rPr>
              <a:t>void</a:t>
            </a:r>
            <a:r>
              <a:rPr lang="es-ES" sz="2000" dirty="0">
                <a:solidFill>
                  <a:schemeClr val="accent2"/>
                </a:solidFill>
              </a:rPr>
              <a:t> </a:t>
            </a:r>
            <a:r>
              <a:rPr lang="es-ES" sz="2000" dirty="0" err="1">
                <a:solidFill>
                  <a:schemeClr val="accent2"/>
                </a:solidFill>
              </a:rPr>
              <a:t>mNoVirtual</a:t>
            </a:r>
            <a:r>
              <a:rPr lang="es-ES" sz="2000" dirty="0">
                <a:solidFill>
                  <a:schemeClr val="accent2"/>
                </a:solidFill>
              </a:rPr>
              <a:t>();</a:t>
            </a:r>
          </a:p>
          <a:p>
            <a:pPr>
              <a:lnSpc>
                <a:spcPct val="90000"/>
              </a:lnSpc>
              <a:buFontTx/>
              <a:buNone/>
            </a:pPr>
            <a:r>
              <a:rPr lang="es-ES" sz="2000" dirty="0">
                <a:solidFill>
                  <a:schemeClr val="accent2"/>
                </a:solidFill>
              </a:rPr>
              <a:t>	virtual ~CDerivada1();</a:t>
            </a:r>
          </a:p>
          <a:p>
            <a:pPr>
              <a:lnSpc>
                <a:spcPct val="90000"/>
              </a:lnSpc>
              <a:buFontTx/>
              <a:buNone/>
            </a:pPr>
            <a:r>
              <a:rPr lang="es-ES" sz="2000" dirty="0">
                <a:solidFill>
                  <a:schemeClr val="accent2"/>
                </a:solidFill>
              </a:rPr>
              <a:t>};</a:t>
            </a:r>
          </a:p>
          <a:p>
            <a:pPr>
              <a:lnSpc>
                <a:spcPct val="90000"/>
              </a:lnSpc>
              <a:buFontTx/>
              <a:buNone/>
            </a:pPr>
            <a:endParaRPr lang="es-ES" sz="2000" dirty="0">
              <a:solidFill>
                <a:schemeClr val="accent2"/>
              </a:solidFill>
            </a:endParaRPr>
          </a:p>
          <a:p>
            <a:pPr>
              <a:lnSpc>
                <a:spcPct val="90000"/>
              </a:lnSpc>
              <a:buFontTx/>
              <a:buNone/>
            </a:pPr>
            <a:r>
              <a:rPr lang="es-ES" sz="2000" dirty="0">
                <a:solidFill>
                  <a:schemeClr val="accent2"/>
                </a:solidFill>
              </a:rPr>
              <a:t>// </a:t>
            </a:r>
            <a:r>
              <a:rPr lang="es-ES" sz="2000" b="1" dirty="0">
                <a:solidFill>
                  <a:schemeClr val="accent2"/>
                </a:solidFill>
              </a:rPr>
              <a:t>En la clase Derivada no pongo virtual. </a:t>
            </a:r>
          </a:p>
          <a:p>
            <a:pPr>
              <a:lnSpc>
                <a:spcPct val="90000"/>
              </a:lnSpc>
              <a:buFontTx/>
              <a:buNone/>
            </a:pPr>
            <a:r>
              <a:rPr lang="es-ES" sz="2000" b="1" dirty="0">
                <a:solidFill>
                  <a:schemeClr val="accent2"/>
                </a:solidFill>
              </a:rPr>
              <a:t>// Sería redundante.</a:t>
            </a:r>
          </a:p>
        </p:txBody>
      </p:sp>
      <p:sp>
        <p:nvSpPr>
          <p:cNvPr id="323590" name="Text Box 6"/>
          <p:cNvSpPr txBox="1">
            <a:spLocks noChangeArrowheads="1"/>
          </p:cNvSpPr>
          <p:nvPr/>
        </p:nvSpPr>
        <p:spPr bwMode="auto">
          <a:xfrm>
            <a:off x="457200" y="5257800"/>
            <a:ext cx="3810000" cy="1477328"/>
          </a:xfrm>
          <a:prstGeom prst="rect">
            <a:avLst/>
          </a:prstGeom>
          <a:solidFill>
            <a:srgbClr val="FFFF99"/>
          </a:solidFill>
          <a:ln w="9525" algn="ctr">
            <a:solidFill>
              <a:schemeClr val="tx1"/>
            </a:solidFill>
            <a:miter lim="800000"/>
            <a:headEnd/>
            <a:tailEnd/>
          </a:ln>
          <a:effectLst/>
        </p:spPr>
        <p:txBody>
          <a:bodyPr>
            <a:spAutoFit/>
          </a:bodyPr>
          <a:lstStyle/>
          <a:p>
            <a:pPr fontAlgn="base">
              <a:spcBef>
                <a:spcPct val="50000"/>
              </a:spcBef>
              <a:spcAft>
                <a:spcPct val="0"/>
              </a:spcAft>
            </a:pPr>
            <a:r>
              <a:rPr lang="es-ES" sz="2000" dirty="0">
                <a:solidFill>
                  <a:srgbClr val="000000"/>
                </a:solidFill>
              </a:rPr>
              <a:t>Trabajar con </a:t>
            </a:r>
            <a:r>
              <a:rPr lang="es-ES" sz="2000" b="1" dirty="0">
                <a:solidFill>
                  <a:srgbClr val="000000"/>
                </a:solidFill>
              </a:rPr>
              <a:t>métodos virtuales</a:t>
            </a:r>
            <a:r>
              <a:rPr lang="es-ES" sz="2000" dirty="0">
                <a:solidFill>
                  <a:srgbClr val="000000"/>
                </a:solidFill>
              </a:rPr>
              <a:t> implica trabajar con </a:t>
            </a:r>
            <a:r>
              <a:rPr lang="es-ES" sz="2000" b="1" dirty="0">
                <a:solidFill>
                  <a:srgbClr val="000000"/>
                </a:solidFill>
              </a:rPr>
              <a:t>punteros o referencias</a:t>
            </a:r>
          </a:p>
          <a:p>
            <a:pPr fontAlgn="base">
              <a:spcBef>
                <a:spcPct val="50000"/>
              </a:spcBef>
              <a:spcAft>
                <a:spcPct val="0"/>
              </a:spcAft>
            </a:pPr>
            <a:r>
              <a:rPr lang="es-ES" sz="2000" b="1" dirty="0">
                <a:solidFill>
                  <a:srgbClr val="000000"/>
                </a:solidFill>
              </a:rPr>
              <a:t>(para las ref. métodos </a:t>
            </a:r>
            <a:r>
              <a:rPr lang="es-ES" sz="2000" b="1" dirty="0" err="1">
                <a:solidFill>
                  <a:srgbClr val="FF0000"/>
                </a:solidFill>
              </a:rPr>
              <a:t>const</a:t>
            </a:r>
            <a:r>
              <a:rPr lang="es-ES" sz="2000" b="1" dirty="0">
                <a:solidFill>
                  <a:srgbClr val="000000"/>
                </a:solidFill>
              </a:rPr>
              <a:t>)</a:t>
            </a:r>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44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4400" b="1" i="0" u="none" strike="noStrike" cap="none" normalizeH="0" baseline="0" smtClean="0">
            <a:ln>
              <a:noFill/>
            </a:ln>
            <a:solidFill>
              <a:schemeClr val="tx2"/>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118</TotalTime>
  <Words>6371</Words>
  <Application>Microsoft Office PowerPoint</Application>
  <PresentationFormat>Presentación en pantalla (4:3)</PresentationFormat>
  <Paragraphs>1460</Paragraphs>
  <Slides>111</Slides>
  <Notes>0</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111</vt:i4>
      </vt:variant>
    </vt:vector>
  </HeadingPairs>
  <TitlesOfParts>
    <vt:vector size="115" baseType="lpstr">
      <vt:lpstr>Arial</vt:lpstr>
      <vt:lpstr>Calibri</vt:lpstr>
      <vt:lpstr>Tema de Office</vt:lpstr>
      <vt:lpstr>Diseño predeterminado</vt:lpstr>
      <vt:lpstr>POO en C++</vt:lpstr>
      <vt:lpstr>Creación de Clases</vt:lpstr>
      <vt:lpstr>Sintaxis</vt:lpstr>
      <vt:lpstr>Atributos de la clase</vt:lpstr>
      <vt:lpstr>Los métodos de la clase</vt:lpstr>
      <vt:lpstr>Acceso a los miembros de la clase</vt:lpstr>
      <vt:lpstr>3 niveles de acceso</vt:lpstr>
      <vt:lpstr>Estructura de las clases en C++</vt:lpstr>
      <vt:lpstr>Ejemplo</vt:lpstr>
      <vt:lpstr>La funciones en línea</vt:lpstr>
      <vt:lpstr>Sobrecarga de métodos</vt:lpstr>
      <vt:lpstr>Ejemplo</vt:lpstr>
      <vt:lpstr>Parámetros por omisión</vt:lpstr>
      <vt:lpstr>El puntero this</vt:lpstr>
      <vt:lpstr>Métodos y Objetos const</vt:lpstr>
      <vt:lpstr>Caso especial</vt:lpstr>
      <vt:lpstr>Sobrecarga en métodos const</vt:lpstr>
      <vt:lpstr>Creando objetos</vt:lpstr>
      <vt:lpstr>Ejemplo</vt:lpstr>
      <vt:lpstr>Constructores</vt:lpstr>
      <vt:lpstr>Mas sobre Constructores</vt:lpstr>
      <vt:lpstr>Formas de invocar al Constructor</vt:lpstr>
      <vt:lpstr>Desde un constructor a otro</vt:lpstr>
      <vt:lpstr>Operador = de una clase</vt:lpstr>
      <vt:lpstr>Constructor copia</vt:lpstr>
      <vt:lpstr>Destrucción de objetos</vt:lpstr>
      <vt:lpstr>Punteros como atributos de una clase</vt:lpstr>
      <vt:lpstr>Ejemplo</vt:lpstr>
      <vt:lpstr>La reserva de memoria</vt:lpstr>
      <vt:lpstr>Atributos y métodos static</vt:lpstr>
      <vt:lpstr>Atributos y métodos static</vt:lpstr>
      <vt:lpstr>Ejemplo</vt:lpstr>
      <vt:lpstr>Ejemplo Singleton</vt:lpstr>
      <vt:lpstr>Atributos que son objetos</vt:lpstr>
      <vt:lpstr>Ejemplo</vt:lpstr>
      <vt:lpstr>Restricciones</vt:lpstr>
      <vt:lpstr>Clases internas</vt:lpstr>
      <vt:lpstr>Integridad de los datos</vt:lpstr>
      <vt:lpstr>Devolver puntero / Devolver referencia</vt:lpstr>
      <vt:lpstr>Matrices de Objetos</vt:lpstr>
      <vt:lpstr>Ejemplo</vt:lpstr>
      <vt:lpstr>Ejemplo</vt:lpstr>
      <vt:lpstr>Funciones amigas</vt:lpstr>
      <vt:lpstr>Ejemplo</vt:lpstr>
      <vt:lpstr>Funciones amigas entre clases</vt:lpstr>
      <vt:lpstr>Punteros a miembros de una clase</vt:lpstr>
      <vt:lpstr>Punteros a miembros de una clase</vt:lpstr>
      <vt:lpstr>Ejemplo</vt:lpstr>
      <vt:lpstr>Sobrecarga de Operadores</vt:lpstr>
      <vt:lpstr>Sobrecargar un operador</vt:lpstr>
      <vt:lpstr>Sintaxis</vt:lpstr>
      <vt:lpstr>Parámetros</vt:lpstr>
      <vt:lpstr>Ejemplo</vt:lpstr>
      <vt:lpstr>Dentro de la clase</vt:lpstr>
      <vt:lpstr>Dos formas de llamar al operador</vt:lpstr>
      <vt:lpstr>Ejemplo</vt:lpstr>
      <vt:lpstr>Sobrecarga con una función externa</vt:lpstr>
      <vt:lpstr>Operador de igualdad</vt:lpstr>
      <vt:lpstr>Operadores Aritméticos</vt:lpstr>
      <vt:lpstr>Aritmética mixta</vt:lpstr>
      <vt:lpstr>Aritmética mixta II</vt:lpstr>
      <vt:lpstr>Sobrecarga de ==</vt:lpstr>
      <vt:lpstr>Sobrecarga de &lt;&lt;</vt:lpstr>
      <vt:lpstr>Sobrecarga de &lt;&lt;</vt:lpstr>
      <vt:lpstr>Sobrecarga de &gt;&gt;</vt:lpstr>
      <vt:lpstr>Sobrecarga de Unarios</vt:lpstr>
      <vt:lpstr>Incremento / Decremento</vt:lpstr>
      <vt:lpstr>Incremento / Decremento II</vt:lpstr>
      <vt:lpstr>Operadores unarios / binarios</vt:lpstr>
      <vt:lpstr>Herencia</vt:lpstr>
      <vt:lpstr>Herencia Simple</vt:lpstr>
      <vt:lpstr>Ejemplo</vt:lpstr>
      <vt:lpstr>Definir Clases Derivadas</vt:lpstr>
      <vt:lpstr>Control de acceso a la clase base</vt:lpstr>
      <vt:lpstr>Control de acceso a la clase base</vt:lpstr>
      <vt:lpstr>Control de acceso a la clase base</vt:lpstr>
      <vt:lpstr>Control de acceso</vt:lpstr>
      <vt:lpstr>Miembros a heredar</vt:lpstr>
      <vt:lpstr>Redefinir Atributos</vt:lpstr>
      <vt:lpstr>Ejemplo</vt:lpstr>
      <vt:lpstr>Acceso a la clase Base</vt:lpstr>
      <vt:lpstr>Acceso a la clase Base</vt:lpstr>
      <vt:lpstr>Redefinición de métodos</vt:lpstr>
      <vt:lpstr>Control de Acceso en Redefinición</vt:lpstr>
      <vt:lpstr>Constructores en las clases derivadas</vt:lpstr>
      <vt:lpstr>Constructores en las clases derivadas</vt:lpstr>
      <vt:lpstr>Sintaxis</vt:lpstr>
      <vt:lpstr>Ejemplo</vt:lpstr>
      <vt:lpstr>Copia de Objetos</vt:lpstr>
      <vt:lpstr>Implementar constructor copia</vt:lpstr>
      <vt:lpstr>Implementar operador de Asignación</vt:lpstr>
      <vt:lpstr>Destructores</vt:lpstr>
      <vt:lpstr>Funciones Amigas</vt:lpstr>
      <vt:lpstr>Punteros y Referencias</vt:lpstr>
      <vt:lpstr>Conversiones Implícitas</vt:lpstr>
      <vt:lpstr>Conversiones Explícitas</vt:lpstr>
      <vt:lpstr>Métodos Virtuales</vt:lpstr>
      <vt:lpstr>Ejemplo</vt:lpstr>
      <vt:lpstr>Ejemplo 1ª parte</vt:lpstr>
      <vt:lpstr>Ejemplo 2ª parte</vt:lpstr>
      <vt:lpstr>Resumen Métodos Virtuales</vt:lpstr>
      <vt:lpstr>Destructores Virtuales</vt:lpstr>
      <vt:lpstr>typeid</vt:lpstr>
      <vt:lpstr>Polimorfismo</vt:lpstr>
      <vt:lpstr>Importante</vt:lpstr>
      <vt:lpstr>Clases Abstractas</vt:lpstr>
      <vt:lpstr>Clases Abstractas</vt:lpstr>
      <vt:lpstr>Clases Abstractas</vt:lpstr>
      <vt:lpstr>Herencia Múltiple</vt:lpstr>
      <vt:lpstr>Problemas</vt:lpstr>
      <vt:lpstr>Clases Base Virtuales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 en C++</dc:title>
  <dc:creator>INVES_Propietario</dc:creator>
  <cp:lastModifiedBy>Antonio Espín Herranz</cp:lastModifiedBy>
  <cp:revision>16</cp:revision>
  <dcterms:created xsi:type="dcterms:W3CDTF">2014-06-21T06:04:54Z</dcterms:created>
  <dcterms:modified xsi:type="dcterms:W3CDTF">2019-08-26T09:31:18Z</dcterms:modified>
</cp:coreProperties>
</file>