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5" r:id="rId4"/>
    <p:sldId id="286" r:id="rId5"/>
    <p:sldId id="287" r:id="rId6"/>
    <p:sldId id="331" r:id="rId7"/>
    <p:sldId id="333" r:id="rId8"/>
    <p:sldId id="330" r:id="rId9"/>
    <p:sldId id="33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Espín Herranz" userId="6289c937e7e0e52b" providerId="LiveId" clId="{6294764F-BFA0-4E9B-94C9-FA1CC09214AE}"/>
    <pc:docChg chg="modSld">
      <pc:chgData name="Antonio Espín Herranz" userId="6289c937e7e0e52b" providerId="LiveId" clId="{6294764F-BFA0-4E9B-94C9-FA1CC09214AE}" dt="2019-08-26T09:06:34.751" v="11" actId="14100"/>
      <pc:docMkLst>
        <pc:docMk/>
      </pc:docMkLst>
      <pc:sldChg chg="modSp">
        <pc:chgData name="Antonio Espín Herranz" userId="6289c937e7e0e52b" providerId="LiveId" clId="{6294764F-BFA0-4E9B-94C9-FA1CC09214AE}" dt="2019-08-26T09:05:41.279" v="1" actId="14100"/>
        <pc:sldMkLst>
          <pc:docMk/>
          <pc:sldMk cId="0" sldId="285"/>
        </pc:sldMkLst>
        <pc:spChg chg="mod">
          <ac:chgData name="Antonio Espín Herranz" userId="6289c937e7e0e52b" providerId="LiveId" clId="{6294764F-BFA0-4E9B-94C9-FA1CC09214AE}" dt="2019-08-26T09:05:41.279" v="1" actId="14100"/>
          <ac:spMkLst>
            <pc:docMk/>
            <pc:sldMk cId="0" sldId="285"/>
            <ac:spMk id="153603" creationId="{00000000-0000-0000-0000-000000000000}"/>
          </ac:spMkLst>
        </pc:spChg>
      </pc:sldChg>
      <pc:sldChg chg="modSp">
        <pc:chgData name="Antonio Espín Herranz" userId="6289c937e7e0e52b" providerId="LiveId" clId="{6294764F-BFA0-4E9B-94C9-FA1CC09214AE}" dt="2019-08-26T09:06:06.728" v="7" actId="113"/>
        <pc:sldMkLst>
          <pc:docMk/>
          <pc:sldMk cId="0" sldId="287"/>
        </pc:sldMkLst>
        <pc:spChg chg="mod">
          <ac:chgData name="Antonio Espín Herranz" userId="6289c937e7e0e52b" providerId="LiveId" clId="{6294764F-BFA0-4E9B-94C9-FA1CC09214AE}" dt="2019-08-26T09:06:06.728" v="7" actId="113"/>
          <ac:spMkLst>
            <pc:docMk/>
            <pc:sldMk cId="0" sldId="287"/>
            <ac:spMk id="219139" creationId="{00000000-0000-0000-0000-000000000000}"/>
          </ac:spMkLst>
        </pc:spChg>
      </pc:sldChg>
      <pc:sldChg chg="modSp">
        <pc:chgData name="Antonio Espín Herranz" userId="6289c937e7e0e52b" providerId="LiveId" clId="{6294764F-BFA0-4E9B-94C9-FA1CC09214AE}" dt="2019-08-26T09:06:34.751" v="11" actId="14100"/>
        <pc:sldMkLst>
          <pc:docMk/>
          <pc:sldMk cId="0" sldId="330"/>
        </pc:sldMkLst>
        <pc:spChg chg="mod">
          <ac:chgData name="Antonio Espín Herranz" userId="6289c937e7e0e52b" providerId="LiveId" clId="{6294764F-BFA0-4E9B-94C9-FA1CC09214AE}" dt="2019-08-26T09:06:34.751" v="11" actId="14100"/>
          <ac:spMkLst>
            <pc:docMk/>
            <pc:sldMk cId="0" sldId="330"/>
            <ac:spMk id="3" creationId="{00000000-0000-0000-0000-000000000000}"/>
          </ac:spMkLst>
        </pc:spChg>
      </pc:sldChg>
      <pc:sldChg chg="modSp">
        <pc:chgData name="Antonio Espín Herranz" userId="6289c937e7e0e52b" providerId="LiveId" clId="{6294764F-BFA0-4E9B-94C9-FA1CC09214AE}" dt="2019-08-26T09:06:14.119" v="8" actId="14100"/>
        <pc:sldMkLst>
          <pc:docMk/>
          <pc:sldMk cId="0" sldId="331"/>
        </pc:sldMkLst>
        <pc:spChg chg="mod">
          <ac:chgData name="Antonio Espín Herranz" userId="6289c937e7e0e52b" providerId="LiveId" clId="{6294764F-BFA0-4E9B-94C9-FA1CC09214AE}" dt="2019-08-26T09:06:14.119" v="8" actId="14100"/>
          <ac:spMkLst>
            <pc:docMk/>
            <pc:sldMk cId="0" sldId="331"/>
            <ac:spMk id="3" creationId="{00000000-0000-0000-0000-000000000000}"/>
          </ac:spMkLst>
        </pc:spChg>
      </pc:sldChg>
      <pc:sldChg chg="modSp">
        <pc:chgData name="Antonio Espín Herranz" userId="6289c937e7e0e52b" providerId="LiveId" clId="{6294764F-BFA0-4E9B-94C9-FA1CC09214AE}" dt="2019-08-26T09:06:23.887" v="9" actId="1076"/>
        <pc:sldMkLst>
          <pc:docMk/>
          <pc:sldMk cId="0" sldId="333"/>
        </pc:sldMkLst>
        <pc:spChg chg="mod">
          <ac:chgData name="Antonio Espín Herranz" userId="6289c937e7e0e52b" providerId="LiveId" clId="{6294764F-BFA0-4E9B-94C9-FA1CC09214AE}" dt="2019-08-26T09:06:23.887" v="9" actId="1076"/>
          <ac:spMkLst>
            <pc:docMk/>
            <pc:sldMk cId="0" sldId="33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3E03A-7EEF-4198-B037-7C6168342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668351-E138-41F1-B6FA-2263AD43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376C8-FFD3-4546-B740-4C889CA3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3F69F-C96D-49FA-ACFA-53544C33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4F9A9-3264-432D-AC3F-B5ACC25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0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4BA2E-A91E-43C2-A894-7B1620C6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6362C2-CE37-462B-9E7C-FA79EF38B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5AFFC-541D-4547-8D5B-CABBF253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48D84-0863-4978-9977-BE6AEF29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77EBA-9A81-4FC9-B0D1-2AC3D768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5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49AF3C-C7F5-47E6-8B33-9E3F37CBA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D03FB3-BCA8-4D4E-8605-2480D24B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DA3AD-42A8-4BF6-A797-EE4D35E3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5E1B6-8E27-4536-BBBD-A4D12419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759CAB-9DCB-44C6-98B2-D815966A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43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29256-138E-4665-AF6B-672DF467551D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5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F9C0-074E-4225-9DDE-EB5BB171539E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2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5BC4B-944B-4B28-BDC1-3DAE3F0D69B4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8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39056-CB04-413F-BA9D-058D3AE4B752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0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F11AF-28C7-4F2C-AF5C-E734D61E27F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6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0FFAF-F433-4469-89D8-892FB3ED38E9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8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B9DC4-64B4-487A-9B0F-90280EEB68DE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5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8FE59-6F4C-443A-9FC2-27CDAA997AE1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3F3A3-70E5-4970-A510-1ACA806A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D5831-7FDA-46EA-99BA-C5496607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BBDF6-5D1D-46E4-8CE2-87F49C49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AAD0C-C998-4FC3-8389-2F9582AE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97ADB-0DFD-4EC9-BDF4-8233151E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019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4592E-8619-440A-B5AC-B8BA349F58F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59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B2547-3204-4133-BFCC-29DBFAADFFD3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68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9183B-EC30-437E-93A5-5DEFE3149D1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58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DE8CFE6-97CF-4317-A169-4D6E4A62AB98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41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A73A403-5BC8-4497-8962-01BBB4C25874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0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19EA-44B5-4907-9496-D017D0AA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BECDD-74BD-4153-B1AC-5BA4C9A7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28EC1-1C33-4EE0-B1D3-F855969E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7512C5-D7D0-410C-B6E9-A8B03BDB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57FC7D-F0C1-4B0F-B0E0-BC87185D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2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4FC70-4E59-4F3B-975C-2D29186B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B56D0-FD85-4A8C-995F-D9099E0E9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21440C-B704-40C3-9BA4-EDF17737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C3B00-C000-4130-9289-2ACEC782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A528A5-ED1C-4757-A76B-420FEA40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D14D11-7C77-4A86-AABE-921A613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67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6C0CB-4B52-4647-BBCF-47C16066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BB8758-CA56-45C8-8EEF-35593100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FE53A-7FCA-4E08-82CF-89E7F2419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9D4347-D998-44A6-9E3E-F149CA9C8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C33876-F4B4-4221-80C2-9D8714024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3C1EF2-42EC-4302-97B7-8388A571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58B9C7-E63C-4CDE-B310-CC616FFD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7C697D-3A3E-4F3A-A715-7251F8A1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2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9F5F5-2B93-4BF5-8C3C-EE9D3672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2409AF-ED4F-4DA3-8D27-1353EA94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541A17-92E0-43FA-8329-762E1778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7EF7F8-ECF8-443C-A57F-7AE5F0B3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8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7D5535-08F5-4562-AD5D-03191F0B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292982-12F3-4D8F-B8BC-56DFC710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C696E1-2803-4491-94E4-62BECBAC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5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7F0C4-2BA5-4AEA-BD11-AA649E3F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71F15-9110-4943-85AB-415C16A8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EAD0CE-C666-4F68-AA21-4E95B38B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1100AE-07B3-4834-94BA-5D545AF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CCDB3-662E-4FCF-AC68-E70C8385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244BF-ACCC-48EA-A3B8-DD9CA3E9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60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A96B0-79C6-4FBA-9B80-9620533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AF069F-6F01-4CED-A5DD-C3B587E8F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E3B65B-514E-446B-A610-D3F6374F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5FCE34-1175-4E97-B4E6-78290AF8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F30EDF-FDC5-44B2-962B-A834DEEE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BA90B2-8CF7-4968-9A11-68A53430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95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3C0B16-8F4A-4709-9BC9-20EFCABF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67601B-E60F-47D6-B317-35A92F91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0BDD2-8B29-45D4-90A1-82FA484D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E325-9E27-4526-B1CF-661E18DFA92B}" type="datetimeFigureOut">
              <a:rPr lang="es-ES" smtClean="0"/>
              <a:t>26/08/2019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4C78A-F203-4878-9BFE-F68ADB0FF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E5F40-84F4-4BA3-9B9F-704B29AA7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DD9D-CF51-41DA-902E-5209CEFCB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01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ECCC22-9ECD-4A1A-B2D2-FC9E9AA1FFB9}" type="slidenum">
              <a:rPr lang="es-E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8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E5E70-E4E7-4FE6-8F71-968E617E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Conversiones de Tipos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939E64-462B-41AD-B720-BC184EA50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71802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3269-3B13-422A-89A5-9693EC5ABDE5}" type="slidenum">
              <a:rPr lang="es-ES">
                <a:solidFill>
                  <a:srgbClr val="000000"/>
                </a:solidFill>
                <a:latin typeface="Arial"/>
              </a:rPr>
              <a:pPr/>
              <a:t>2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Conversiones de tipo en C++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17638"/>
            <a:ext cx="11315032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Soporta las conversiones implícitas de C: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Asignación de un valor:</a:t>
            </a:r>
          </a:p>
          <a:p>
            <a:pPr lvl="2">
              <a:lnSpc>
                <a:spcPct val="80000"/>
              </a:lnSpc>
            </a:pPr>
            <a:r>
              <a:rPr lang="es-ES" sz="1600" dirty="0" err="1">
                <a:solidFill>
                  <a:schemeClr val="accent2"/>
                </a:solidFill>
              </a:rPr>
              <a:t>long</a:t>
            </a:r>
            <a:r>
              <a:rPr lang="es-ES" sz="1600" dirty="0">
                <a:solidFill>
                  <a:schemeClr val="accent2"/>
                </a:solidFill>
              </a:rPr>
              <a:t> a; </a:t>
            </a: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b = 10; a = b; // Se convierte a </a:t>
            </a:r>
            <a:r>
              <a:rPr lang="es-ES" sz="1600" dirty="0" err="1">
                <a:solidFill>
                  <a:schemeClr val="accent2"/>
                </a:solidFill>
              </a:rPr>
              <a:t>long</a:t>
            </a:r>
            <a:r>
              <a:rPr lang="es-ES" sz="1600" dirty="0">
                <a:solidFill>
                  <a:schemeClr val="accent2"/>
                </a:solidFill>
              </a:rPr>
              <a:t>.</a:t>
            </a:r>
          </a:p>
          <a:p>
            <a:pPr lvl="2">
              <a:lnSpc>
                <a:spcPct val="80000"/>
              </a:lnSpc>
            </a:pPr>
            <a:endParaRPr lang="es-ES" sz="16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Operación Aritmética:</a:t>
            </a:r>
          </a:p>
          <a:p>
            <a:pPr lvl="2">
              <a:lnSpc>
                <a:spcPct val="80000"/>
              </a:lnSpc>
            </a:pPr>
            <a:r>
              <a:rPr lang="es-ES" sz="1600" dirty="0" err="1">
                <a:solidFill>
                  <a:schemeClr val="accent2"/>
                </a:solidFill>
              </a:rPr>
              <a:t>float</a:t>
            </a:r>
            <a:r>
              <a:rPr lang="es-ES" sz="1600" dirty="0">
                <a:solidFill>
                  <a:schemeClr val="accent2"/>
                </a:solidFill>
              </a:rPr>
              <a:t> a = 10.5, c;</a:t>
            </a:r>
          </a:p>
          <a:p>
            <a:pPr lvl="2">
              <a:lnSpc>
                <a:spcPct val="80000"/>
              </a:lnSpc>
            </a:pP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b = 5; c = a + b; // A </a:t>
            </a:r>
            <a:r>
              <a:rPr lang="es-ES" sz="1600" dirty="0" err="1">
                <a:solidFill>
                  <a:schemeClr val="accent2"/>
                </a:solidFill>
              </a:rPr>
              <a:t>float</a:t>
            </a:r>
            <a:r>
              <a:rPr lang="es-ES" sz="1600" dirty="0">
                <a:solidFill>
                  <a:schemeClr val="accent2"/>
                </a:solidFill>
              </a:rPr>
              <a:t>.</a:t>
            </a:r>
          </a:p>
          <a:p>
            <a:pPr lvl="2">
              <a:lnSpc>
                <a:spcPct val="80000"/>
              </a:lnSpc>
            </a:pPr>
            <a:endParaRPr lang="es-ES" sz="16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Argumento a una función:</a:t>
            </a:r>
          </a:p>
          <a:p>
            <a:pPr lvl="2">
              <a:lnSpc>
                <a:spcPct val="80000"/>
              </a:lnSpc>
            </a:pP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a = 2; </a:t>
            </a:r>
            <a:r>
              <a:rPr lang="es-ES" sz="1600" dirty="0" err="1">
                <a:solidFill>
                  <a:schemeClr val="accent2"/>
                </a:solidFill>
              </a:rPr>
              <a:t>double</a:t>
            </a:r>
            <a:r>
              <a:rPr lang="es-ES" sz="1600" dirty="0">
                <a:solidFill>
                  <a:schemeClr val="accent2"/>
                </a:solidFill>
              </a:rPr>
              <a:t> b = logaritmo(a);</a:t>
            </a:r>
          </a:p>
          <a:p>
            <a:pPr lvl="2">
              <a:lnSpc>
                <a:spcPct val="80000"/>
              </a:lnSpc>
            </a:pPr>
            <a:r>
              <a:rPr lang="es-ES" sz="1600" dirty="0">
                <a:solidFill>
                  <a:schemeClr val="accent2"/>
                </a:solidFill>
              </a:rPr>
              <a:t>Siendo la función: </a:t>
            </a:r>
            <a:r>
              <a:rPr lang="es-ES" sz="1600" dirty="0" err="1">
                <a:solidFill>
                  <a:schemeClr val="accent2"/>
                </a:solidFill>
              </a:rPr>
              <a:t>float</a:t>
            </a:r>
            <a:r>
              <a:rPr lang="es-ES" sz="1600" dirty="0">
                <a:solidFill>
                  <a:schemeClr val="accent2"/>
                </a:solidFill>
              </a:rPr>
              <a:t> logaritmo(</a:t>
            </a:r>
            <a:r>
              <a:rPr lang="es-ES" sz="1600" dirty="0" err="1">
                <a:solidFill>
                  <a:schemeClr val="accent2"/>
                </a:solidFill>
              </a:rPr>
              <a:t>float</a:t>
            </a:r>
            <a:r>
              <a:rPr lang="es-ES" sz="1600" dirty="0">
                <a:solidFill>
                  <a:schemeClr val="accent2"/>
                </a:solidFill>
              </a:rPr>
              <a:t> x); // Se convierte a </a:t>
            </a:r>
            <a:r>
              <a:rPr lang="es-ES" sz="1600" dirty="0" err="1">
                <a:solidFill>
                  <a:schemeClr val="accent2"/>
                </a:solidFill>
              </a:rPr>
              <a:t>float</a:t>
            </a:r>
            <a:r>
              <a:rPr lang="es-ES" sz="1600" dirty="0">
                <a:solidFill>
                  <a:schemeClr val="accent2"/>
                </a:solidFill>
              </a:rPr>
              <a:t>.</a:t>
            </a:r>
          </a:p>
          <a:p>
            <a:pPr lvl="2">
              <a:lnSpc>
                <a:spcPct val="80000"/>
              </a:lnSpc>
            </a:pPr>
            <a:endParaRPr lang="es-ES" sz="16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Cuando se retorna un valor desde una función:</a:t>
            </a:r>
          </a:p>
          <a:p>
            <a:pPr lvl="2">
              <a:lnSpc>
                <a:spcPct val="80000"/>
              </a:lnSpc>
            </a:pPr>
            <a:r>
              <a:rPr lang="es-ES" sz="1600" dirty="0" err="1">
                <a:solidFill>
                  <a:schemeClr val="accent2"/>
                </a:solidFill>
              </a:rPr>
              <a:t>double</a:t>
            </a:r>
            <a:r>
              <a:rPr lang="es-ES" sz="1600" dirty="0">
                <a:solidFill>
                  <a:schemeClr val="accent2"/>
                </a:solidFill>
              </a:rPr>
              <a:t> b = logaritmo(a); // El valor devuelto pasa a </a:t>
            </a:r>
            <a:r>
              <a:rPr lang="es-ES" sz="1600" dirty="0" err="1">
                <a:solidFill>
                  <a:schemeClr val="accent2"/>
                </a:solidFill>
              </a:rPr>
              <a:t>double</a:t>
            </a:r>
            <a:r>
              <a:rPr lang="es-ES" sz="16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Explícitas: Mediante un casting. (</a:t>
            </a:r>
            <a:r>
              <a:rPr lang="es-ES" sz="2000" dirty="0" err="1">
                <a:solidFill>
                  <a:schemeClr val="accent2"/>
                </a:solidFill>
              </a:rPr>
              <a:t>otroTipo</a:t>
            </a:r>
            <a:r>
              <a:rPr lang="es-ES" sz="2000" dirty="0">
                <a:solidFill>
                  <a:schemeClr val="accent2"/>
                </a:solidFill>
              </a:rPr>
              <a:t>) variable / expresión.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E096-D56C-417D-B226-7908FAA557F3}" type="slidenum">
              <a:rPr lang="es-ES">
                <a:solidFill>
                  <a:srgbClr val="000000"/>
                </a:solidFill>
                <a:latin typeface="Arial"/>
              </a:rPr>
              <a:pPr/>
              <a:t>3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Conversiones de tipo en C++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En C++ también se puede expresar así: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dirty="0">
                <a:solidFill>
                  <a:schemeClr val="accent2"/>
                </a:solidFill>
              </a:rPr>
              <a:t>nombre-de-tipo(expresión);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dirty="0">
                <a:solidFill>
                  <a:schemeClr val="accent2"/>
                </a:solidFill>
              </a:rPr>
              <a:t>// 1ª forma:			// 2ª forma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dirty="0" err="1">
                <a:solidFill>
                  <a:schemeClr val="accent2"/>
                </a:solidFill>
              </a:rPr>
              <a:t>int</a:t>
            </a:r>
            <a:r>
              <a:rPr lang="es-ES" dirty="0">
                <a:solidFill>
                  <a:schemeClr val="accent2"/>
                </a:solidFill>
              </a:rPr>
              <a:t> a; </a:t>
            </a:r>
            <a:r>
              <a:rPr lang="es-ES" dirty="0" err="1">
                <a:solidFill>
                  <a:schemeClr val="accent2"/>
                </a:solidFill>
              </a:rPr>
              <a:t>double</a:t>
            </a:r>
            <a:r>
              <a:rPr lang="es-ES" dirty="0">
                <a:solidFill>
                  <a:schemeClr val="accent2"/>
                </a:solidFill>
              </a:rPr>
              <a:t> n = 8;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dirty="0">
                <a:solidFill>
                  <a:schemeClr val="accent2"/>
                </a:solidFill>
              </a:rPr>
              <a:t>a = (</a:t>
            </a:r>
            <a:r>
              <a:rPr lang="es-ES" dirty="0" err="1">
                <a:solidFill>
                  <a:schemeClr val="accent2"/>
                </a:solidFill>
              </a:rPr>
              <a:t>int</a:t>
            </a:r>
            <a:r>
              <a:rPr lang="es-ES" dirty="0">
                <a:solidFill>
                  <a:schemeClr val="accent2"/>
                </a:solidFill>
              </a:rPr>
              <a:t>)</a:t>
            </a:r>
            <a:r>
              <a:rPr lang="es-ES" dirty="0" err="1">
                <a:solidFill>
                  <a:schemeClr val="accent2"/>
                </a:solidFill>
              </a:rPr>
              <a:t>sqrt</a:t>
            </a:r>
            <a:r>
              <a:rPr lang="es-ES" dirty="0">
                <a:solidFill>
                  <a:schemeClr val="accent2"/>
                </a:solidFill>
              </a:rPr>
              <a:t>(n+2);		a = </a:t>
            </a:r>
            <a:r>
              <a:rPr lang="es-ES" b="1" dirty="0" err="1">
                <a:solidFill>
                  <a:schemeClr val="accent2"/>
                </a:solidFill>
              </a:rPr>
              <a:t>int</a:t>
            </a:r>
            <a:r>
              <a:rPr lang="es-ES" dirty="0">
                <a:solidFill>
                  <a:schemeClr val="accent2"/>
                </a:solidFill>
              </a:rPr>
              <a:t>(</a:t>
            </a:r>
            <a:r>
              <a:rPr lang="es-ES" dirty="0" err="1">
                <a:solidFill>
                  <a:schemeClr val="accent2"/>
                </a:solidFill>
              </a:rPr>
              <a:t>sqrt</a:t>
            </a:r>
            <a:r>
              <a:rPr lang="es-ES" dirty="0">
                <a:solidFill>
                  <a:schemeClr val="accent2"/>
                </a:solidFill>
              </a:rPr>
              <a:t>(n+2));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La notación funcional no se puede utilizar con tipos que no sean un tipo simple.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5EE6-FE73-4F58-AE2D-A6686105ED3B}" type="slidenum">
              <a:rPr lang="es-ES">
                <a:solidFill>
                  <a:srgbClr val="000000"/>
                </a:solidFill>
                <a:latin typeface="Arial"/>
              </a:rPr>
              <a:pPr/>
              <a:t>4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/>
          <a:lstStyle/>
          <a:p>
            <a:r>
              <a:rPr lang="es-ES" dirty="0"/>
              <a:t>Operadores de cambio de tipo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950818"/>
            <a:ext cx="11395242" cy="572487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Todos convierten la expresión </a:t>
            </a:r>
            <a:r>
              <a:rPr lang="es-ES" sz="2400" b="1" dirty="0">
                <a:solidFill>
                  <a:schemeClr val="accent2"/>
                </a:solidFill>
              </a:rPr>
              <a:t>v</a:t>
            </a:r>
            <a:r>
              <a:rPr lang="es-ES" sz="2400" dirty="0">
                <a:solidFill>
                  <a:schemeClr val="accent2"/>
                </a:solidFill>
              </a:rPr>
              <a:t> al tipo </a:t>
            </a:r>
            <a:r>
              <a:rPr lang="es-ES" sz="2400" b="1" dirty="0">
                <a:solidFill>
                  <a:schemeClr val="accent2"/>
                </a:solidFill>
              </a:rPr>
              <a:t>T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2000" b="1" dirty="0" err="1">
                <a:solidFill>
                  <a:schemeClr val="accent2"/>
                </a:solidFill>
              </a:rPr>
              <a:t>static_cast</a:t>
            </a:r>
            <a:r>
              <a:rPr lang="es-ES" sz="2000" b="1" dirty="0">
                <a:solidFill>
                  <a:schemeClr val="accent2"/>
                </a:solidFill>
              </a:rPr>
              <a:t>&lt;T&gt;(v): </a:t>
            </a: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Convertir tipos relacionados, punteros o entre tipo real y entero.</a:t>
            </a:r>
          </a:p>
          <a:p>
            <a:pPr lvl="2">
              <a:lnSpc>
                <a:spcPct val="80000"/>
              </a:lnSpc>
            </a:pP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a = </a:t>
            </a:r>
            <a:r>
              <a:rPr lang="es-ES" sz="1800" dirty="0" err="1">
                <a:solidFill>
                  <a:schemeClr val="accent2"/>
                </a:solidFill>
              </a:rPr>
              <a:t>static_cast</a:t>
            </a:r>
            <a:r>
              <a:rPr lang="es-ES" sz="1800" dirty="0">
                <a:solidFill>
                  <a:schemeClr val="accent2"/>
                </a:solidFill>
              </a:rPr>
              <a:t>&lt;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&gt;(</a:t>
            </a:r>
            <a:r>
              <a:rPr lang="es-ES" sz="1800" dirty="0" err="1">
                <a:solidFill>
                  <a:schemeClr val="accent2"/>
                </a:solidFill>
              </a:rPr>
              <a:t>sqrt</a:t>
            </a:r>
            <a:r>
              <a:rPr lang="es-ES" sz="1800" dirty="0">
                <a:solidFill>
                  <a:schemeClr val="accent2"/>
                </a:solidFill>
              </a:rPr>
              <a:t>(n+2));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2000" b="1" dirty="0" err="1">
                <a:solidFill>
                  <a:schemeClr val="accent2"/>
                </a:solidFill>
              </a:rPr>
              <a:t>reinterpret_cast</a:t>
            </a:r>
            <a:r>
              <a:rPr lang="es-ES" sz="2000" b="1" dirty="0">
                <a:solidFill>
                  <a:schemeClr val="accent2"/>
                </a:solidFill>
              </a:rPr>
              <a:t>&lt;T&gt;(v):</a:t>
            </a: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Tipos no relacionados, peligrosas, permite de </a:t>
            </a:r>
            <a:r>
              <a:rPr lang="es-ES" sz="1800" dirty="0" err="1">
                <a:solidFill>
                  <a:schemeClr val="accent2"/>
                </a:solidFill>
              </a:rPr>
              <a:t>double</a:t>
            </a:r>
            <a:r>
              <a:rPr lang="es-ES" sz="1800" dirty="0">
                <a:solidFill>
                  <a:schemeClr val="accent2"/>
                </a:solidFill>
              </a:rPr>
              <a:t> * a 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* que la anterior no la permite.</a:t>
            </a: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Se usa para hacer cambios de tipo a nivel de bits, es decir, el valor de </a:t>
            </a:r>
            <a:r>
              <a:rPr lang="es-ES" sz="1800" b="1" dirty="0">
                <a:solidFill>
                  <a:schemeClr val="accent2"/>
                </a:solidFill>
              </a:rPr>
              <a:t>v</a:t>
            </a:r>
            <a:r>
              <a:rPr lang="es-ES" sz="1800" dirty="0">
                <a:solidFill>
                  <a:schemeClr val="accent2"/>
                </a:solidFill>
              </a:rPr>
              <a:t> se interpreta como si fuese un objeto del tipo “</a:t>
            </a:r>
            <a:r>
              <a:rPr lang="es-ES" sz="1800" b="1" dirty="0">
                <a:solidFill>
                  <a:schemeClr val="accent2"/>
                </a:solidFill>
              </a:rPr>
              <a:t>T</a:t>
            </a:r>
            <a:r>
              <a:rPr lang="es-ES" sz="1800" dirty="0">
                <a:solidFill>
                  <a:schemeClr val="accent2"/>
                </a:solidFill>
              </a:rPr>
              <a:t>". Los modificadores </a:t>
            </a:r>
            <a:r>
              <a:rPr lang="es-ES" sz="1800" dirty="0" err="1">
                <a:solidFill>
                  <a:schemeClr val="accent2"/>
                </a:solidFill>
              </a:rPr>
              <a:t>const</a:t>
            </a:r>
            <a:r>
              <a:rPr lang="es-ES" sz="1800" dirty="0">
                <a:solidFill>
                  <a:schemeClr val="accent2"/>
                </a:solidFill>
              </a:rPr>
              <a:t> y </a:t>
            </a:r>
            <a:r>
              <a:rPr lang="es-ES" sz="1800" dirty="0" err="1">
                <a:solidFill>
                  <a:schemeClr val="accent2"/>
                </a:solidFill>
              </a:rPr>
              <a:t>volatile</a:t>
            </a:r>
            <a:r>
              <a:rPr lang="es-ES" sz="1800" dirty="0">
                <a:solidFill>
                  <a:schemeClr val="accent2"/>
                </a:solidFill>
              </a:rPr>
              <a:t> no se modifican, permanecen igual que en el valor original de "expresión". Este tipo de conversión es peligrosa, desde el punto de vista de la compatibilidad, hay que usarla con cuidado.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2000" b="1" dirty="0" err="1">
                <a:solidFill>
                  <a:schemeClr val="accent2"/>
                </a:solidFill>
              </a:rPr>
              <a:t>dynamic_cast</a:t>
            </a:r>
            <a:r>
              <a:rPr lang="es-ES" sz="2000" b="1" dirty="0">
                <a:solidFill>
                  <a:schemeClr val="accent2"/>
                </a:solidFill>
              </a:rPr>
              <a:t>&lt;T&gt;(v):</a:t>
            </a: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Realizar conversiones en t. de ejecución. No se puede ejecutar entre punteros, devuelve 0. </a:t>
            </a:r>
          </a:p>
          <a:p>
            <a:pPr lvl="2">
              <a:lnSpc>
                <a:spcPct val="80000"/>
              </a:lnSpc>
            </a:pP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sz="2000" b="1" dirty="0" err="1">
                <a:solidFill>
                  <a:schemeClr val="accent2"/>
                </a:solidFill>
              </a:rPr>
              <a:t>const_cast</a:t>
            </a:r>
            <a:r>
              <a:rPr lang="es-ES" sz="2000" b="1" dirty="0">
                <a:solidFill>
                  <a:schemeClr val="accent2"/>
                </a:solidFill>
              </a:rPr>
              <a:t>&lt;T&gt;(v):</a:t>
            </a:r>
          </a:p>
          <a:p>
            <a:pPr lvl="2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Se utiliza para eliminar la acción ejercida por </a:t>
            </a:r>
            <a:r>
              <a:rPr lang="es-ES" sz="1800" dirty="0" err="1">
                <a:solidFill>
                  <a:schemeClr val="accent2"/>
                </a:solidFill>
              </a:rPr>
              <a:t>const</a:t>
            </a:r>
            <a:r>
              <a:rPr lang="es-ES" sz="1800" dirty="0">
                <a:solidFill>
                  <a:schemeClr val="accent2"/>
                </a:solidFill>
              </a:rPr>
              <a:t> o </a:t>
            </a:r>
            <a:r>
              <a:rPr lang="es-ES" sz="1800" dirty="0" err="1">
                <a:solidFill>
                  <a:schemeClr val="accent2"/>
                </a:solidFill>
              </a:rPr>
              <a:t>volatile</a:t>
            </a:r>
            <a:endParaRPr lang="es-E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 err="1"/>
              <a:t>static_cast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1229474" cy="4525963"/>
          </a:xfrm>
        </p:spPr>
        <p:txBody>
          <a:bodyPr/>
          <a:lstStyle/>
          <a:p>
            <a:pPr>
              <a:buNone/>
            </a:pPr>
            <a:r>
              <a:rPr lang="es-ES" sz="2400" b="1" dirty="0" err="1"/>
              <a:t>int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sz="2400" dirty="0"/>
              <a:t>() { </a:t>
            </a:r>
          </a:p>
          <a:p>
            <a:pPr lvl="1">
              <a:buNone/>
            </a:pPr>
            <a:r>
              <a:rPr lang="es-ES" sz="2400" dirty="0"/>
              <a:t>Derivada *</a:t>
            </a:r>
            <a:r>
              <a:rPr lang="es-ES" sz="2400" dirty="0" err="1"/>
              <a:t>pDer</a:t>
            </a:r>
            <a:r>
              <a:rPr lang="es-ES" sz="2400" dirty="0"/>
              <a:t> = </a:t>
            </a:r>
            <a:r>
              <a:rPr lang="es-ES" sz="2400" b="1" dirty="0"/>
              <a:t>new</a:t>
            </a:r>
            <a:r>
              <a:rPr lang="es-ES" sz="2400" dirty="0"/>
              <a:t> Derivada(10, 23.3); </a:t>
            </a:r>
          </a:p>
          <a:p>
            <a:pPr lvl="1">
              <a:buNone/>
            </a:pPr>
            <a:r>
              <a:rPr lang="es-ES" sz="2400" dirty="0"/>
              <a:t>Base *</a:t>
            </a:r>
            <a:r>
              <a:rPr lang="es-ES" sz="2400" dirty="0" err="1"/>
              <a:t>pBas</a:t>
            </a:r>
            <a:r>
              <a:rPr lang="es-ES" sz="2400" dirty="0"/>
              <a:t>; </a:t>
            </a:r>
          </a:p>
          <a:p>
            <a:pPr lvl="1">
              <a:buNone/>
            </a:pPr>
            <a:r>
              <a:rPr lang="es-ES" sz="2400" dirty="0" err="1"/>
              <a:t>pDer</a:t>
            </a:r>
            <a:r>
              <a:rPr lang="es-ES" sz="2400" dirty="0"/>
              <a:t>-&gt;Mostrar(); </a:t>
            </a:r>
          </a:p>
          <a:p>
            <a:pPr lvl="1">
              <a:buNone/>
            </a:pPr>
            <a:r>
              <a:rPr lang="es-ES" sz="2400" dirty="0">
                <a:solidFill>
                  <a:srgbClr val="FF0000"/>
                </a:solidFill>
              </a:rPr>
              <a:t>// Ambas formas válidas:</a:t>
            </a:r>
          </a:p>
          <a:p>
            <a:pPr lvl="1">
              <a:buNone/>
            </a:pPr>
            <a:r>
              <a:rPr lang="es-ES" sz="2400" dirty="0"/>
              <a:t>	//1)  Derivada </a:t>
            </a:r>
            <a:r>
              <a:rPr lang="es-ES" sz="2400" dirty="0" err="1"/>
              <a:t>pBas</a:t>
            </a:r>
            <a:r>
              <a:rPr lang="es-ES" sz="2400" dirty="0"/>
              <a:t> = </a:t>
            </a:r>
            <a:r>
              <a:rPr lang="es-ES" sz="2400" b="1" dirty="0" err="1"/>
              <a:t>static_cast</a:t>
            </a:r>
            <a:r>
              <a:rPr lang="es-ES" sz="2400" dirty="0"/>
              <a:t>&lt;Base *&gt; (</a:t>
            </a:r>
            <a:r>
              <a:rPr lang="es-ES" sz="2400" dirty="0" err="1"/>
              <a:t>pDer</a:t>
            </a:r>
            <a:r>
              <a:rPr lang="es-ES" sz="2400" dirty="0"/>
              <a:t>); </a:t>
            </a:r>
          </a:p>
          <a:p>
            <a:pPr lvl="1">
              <a:buNone/>
            </a:pPr>
            <a:r>
              <a:rPr lang="es-ES" sz="2400" dirty="0"/>
              <a:t>	// 2) </a:t>
            </a:r>
            <a:r>
              <a:rPr lang="es-ES" sz="2400" dirty="0" err="1"/>
              <a:t>pBas</a:t>
            </a:r>
            <a:r>
              <a:rPr lang="es-ES" sz="2400" dirty="0"/>
              <a:t> = </a:t>
            </a:r>
            <a:r>
              <a:rPr lang="es-ES" sz="2400" dirty="0" err="1"/>
              <a:t>pDer</a:t>
            </a:r>
            <a:r>
              <a:rPr lang="es-ES" sz="2400" dirty="0"/>
              <a:t>; // Igualmente legal, pero implícito </a:t>
            </a:r>
          </a:p>
          <a:p>
            <a:pPr lvl="1">
              <a:buNone/>
            </a:pPr>
            <a:r>
              <a:rPr lang="es-ES" sz="2400" dirty="0" err="1"/>
              <a:t>pBas</a:t>
            </a:r>
            <a:r>
              <a:rPr lang="es-ES" sz="2400" dirty="0"/>
              <a:t>-&gt;Mostrar(); // Base </a:t>
            </a:r>
          </a:p>
          <a:p>
            <a:pPr lvl="1">
              <a:buNone/>
            </a:pPr>
            <a:r>
              <a:rPr lang="es-ES" sz="2400" b="1" dirty="0" err="1"/>
              <a:t>delete</a:t>
            </a:r>
            <a:r>
              <a:rPr lang="es-ES" sz="2400" dirty="0"/>
              <a:t> </a:t>
            </a:r>
            <a:r>
              <a:rPr lang="es-ES" sz="2400" dirty="0" err="1"/>
              <a:t>pDer</a:t>
            </a:r>
            <a:r>
              <a:rPr lang="es-ES" sz="2400" dirty="0"/>
              <a:t>;</a:t>
            </a:r>
          </a:p>
          <a:p>
            <a:pPr lvl="1">
              <a:buNone/>
            </a:pPr>
            <a:r>
              <a:rPr lang="es-ES" sz="2400" b="1" dirty="0" err="1"/>
              <a:t>return</a:t>
            </a:r>
            <a:r>
              <a:rPr lang="es-ES" sz="2400" dirty="0"/>
              <a:t> 0;</a:t>
            </a:r>
          </a:p>
          <a:p>
            <a:pPr>
              <a:buNone/>
            </a:pPr>
            <a:r>
              <a:rPr lang="es-ES" sz="2400" dirty="0"/>
              <a:t> 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F9C0-074E-4225-9DDE-EB5BB171539E}" type="slidenum">
              <a:rPr lang="es-ES">
                <a:solidFill>
                  <a:srgbClr val="000000"/>
                </a:solidFill>
                <a:latin typeface="Arial"/>
              </a:rPr>
              <a:pPr/>
              <a:t>5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 err="1"/>
              <a:t>reinterpret_cast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000" y="1292642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es-ES" sz="1800" b="1" dirty="0"/>
              <a:t>#</a:t>
            </a:r>
            <a:r>
              <a:rPr lang="es-ES" sz="1800" b="1" dirty="0" err="1"/>
              <a:t>include</a:t>
            </a:r>
            <a:r>
              <a:rPr lang="es-ES" sz="1800" dirty="0"/>
              <a:t> &lt;</a:t>
            </a:r>
            <a:r>
              <a:rPr lang="es-ES" sz="1800" dirty="0" err="1"/>
              <a:t>iostream</a:t>
            </a:r>
            <a:r>
              <a:rPr lang="es-ES" sz="1800" dirty="0"/>
              <a:t>&gt; </a:t>
            </a:r>
          </a:p>
          <a:p>
            <a:pPr>
              <a:buNone/>
            </a:pPr>
            <a:r>
              <a:rPr lang="es-ES" sz="1800" b="1" dirty="0"/>
              <a:t>#</a:t>
            </a:r>
            <a:r>
              <a:rPr lang="es-ES" sz="1800" b="1" dirty="0" err="1"/>
              <a:t>include</a:t>
            </a:r>
            <a:r>
              <a:rPr lang="es-ES" sz="1800" dirty="0"/>
              <a:t> &lt;</a:t>
            </a:r>
            <a:r>
              <a:rPr lang="es-ES" sz="1800" dirty="0" err="1"/>
              <a:t>iomanip</a:t>
            </a:r>
            <a:r>
              <a:rPr lang="es-ES" sz="1800" dirty="0"/>
              <a:t>&gt; </a:t>
            </a:r>
          </a:p>
          <a:p>
            <a:pPr>
              <a:buNone/>
            </a:pPr>
            <a:r>
              <a:rPr lang="es-ES" sz="1800" b="1" dirty="0" err="1"/>
              <a:t>using</a:t>
            </a:r>
            <a:r>
              <a:rPr lang="es-ES" sz="1800" dirty="0"/>
              <a:t> </a:t>
            </a:r>
            <a:r>
              <a:rPr lang="es-ES" sz="1800" b="1" dirty="0" err="1"/>
              <a:t>namespace</a:t>
            </a:r>
            <a:r>
              <a:rPr lang="es-ES" sz="1800" dirty="0"/>
              <a:t> </a:t>
            </a:r>
            <a:r>
              <a:rPr lang="es-ES" sz="1800" dirty="0" err="1"/>
              <a:t>std</a:t>
            </a:r>
            <a:r>
              <a:rPr lang="es-ES" sz="1800" dirty="0"/>
              <a:t>; </a:t>
            </a:r>
          </a:p>
          <a:p>
            <a:pPr>
              <a:buNone/>
            </a:pPr>
            <a:endParaRPr lang="es-ES" sz="1800" dirty="0"/>
          </a:p>
          <a:p>
            <a:pPr>
              <a:buNone/>
            </a:pPr>
            <a:r>
              <a:rPr lang="es-ES" sz="1800" b="1" dirty="0" err="1"/>
              <a:t>int</a:t>
            </a:r>
            <a:r>
              <a:rPr lang="es-ES" sz="1800" dirty="0"/>
              <a:t> </a:t>
            </a:r>
            <a:r>
              <a:rPr lang="es-ES" sz="1800" dirty="0" err="1"/>
              <a:t>main</a:t>
            </a:r>
            <a:r>
              <a:rPr lang="es-ES" sz="1800" dirty="0"/>
              <a:t>() { </a:t>
            </a:r>
          </a:p>
          <a:p>
            <a:pPr lvl="1">
              <a:buNone/>
            </a:pPr>
            <a:r>
              <a:rPr lang="es-ES" sz="1800" b="1" dirty="0" err="1"/>
              <a:t>int</a:t>
            </a:r>
            <a:r>
              <a:rPr lang="es-ES" sz="1800" dirty="0"/>
              <a:t> x = 0x12dc34f2; </a:t>
            </a:r>
          </a:p>
          <a:p>
            <a:pPr lvl="1">
              <a:buNone/>
            </a:pPr>
            <a:r>
              <a:rPr lang="es-ES" sz="1800" b="1" dirty="0" err="1"/>
              <a:t>int</a:t>
            </a:r>
            <a:r>
              <a:rPr lang="es-ES" sz="1800" dirty="0"/>
              <a:t> *</a:t>
            </a:r>
            <a:r>
              <a:rPr lang="es-ES" sz="1800" dirty="0" err="1"/>
              <a:t>pix</a:t>
            </a:r>
            <a:r>
              <a:rPr lang="es-ES" sz="1800" dirty="0"/>
              <a:t> = &amp;x; </a:t>
            </a:r>
          </a:p>
          <a:p>
            <a:pPr lvl="1">
              <a:buNone/>
            </a:pPr>
            <a:r>
              <a:rPr lang="es-ES" sz="1800" b="1" dirty="0" err="1"/>
              <a:t>unsigned</a:t>
            </a:r>
            <a:r>
              <a:rPr lang="es-ES" sz="1800" dirty="0"/>
              <a:t> </a:t>
            </a:r>
            <a:r>
              <a:rPr lang="es-ES" sz="1800" b="1" dirty="0" err="1"/>
              <a:t>char</a:t>
            </a:r>
            <a:r>
              <a:rPr lang="es-ES" sz="1800" dirty="0"/>
              <a:t> *</a:t>
            </a:r>
            <a:r>
              <a:rPr lang="es-ES" sz="1800" dirty="0" err="1"/>
              <a:t>pcx</a:t>
            </a:r>
            <a:r>
              <a:rPr lang="es-ES" sz="1800" dirty="0"/>
              <a:t>; </a:t>
            </a:r>
          </a:p>
          <a:p>
            <a:pPr lvl="1">
              <a:buNone/>
            </a:pPr>
            <a:r>
              <a:rPr lang="es-ES" sz="1800" dirty="0" err="1"/>
              <a:t>pcx</a:t>
            </a:r>
            <a:r>
              <a:rPr lang="es-ES" sz="1800" dirty="0"/>
              <a:t> = </a:t>
            </a:r>
            <a:r>
              <a:rPr lang="es-ES" sz="1800" b="1" dirty="0" err="1"/>
              <a:t>reinterpret_cast</a:t>
            </a:r>
            <a:r>
              <a:rPr lang="es-ES" sz="1800" dirty="0"/>
              <a:t>&lt;</a:t>
            </a:r>
            <a:r>
              <a:rPr lang="es-ES" sz="1800" b="1" dirty="0" err="1"/>
              <a:t>unsigned</a:t>
            </a:r>
            <a:r>
              <a:rPr lang="es-ES" sz="1800" dirty="0"/>
              <a:t> </a:t>
            </a:r>
            <a:r>
              <a:rPr lang="es-ES" sz="1800" b="1" dirty="0" err="1"/>
              <a:t>char</a:t>
            </a:r>
            <a:r>
              <a:rPr lang="es-ES" sz="1800" dirty="0"/>
              <a:t> *&gt; (</a:t>
            </a:r>
            <a:r>
              <a:rPr lang="es-ES" sz="1800" dirty="0" err="1"/>
              <a:t>pix</a:t>
            </a:r>
            <a:r>
              <a:rPr lang="es-ES" sz="1800" dirty="0"/>
              <a:t>);</a:t>
            </a:r>
          </a:p>
          <a:p>
            <a:pPr lvl="1">
              <a:buNone/>
            </a:pPr>
            <a:r>
              <a:rPr lang="es-ES" sz="1800" i="1" dirty="0" err="1"/>
              <a:t>cout</a:t>
            </a:r>
            <a:r>
              <a:rPr lang="es-ES" sz="1800" dirty="0"/>
              <a:t> &lt;&lt; </a:t>
            </a:r>
            <a:r>
              <a:rPr lang="es-ES" sz="1800" dirty="0" err="1"/>
              <a:t>hex</a:t>
            </a:r>
            <a:r>
              <a:rPr lang="es-ES" sz="1800" dirty="0"/>
              <a:t> &lt;&lt; x &lt;&lt; " = " &lt;&lt; </a:t>
            </a:r>
          </a:p>
          <a:p>
            <a:pPr lvl="1">
              <a:buNone/>
            </a:pPr>
            <a:r>
              <a:rPr lang="es-ES" sz="1800" b="1" dirty="0"/>
              <a:t>	</a:t>
            </a:r>
            <a:r>
              <a:rPr lang="es-ES" sz="1800" b="1" dirty="0" err="1"/>
              <a:t>static_cast</a:t>
            </a:r>
            <a:r>
              <a:rPr lang="es-ES" sz="1800" dirty="0"/>
              <a:t>&lt;</a:t>
            </a:r>
            <a:r>
              <a:rPr lang="es-ES" sz="1800" b="1" dirty="0" err="1"/>
              <a:t>unsigned</a:t>
            </a:r>
            <a:r>
              <a:rPr lang="es-ES" sz="1800" dirty="0"/>
              <a:t> </a:t>
            </a:r>
            <a:r>
              <a:rPr lang="es-ES" sz="1800" dirty="0" err="1"/>
              <a:t>int</a:t>
            </a:r>
            <a:r>
              <a:rPr lang="es-ES" sz="1800" dirty="0"/>
              <a:t>&gt; (</a:t>
            </a:r>
            <a:r>
              <a:rPr lang="es-ES" sz="1800" dirty="0" err="1"/>
              <a:t>pcx</a:t>
            </a:r>
            <a:r>
              <a:rPr lang="es-ES" sz="1800" dirty="0"/>
              <a:t>[0]) &lt;&lt; ", " &lt;&lt; </a:t>
            </a:r>
          </a:p>
          <a:p>
            <a:pPr lvl="1">
              <a:buNone/>
            </a:pPr>
            <a:r>
              <a:rPr lang="es-ES" sz="1800" b="1" dirty="0"/>
              <a:t>	</a:t>
            </a:r>
            <a:r>
              <a:rPr lang="es-ES" sz="1800" b="1" dirty="0" err="1"/>
              <a:t>static_cast</a:t>
            </a:r>
            <a:r>
              <a:rPr lang="es-ES" sz="1800" dirty="0"/>
              <a:t>&lt;</a:t>
            </a:r>
            <a:r>
              <a:rPr lang="es-ES" sz="1800" b="1" dirty="0" err="1"/>
              <a:t>unsigned</a:t>
            </a:r>
            <a:r>
              <a:rPr lang="es-ES" sz="1800" dirty="0"/>
              <a:t> </a:t>
            </a:r>
            <a:r>
              <a:rPr lang="es-ES" sz="1800" dirty="0" err="1"/>
              <a:t>int</a:t>
            </a:r>
            <a:r>
              <a:rPr lang="es-ES" sz="1800" dirty="0"/>
              <a:t>&gt; (</a:t>
            </a:r>
            <a:r>
              <a:rPr lang="es-ES" sz="1800" dirty="0" err="1"/>
              <a:t>pcx</a:t>
            </a:r>
            <a:r>
              <a:rPr lang="es-ES" sz="1800" dirty="0"/>
              <a:t>[1]) &lt;&lt; ", " &lt;&lt; </a:t>
            </a:r>
          </a:p>
          <a:p>
            <a:pPr lvl="1">
              <a:buNone/>
            </a:pPr>
            <a:r>
              <a:rPr lang="es-ES" sz="1800" b="1" dirty="0"/>
              <a:t>    </a:t>
            </a:r>
            <a:r>
              <a:rPr lang="es-ES" sz="1800" b="1" dirty="0" err="1"/>
              <a:t>static_cast</a:t>
            </a:r>
            <a:r>
              <a:rPr lang="es-ES" sz="1800" dirty="0"/>
              <a:t>&lt;</a:t>
            </a:r>
            <a:r>
              <a:rPr lang="es-ES" sz="1800" b="1" dirty="0" err="1"/>
              <a:t>unsigned</a:t>
            </a:r>
            <a:r>
              <a:rPr lang="es-ES" sz="1800" dirty="0"/>
              <a:t> </a:t>
            </a:r>
            <a:r>
              <a:rPr lang="es-ES" sz="1800" dirty="0" err="1"/>
              <a:t>int</a:t>
            </a:r>
            <a:r>
              <a:rPr lang="es-ES" sz="1800" dirty="0"/>
              <a:t>&gt; (</a:t>
            </a:r>
            <a:r>
              <a:rPr lang="es-ES" sz="1800" dirty="0" err="1"/>
              <a:t>pcx</a:t>
            </a:r>
            <a:r>
              <a:rPr lang="es-ES" sz="1800" dirty="0"/>
              <a:t>[2]) &lt;&lt; ", " &lt;&lt;</a:t>
            </a:r>
          </a:p>
          <a:p>
            <a:pPr lvl="1">
              <a:buNone/>
            </a:pPr>
            <a:r>
              <a:rPr lang="es-ES" sz="1800" dirty="0"/>
              <a:t>    </a:t>
            </a:r>
            <a:r>
              <a:rPr lang="es-ES" sz="1800" b="1" dirty="0" err="1"/>
              <a:t>static_cast</a:t>
            </a:r>
            <a:r>
              <a:rPr lang="es-ES" sz="1800" dirty="0"/>
              <a:t>&lt;</a:t>
            </a:r>
            <a:r>
              <a:rPr lang="es-ES" sz="1800" b="1" dirty="0" err="1"/>
              <a:t>unsigned</a:t>
            </a:r>
            <a:r>
              <a:rPr lang="es-ES" sz="1800" dirty="0"/>
              <a:t> </a:t>
            </a:r>
            <a:r>
              <a:rPr lang="es-ES" sz="1800" dirty="0" err="1"/>
              <a:t>int</a:t>
            </a:r>
            <a:r>
              <a:rPr lang="es-ES" sz="1800" dirty="0"/>
              <a:t>&gt; (</a:t>
            </a:r>
            <a:r>
              <a:rPr lang="es-ES" sz="1800" dirty="0" err="1"/>
              <a:t>pcx</a:t>
            </a:r>
            <a:r>
              <a:rPr lang="es-ES" sz="1800" dirty="0"/>
              <a:t>[3]) &lt;&lt; </a:t>
            </a:r>
            <a:r>
              <a:rPr lang="es-ES" sz="1800" i="1" dirty="0" err="1"/>
              <a:t>endl</a:t>
            </a:r>
            <a:r>
              <a:rPr lang="es-ES" sz="1800" dirty="0"/>
              <a:t>; </a:t>
            </a:r>
          </a:p>
          <a:p>
            <a:pPr lvl="1">
              <a:buNone/>
            </a:pPr>
            <a:r>
              <a:rPr lang="es-ES" sz="1800" b="1" dirty="0" err="1"/>
              <a:t>return</a:t>
            </a:r>
            <a:r>
              <a:rPr lang="es-ES" sz="1800" dirty="0"/>
              <a:t> 0;</a:t>
            </a:r>
          </a:p>
          <a:p>
            <a:pPr>
              <a:buNone/>
            </a:pPr>
            <a:r>
              <a:rPr lang="es-ES" sz="1800" dirty="0"/>
              <a:t> 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F9C0-074E-4225-9DDE-EB5BB171539E}" type="slidenum">
              <a:rPr lang="es-ES">
                <a:solidFill>
                  <a:srgbClr val="000000"/>
                </a:solidFill>
                <a:latin typeface="Arial"/>
              </a:rPr>
              <a:pPr/>
              <a:t>6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 err="1"/>
              <a:t>dynamic_cast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99" y="1486198"/>
            <a:ext cx="10916653" cy="4997152"/>
          </a:xfrm>
        </p:spPr>
        <p:txBody>
          <a:bodyPr/>
          <a:lstStyle/>
          <a:p>
            <a:pPr>
              <a:buNone/>
            </a:pPr>
            <a:r>
              <a:rPr lang="es-ES" sz="2400" b="1" dirty="0"/>
              <a:t>Referenciar la clase Base mediante la Derivada:</a:t>
            </a:r>
          </a:p>
          <a:p>
            <a:pPr>
              <a:buNone/>
            </a:pPr>
            <a:r>
              <a:rPr lang="es-ES" sz="2400" b="1" dirty="0" err="1"/>
              <a:t>class</a:t>
            </a:r>
            <a:r>
              <a:rPr lang="es-ES" sz="2400" dirty="0"/>
              <a:t> Base { // Clase base </a:t>
            </a:r>
            <a:r>
              <a:rPr lang="es-ES" sz="2400" b="1" dirty="0"/>
              <a:t>virtual</a:t>
            </a:r>
            <a:r>
              <a:rPr lang="es-ES" sz="2400" dirty="0"/>
              <a:t> …}; </a:t>
            </a:r>
          </a:p>
          <a:p>
            <a:pPr>
              <a:buNone/>
            </a:pPr>
            <a:r>
              <a:rPr lang="es-ES" sz="2400" b="1" dirty="0" err="1"/>
              <a:t>class</a:t>
            </a:r>
            <a:r>
              <a:rPr lang="es-ES" sz="2400" dirty="0"/>
              <a:t> Derivada : </a:t>
            </a:r>
            <a:r>
              <a:rPr lang="es-ES" sz="2400" b="1" dirty="0" err="1"/>
              <a:t>public</a:t>
            </a:r>
            <a:r>
              <a:rPr lang="es-ES" sz="2400" dirty="0"/>
              <a:t> Base { // Clase derivada ... }; 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>
                <a:solidFill>
                  <a:srgbClr val="FF0000"/>
                </a:solidFill>
              </a:rPr>
              <a:t>// Modalidad de puntero: </a:t>
            </a:r>
          </a:p>
          <a:p>
            <a:pPr>
              <a:buNone/>
            </a:pPr>
            <a:r>
              <a:rPr lang="es-ES" sz="2400" dirty="0"/>
              <a:t>Derivada *p = </a:t>
            </a:r>
            <a:r>
              <a:rPr lang="es-ES" sz="2400" b="1" dirty="0" err="1"/>
              <a:t>dynamic_cast</a:t>
            </a:r>
            <a:r>
              <a:rPr lang="es-ES" sz="2400" dirty="0"/>
              <a:t>&lt;Derivada *&gt; (&amp;Base); 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>
                <a:solidFill>
                  <a:srgbClr val="FF0000"/>
                </a:solidFill>
              </a:rPr>
              <a:t>// Modalidad de referencia: </a:t>
            </a:r>
          </a:p>
          <a:p>
            <a:pPr>
              <a:buNone/>
            </a:pPr>
            <a:r>
              <a:rPr lang="es-ES" sz="2400" dirty="0"/>
              <a:t>Derivada &amp;</a:t>
            </a:r>
            <a:r>
              <a:rPr lang="es-ES" sz="2400" dirty="0" err="1"/>
              <a:t>refd</a:t>
            </a:r>
            <a:r>
              <a:rPr lang="es-ES" sz="2400" dirty="0"/>
              <a:t> = </a:t>
            </a:r>
            <a:r>
              <a:rPr lang="es-ES" sz="2400" b="1" dirty="0" err="1"/>
              <a:t>dynamic_cast</a:t>
            </a:r>
            <a:r>
              <a:rPr lang="es-ES" sz="2400" dirty="0"/>
              <a:t>&lt;Derivada &amp;&gt; (Base);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/>
              <a:t>Al revés no sería necesario:</a:t>
            </a:r>
          </a:p>
          <a:p>
            <a:pPr lvl="1">
              <a:buNone/>
            </a:pPr>
            <a:r>
              <a:rPr lang="es-ES" sz="2000" dirty="0"/>
              <a:t>Base *b = new Derivada();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F9C0-074E-4225-9DDE-EB5BB171539E}" type="slidenum">
              <a:rPr lang="es-ES">
                <a:solidFill>
                  <a:srgbClr val="000000"/>
                </a:solidFill>
                <a:latin typeface="Arial"/>
              </a:rPr>
              <a:pPr/>
              <a:t>7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 err="1"/>
              <a:t>const_cast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400" dirty="0"/>
              <a:t>#</a:t>
            </a:r>
            <a:r>
              <a:rPr lang="es-ES" sz="2400" dirty="0" err="1"/>
              <a:t>include</a:t>
            </a:r>
            <a:r>
              <a:rPr lang="es-ES" sz="2400" dirty="0"/>
              <a:t> &lt;</a:t>
            </a:r>
            <a:r>
              <a:rPr lang="es-ES" sz="2400" dirty="0" err="1"/>
              <a:t>iostream</a:t>
            </a:r>
            <a:r>
              <a:rPr lang="es-ES" sz="2400" dirty="0"/>
              <a:t>&gt; </a:t>
            </a:r>
          </a:p>
          <a:p>
            <a:pPr>
              <a:buNone/>
            </a:pP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namespace</a:t>
            </a:r>
            <a:r>
              <a:rPr lang="es-ES" sz="2400" dirty="0"/>
              <a:t> </a:t>
            </a:r>
            <a:r>
              <a:rPr lang="es-ES" sz="2400" dirty="0" err="1"/>
              <a:t>std</a:t>
            </a:r>
            <a:r>
              <a:rPr lang="es-ES" sz="2400" dirty="0"/>
              <a:t>; </a:t>
            </a:r>
          </a:p>
          <a:p>
            <a:pPr>
              <a:buNone/>
            </a:pPr>
            <a:r>
              <a:rPr lang="es-ES" sz="2400" dirty="0" err="1"/>
              <a:t>int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sz="2400" dirty="0"/>
              <a:t>() { </a:t>
            </a:r>
          </a:p>
          <a:p>
            <a:pPr lvl="1">
              <a:buNone/>
            </a:pP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x = 10; </a:t>
            </a:r>
          </a:p>
          <a:p>
            <a:pPr lvl="1">
              <a:buNone/>
            </a:pPr>
            <a:r>
              <a:rPr lang="es-ES" sz="2000" dirty="0" err="1"/>
              <a:t>int</a:t>
            </a:r>
            <a:r>
              <a:rPr lang="es-ES" sz="2000" dirty="0"/>
              <a:t> *</a:t>
            </a:r>
            <a:r>
              <a:rPr lang="es-ES" sz="2000" dirty="0" err="1"/>
              <a:t>x_var</a:t>
            </a:r>
            <a:r>
              <a:rPr lang="es-ES" sz="2000" dirty="0"/>
              <a:t>; </a:t>
            </a:r>
          </a:p>
          <a:p>
            <a:pPr lvl="1">
              <a:buNone/>
            </a:pPr>
            <a:r>
              <a:rPr lang="es-ES" sz="2000" dirty="0" err="1"/>
              <a:t>x_var</a:t>
            </a:r>
            <a:r>
              <a:rPr lang="es-ES" sz="2000" dirty="0"/>
              <a:t> = </a:t>
            </a:r>
            <a:r>
              <a:rPr lang="es-ES" sz="2000" dirty="0" err="1"/>
              <a:t>const_cast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*&gt; (&amp;x); // Válido  </a:t>
            </a:r>
          </a:p>
          <a:p>
            <a:pPr lvl="1">
              <a:buNone/>
            </a:pPr>
            <a:r>
              <a:rPr lang="es-ES" sz="2000" b="1" dirty="0">
                <a:solidFill>
                  <a:srgbClr val="FF0000"/>
                </a:solidFill>
              </a:rPr>
              <a:t>//</a:t>
            </a:r>
            <a:r>
              <a:rPr lang="es-ES" sz="2000" b="1" dirty="0" err="1">
                <a:solidFill>
                  <a:srgbClr val="FF0000"/>
                </a:solidFill>
              </a:rPr>
              <a:t>x_var</a:t>
            </a:r>
            <a:r>
              <a:rPr lang="es-ES" sz="2000" b="1" dirty="0">
                <a:solidFill>
                  <a:srgbClr val="FF0000"/>
                </a:solidFill>
              </a:rPr>
              <a:t> = &amp;x; // Ilegal, el compilador da error </a:t>
            </a:r>
          </a:p>
          <a:p>
            <a:pPr lvl="1">
              <a:buNone/>
            </a:pPr>
            <a:r>
              <a:rPr lang="es-ES" sz="2000" dirty="0"/>
              <a:t>*</a:t>
            </a:r>
            <a:r>
              <a:rPr lang="es-ES" sz="2000" dirty="0" err="1"/>
              <a:t>x_var</a:t>
            </a:r>
            <a:r>
              <a:rPr lang="es-ES" sz="2000" dirty="0"/>
              <a:t> = 14; </a:t>
            </a:r>
          </a:p>
          <a:p>
            <a:pPr lvl="1">
              <a:buNone/>
            </a:pPr>
            <a:endParaRPr lang="es-ES" sz="2000" dirty="0"/>
          </a:p>
          <a:p>
            <a:pPr lvl="1">
              <a:buNone/>
            </a:pPr>
            <a:r>
              <a:rPr lang="es-ES" sz="2000" dirty="0" err="1"/>
              <a:t>cout</a:t>
            </a:r>
            <a:r>
              <a:rPr lang="es-ES" sz="2000" dirty="0"/>
              <a:t> &lt;&lt; *</a:t>
            </a:r>
            <a:r>
              <a:rPr lang="es-ES" sz="2000" dirty="0" err="1"/>
              <a:t>x_var</a:t>
            </a:r>
            <a:r>
              <a:rPr lang="es-ES" sz="2000" dirty="0"/>
              <a:t> &lt;&lt; ", " &lt;&lt; x &lt;&lt; </a:t>
            </a:r>
            <a:r>
              <a:rPr lang="es-ES" sz="2000" dirty="0" err="1"/>
              <a:t>endl</a:t>
            </a:r>
            <a:r>
              <a:rPr lang="es-ES" sz="2000" dirty="0"/>
              <a:t>; </a:t>
            </a:r>
          </a:p>
          <a:p>
            <a:pPr lvl="1">
              <a:buNone/>
            </a:pPr>
            <a:r>
              <a:rPr lang="es-ES" sz="2000" dirty="0" err="1"/>
              <a:t>return</a:t>
            </a:r>
            <a:r>
              <a:rPr lang="es-ES" sz="2000" dirty="0"/>
              <a:t> 0; </a:t>
            </a:r>
          </a:p>
          <a:p>
            <a:pPr>
              <a:buNone/>
            </a:pPr>
            <a:r>
              <a:rPr lang="es-ES" sz="2400" dirty="0"/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F9C0-074E-4225-9DDE-EB5BB171539E}" type="slidenum">
              <a:rPr lang="es-ES">
                <a:solidFill>
                  <a:srgbClr val="000000"/>
                </a:solidFill>
                <a:latin typeface="Arial"/>
              </a:rPr>
              <a:pPr/>
              <a:t>8</a:t>
            </a:fld>
            <a:endParaRPr lang="es-E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625</Words>
  <Application>Microsoft Office PowerPoint</Application>
  <PresentationFormat>Panorámica</PresentationFormat>
  <Paragraphs>108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Diseño predeterminado</vt:lpstr>
      <vt:lpstr>Conversiones de Tipos C++</vt:lpstr>
      <vt:lpstr>Conversiones de tipo en C++</vt:lpstr>
      <vt:lpstr>Conversiones de tipo en C++</vt:lpstr>
      <vt:lpstr>Operadores de cambio de tipo</vt:lpstr>
      <vt:lpstr>Ejemplo: static_cast</vt:lpstr>
      <vt:lpstr>Ejemplo: reinterpret_cast</vt:lpstr>
      <vt:lpstr>Ejemplo: dynamic_cast</vt:lpstr>
      <vt:lpstr>Ejemplo: const_cast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Conversiones de Tipos C++</dc:title>
  <dc:creator>Antonio Espín Herranz</dc:creator>
  <cp:lastModifiedBy>Antonio Espín Herranz</cp:lastModifiedBy>
  <cp:revision>1</cp:revision>
  <dcterms:created xsi:type="dcterms:W3CDTF">2019-08-26T08:09:40Z</dcterms:created>
  <dcterms:modified xsi:type="dcterms:W3CDTF">2019-08-26T09:06:41Z</dcterms:modified>
</cp:coreProperties>
</file>