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9" r:id="rId18"/>
    <p:sldId id="270" r:id="rId19"/>
    <p:sldId id="271" r:id="rId20"/>
    <p:sldId id="280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6A85B-8D83-4C81-838F-8D3EF879D83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08B89-8907-4CBC-AB81-C775621E38E0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4D5C4-4B50-4EDE-BEFF-34D01F1CB3A5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A9AA4-53E0-40BF-9AB6-91D1B356937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C1790-92EB-4854-BB5F-5AE014F0F00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E7363-B847-47C8-9A93-467CB3F3CFA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25778-D33D-4884-BC3D-7D858BAAE65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A4D0F-D70F-4C2B-AC2C-2726DCA9C14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750B9-2564-4A3B-AFED-06BFFCD8442C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B8E-03BB-461F-B42D-6F300B64E44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4BD48-F91D-4C3E-986C-696B182697C5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1C4E1C-4552-4D7E-B2A2-DC29D2199401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162170-E83B-4712-9781-A12BF825F8F8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2E91FF-79AF-4662-8D85-C6DB945F5B3C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Excepciones en C++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69D2-11BD-4E10-A8E8-A817BBEEF4F6}" type="slidenum">
              <a:rPr lang="es-ES">
                <a:solidFill>
                  <a:srgbClr val="000000"/>
                </a:solidFill>
              </a:rPr>
              <a:pPr/>
              <a:t>10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Orden de la excepciones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Tenemos que tener en cuenta el orden de colocación de las excepciones en los bloques catch.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Sabemos por la relación de herencia que de forma implícita un objeto de la clase derivada puede ser convertido en un objeto de la clase base.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Esto mismo ocurre con las excepciones.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927E-D8EF-47A1-98B4-1E6D044CC105}" type="slidenum">
              <a:rPr lang="es-ES">
                <a:solidFill>
                  <a:srgbClr val="000000"/>
                </a:solidFill>
              </a:rPr>
              <a:pPr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Orden de la excepciones 2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s-ES" sz="2800">
                <a:solidFill>
                  <a:schemeClr val="accent2"/>
                </a:solidFill>
              </a:rPr>
              <a:t>Teniendo en cuenta esto si tenemos varios catch y en el primero colocamos un parámetro de la clase exception </a:t>
            </a:r>
            <a:r>
              <a:rPr lang="es-ES" sz="2800" b="1">
                <a:solidFill>
                  <a:schemeClr val="accent2"/>
                </a:solidFill>
              </a:rPr>
              <a:t>no se alcanzará ningún bloque catch que haga referencia a alguna de las clases derivadas de exception.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r>
              <a:rPr lang="es-ES" sz="2800">
                <a:solidFill>
                  <a:schemeClr val="accent2"/>
                </a:solidFill>
              </a:rPr>
              <a:t>Por lo que si tenemos que indicar varios bloques catch tendremos que colocar primero lo mas particular y después lo mas general, es decir, la clase exception debería estar en última posición.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B6A-02CF-45CE-B34A-D817E7F14BDB}" type="slidenum">
              <a:rPr lang="es-ES">
                <a:solidFill>
                  <a:srgbClr val="000000"/>
                </a:solidFill>
              </a:rPr>
              <a:pPr/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try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 catch (out_of_range&amp; e){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Manejar la excepción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 catch (logic_error&amp; e){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Manejar esta exception.. 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 catch (exception&amp; e){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C9-14A8-4967-8B42-E9C3BB014F71}" type="slidenum">
              <a:rPr lang="es-ES">
                <a:solidFill>
                  <a:srgbClr val="000000"/>
                </a:solidFill>
              </a:rPr>
              <a:pPr/>
              <a:t>13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Capturar cualquier excepcion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Tres puntos suspensivos indica cualquier parámetro.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catch(…) </a:t>
            </a: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 indica capturar cualquier </a:t>
            </a:r>
            <a:r>
              <a:rPr lang="es-ES" sz="2400" dirty="0" err="1">
                <a:solidFill>
                  <a:schemeClr val="accent2"/>
                </a:solidFill>
                <a:sym typeface="Wingdings" pitchFamily="2" charset="2"/>
              </a:rPr>
              <a:t>exception</a:t>
            </a: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ES" sz="2000" b="1" i="1" u="sng" dirty="0">
                <a:solidFill>
                  <a:schemeClr val="accent2"/>
                </a:solidFill>
                <a:sym typeface="Wingdings" pitchFamily="2" charset="2"/>
              </a:rPr>
              <a:t>En este caso podríamos capturar excepciones del tipo:</a:t>
            </a:r>
          </a:p>
          <a:p>
            <a:pPr lvl="1">
              <a:lnSpc>
                <a:spcPct val="80000"/>
              </a:lnSpc>
            </a:pPr>
            <a:r>
              <a:rPr lang="es-ES" sz="2000" b="1" i="1" u="sng" dirty="0" err="1">
                <a:solidFill>
                  <a:schemeClr val="accent2"/>
                </a:solidFill>
                <a:sym typeface="Wingdings" pitchFamily="2" charset="2"/>
              </a:rPr>
              <a:t>throw</a:t>
            </a:r>
            <a:r>
              <a:rPr lang="es-ES" sz="2000" b="1" i="1" u="sng" dirty="0">
                <a:solidFill>
                  <a:schemeClr val="accent2"/>
                </a:solidFill>
                <a:sym typeface="Wingdings" pitchFamily="2" charset="2"/>
              </a:rPr>
              <a:t> “un mensaje”</a:t>
            </a:r>
          </a:p>
          <a:p>
            <a:pPr lvl="1">
              <a:lnSpc>
                <a:spcPct val="80000"/>
              </a:lnSpc>
            </a:pPr>
            <a:r>
              <a:rPr lang="es-ES" sz="2000" b="1" i="1" u="sng" dirty="0" err="1">
                <a:solidFill>
                  <a:schemeClr val="accent2"/>
                </a:solidFill>
                <a:sym typeface="Wingdings" pitchFamily="2" charset="2"/>
              </a:rPr>
              <a:t>throw</a:t>
            </a:r>
            <a:r>
              <a:rPr lang="es-ES" sz="2000" b="1" i="1" u="sng" dirty="0">
                <a:solidFill>
                  <a:schemeClr val="accent2"/>
                </a:solidFill>
                <a:sym typeface="Wingdings" pitchFamily="2" charset="2"/>
              </a:rPr>
              <a:t> 23;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try {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} catch (</a:t>
            </a:r>
            <a:r>
              <a:rPr lang="es-ES" sz="2400" dirty="0" err="1">
                <a:solidFill>
                  <a:schemeClr val="accent2"/>
                </a:solidFill>
                <a:sym typeface="Wingdings" pitchFamily="2" charset="2"/>
              </a:rPr>
              <a:t>exception</a:t>
            </a: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&amp; e){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	// …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} catch (…)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	//…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  <a:sym typeface="Wingdings" pitchFamily="2" charset="2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Lanzar excepciones de otros 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include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&lt;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namespace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std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foo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 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i;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i = -15;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throw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i;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2400" dirty="0"/>
            </a:b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(){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try 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  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foo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  }   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n) { </a:t>
            </a:r>
          </a:p>
          <a:p>
            <a:pPr>
              <a:buNone/>
            </a:pP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cerr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&lt;&lt; "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caught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\n " &lt;&lt; n &lt;&lt; </a:t>
            </a: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</a:rPr>
              <a:t>endl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; }</a:t>
            </a:r>
            <a:br>
              <a:rPr lang="es-E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B89-8907-4CBC-AB81-C775621E38E0}" type="slidenum">
              <a:rPr lang="es-ES" smtClean="0">
                <a:solidFill>
                  <a:srgbClr val="000000"/>
                </a:solidFill>
              </a:rPr>
              <a:pPr/>
              <a:t>14</a:t>
            </a:fld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2267744" y="2996952"/>
            <a:ext cx="2736304" cy="100811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E4F9-D4CC-4EB6-93B8-D968AD0AD1E2}" type="slidenum">
              <a:rPr lang="es-ES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Relanzar una exception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Otras veces puede interesarnos relanzar una exception.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Lo haremos con el parámetro throw; sin indicar parámetros.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Por ejemplo que no podamos tratar el error en ese momento, nos puede interesar relanzarla para que sea capturada por otro método en la pila de llamadas.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752528" cy="4525963"/>
          </a:xfrm>
        </p:spPr>
        <p:txBody>
          <a:bodyPr/>
          <a:lstStyle/>
          <a:p>
            <a:pPr>
              <a:buNone/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include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&lt;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namespace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std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endParaRPr lang="es-ES" sz="1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myFunction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() {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endParaRPr lang="es-ES" sz="1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try 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throw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";                            </a:t>
            </a:r>
          </a:p>
          <a:p>
            <a:pPr>
              <a:buNone/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 }  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*) {                         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&lt;&lt; 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Caught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*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inside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myFunction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\n";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</a:rPr>
              <a:t>throw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;                                  </a:t>
            </a:r>
            <a:br>
              <a:rPr lang="es-E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}                                          </a:t>
            </a:r>
          </a:p>
          <a:p>
            <a:pPr>
              <a:buNone/>
            </a:pP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28256" cy="4525963"/>
          </a:xfrm>
        </p:spPr>
        <p:txBody>
          <a:bodyPr/>
          <a:lstStyle/>
          <a:p>
            <a:pPr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main(){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&lt;&lt; "Start\n";</a:t>
            </a:r>
          </a:p>
          <a:p>
            <a:pPr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try{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myFunction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catch(const char *) {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&lt;&lt; "Caught char * inside main\n";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&lt;&lt; "End";</a:t>
            </a:r>
          </a:p>
          <a:p>
            <a:pPr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return 0;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s-E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B89-8907-4CBC-AB81-C775621E38E0}" type="slidenum">
              <a:rPr lang="es-ES" smtClean="0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2AB9-A2F9-4058-BFEA-4258B041C53E}" type="slidenum">
              <a:rPr lang="es-ES">
                <a:solidFill>
                  <a:srgbClr val="000000"/>
                </a:solidFill>
              </a:rPr>
              <a:pPr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Crear excepciones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C++ nos proporciona la posibilidad de crear nuestras propias excepciones.</a:t>
            </a:r>
          </a:p>
          <a:p>
            <a:pPr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Las nuevas excepciones que creemos no tienen porque derivar de la clase exception.</a:t>
            </a:r>
          </a:p>
          <a:p>
            <a:pPr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Mi excepción tendrá un atributo string para indicar el tipo de error producido y un método what() para poder obtener el mensaje.</a:t>
            </a:r>
          </a:p>
          <a:p>
            <a:pPr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Podemos crear nuestras propias jerarquías de excepciones.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2FB5-08A7-4494-AF9B-9B6BCEF74163}" type="slidenum">
              <a:rPr lang="es-ES">
                <a:solidFill>
                  <a:srgbClr val="000000"/>
                </a:solidFill>
              </a:rPr>
              <a:pPr/>
              <a:t>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Definición de la clase exception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En la STL de C++ la clase exception se define: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class exception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	public: exception() throw() {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	virtual ~exception() throw();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	virtual const char* what() const throw();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};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sobrescribir </a:t>
            </a:r>
            <a:r>
              <a:rPr lang="es-ES" dirty="0" err="1"/>
              <a:t>what</a:t>
            </a:r>
            <a:r>
              <a:rPr lang="es-ES" dirty="0"/>
              <a:t>()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4997152"/>
          </a:xfrm>
        </p:spPr>
        <p:txBody>
          <a:bodyPr/>
          <a:lstStyle/>
          <a:p>
            <a:pPr>
              <a:buNone/>
            </a:pPr>
            <a:r>
              <a:rPr lang="es-ES" sz="1400" dirty="0">
                <a:solidFill>
                  <a:srgbClr val="FF0000"/>
                </a:solidFill>
              </a:rPr>
              <a:t>// Demostración: </a:t>
            </a:r>
            <a:r>
              <a:rPr lang="es-ES" sz="1400" dirty="0" err="1">
                <a:solidFill>
                  <a:srgbClr val="FF0000"/>
                </a:solidFill>
              </a:rPr>
              <a:t>sobrescritura</a:t>
            </a:r>
            <a:r>
              <a:rPr lang="es-ES" sz="1400" dirty="0">
                <a:solidFill>
                  <a:srgbClr val="FF0000"/>
                </a:solidFill>
              </a:rPr>
              <a:t> del método </a:t>
            </a:r>
            <a:r>
              <a:rPr lang="es-ES" sz="1400" dirty="0" err="1">
                <a:solidFill>
                  <a:srgbClr val="FF0000"/>
                </a:solidFill>
              </a:rPr>
              <a:t>what</a:t>
            </a:r>
            <a:r>
              <a:rPr lang="es-ES" sz="1400" dirty="0">
                <a:solidFill>
                  <a:srgbClr val="FF0000"/>
                </a:solidFill>
              </a:rPr>
              <a:t>()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#</a:t>
            </a:r>
            <a:r>
              <a:rPr lang="es-ES" sz="1400" dirty="0" err="1">
                <a:solidFill>
                  <a:schemeClr val="accent2"/>
                </a:solidFill>
              </a:rPr>
              <a:t>include</a:t>
            </a:r>
            <a:r>
              <a:rPr lang="es-ES" sz="1400" dirty="0">
                <a:solidFill>
                  <a:schemeClr val="accent2"/>
                </a:solidFill>
              </a:rPr>
              <a:t> &lt;</a:t>
            </a:r>
            <a:r>
              <a:rPr lang="es-ES" sz="1400" dirty="0" err="1">
                <a:solidFill>
                  <a:schemeClr val="accent2"/>
                </a:solidFill>
              </a:rPr>
              <a:t>iostream</a:t>
            </a:r>
            <a:r>
              <a:rPr lang="es-ES" sz="1400" dirty="0">
                <a:solidFill>
                  <a:schemeClr val="accent2"/>
                </a:solidFill>
              </a:rPr>
              <a:t>&gt;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#</a:t>
            </a:r>
            <a:r>
              <a:rPr lang="es-ES" sz="1400" dirty="0" err="1">
                <a:solidFill>
                  <a:schemeClr val="accent2"/>
                </a:solidFill>
              </a:rPr>
              <a:t>include</a:t>
            </a:r>
            <a:r>
              <a:rPr lang="es-ES" sz="1400" dirty="0">
                <a:solidFill>
                  <a:schemeClr val="accent2"/>
                </a:solidFill>
              </a:rPr>
              <a:t> &lt;</a:t>
            </a:r>
            <a:r>
              <a:rPr lang="es-ES" sz="1400" dirty="0" err="1">
                <a:solidFill>
                  <a:schemeClr val="accent2"/>
                </a:solidFill>
              </a:rPr>
              <a:t>cstdlib</a:t>
            </a:r>
            <a:r>
              <a:rPr lang="es-ES" sz="1400" dirty="0">
                <a:solidFill>
                  <a:schemeClr val="accent2"/>
                </a:solidFill>
              </a:rPr>
              <a:t>&gt;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#</a:t>
            </a:r>
            <a:r>
              <a:rPr lang="es-ES" sz="1400" dirty="0" err="1">
                <a:solidFill>
                  <a:schemeClr val="accent2"/>
                </a:solidFill>
              </a:rPr>
              <a:t>include</a:t>
            </a:r>
            <a:r>
              <a:rPr lang="es-ES" sz="1400" dirty="0">
                <a:solidFill>
                  <a:schemeClr val="accent2"/>
                </a:solidFill>
              </a:rPr>
              <a:t> &lt;</a:t>
            </a:r>
            <a:r>
              <a:rPr lang="es-ES" sz="1400" dirty="0" err="1">
                <a:solidFill>
                  <a:schemeClr val="accent2"/>
                </a:solidFill>
              </a:rPr>
              <a:t>exception</a:t>
            </a:r>
            <a:r>
              <a:rPr lang="es-ES" sz="1400" dirty="0">
                <a:solidFill>
                  <a:schemeClr val="accent2"/>
                </a:solidFill>
              </a:rPr>
              <a:t>&gt;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using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namespace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std</a:t>
            </a:r>
            <a:r>
              <a:rPr lang="es-ES" sz="1400" dirty="0">
                <a:solidFill>
                  <a:schemeClr val="accent2"/>
                </a:solidFill>
              </a:rPr>
              <a:t>; </a:t>
            </a:r>
          </a:p>
          <a:p>
            <a:pPr>
              <a:buNone/>
            </a:pPr>
            <a:endParaRPr lang="es-ES" sz="1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class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div_cero</a:t>
            </a:r>
            <a:r>
              <a:rPr lang="es-ES" sz="1400" dirty="0">
                <a:solidFill>
                  <a:schemeClr val="accent2"/>
                </a:solidFill>
              </a:rPr>
              <a:t> : </a:t>
            </a:r>
            <a:r>
              <a:rPr lang="es-ES" sz="1400" dirty="0" err="1">
                <a:solidFill>
                  <a:schemeClr val="accent2"/>
                </a:solidFill>
              </a:rPr>
              <a:t>public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exception</a:t>
            </a:r>
            <a:r>
              <a:rPr lang="es-ES" sz="1400" dirty="0">
                <a:solidFill>
                  <a:schemeClr val="accent2"/>
                </a:solidFill>
              </a:rPr>
              <a:t> {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	</a:t>
            </a:r>
            <a:r>
              <a:rPr lang="es-ES" sz="1400" dirty="0" err="1">
                <a:solidFill>
                  <a:schemeClr val="accent2"/>
                </a:solidFill>
              </a:rPr>
              <a:t>public</a:t>
            </a:r>
            <a:r>
              <a:rPr lang="es-ES" sz="1400" dirty="0">
                <a:solidFill>
                  <a:schemeClr val="accent2"/>
                </a:solidFill>
              </a:rPr>
              <a:t>: </a:t>
            </a:r>
            <a:r>
              <a:rPr lang="es-ES" sz="1400" dirty="0" err="1">
                <a:solidFill>
                  <a:schemeClr val="accent2"/>
                </a:solidFill>
              </a:rPr>
              <a:t>const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char</a:t>
            </a:r>
            <a:r>
              <a:rPr lang="es-ES" sz="1400" dirty="0">
                <a:solidFill>
                  <a:schemeClr val="accent2"/>
                </a:solidFill>
              </a:rPr>
              <a:t>* </a:t>
            </a:r>
            <a:r>
              <a:rPr lang="es-ES" sz="1400" dirty="0" err="1">
                <a:solidFill>
                  <a:schemeClr val="accent2"/>
                </a:solidFill>
              </a:rPr>
              <a:t>what</a:t>
            </a:r>
            <a:r>
              <a:rPr lang="es-ES" sz="1400" dirty="0">
                <a:solidFill>
                  <a:schemeClr val="accent2"/>
                </a:solidFill>
              </a:rPr>
              <a:t>() </a:t>
            </a:r>
            <a:r>
              <a:rPr lang="es-ES" sz="1400" dirty="0" err="1">
                <a:solidFill>
                  <a:schemeClr val="accent2"/>
                </a:solidFill>
              </a:rPr>
              <a:t>const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throw</a:t>
            </a:r>
            <a:r>
              <a:rPr lang="es-ES" sz="1400" dirty="0">
                <a:solidFill>
                  <a:schemeClr val="accent2"/>
                </a:solidFill>
              </a:rPr>
              <a:t>() {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		</a:t>
            </a:r>
            <a:r>
              <a:rPr lang="es-ES" sz="1400" dirty="0" err="1">
                <a:solidFill>
                  <a:schemeClr val="accent2"/>
                </a:solidFill>
              </a:rPr>
              <a:t>return</a:t>
            </a:r>
            <a:r>
              <a:rPr lang="es-ES" sz="1400" dirty="0">
                <a:solidFill>
                  <a:schemeClr val="accent2"/>
                </a:solidFill>
              </a:rPr>
              <a:t> "Error: división por cero...";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	}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int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main</a:t>
            </a:r>
            <a:r>
              <a:rPr lang="es-ES" sz="1400" dirty="0">
                <a:solidFill>
                  <a:schemeClr val="accent2"/>
                </a:solidFill>
              </a:rPr>
              <a:t>(</a:t>
            </a:r>
            <a:r>
              <a:rPr lang="es-ES" sz="1400" dirty="0" err="1">
                <a:solidFill>
                  <a:schemeClr val="accent2"/>
                </a:solidFill>
              </a:rPr>
              <a:t>int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argc</a:t>
            </a:r>
            <a:r>
              <a:rPr lang="es-ES" sz="1400" dirty="0">
                <a:solidFill>
                  <a:schemeClr val="accent2"/>
                </a:solidFill>
              </a:rPr>
              <a:t>, </a:t>
            </a:r>
            <a:r>
              <a:rPr lang="es-ES" sz="1400" dirty="0" err="1">
                <a:solidFill>
                  <a:schemeClr val="accent2"/>
                </a:solidFill>
              </a:rPr>
              <a:t>char</a:t>
            </a:r>
            <a:r>
              <a:rPr lang="es-ES" sz="1400" dirty="0">
                <a:solidFill>
                  <a:schemeClr val="accent2"/>
                </a:solidFill>
              </a:rPr>
              <a:t> *</a:t>
            </a:r>
            <a:r>
              <a:rPr lang="es-ES" sz="1400" dirty="0" err="1">
                <a:solidFill>
                  <a:schemeClr val="accent2"/>
                </a:solidFill>
              </a:rPr>
              <a:t>argv</a:t>
            </a:r>
            <a:r>
              <a:rPr lang="es-ES" sz="1400" dirty="0">
                <a:solidFill>
                  <a:schemeClr val="accent2"/>
                </a:solidFill>
              </a:rPr>
              <a:t>[]) {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double</a:t>
            </a:r>
            <a:r>
              <a:rPr lang="es-ES" sz="1400" dirty="0">
                <a:solidFill>
                  <a:schemeClr val="accent2"/>
                </a:solidFill>
              </a:rPr>
              <a:t> N, D;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"Probando división"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"Ingrese el numerador :";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cin</a:t>
            </a:r>
            <a:r>
              <a:rPr lang="es-ES" sz="1400" dirty="0">
                <a:solidFill>
                  <a:schemeClr val="accent2"/>
                </a:solidFill>
              </a:rPr>
              <a:t> &gt;&gt; N;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cin.clear</a:t>
            </a:r>
            <a:r>
              <a:rPr lang="es-ES" sz="1400" dirty="0">
                <a:solidFill>
                  <a:schemeClr val="accent2"/>
                </a:solidFill>
              </a:rPr>
              <a:t>();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"Ingrese el denominador :";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cin</a:t>
            </a:r>
            <a:r>
              <a:rPr lang="es-ES" sz="1400" dirty="0">
                <a:solidFill>
                  <a:schemeClr val="accent2"/>
                </a:solidFill>
              </a:rPr>
              <a:t> &gt;&gt; D; </a:t>
            </a:r>
          </a:p>
          <a:p>
            <a:pPr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cin.clear</a:t>
            </a:r>
            <a:r>
              <a:rPr lang="es-ES" sz="1400" dirty="0">
                <a:solidFill>
                  <a:schemeClr val="accent2"/>
                </a:solidFill>
              </a:rPr>
              <a:t>();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	try { </a:t>
            </a:r>
          </a:p>
          <a:p>
            <a:pPr lvl="1"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if</a:t>
            </a:r>
            <a:r>
              <a:rPr lang="es-ES" sz="1400" dirty="0">
                <a:solidFill>
                  <a:schemeClr val="accent2"/>
                </a:solidFill>
              </a:rPr>
              <a:t> (D == 0) </a:t>
            </a:r>
            <a:r>
              <a:rPr lang="es-ES" sz="1400" dirty="0" err="1">
                <a:solidFill>
                  <a:schemeClr val="accent2"/>
                </a:solidFill>
              </a:rPr>
              <a:t>throw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 err="1">
                <a:solidFill>
                  <a:schemeClr val="accent2"/>
                </a:solidFill>
              </a:rPr>
              <a:t>div_cero</a:t>
            </a:r>
            <a:r>
              <a:rPr lang="es-ES" sz="1400" dirty="0">
                <a:solidFill>
                  <a:schemeClr val="accent2"/>
                </a:solidFill>
              </a:rPr>
              <a:t>(); </a:t>
            </a:r>
          </a:p>
          <a:p>
            <a:pPr lvl="2"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N &lt;&lt; " / " &lt;&lt; D &lt;&lt; " = " &lt;&lt; N/D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s-ES" sz="1400" dirty="0">
                <a:solidFill>
                  <a:schemeClr val="accent2"/>
                </a:solidFill>
              </a:rPr>
              <a:t> } catch(</a:t>
            </a:r>
            <a:r>
              <a:rPr lang="es-ES" sz="1400" dirty="0" err="1">
                <a:solidFill>
                  <a:schemeClr val="accent2"/>
                </a:solidFill>
              </a:rPr>
              <a:t>exception</a:t>
            </a:r>
            <a:r>
              <a:rPr lang="es-ES" sz="1400" dirty="0">
                <a:solidFill>
                  <a:schemeClr val="accent2"/>
                </a:solidFill>
              </a:rPr>
              <a:t>&amp; e) { </a:t>
            </a:r>
          </a:p>
          <a:p>
            <a:pPr lvl="1"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cout</a:t>
            </a:r>
            <a:r>
              <a:rPr lang="es-ES" sz="1400" dirty="0">
                <a:solidFill>
                  <a:schemeClr val="accent2"/>
                </a:solidFill>
              </a:rPr>
              <a:t> &lt;&lt; </a:t>
            </a:r>
            <a:r>
              <a:rPr lang="es-ES" sz="1400" dirty="0" err="1">
                <a:solidFill>
                  <a:schemeClr val="accent2"/>
                </a:solidFill>
              </a:rPr>
              <a:t>e.what</a:t>
            </a:r>
            <a:r>
              <a:rPr lang="es-ES" sz="1400" dirty="0">
                <a:solidFill>
                  <a:schemeClr val="accent2"/>
                </a:solidFill>
              </a:rPr>
              <a:t>() &lt;&lt; </a:t>
            </a:r>
            <a:r>
              <a:rPr lang="es-ES" sz="1400" dirty="0" err="1">
                <a:solidFill>
                  <a:schemeClr val="accent2"/>
                </a:solidFill>
              </a:rPr>
              <a:t>endl</a:t>
            </a:r>
            <a:r>
              <a:rPr lang="es-ES" sz="1400" dirty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s-ES" sz="1400" dirty="0">
                <a:solidFill>
                  <a:schemeClr val="accent2"/>
                </a:solidFill>
              </a:rPr>
              <a:t> }</a:t>
            </a:r>
          </a:p>
          <a:p>
            <a:pPr lvl="1">
              <a:buNone/>
            </a:pPr>
            <a:r>
              <a:rPr lang="es-ES" sz="1400" dirty="0" err="1">
                <a:solidFill>
                  <a:schemeClr val="accent2"/>
                </a:solidFill>
              </a:rPr>
              <a:t>return</a:t>
            </a:r>
            <a:r>
              <a:rPr lang="es-ES" sz="1400" dirty="0">
                <a:solidFill>
                  <a:schemeClr val="accent2"/>
                </a:solidFill>
              </a:rPr>
              <a:t> 0; </a:t>
            </a:r>
          </a:p>
          <a:p>
            <a:pPr>
              <a:buNone/>
            </a:pPr>
            <a:r>
              <a:rPr lang="es-ES" sz="1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B89-8907-4CBC-AB81-C775621E38E0}" type="slidenum">
              <a:rPr lang="es-ES" smtClean="0">
                <a:solidFill>
                  <a:srgbClr val="000000"/>
                </a:solidFill>
              </a:rPr>
              <a:pPr/>
              <a:t>19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FD2F-CC32-4F78-8978-17A947B4E6C6}" type="slidenum">
              <a:rPr lang="es-ES">
                <a:solidFill>
                  <a:srgbClr val="000000"/>
                </a:solidFill>
              </a:rPr>
              <a:pPr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C++ incorpora un soporte para poder manejar situaciones anómalas durante la ejecución de un programa.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Con las excepciones podemos verificar errores de una forma limpia.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El código será algo así: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// Código de la aplicación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 catch (excepcion1 e){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// Tratamiento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 catch (excepcion2 e){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// Tratamiento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0D71-5FA6-4D3A-A117-F18C23D6F294}" type="slidenum">
              <a:rPr lang="es-ES">
                <a:solidFill>
                  <a:srgbClr val="000000"/>
                </a:solidFill>
              </a:rPr>
              <a:pPr/>
              <a:t>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Crear Exception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class EValorNoValido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string mensaje;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EValorNoValido(string msg = “…”){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	mensaje = msg;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string what(){ return mensaje;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A976-84B6-4CA7-9A54-C228F20044EB}" type="slidenum">
              <a:rPr lang="es-ES">
                <a:solidFill>
                  <a:srgbClr val="000000"/>
                </a:solidFill>
              </a:rPr>
              <a:pPr/>
              <a:t>21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Lanzar Exception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>
                <a:solidFill>
                  <a:schemeClr val="accent2"/>
                </a:solidFill>
              </a:rPr>
              <a:t>En alguna parte del código tendremos algo así: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if ( condición) </a:t>
            </a:r>
          </a:p>
          <a:p>
            <a:pPr lvl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throw EValorNoValido(“ERROR: se ha producido …”);</a:t>
            </a:r>
          </a:p>
          <a:p>
            <a:pPr lvl="1"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r>
              <a:rPr lang="es-ES" sz="2800">
                <a:solidFill>
                  <a:schemeClr val="accent2"/>
                </a:solidFill>
              </a:rPr>
              <a:t>En otro lugar de nuestro código tendremos el try { } catch (EValorNoValido&amp; e) para dar un tratamiento a nuestra exception.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64F7-3240-4061-9207-374195367C8B}" type="slidenum">
              <a:rPr lang="es-ES">
                <a:solidFill>
                  <a:srgbClr val="000000"/>
                </a:solidFill>
              </a:rPr>
              <a:pPr/>
              <a:t>22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Especificar excepciones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Si una función lanza excepciones puede declararlo.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Para que otros usuarios puedan saber que excepcion pueden saltar.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void miFuncion() throw(EValorNoValido);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Así indicamos que la función puede lanzar excepciones del tipo: EValorNoValido o de sus clases derivadas.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2A09-6D37-44D9-9B87-70E50D5FE690}" type="slidenum">
              <a:rPr lang="es-ES">
                <a:solidFill>
                  <a:srgbClr val="000000"/>
                </a:solidFill>
              </a:rPr>
              <a:pPr/>
              <a:t>23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Declaraciones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void f(); // La función puede lanzar cualquier excepción.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void f() throw (); // La función no lanza excepciones.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void f() throw(X); // La función sólo lanza excepciones del tipo X.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void f() throw(X, Y); // La función sólo lanza excepciones del tipo X e Y.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1EA7-563F-4E34-AFDC-1355CE701758}" type="slidenum">
              <a:rPr lang="es-ES">
                <a:solidFill>
                  <a:srgbClr val="000000"/>
                </a:solidFill>
              </a:rPr>
              <a:pPr/>
              <a:t>24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 no esperadas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¿Qué ocurre cuando se lanza una excepción imprevista?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En este caso se invoca a la función </a:t>
            </a:r>
            <a:r>
              <a:rPr lang="es-ES" sz="2800" b="1">
                <a:solidFill>
                  <a:schemeClr val="accent2"/>
                </a:solidFill>
              </a:rPr>
              <a:t>std::unexpected</a:t>
            </a:r>
            <a:r>
              <a:rPr lang="es-ES" sz="2800">
                <a:solidFill>
                  <a:schemeClr val="accent2"/>
                </a:solidFill>
              </a:rPr>
              <a:t> que a su vez invoca a la función especificada en </a:t>
            </a:r>
            <a:r>
              <a:rPr lang="es-ES" sz="2800" b="1">
                <a:solidFill>
                  <a:schemeClr val="accent2"/>
                </a:solidFill>
              </a:rPr>
              <a:t>set_unexpected </a:t>
            </a:r>
            <a:r>
              <a:rPr lang="es-ES" sz="2800">
                <a:solidFill>
                  <a:schemeClr val="accent2"/>
                </a:solidFill>
              </a:rPr>
              <a:t>que por omisión invoca std::terminate </a:t>
            </a:r>
            <a:r>
              <a:rPr lang="es-ES" sz="2800">
                <a:solidFill>
                  <a:schemeClr val="accent2"/>
                </a:solidFill>
                <a:sym typeface="Wingdings" pitchFamily="2" charset="2"/>
              </a:rPr>
              <a:t> abort.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  <a:sym typeface="Wingdings" pitchFamily="2" charset="2"/>
              </a:rPr>
              <a:t>Podemos modificar el tratamiento de unexpected.</a:t>
            </a: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0B1-EDBF-4115-9F48-345A14BA5E45}" type="slidenum">
              <a:rPr lang="es-ES">
                <a:solidFill>
                  <a:srgbClr val="000000"/>
                </a:solidFill>
              </a:rPr>
              <a:pPr/>
              <a:t>25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s-ES" sz="4000"/>
              <a:t>Ejemplo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fuerza a unexpected que lance bad_exception que la podremos capturar y tratar.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indica en la función: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void f() throw (EValorNoValido, bad_exception);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void exception_inesperada(){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throw std::bad_exception();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void f() throw (EValorNoValido, bad_exception){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// Modificamos el comportamiento de la exception unexpected.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set_unexpected(excepcion_inesperada);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// El código de mi función puede lanzar excepciones.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throw EValorNoValido(“ mensaje ”);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throw “excepción inesperada”;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5791200" y="6019800"/>
            <a:ext cx="1524000" cy="5270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400">
                <a:solidFill>
                  <a:srgbClr val="000000"/>
                </a:solidFill>
              </a:rPr>
              <a:t>PRACTICA 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D379-95A6-4EBC-AF6B-3995DC1C3F5C}" type="slidenum">
              <a:rPr lang="es-ES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El manejo de excepciones reduce la complejidad del código.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Los métodos que invocan a otros no necesitan comprobar valores de retorno.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Tener en cuenta una división por cero NO es estándar en C++. Hay </a:t>
            </a:r>
            <a:r>
              <a:rPr lang="es-ES">
                <a:solidFill>
                  <a:schemeClr val="accent2"/>
                </a:solidFill>
              </a:rPr>
              <a:t>que programarla.</a:t>
            </a:r>
            <a:endParaRPr lang="es-E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DB42-5AC1-446F-98A7-D917EAD485A0}" type="slidenum">
              <a:rPr lang="es-ES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 en C++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>
                <a:solidFill>
                  <a:schemeClr val="accent2"/>
                </a:solidFill>
              </a:rPr>
              <a:t>bad_alloc</a:t>
            </a:r>
            <a:r>
              <a:rPr lang="es-ES" sz="2400">
                <a:solidFill>
                  <a:schemeClr val="accent2"/>
                </a:solidFill>
              </a:rPr>
              <a:t> en &lt;new&gt;, lanzada por new cuando no hay memoria suficiente.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>
                <a:solidFill>
                  <a:schemeClr val="accent2"/>
                </a:solidFill>
              </a:rPr>
              <a:t>bad_cast</a:t>
            </a:r>
            <a:r>
              <a:rPr lang="es-ES" sz="2400">
                <a:solidFill>
                  <a:schemeClr val="accent2"/>
                </a:solidFill>
              </a:rPr>
              <a:t> en &lt;typeinfo&gt;, lanzada por dynamic_cast cuando no es posible realizar la conversión.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>
                <a:solidFill>
                  <a:schemeClr val="accent2"/>
                </a:solidFill>
              </a:rPr>
              <a:t>bad_typeid</a:t>
            </a:r>
            <a:r>
              <a:rPr lang="es-ES" sz="2400">
                <a:solidFill>
                  <a:schemeClr val="accent2"/>
                </a:solidFill>
              </a:rPr>
              <a:t> en &lt;typeinfo&gt;, lanzada por typeid cuando su argumento es 0 o una dirección no válida.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>
                <a:solidFill>
                  <a:schemeClr val="accent2"/>
                </a:solidFill>
              </a:rPr>
              <a:t>bad_exception</a:t>
            </a:r>
            <a:r>
              <a:rPr lang="es-ES" sz="2400">
                <a:solidFill>
                  <a:schemeClr val="accent2"/>
                </a:solidFill>
              </a:rPr>
              <a:t> en &lt;exception&gt; lanzada cuando ocurre un error no esperado.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Estas son excepciones estándar lanzadas por el lenguaje.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5A24-EDA4-48BC-8793-23636213EE34}" type="slidenum">
              <a:rPr lang="es-ES">
                <a:solidFill>
                  <a:srgbClr val="000000"/>
                </a:solidFill>
              </a:rPr>
              <a:pPr/>
              <a:t>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 en C++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out_of_range</a:t>
            </a:r>
            <a:r>
              <a:rPr lang="es-ES">
                <a:solidFill>
                  <a:schemeClr val="accent2"/>
                </a:solidFill>
              </a:rPr>
              <a:t>: en &lt;stdexcept&gt; lanzada para informar que el valor de un argumento está fuera del rango.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invalid_argument</a:t>
            </a:r>
            <a:r>
              <a:rPr lang="es-ES">
                <a:solidFill>
                  <a:schemeClr val="accent2"/>
                </a:solidFill>
              </a:rPr>
              <a:t>: en &lt;stdexcept&gt; para informar de un argumento no válido.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</a:rPr>
              <a:t>overflow_error</a:t>
            </a:r>
            <a:r>
              <a:rPr lang="es-ES">
                <a:solidFill>
                  <a:schemeClr val="accent2"/>
                </a:solidFill>
              </a:rPr>
              <a:t>: en &lt;stdexcept&gt; para informar de un desbordamiento aritmético.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886-CAD7-45EA-8BB5-71330E0344CA}" type="slidenum">
              <a:rPr lang="es-ES">
                <a:solidFill>
                  <a:srgbClr val="000000"/>
                </a:solidFill>
              </a:rPr>
              <a:pPr/>
              <a:t>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u="sng" dirty="0">
                <a:solidFill>
                  <a:schemeClr val="accent2"/>
                </a:solidFill>
              </a:rPr>
              <a:t>Las excepciones en C++ son objetos de clases derivadas de la clase </a:t>
            </a:r>
            <a:r>
              <a:rPr lang="es-ES" b="1" u="sng" dirty="0" err="1">
                <a:solidFill>
                  <a:schemeClr val="accent2"/>
                </a:solidFill>
              </a:rPr>
              <a:t>exception</a:t>
            </a:r>
            <a:r>
              <a:rPr lang="es-ES" u="sng" dirty="0">
                <a:solidFill>
                  <a:schemeClr val="accent2"/>
                </a:solidFill>
              </a:rPr>
              <a:t> definida en el espacio de nombres </a:t>
            </a:r>
            <a:r>
              <a:rPr lang="es-ES" b="1" u="sng" dirty="0" err="1">
                <a:solidFill>
                  <a:schemeClr val="accent2"/>
                </a:solidFill>
              </a:rPr>
              <a:t>std</a:t>
            </a:r>
            <a:r>
              <a:rPr lang="es-ES" u="sng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Con </a:t>
            </a:r>
            <a:r>
              <a:rPr lang="es-ES" b="1" dirty="0" err="1">
                <a:solidFill>
                  <a:schemeClr val="accent2"/>
                </a:solidFill>
              </a:rPr>
              <a:t>using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namespace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std</a:t>
            </a:r>
            <a:r>
              <a:rPr lang="es-ES" dirty="0">
                <a:solidFill>
                  <a:schemeClr val="accent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Podemos utilizar directamente </a:t>
            </a:r>
            <a:r>
              <a:rPr lang="es-ES" b="1" dirty="0" err="1">
                <a:solidFill>
                  <a:schemeClr val="accent2"/>
                </a:solidFill>
              </a:rPr>
              <a:t>exception</a:t>
            </a:r>
            <a:r>
              <a:rPr lang="es-ES" dirty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Sin </a:t>
            </a:r>
            <a:r>
              <a:rPr lang="es-ES" dirty="0" err="1">
                <a:solidFill>
                  <a:schemeClr val="accent2"/>
                </a:solidFill>
              </a:rPr>
              <a:t>using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chemeClr val="accent2"/>
                </a:solidFill>
                <a:sym typeface="Wingdings" pitchFamily="2" charset="2"/>
              </a:rPr>
              <a:t>std</a:t>
            </a: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::</a:t>
            </a:r>
            <a:r>
              <a:rPr lang="es-ES">
                <a:solidFill>
                  <a:schemeClr val="accent2"/>
                </a:solidFill>
                <a:sym typeface="Wingdings" pitchFamily="2" charset="2"/>
              </a:rPr>
              <a:t>exception</a:t>
            </a: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O pueden ser clases definidas por el usuario.</a:t>
            </a: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Nosotros vamos a poder definir nuestras propias clases.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05ED-393D-475A-9C1B-8D23FA0FA648}" type="slidenum">
              <a:rPr lang="es-ES">
                <a:solidFill>
                  <a:srgbClr val="000000"/>
                </a:solidFill>
              </a:rPr>
              <a:pPr/>
              <a:t>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>
                <a:solidFill>
                  <a:schemeClr val="accent2"/>
                </a:solidFill>
              </a:rPr>
              <a:t>Las excepciones implementan un método </a:t>
            </a:r>
            <a:r>
              <a:rPr lang="es-ES" sz="2800" b="1">
                <a:solidFill>
                  <a:schemeClr val="accent2"/>
                </a:solidFill>
              </a:rPr>
              <a:t>what</a:t>
            </a:r>
            <a:r>
              <a:rPr lang="es-ES" sz="2800">
                <a:solidFill>
                  <a:schemeClr val="accent2"/>
                </a:solidFill>
              </a:rPr>
              <a:t>()  que devuelve un string indicando un mensaje del error producido.</a:t>
            </a:r>
          </a:p>
          <a:p>
            <a:endParaRPr lang="es-ES" sz="28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try {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	// Código a evaluar …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} catch (bad_alloc&amp; e){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	cout &lt;&lt; “ERROR: “ &lt;&lt; </a:t>
            </a:r>
            <a:r>
              <a:rPr lang="es-ES" sz="2800" b="1">
                <a:solidFill>
                  <a:schemeClr val="accent2"/>
                </a:solidFill>
              </a:rPr>
              <a:t>e.what</a:t>
            </a:r>
            <a:r>
              <a:rPr lang="es-ES" sz="2800">
                <a:solidFill>
                  <a:schemeClr val="accent2"/>
                </a:solidFill>
              </a:rPr>
              <a:t>() &lt;&lt; endl;</a:t>
            </a:r>
          </a:p>
          <a:p>
            <a:pPr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6043-9F49-49C2-BC3E-775697B7D609}" type="slidenum">
              <a:rPr lang="es-ES">
                <a:solidFill>
                  <a:srgbClr val="000000"/>
                </a:solidFill>
              </a:rPr>
              <a:pPr/>
              <a:t>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Manejar excepciones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Cuando un método encuentra alguna anomalía lo lógico es que </a:t>
            </a:r>
            <a:r>
              <a:rPr lang="es-ES" sz="2800" b="1">
                <a:solidFill>
                  <a:schemeClr val="accent2"/>
                </a:solidFill>
              </a:rPr>
              <a:t>lance</a:t>
            </a:r>
            <a:r>
              <a:rPr lang="es-ES" sz="2800">
                <a:solidFill>
                  <a:schemeClr val="accent2"/>
                </a:solidFill>
              </a:rPr>
              <a:t> (</a:t>
            </a:r>
            <a:r>
              <a:rPr lang="es-ES" sz="2800" b="1">
                <a:solidFill>
                  <a:schemeClr val="accent2"/>
                </a:solidFill>
              </a:rPr>
              <a:t>throw</a:t>
            </a:r>
            <a:r>
              <a:rPr lang="es-ES" sz="2800">
                <a:solidFill>
                  <a:schemeClr val="accent2"/>
                </a:solidFill>
              </a:rPr>
              <a:t>) una excepción, esperando que el método que lo llamó directa o indirectamente lo </a:t>
            </a:r>
            <a:r>
              <a:rPr lang="es-ES" sz="2800" b="1">
                <a:solidFill>
                  <a:schemeClr val="accent2"/>
                </a:solidFill>
              </a:rPr>
              <a:t>capture</a:t>
            </a:r>
            <a:r>
              <a:rPr lang="es-ES" sz="2800">
                <a:solidFill>
                  <a:schemeClr val="accent2"/>
                </a:solidFill>
              </a:rPr>
              <a:t> (</a:t>
            </a:r>
            <a:r>
              <a:rPr lang="es-ES" sz="2800" b="1">
                <a:solidFill>
                  <a:schemeClr val="accent2"/>
                </a:solidFill>
              </a:rPr>
              <a:t>try / catch</a:t>
            </a:r>
            <a:r>
              <a:rPr lang="es-ES" sz="2800">
                <a:solidFill>
                  <a:schemeClr val="accent2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Lanzar una excepción implica crear un objeto de la clase de la excepción.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Se pueden lanzar excepciones de cualquier clase incluso de datos primitivos.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973-8EBD-4472-BA3E-2D6B44777C57}" type="slidenum">
              <a:rPr lang="es-ES">
                <a:solidFill>
                  <a:srgbClr val="000000"/>
                </a:solidFill>
              </a:rPr>
              <a:pPr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Excepciones derivadas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Un bloque try puede estar seguido de varios bloques catch ,tantos como excepciones diferentes tengamos que manejar.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Cada </a:t>
            </a:r>
            <a:r>
              <a:rPr lang="es-ES" b="1">
                <a:solidFill>
                  <a:schemeClr val="accent2"/>
                </a:solidFill>
              </a:rPr>
              <a:t>catch</a:t>
            </a:r>
            <a:r>
              <a:rPr lang="es-ES">
                <a:solidFill>
                  <a:schemeClr val="accent2"/>
                </a:solidFill>
              </a:rPr>
              <a:t> tendrá un parámetro de la clase exception, de alguna clase derivada de esta o de alguna clase definida por el usuario.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1122</Words>
  <Application>Microsoft Office PowerPoint</Application>
  <PresentationFormat>Presentación en pantalla (4:3)</PresentationFormat>
  <Paragraphs>264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Tema de Office</vt:lpstr>
      <vt:lpstr>Diseño predeterminado</vt:lpstr>
      <vt:lpstr>Excepciones en C++</vt:lpstr>
      <vt:lpstr>Excepciones</vt:lpstr>
      <vt:lpstr>Excepciones</vt:lpstr>
      <vt:lpstr>Excepciones en C++</vt:lpstr>
      <vt:lpstr>Excepciones en C++</vt:lpstr>
      <vt:lpstr>Excepciones</vt:lpstr>
      <vt:lpstr>Excepciones</vt:lpstr>
      <vt:lpstr>Manejar excepciones</vt:lpstr>
      <vt:lpstr>Excepciones derivadas</vt:lpstr>
      <vt:lpstr>Orden de la excepciones</vt:lpstr>
      <vt:lpstr>Orden de la excepciones 2</vt:lpstr>
      <vt:lpstr>Ejemplo</vt:lpstr>
      <vt:lpstr>Capturar cualquier excepcion</vt:lpstr>
      <vt:lpstr>Lanzar excepciones de otros tipos</vt:lpstr>
      <vt:lpstr>Relanzar una exception</vt:lpstr>
      <vt:lpstr>Ejemplo</vt:lpstr>
      <vt:lpstr>Crear excepciones</vt:lpstr>
      <vt:lpstr>Definición de la clase exception</vt:lpstr>
      <vt:lpstr>Ejemplo: sobrescribir what()</vt:lpstr>
      <vt:lpstr>Ejemplo: Crear Exception</vt:lpstr>
      <vt:lpstr>Ejemplo: Lanzar Exception</vt:lpstr>
      <vt:lpstr>Especificar excepciones</vt:lpstr>
      <vt:lpstr>Declaraciones</vt:lpstr>
      <vt:lpstr>Excepciones no esperadas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 en C++</dc:title>
  <dc:creator>INVES_Propietario</dc:creator>
  <cp:lastModifiedBy>ANTONIO ESPÍN HERRANZ</cp:lastModifiedBy>
  <cp:revision>10</cp:revision>
  <dcterms:created xsi:type="dcterms:W3CDTF">2014-06-21T06:41:47Z</dcterms:created>
  <dcterms:modified xsi:type="dcterms:W3CDTF">2017-09-29T10:04:22Z</dcterms:modified>
</cp:coreProperties>
</file>