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78" r:id="rId8"/>
    <p:sldId id="261" r:id="rId9"/>
    <p:sldId id="262" r:id="rId10"/>
    <p:sldId id="263" r:id="rId11"/>
    <p:sldId id="274" r:id="rId12"/>
    <p:sldId id="264" r:id="rId13"/>
    <p:sldId id="275" r:id="rId14"/>
    <p:sldId id="265" r:id="rId15"/>
    <p:sldId id="273" r:id="rId16"/>
    <p:sldId id="266" r:id="rId17"/>
    <p:sldId id="276" r:id="rId18"/>
    <p:sldId id="267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68" r:id="rId27"/>
    <p:sldId id="269" r:id="rId28"/>
    <p:sldId id="270" r:id="rId29"/>
    <p:sldId id="271" r:id="rId30"/>
    <p:sldId id="272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A86F1-8E0B-4340-B694-4E8C6867130B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139FB-F7DC-4C61-B137-0BCAF25547AF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1CD2A-097F-4B68-96A3-733ED2CD59D5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E13C5-37D6-4702-BEAA-A8D8CABB5796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DA3029-CAE2-4A4F-8FC1-1B323FC3F61A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91F6E-79BC-4582-AD75-8B6E4A011DBF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AFA36-16C3-4064-B0A5-25775BC1B6DA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11744C-3E11-4ACC-BD1B-E5543685EB79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78E7D-EA67-40E1-BDF2-81E427488A64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E29EDE-6943-43AF-A970-986BE1F8F60B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77B7C-8E85-4239-8D62-95AF1A5661D7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F0C133C-F6F5-43F1-8F20-DCC5EE27AEF7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5F2A40C-354C-4F8B-8CE3-874DBF1389D9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F82375E-BC68-4DF4-B2BC-01966F10A0A0}" type="slidenum">
              <a:rPr lang="es-E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s.cppreference.com/w/cpp/container/map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s.cppreference.com/w/cpp/container/vector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/>
              <a:t>STL Colecciones</a:t>
            </a:r>
            <a:endParaRPr lang="es-E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E4031-2F13-408E-BA7D-07468BF3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Miembros de vector IV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1F0FA-8EF8-4FEB-8041-4ACC2E557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>
                <a:solidFill>
                  <a:schemeClr val="accent2"/>
                </a:solidFill>
              </a:rPr>
              <a:t>El método </a:t>
            </a:r>
            <a:r>
              <a:rPr lang="es-ES" sz="2400" b="1" dirty="0">
                <a:solidFill>
                  <a:schemeClr val="accent2"/>
                </a:solidFill>
              </a:rPr>
              <a:t>at</a:t>
            </a:r>
            <a:r>
              <a:rPr lang="es-ES" sz="2400" dirty="0">
                <a:solidFill>
                  <a:schemeClr val="accent2"/>
                </a:solidFill>
              </a:rPr>
              <a:t> si no existe la posición lanzará una excepción: </a:t>
            </a:r>
            <a:r>
              <a:rPr lang="es-ES" sz="2400" b="1" dirty="0" err="1">
                <a:solidFill>
                  <a:schemeClr val="accent2"/>
                </a:solidFill>
              </a:rPr>
              <a:t>out_of_range</a:t>
            </a:r>
            <a:endParaRPr lang="es-ES" sz="2400" b="1" dirty="0">
              <a:solidFill>
                <a:schemeClr val="accent2"/>
              </a:solidFill>
            </a:endParaRPr>
          </a:p>
          <a:p>
            <a:endParaRPr lang="es-ES" sz="2400" dirty="0">
              <a:solidFill>
                <a:schemeClr val="accent2"/>
              </a:solidFill>
            </a:endParaRPr>
          </a:p>
          <a:p>
            <a:r>
              <a:rPr lang="es-ES" sz="2400" dirty="0">
                <a:solidFill>
                  <a:schemeClr val="accent2"/>
                </a:solidFill>
              </a:rPr>
              <a:t>El acceso con el </a:t>
            </a:r>
            <a:r>
              <a:rPr lang="es-ES" sz="2400" b="1" dirty="0">
                <a:solidFill>
                  <a:schemeClr val="accent2"/>
                </a:solidFill>
              </a:rPr>
              <a:t>[]</a:t>
            </a:r>
            <a:r>
              <a:rPr lang="es-ES" sz="2400" dirty="0">
                <a:solidFill>
                  <a:schemeClr val="accent2"/>
                </a:solidFill>
              </a:rPr>
              <a:t>, no verifica el rango y puede que el </a:t>
            </a:r>
            <a:r>
              <a:rPr lang="es-ES" sz="2400" b="1" dirty="0">
                <a:solidFill>
                  <a:schemeClr val="accent2"/>
                </a:solidFill>
              </a:rPr>
              <a:t>programa falle o invada una zona de memoria no reservada</a:t>
            </a:r>
            <a:r>
              <a:rPr lang="es-ES" sz="2400" dirty="0">
                <a:solidFill>
                  <a:schemeClr val="accent2"/>
                </a:solidFill>
              </a:rPr>
              <a:t>.</a:t>
            </a:r>
          </a:p>
          <a:p>
            <a:endParaRPr lang="es-ES" sz="2400" dirty="0">
              <a:solidFill>
                <a:schemeClr val="accent2"/>
              </a:solidFill>
            </a:endParaRPr>
          </a:p>
          <a:p>
            <a:r>
              <a:rPr lang="es-ES" sz="2400" dirty="0">
                <a:solidFill>
                  <a:schemeClr val="accent2"/>
                </a:solidFill>
              </a:rPr>
              <a:t>Cuando cargamos un vector podemos utilizar </a:t>
            </a:r>
            <a:r>
              <a:rPr lang="es-ES" sz="2400" b="1" dirty="0" err="1">
                <a:solidFill>
                  <a:schemeClr val="accent2"/>
                </a:solidFill>
              </a:rPr>
              <a:t>push_back</a:t>
            </a:r>
            <a:r>
              <a:rPr lang="es-ES" sz="2400" b="1" dirty="0">
                <a:solidFill>
                  <a:schemeClr val="accent2"/>
                </a:solidFill>
              </a:rPr>
              <a:t> </a:t>
            </a:r>
            <a:r>
              <a:rPr lang="es-ES" sz="2400" dirty="0">
                <a:solidFill>
                  <a:schemeClr val="accent2"/>
                </a:solidFill>
              </a:rPr>
              <a:t>para hacerlo en un bucle o el método </a:t>
            </a:r>
            <a:r>
              <a:rPr lang="es-ES" sz="2400" b="1" dirty="0" err="1">
                <a:solidFill>
                  <a:schemeClr val="accent2"/>
                </a:solidFill>
              </a:rPr>
              <a:t>insert</a:t>
            </a:r>
            <a:r>
              <a:rPr lang="es-ES" sz="2400" dirty="0">
                <a:solidFill>
                  <a:schemeClr val="accent2"/>
                </a:solidFill>
              </a:rPr>
              <a:t> (a continuación).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A7E369-2DD1-4D1B-9A21-EFD87FBB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39FB-F7DC-4C61-B137-0BCAF25547AF}" type="slidenum">
              <a:rPr lang="es-ES" smtClean="0">
                <a:solidFill>
                  <a:srgbClr val="000000"/>
                </a:solidFill>
              </a:rPr>
              <a:pPr/>
              <a:t>10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39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80A0-91D0-4802-A611-1CBD89A30836}" type="slidenum">
              <a:rPr lang="es-ES">
                <a:solidFill>
                  <a:srgbClr val="000000"/>
                </a:solidFill>
              </a:rPr>
              <a:pPr/>
              <a:t>11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s-ES" dirty="0"/>
              <a:t>Miembros de vector V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29600" cy="572487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Método </a:t>
            </a:r>
            <a:r>
              <a:rPr lang="es-ES" sz="2400" b="1" dirty="0" err="1">
                <a:solidFill>
                  <a:schemeClr val="accent2"/>
                </a:solidFill>
              </a:rPr>
              <a:t>insert</a:t>
            </a:r>
            <a:r>
              <a:rPr lang="es-ES" sz="2400" dirty="0">
                <a:solidFill>
                  <a:schemeClr val="accent2"/>
                </a:solidFill>
              </a:rPr>
              <a:t>: podemos insertar un elemento dentro de un vector en cualquier posición.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Indicamos a partir de que posición, el número de elementos y el valor.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k=17;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 err="1">
                <a:solidFill>
                  <a:schemeClr val="accent2"/>
                </a:solidFill>
              </a:rPr>
              <a:t>v.push_back</a:t>
            </a:r>
            <a:r>
              <a:rPr lang="es-ES" sz="2000" dirty="0">
                <a:solidFill>
                  <a:schemeClr val="accent2"/>
                </a:solidFill>
              </a:rPr>
              <a:t>(k);  // Añade por el final.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 err="1">
                <a:solidFill>
                  <a:schemeClr val="accent2"/>
                </a:solidFill>
              </a:rPr>
              <a:t>v.insert</a:t>
            </a:r>
            <a:r>
              <a:rPr lang="es-ES" sz="2000" dirty="0">
                <a:solidFill>
                  <a:schemeClr val="accent2"/>
                </a:solidFill>
              </a:rPr>
              <a:t>(</a:t>
            </a:r>
            <a:r>
              <a:rPr lang="es-ES" sz="2000" dirty="0" err="1">
                <a:solidFill>
                  <a:schemeClr val="accent2"/>
                </a:solidFill>
              </a:rPr>
              <a:t>v.begin</a:t>
            </a:r>
            <a:r>
              <a:rPr lang="es-ES" sz="2000" dirty="0">
                <a:solidFill>
                  <a:schemeClr val="accent2"/>
                </a:solidFill>
              </a:rPr>
              <a:t>()+3,2,0) // Añade dos elementos con valor inicial 0 a partir de v[3].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i="1" u="sng" dirty="0">
                <a:solidFill>
                  <a:schemeClr val="accent2"/>
                </a:solidFill>
              </a:rPr>
              <a:t>El método </a:t>
            </a:r>
            <a:r>
              <a:rPr lang="es-ES" sz="2400" b="1" i="1" u="sng" dirty="0" err="1">
                <a:solidFill>
                  <a:schemeClr val="accent2"/>
                </a:solidFill>
              </a:rPr>
              <a:t>insert</a:t>
            </a:r>
            <a:r>
              <a:rPr lang="es-ES" sz="2400" i="1" u="sng" dirty="0">
                <a:solidFill>
                  <a:schemeClr val="accent2"/>
                </a:solidFill>
              </a:rPr>
              <a:t> es bastante potente para </a:t>
            </a:r>
            <a:r>
              <a:rPr lang="es-ES" sz="2400" b="1" i="1" u="sng" dirty="0">
                <a:solidFill>
                  <a:schemeClr val="accent2"/>
                </a:solidFill>
              </a:rPr>
              <a:t>cargar en un vector los elementos de un array </a:t>
            </a:r>
            <a:r>
              <a:rPr lang="es-ES" sz="2400" i="1" u="sng" dirty="0">
                <a:solidFill>
                  <a:schemeClr val="accent2"/>
                </a:solidFill>
              </a:rPr>
              <a:t>y hacerlo de un plumazo sin tener que escribir un bucle, utiliza aritmética de punteros para indicar el inicio y fin del array:</a:t>
            </a:r>
          </a:p>
          <a:p>
            <a:pPr>
              <a:lnSpc>
                <a:spcPct val="80000"/>
              </a:lnSpc>
            </a:pPr>
            <a:endParaRPr lang="es-ES" sz="2400" i="1" u="sng" dirty="0">
              <a:solidFill>
                <a:schemeClr val="accent2"/>
              </a:solidFill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accent2"/>
                </a:solidFill>
              </a:rPr>
              <a:t>void </a:t>
            </a:r>
            <a:r>
              <a:rPr lang="en-US" sz="2000" dirty="0" err="1">
                <a:solidFill>
                  <a:schemeClr val="accent2"/>
                </a:solidFill>
              </a:rPr>
              <a:t>cargarVector</a:t>
            </a:r>
            <a:r>
              <a:rPr lang="en-US" sz="2000" dirty="0">
                <a:solidFill>
                  <a:schemeClr val="accent2"/>
                </a:solidFill>
              </a:rPr>
              <a:t>(vector&lt;</a:t>
            </a:r>
            <a:r>
              <a:rPr lang="en-US" sz="2000" dirty="0" err="1">
                <a:solidFill>
                  <a:schemeClr val="accent2"/>
                </a:solidFill>
              </a:rPr>
              <a:t>int</a:t>
            </a:r>
            <a:r>
              <a:rPr lang="en-US" sz="2000" dirty="0">
                <a:solidFill>
                  <a:schemeClr val="accent2"/>
                </a:solidFill>
              </a:rPr>
              <a:t>&gt; &amp;v, </a:t>
            </a:r>
            <a:r>
              <a:rPr lang="en-US" sz="2000" dirty="0" err="1">
                <a:solidFill>
                  <a:schemeClr val="accent2"/>
                </a:solidFill>
              </a:rPr>
              <a:t>int</a:t>
            </a:r>
            <a:r>
              <a:rPr lang="en-US" sz="2000" dirty="0">
                <a:solidFill>
                  <a:schemeClr val="accent2"/>
                </a:solidFill>
              </a:rPr>
              <a:t> *p, </a:t>
            </a:r>
            <a:r>
              <a:rPr lang="en-US" sz="2000" dirty="0" err="1">
                <a:solidFill>
                  <a:schemeClr val="accent2"/>
                </a:solidFill>
              </a:rPr>
              <a:t>int</a:t>
            </a:r>
            <a:r>
              <a:rPr lang="en-US" sz="2000" dirty="0">
                <a:solidFill>
                  <a:schemeClr val="accent2"/>
                </a:solidFill>
              </a:rPr>
              <a:t> n){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dirty="0" err="1">
                <a:solidFill>
                  <a:schemeClr val="accent2"/>
                </a:solidFill>
              </a:rPr>
              <a:t>v.insert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dirty="0" err="1">
                <a:solidFill>
                  <a:schemeClr val="accent2"/>
                </a:solidFill>
              </a:rPr>
              <a:t>v.begin</a:t>
            </a:r>
            <a:r>
              <a:rPr lang="en-US" sz="2000" dirty="0">
                <a:solidFill>
                  <a:schemeClr val="accent2"/>
                </a:solidFill>
              </a:rPr>
              <a:t>(), </a:t>
            </a:r>
            <a:r>
              <a:rPr lang="en-US" sz="2000" b="1" dirty="0">
                <a:solidFill>
                  <a:schemeClr val="accent2"/>
                </a:solidFill>
              </a:rPr>
              <a:t>p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b="1" dirty="0" err="1">
                <a:solidFill>
                  <a:schemeClr val="accent2"/>
                </a:solidFill>
              </a:rPr>
              <a:t>p+n</a:t>
            </a:r>
            <a:r>
              <a:rPr lang="en-US" sz="2000" dirty="0">
                <a:solidFill>
                  <a:schemeClr val="accent2"/>
                </a:solidFill>
              </a:rPr>
              <a:t>);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accent2"/>
                </a:solidFill>
              </a:rPr>
              <a:t>}</a:t>
            </a:r>
            <a:endParaRPr lang="es-ES" sz="20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s-E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776B8-EAE3-4A97-B25B-477B7D36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Miembros de vector VI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63E707-56A9-49CB-934E-A218755B1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dirty="0">
                <a:solidFill>
                  <a:schemeClr val="accent2"/>
                </a:solidFill>
              </a:rPr>
              <a:t>Podemos utilizar algoritmos de búsqueda definidos en &lt;</a:t>
            </a:r>
            <a:r>
              <a:rPr lang="es-ES" i="1" dirty="0" err="1">
                <a:solidFill>
                  <a:schemeClr val="accent2"/>
                </a:solidFill>
              </a:rPr>
              <a:t>algorithm</a:t>
            </a:r>
            <a:r>
              <a:rPr lang="es-ES" dirty="0">
                <a:solidFill>
                  <a:schemeClr val="accent2"/>
                </a:solidFill>
              </a:rPr>
              <a:t>&gt;. </a:t>
            </a:r>
          </a:p>
          <a:p>
            <a:pPr>
              <a:lnSpc>
                <a:spcPct val="80000"/>
              </a:lnSpc>
            </a:pPr>
            <a:endParaRPr lang="es-ES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b="1" dirty="0" err="1">
                <a:solidFill>
                  <a:schemeClr val="accent2"/>
                </a:solidFill>
              </a:rPr>
              <a:t>find</a:t>
            </a:r>
            <a:r>
              <a:rPr lang="es-ES" dirty="0">
                <a:solidFill>
                  <a:schemeClr val="accent2"/>
                </a:solidFill>
              </a:rPr>
              <a:t> indicamos entre que región queremos buscar y el valor a buscar.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3FBB9A-7FD8-4B80-BD8E-012C45B8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39FB-F7DC-4C61-B137-0BCAF25547AF}" type="slidenum">
              <a:rPr lang="es-ES" smtClean="0">
                <a:solidFill>
                  <a:srgbClr val="000000"/>
                </a:solidFill>
              </a:rPr>
              <a:pPr/>
              <a:t>12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E224-925C-4B25-95F6-59006F28BA6B}" type="slidenum">
              <a:rPr lang="es-ES">
                <a:solidFill>
                  <a:srgbClr val="000000"/>
                </a:solidFill>
              </a:rPr>
              <a:pPr/>
              <a:t>13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Iteradores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800" dirty="0">
                <a:solidFill>
                  <a:schemeClr val="accent2"/>
                </a:solidFill>
              </a:rPr>
              <a:t>Para poder recorrer un vector necesitamos iteradores:</a:t>
            </a:r>
          </a:p>
          <a:p>
            <a:pPr>
              <a:lnSpc>
                <a:spcPct val="90000"/>
              </a:lnSpc>
            </a:pPr>
            <a:r>
              <a:rPr lang="es-ES" sz="2800" dirty="0">
                <a:solidFill>
                  <a:schemeClr val="accent2"/>
                </a:solidFill>
              </a:rPr>
              <a:t>Definición: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ES" sz="2400" dirty="0">
                <a:solidFill>
                  <a:schemeClr val="accent2"/>
                </a:solidFill>
              </a:rPr>
              <a:t>vector &lt;</a:t>
            </a:r>
            <a:r>
              <a:rPr lang="es-ES" sz="2400" dirty="0" err="1">
                <a:solidFill>
                  <a:schemeClr val="accent2"/>
                </a:solidFill>
              </a:rPr>
              <a:t>int</a:t>
            </a:r>
            <a:r>
              <a:rPr lang="es-ES" sz="2400" dirty="0">
                <a:solidFill>
                  <a:schemeClr val="accent2"/>
                </a:solidFill>
              </a:rPr>
              <a:t>&gt; v(20);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ES" sz="2400" dirty="0">
                <a:solidFill>
                  <a:schemeClr val="accent2"/>
                </a:solidFill>
              </a:rPr>
              <a:t>vector &lt;</a:t>
            </a:r>
            <a:r>
              <a:rPr lang="es-ES" sz="2400" dirty="0" err="1">
                <a:solidFill>
                  <a:schemeClr val="accent2"/>
                </a:solidFill>
              </a:rPr>
              <a:t>int</a:t>
            </a:r>
            <a:r>
              <a:rPr lang="es-ES" sz="2400" dirty="0">
                <a:solidFill>
                  <a:schemeClr val="accent2"/>
                </a:solidFill>
              </a:rPr>
              <a:t>&gt;::</a:t>
            </a:r>
            <a:r>
              <a:rPr lang="es-ES" sz="2400" dirty="0" err="1">
                <a:solidFill>
                  <a:schemeClr val="accent2"/>
                </a:solidFill>
              </a:rPr>
              <a:t>iterator</a:t>
            </a:r>
            <a:r>
              <a:rPr lang="es-ES" sz="2400" dirty="0">
                <a:solidFill>
                  <a:schemeClr val="accent2"/>
                </a:solidFill>
              </a:rPr>
              <a:t> e;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ES" sz="2400" dirty="0">
                <a:solidFill>
                  <a:schemeClr val="accent2"/>
                </a:solidFill>
              </a:rPr>
              <a:t>Vector&lt;</a:t>
            </a:r>
            <a:r>
              <a:rPr lang="es-ES" sz="2400" dirty="0" err="1">
                <a:solidFill>
                  <a:schemeClr val="accent2"/>
                </a:solidFill>
              </a:rPr>
              <a:t>int</a:t>
            </a:r>
            <a:r>
              <a:rPr lang="es-ES" sz="2400" dirty="0">
                <a:solidFill>
                  <a:schemeClr val="accent2"/>
                </a:solidFill>
              </a:rPr>
              <a:t>&gt;::</a:t>
            </a:r>
            <a:r>
              <a:rPr lang="es-ES" sz="2400" dirty="0" err="1">
                <a:solidFill>
                  <a:schemeClr val="accent2"/>
                </a:solidFill>
              </a:rPr>
              <a:t>reverse_iterator</a:t>
            </a:r>
            <a:r>
              <a:rPr lang="es-ES" sz="2400" dirty="0">
                <a:solidFill>
                  <a:schemeClr val="accent2"/>
                </a:solidFill>
              </a:rPr>
              <a:t> e1;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ES" sz="24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s-ES" sz="2400" dirty="0">
                <a:solidFill>
                  <a:schemeClr val="accent2"/>
                </a:solidFill>
              </a:rPr>
              <a:t>// Para recorrer el vector de inicio a fin: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ES" sz="2400" dirty="0" err="1">
                <a:solidFill>
                  <a:schemeClr val="accent2"/>
                </a:solidFill>
              </a:rPr>
              <a:t>for</a:t>
            </a:r>
            <a:r>
              <a:rPr lang="es-ES" sz="2400" dirty="0">
                <a:solidFill>
                  <a:schemeClr val="accent2"/>
                </a:solidFill>
              </a:rPr>
              <a:t> (e = </a:t>
            </a:r>
            <a:r>
              <a:rPr lang="es-ES" sz="2400" dirty="0" err="1">
                <a:solidFill>
                  <a:schemeClr val="accent2"/>
                </a:solidFill>
              </a:rPr>
              <a:t>v.begin</a:t>
            </a:r>
            <a:r>
              <a:rPr lang="es-ES" sz="2400" dirty="0">
                <a:solidFill>
                  <a:schemeClr val="accent2"/>
                </a:solidFill>
              </a:rPr>
              <a:t>() ; e != </a:t>
            </a:r>
            <a:r>
              <a:rPr lang="es-ES" sz="2400" dirty="0" err="1">
                <a:solidFill>
                  <a:schemeClr val="accent2"/>
                </a:solidFill>
              </a:rPr>
              <a:t>v.end</a:t>
            </a:r>
            <a:r>
              <a:rPr lang="es-ES" sz="2400" dirty="0">
                <a:solidFill>
                  <a:schemeClr val="accent2"/>
                </a:solidFill>
              </a:rPr>
              <a:t>() ; e++)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ES" sz="24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s-ES" sz="2400" dirty="0">
                <a:solidFill>
                  <a:schemeClr val="accent2"/>
                </a:solidFill>
              </a:rPr>
              <a:t>// Para recorrer el vector del fin a inicio: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ES" sz="2400" dirty="0" err="1">
                <a:solidFill>
                  <a:schemeClr val="accent2"/>
                </a:solidFill>
              </a:rPr>
              <a:t>for</a:t>
            </a:r>
            <a:r>
              <a:rPr lang="es-ES" sz="2400" dirty="0">
                <a:solidFill>
                  <a:schemeClr val="accent2"/>
                </a:solidFill>
              </a:rPr>
              <a:t> (e1 = </a:t>
            </a:r>
            <a:r>
              <a:rPr lang="es-ES" sz="2400" dirty="0" err="1">
                <a:solidFill>
                  <a:schemeClr val="accent2"/>
                </a:solidFill>
              </a:rPr>
              <a:t>v.rbegin</a:t>
            </a:r>
            <a:r>
              <a:rPr lang="es-ES" sz="2400" dirty="0">
                <a:solidFill>
                  <a:schemeClr val="accent2"/>
                </a:solidFill>
              </a:rPr>
              <a:t>() ; e1 != </a:t>
            </a:r>
            <a:r>
              <a:rPr lang="es-ES" sz="2400" dirty="0" err="1">
                <a:solidFill>
                  <a:schemeClr val="accent2"/>
                </a:solidFill>
              </a:rPr>
              <a:t>rend</a:t>
            </a:r>
            <a:r>
              <a:rPr lang="es-ES" sz="2400" dirty="0">
                <a:solidFill>
                  <a:schemeClr val="accent2"/>
                </a:solidFill>
              </a:rPr>
              <a:t>() ; e1++ 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5FD6DD1-BCC9-48D7-A941-440246FFC6FF}"/>
              </a:ext>
            </a:extLst>
          </p:cNvPr>
          <p:cNvSpPr txBox="1"/>
          <p:nvPr/>
        </p:nvSpPr>
        <p:spPr>
          <a:xfrm>
            <a:off x="6228184" y="2852936"/>
            <a:ext cx="2339102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También se dispone</a:t>
            </a:r>
          </a:p>
          <a:p>
            <a:r>
              <a:rPr lang="es-ES" dirty="0"/>
              <a:t>De otros 2 iteradores</a:t>
            </a:r>
          </a:p>
          <a:p>
            <a:r>
              <a:rPr lang="es-ES" dirty="0"/>
              <a:t>Constantes:</a:t>
            </a:r>
          </a:p>
          <a:p>
            <a:r>
              <a:rPr lang="es-ES" dirty="0"/>
              <a:t>Director e inverso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22114"/>
          </a:xfrm>
        </p:spPr>
        <p:txBody>
          <a:bodyPr/>
          <a:lstStyle/>
          <a:p>
            <a:r>
              <a:rPr lang="es-ES" dirty="0"/>
              <a:t>Importante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s-ES" sz="2800" dirty="0">
                <a:solidFill>
                  <a:srgbClr val="002060"/>
                </a:solidFill>
              </a:rPr>
              <a:t>Cuando definimos un vector de una clase nuestra y utilizamos los operadores de vector como == u otro operador relacional estos tienen que estar implementados en la clase.</a:t>
            </a:r>
          </a:p>
          <a:p>
            <a:pPr lvl="1">
              <a:buNone/>
            </a:pPr>
            <a:r>
              <a:rPr lang="es-ES" b="1" u="sng" dirty="0">
                <a:solidFill>
                  <a:srgbClr val="002060"/>
                </a:solidFill>
              </a:rPr>
              <a:t>Por ejemplo</a:t>
            </a:r>
          </a:p>
          <a:p>
            <a:pPr lvl="2">
              <a:buNone/>
            </a:pPr>
            <a:r>
              <a:rPr lang="es-ES" sz="2800" dirty="0">
                <a:solidFill>
                  <a:srgbClr val="002060"/>
                </a:solidFill>
                <a:ea typeface="+mn-ea"/>
                <a:cs typeface="+mn-cs"/>
              </a:rPr>
              <a:t>vector&lt;</a:t>
            </a:r>
            <a:r>
              <a:rPr lang="es-ES" sz="2800" dirty="0" err="1">
                <a:solidFill>
                  <a:srgbClr val="002060"/>
                </a:solidFill>
                <a:ea typeface="+mn-ea"/>
                <a:cs typeface="+mn-cs"/>
              </a:rPr>
              <a:t>MiClase</a:t>
            </a:r>
            <a:r>
              <a:rPr lang="es-ES" sz="2800" dirty="0">
                <a:solidFill>
                  <a:srgbClr val="002060"/>
                </a:solidFill>
                <a:ea typeface="+mn-ea"/>
                <a:cs typeface="+mn-cs"/>
              </a:rPr>
              <a:t>&gt; v1, v2;</a:t>
            </a:r>
          </a:p>
          <a:p>
            <a:pPr lvl="2">
              <a:buNone/>
            </a:pPr>
            <a:r>
              <a:rPr lang="es-ES" sz="2800" dirty="0">
                <a:solidFill>
                  <a:srgbClr val="002060"/>
                </a:solidFill>
                <a:ea typeface="+mn-ea"/>
                <a:cs typeface="+mn-cs"/>
              </a:rPr>
              <a:t>…</a:t>
            </a:r>
          </a:p>
          <a:p>
            <a:pPr lvl="2">
              <a:buNone/>
            </a:pPr>
            <a:r>
              <a:rPr lang="es-ES" sz="2800" dirty="0" err="1">
                <a:solidFill>
                  <a:srgbClr val="002060"/>
                </a:solidFill>
                <a:ea typeface="+mn-ea"/>
                <a:cs typeface="+mn-cs"/>
              </a:rPr>
              <a:t>if</a:t>
            </a:r>
            <a:r>
              <a:rPr lang="es-ES" sz="2800" dirty="0">
                <a:solidFill>
                  <a:srgbClr val="002060"/>
                </a:solidFill>
                <a:ea typeface="+mn-ea"/>
                <a:cs typeface="+mn-cs"/>
              </a:rPr>
              <a:t> (v1 == v2) </a:t>
            </a:r>
          </a:p>
          <a:p>
            <a:pPr lvl="3">
              <a:buNone/>
            </a:pPr>
            <a:r>
              <a:rPr lang="es-ES" sz="2800" dirty="0">
                <a:solidFill>
                  <a:srgbClr val="002060"/>
                </a:solidFill>
                <a:ea typeface="+mn-ea"/>
                <a:cs typeface="+mn-cs"/>
              </a:rPr>
              <a:t>// C++ buscará el operador </a:t>
            </a:r>
            <a:r>
              <a:rPr lang="es-ES" sz="2800" b="1" dirty="0">
                <a:solidFill>
                  <a:srgbClr val="002060"/>
                </a:solidFill>
                <a:ea typeface="+mn-ea"/>
                <a:cs typeface="+mn-cs"/>
              </a:rPr>
              <a:t>==</a:t>
            </a:r>
            <a:r>
              <a:rPr lang="es-ES" sz="2800" dirty="0">
                <a:solidFill>
                  <a:srgbClr val="002060"/>
                </a:solidFill>
                <a:ea typeface="+mn-ea"/>
                <a:cs typeface="+mn-cs"/>
              </a:rPr>
              <a:t> en </a:t>
            </a:r>
            <a:r>
              <a:rPr lang="es-ES" sz="2800" dirty="0" err="1">
                <a:solidFill>
                  <a:srgbClr val="002060"/>
                </a:solidFill>
                <a:ea typeface="+mn-ea"/>
                <a:cs typeface="+mn-cs"/>
              </a:rPr>
              <a:t>MiClase</a:t>
            </a:r>
            <a:endParaRPr lang="es-ES" sz="2800" dirty="0">
              <a:solidFill>
                <a:srgbClr val="002060"/>
              </a:solidFill>
              <a:ea typeface="+mn-ea"/>
              <a:cs typeface="+mn-cs"/>
            </a:endParaRPr>
          </a:p>
          <a:p>
            <a:pPr lvl="3">
              <a:buNone/>
            </a:pPr>
            <a:r>
              <a:rPr lang="es-ES" sz="2800" dirty="0">
                <a:solidFill>
                  <a:srgbClr val="002060"/>
                </a:solidFill>
                <a:ea typeface="+mn-ea"/>
                <a:cs typeface="+mn-cs"/>
              </a:rPr>
              <a:t>// Implementarlo con una función </a:t>
            </a:r>
            <a:r>
              <a:rPr lang="es-ES" sz="2800" dirty="0" err="1">
                <a:solidFill>
                  <a:srgbClr val="002060"/>
                </a:solidFill>
                <a:ea typeface="+mn-ea"/>
                <a:cs typeface="+mn-cs"/>
              </a:rPr>
              <a:t>friend</a:t>
            </a:r>
            <a:r>
              <a:rPr lang="es-ES" sz="2800">
                <a:solidFill>
                  <a:srgbClr val="002060"/>
                </a:solidFill>
                <a:ea typeface="+mn-ea"/>
                <a:cs typeface="+mn-cs"/>
              </a:rPr>
              <a:t>.</a:t>
            </a:r>
            <a:endParaRPr lang="es-ES" sz="2800" dirty="0">
              <a:solidFill>
                <a:srgbClr val="002060"/>
              </a:solidFill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39FB-F7DC-4C61-B137-0BCAF25547AF}" type="slidenum">
              <a:rPr lang="es-ES" smtClean="0">
                <a:solidFill>
                  <a:srgbClr val="000000"/>
                </a:solidFill>
              </a:rPr>
              <a:pPr/>
              <a:t>14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5381-8B59-456B-989C-7743735419DC}" type="slidenum">
              <a:rPr lang="es-ES">
                <a:solidFill>
                  <a:srgbClr val="000000"/>
                </a:solidFill>
              </a:rPr>
              <a:pPr/>
              <a:t>15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Map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800" dirty="0">
                <a:solidFill>
                  <a:schemeClr val="accent2"/>
                </a:solidFill>
              </a:rPr>
              <a:t>Representa un contenedor asociativo. </a:t>
            </a:r>
          </a:p>
          <a:p>
            <a:r>
              <a:rPr lang="es-ES" sz="2800" dirty="0">
                <a:solidFill>
                  <a:schemeClr val="accent2"/>
                </a:solidFill>
              </a:rPr>
              <a:t>Está formado por pares de clave / valor.</a:t>
            </a:r>
          </a:p>
          <a:p>
            <a:r>
              <a:rPr lang="es-ES" sz="2800" dirty="0">
                <a:solidFill>
                  <a:schemeClr val="accent2"/>
                </a:solidFill>
              </a:rPr>
              <a:t>Se incluye en el fichero &lt;</a:t>
            </a:r>
            <a:r>
              <a:rPr lang="es-ES" sz="2800" dirty="0" err="1">
                <a:solidFill>
                  <a:schemeClr val="accent2"/>
                </a:solidFill>
              </a:rPr>
              <a:t>map</a:t>
            </a:r>
            <a:r>
              <a:rPr lang="es-ES" sz="2800" dirty="0">
                <a:solidFill>
                  <a:schemeClr val="accent2"/>
                </a:solidFill>
              </a:rPr>
              <a:t>&gt;.</a:t>
            </a:r>
          </a:p>
          <a:p>
            <a:r>
              <a:rPr lang="es-ES" sz="2800" dirty="0">
                <a:solidFill>
                  <a:schemeClr val="accent2"/>
                </a:solidFill>
              </a:rPr>
              <a:t>Sintaxis:</a:t>
            </a:r>
          </a:p>
          <a:p>
            <a:pPr lvl="1">
              <a:buFontTx/>
              <a:buNone/>
            </a:pPr>
            <a:r>
              <a:rPr lang="es-ES" sz="2400" dirty="0" err="1">
                <a:solidFill>
                  <a:schemeClr val="accent2"/>
                </a:solidFill>
              </a:rPr>
              <a:t>map</a:t>
            </a:r>
            <a:r>
              <a:rPr lang="es-ES" sz="2400" dirty="0">
                <a:solidFill>
                  <a:schemeClr val="accent2"/>
                </a:solidFill>
              </a:rPr>
              <a:t> &lt;tipo1, tipo2&gt; </a:t>
            </a:r>
            <a:r>
              <a:rPr lang="es-ES" sz="2400" dirty="0" err="1">
                <a:solidFill>
                  <a:schemeClr val="accent2"/>
                </a:solidFill>
              </a:rPr>
              <a:t>nombreObj</a:t>
            </a:r>
            <a:r>
              <a:rPr lang="es-ES" sz="2400" dirty="0">
                <a:solidFill>
                  <a:schemeClr val="accent2"/>
                </a:solidFill>
              </a:rPr>
              <a:t>;</a:t>
            </a:r>
          </a:p>
          <a:p>
            <a:endParaRPr lang="es-ES" sz="2800" dirty="0">
              <a:solidFill>
                <a:schemeClr val="accent2"/>
              </a:solidFill>
            </a:endParaRPr>
          </a:p>
          <a:p>
            <a:r>
              <a:rPr lang="es-ES" sz="2800" dirty="0">
                <a:solidFill>
                  <a:schemeClr val="accent2"/>
                </a:solidFill>
              </a:rPr>
              <a:t>El primer elemento del par representa la	 clave y se utiliza para localizar el 2º elemento.</a:t>
            </a:r>
          </a:p>
          <a:p>
            <a:endParaRPr lang="es-ES" sz="2800" dirty="0">
              <a:solidFill>
                <a:schemeClr val="accent2"/>
              </a:solidFill>
            </a:endParaRPr>
          </a:p>
          <a:p>
            <a:endParaRPr lang="es-E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BDA3B-FB73-4FE0-8636-5D09EA22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Map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88A0B6-F2BA-474F-863B-CEA1A6D4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>
                <a:solidFill>
                  <a:schemeClr val="accent2"/>
                </a:solidFill>
              </a:rPr>
              <a:t>La clave puede ser de cualquier tipo pero tiene que implementar el operador &lt;</a:t>
            </a:r>
          </a:p>
          <a:p>
            <a:endParaRPr lang="es-ES" sz="2800" dirty="0">
              <a:solidFill>
                <a:schemeClr val="accent2"/>
              </a:solidFill>
            </a:endParaRPr>
          </a:p>
          <a:p>
            <a:r>
              <a:rPr lang="es-ES" sz="2800" dirty="0">
                <a:solidFill>
                  <a:schemeClr val="accent2"/>
                </a:solidFill>
              </a:rPr>
              <a:t>Se puede inicializar:</a:t>
            </a:r>
          </a:p>
          <a:p>
            <a:pPr marL="457200" lvl="1" indent="0">
              <a:buNone/>
            </a:pPr>
            <a:r>
              <a:rPr lang="es-ES" dirty="0" err="1">
                <a:solidFill>
                  <a:schemeClr val="accent2"/>
                </a:solidFill>
                <a:ea typeface="+mn-ea"/>
                <a:cs typeface="+mn-cs"/>
              </a:rPr>
              <a:t>std</a:t>
            </a: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::</a:t>
            </a:r>
            <a:r>
              <a:rPr lang="es-ES" dirty="0" err="1">
                <a:solidFill>
                  <a:schemeClr val="accent2"/>
                </a:solidFill>
                <a:ea typeface="+mn-ea"/>
                <a:cs typeface="+mn-cs"/>
              </a:rPr>
              <a:t>map</a:t>
            </a: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&lt;</a:t>
            </a:r>
            <a:r>
              <a:rPr lang="es-ES" dirty="0" err="1">
                <a:solidFill>
                  <a:schemeClr val="accent2"/>
                </a:solidFill>
                <a:ea typeface="+mn-ea"/>
                <a:cs typeface="+mn-cs"/>
              </a:rPr>
              <a:t>TipoClave</a:t>
            </a: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, </a:t>
            </a:r>
            <a:r>
              <a:rPr lang="es-ES" dirty="0" err="1">
                <a:solidFill>
                  <a:schemeClr val="accent2"/>
                </a:solidFill>
                <a:ea typeface="+mn-ea"/>
                <a:cs typeface="+mn-cs"/>
              </a:rPr>
              <a:t>TipoValor</a:t>
            </a: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&gt; mapa = {{k1,v1}, {k2,v2},  … {</a:t>
            </a:r>
            <a:r>
              <a:rPr lang="es-ES" dirty="0" err="1">
                <a:solidFill>
                  <a:schemeClr val="accent2"/>
                </a:solidFill>
                <a:ea typeface="+mn-ea"/>
                <a:cs typeface="+mn-cs"/>
              </a:rPr>
              <a:t>kn</a:t>
            </a: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, </a:t>
            </a:r>
            <a:r>
              <a:rPr lang="es-ES" dirty="0" err="1">
                <a:solidFill>
                  <a:schemeClr val="accent2"/>
                </a:solidFill>
                <a:ea typeface="+mn-ea"/>
                <a:cs typeface="+mn-cs"/>
              </a:rPr>
              <a:t>vn</a:t>
            </a: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}};</a:t>
            </a:r>
          </a:p>
          <a:p>
            <a:endParaRPr lang="es-ES" dirty="0">
              <a:solidFill>
                <a:schemeClr val="accent2"/>
              </a:solidFill>
            </a:endParaRPr>
          </a:p>
          <a:p>
            <a:r>
              <a:rPr lang="es-ES" sz="2800" dirty="0">
                <a:solidFill>
                  <a:schemeClr val="accent2"/>
                </a:solidFill>
              </a:rPr>
              <a:t>Para añadir elementos: mapa[k]=v;</a:t>
            </a:r>
          </a:p>
          <a:p>
            <a:r>
              <a:rPr lang="es-ES" sz="2800" dirty="0">
                <a:solidFill>
                  <a:schemeClr val="accent2"/>
                </a:solidFill>
              </a:rPr>
              <a:t>Recuperar con el [] o con el método at.</a:t>
            </a:r>
          </a:p>
          <a:p>
            <a:pPr marL="457200" lvl="1" indent="0">
              <a:buNone/>
            </a:pP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mapa.at(k) </a:t>
            </a:r>
            <a:r>
              <a:rPr lang="es-ES" dirty="0">
                <a:solidFill>
                  <a:schemeClr val="accent2"/>
                </a:solidFill>
                <a:ea typeface="+mn-ea"/>
                <a:cs typeface="+mn-cs"/>
                <a:sym typeface="Wingdings" panose="05000000000000000000" pitchFamily="2" charset="2"/>
              </a:rPr>
              <a:t> devuelve valor.</a:t>
            </a:r>
            <a:endParaRPr lang="es-ES" dirty="0">
              <a:solidFill>
                <a:schemeClr val="accent2"/>
              </a:solidFill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405C9A-51B1-4167-9ABF-BB79B1FF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39FB-F7DC-4C61-B137-0BCAF25547AF}" type="slidenum">
              <a:rPr lang="es-ES" smtClean="0">
                <a:solidFill>
                  <a:srgbClr val="000000"/>
                </a:solidFill>
              </a:rPr>
              <a:pPr/>
              <a:t>16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224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CFB8-98DD-4EB3-859E-231C164142B0}" type="slidenum">
              <a:rPr lang="es-ES">
                <a:solidFill>
                  <a:srgbClr val="000000"/>
                </a:solidFill>
              </a:rPr>
              <a:pPr/>
              <a:t>17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Miembros de map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Proporciona métodos similares a lo de vector, </a:t>
            </a:r>
            <a:r>
              <a:rPr lang="es-ES" dirty="0" err="1">
                <a:solidFill>
                  <a:schemeClr val="accent2"/>
                </a:solidFill>
              </a:rPr>
              <a:t>iteradores</a:t>
            </a:r>
            <a:r>
              <a:rPr lang="es-ES" dirty="0">
                <a:solidFill>
                  <a:schemeClr val="accent2"/>
                </a:solidFill>
              </a:rPr>
              <a:t>, algoritmos, etc.</a:t>
            </a:r>
          </a:p>
          <a:p>
            <a:endParaRPr lang="es-ES" dirty="0">
              <a:solidFill>
                <a:schemeClr val="accent2"/>
              </a:solidFill>
            </a:endParaRPr>
          </a:p>
          <a:p>
            <a:r>
              <a:rPr lang="es-ES" dirty="0" err="1">
                <a:solidFill>
                  <a:schemeClr val="accent2"/>
                </a:solidFill>
              </a:rPr>
              <a:t>first</a:t>
            </a:r>
            <a:r>
              <a:rPr lang="es-ES" dirty="0">
                <a:solidFill>
                  <a:schemeClr val="accent2"/>
                </a:solidFill>
              </a:rPr>
              <a:t> y </a:t>
            </a:r>
            <a:r>
              <a:rPr lang="es-ES" dirty="0" err="1">
                <a:solidFill>
                  <a:schemeClr val="accent2"/>
                </a:solidFill>
              </a:rPr>
              <a:t>second</a:t>
            </a:r>
            <a:r>
              <a:rPr lang="es-ES" dirty="0">
                <a:solidFill>
                  <a:schemeClr val="accent2"/>
                </a:solidFill>
              </a:rPr>
              <a:t> para poder acceder al primer elemento y al segundo. Representan punteros a la clave y valor.</a:t>
            </a:r>
          </a:p>
          <a:p>
            <a:pPr lvl="1"/>
            <a:r>
              <a:rPr lang="es-ES" dirty="0">
                <a:solidFill>
                  <a:schemeClr val="accent2"/>
                </a:solidFill>
              </a:rPr>
              <a:t>Se obtiene a partir de un </a:t>
            </a:r>
            <a:r>
              <a:rPr lang="es-ES" dirty="0" err="1">
                <a:solidFill>
                  <a:schemeClr val="accent2"/>
                </a:solidFill>
              </a:rPr>
              <a:t>iterator</a:t>
            </a:r>
            <a:r>
              <a:rPr lang="es-ES" dirty="0">
                <a:solidFill>
                  <a:schemeClr val="accent2"/>
                </a:solidFill>
              </a:rPr>
              <a:t>.</a:t>
            </a:r>
          </a:p>
          <a:p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76836" name="Text Box 4"/>
          <p:cNvSpPr txBox="1">
            <a:spLocks noChangeArrowheads="1"/>
          </p:cNvSpPr>
          <p:nvPr/>
        </p:nvSpPr>
        <p:spPr bwMode="auto">
          <a:xfrm>
            <a:off x="5796136" y="6165304"/>
            <a:ext cx="1524000" cy="5270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1400">
                <a:solidFill>
                  <a:srgbClr val="000000"/>
                </a:solidFill>
              </a:rPr>
              <a:t>PRACTICA MAP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83DE5-520B-4DA5-BE30-8CA12E66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31" y="-1157"/>
            <a:ext cx="8229600" cy="1143000"/>
          </a:xfrm>
        </p:spPr>
        <p:txBody>
          <a:bodyPr/>
          <a:lstStyle/>
          <a:p>
            <a:r>
              <a:rPr lang="es-ES" dirty="0"/>
              <a:t>Miembros de </a:t>
            </a:r>
            <a:r>
              <a:rPr lang="es-ES" dirty="0" err="1"/>
              <a:t>map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2E729E-300E-4F8A-8594-E48173BDC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43" y="1106902"/>
            <a:ext cx="8229600" cy="4525963"/>
          </a:xfrm>
        </p:spPr>
        <p:txBody>
          <a:bodyPr/>
          <a:lstStyle/>
          <a:p>
            <a:r>
              <a:rPr lang="es-ES" sz="2800" b="1" dirty="0">
                <a:solidFill>
                  <a:schemeClr val="accent2"/>
                </a:solidFill>
              </a:rPr>
              <a:t>erase</a:t>
            </a:r>
            <a:r>
              <a:rPr lang="es-ES" sz="2800" dirty="0">
                <a:solidFill>
                  <a:schemeClr val="accent2"/>
                </a:solidFill>
              </a:rPr>
              <a:t>: Borra elementos del mapa.</a:t>
            </a:r>
          </a:p>
          <a:p>
            <a:pPr lvl="1"/>
            <a:r>
              <a:rPr lang="es-ES" sz="2400" dirty="0">
                <a:solidFill>
                  <a:schemeClr val="accent2"/>
                </a:solidFill>
              </a:rPr>
              <a:t>Se puede borrar a partir de la posición de iterador.</a:t>
            </a:r>
          </a:p>
          <a:p>
            <a:pPr lvl="1"/>
            <a:r>
              <a:rPr lang="es-ES" sz="2400" dirty="0">
                <a:solidFill>
                  <a:schemeClr val="accent2"/>
                </a:solidFill>
              </a:rPr>
              <a:t>O entre dos iteradores marcando el inicio y el final.</a:t>
            </a:r>
          </a:p>
          <a:p>
            <a:r>
              <a:rPr lang="es-ES" sz="2800" b="1" dirty="0" err="1">
                <a:solidFill>
                  <a:schemeClr val="accent2"/>
                </a:solidFill>
              </a:rPr>
              <a:t>clear</a:t>
            </a:r>
            <a:r>
              <a:rPr lang="es-ES" sz="2800" dirty="0">
                <a:solidFill>
                  <a:schemeClr val="accent2"/>
                </a:solidFill>
              </a:rPr>
              <a:t>: Limpiar el mapa. Borra todos los elementos.</a:t>
            </a:r>
          </a:p>
          <a:p>
            <a:r>
              <a:rPr lang="es-ES" sz="2800" b="1" dirty="0" err="1">
                <a:solidFill>
                  <a:schemeClr val="accent2"/>
                </a:solidFill>
              </a:rPr>
              <a:t>size</a:t>
            </a:r>
            <a:r>
              <a:rPr lang="es-ES" sz="2800" dirty="0">
                <a:solidFill>
                  <a:schemeClr val="accent2"/>
                </a:solidFill>
              </a:rPr>
              <a:t>: El número de elementos.</a:t>
            </a:r>
          </a:p>
          <a:p>
            <a:r>
              <a:rPr lang="es-ES" sz="2800" b="1" dirty="0" err="1">
                <a:solidFill>
                  <a:schemeClr val="accent2"/>
                </a:solidFill>
              </a:rPr>
              <a:t>empty</a:t>
            </a:r>
            <a:r>
              <a:rPr lang="es-ES" sz="2800" dirty="0">
                <a:solidFill>
                  <a:schemeClr val="accent2"/>
                </a:solidFill>
              </a:rPr>
              <a:t>: Devuelve true si está vacío.</a:t>
            </a:r>
          </a:p>
          <a:p>
            <a:r>
              <a:rPr lang="es-ES" sz="2800" b="1" dirty="0" err="1">
                <a:solidFill>
                  <a:schemeClr val="accent2"/>
                </a:solidFill>
              </a:rPr>
              <a:t>count</a:t>
            </a:r>
            <a:r>
              <a:rPr lang="es-ES" sz="2800" dirty="0">
                <a:solidFill>
                  <a:schemeClr val="accent2"/>
                </a:solidFill>
              </a:rPr>
              <a:t>: </a:t>
            </a:r>
            <a:r>
              <a:rPr lang="es-ES" sz="2800" dirty="0" err="1">
                <a:solidFill>
                  <a:schemeClr val="accent2"/>
                </a:solidFill>
              </a:rPr>
              <a:t>mapa.count</a:t>
            </a:r>
            <a:r>
              <a:rPr lang="es-ES" sz="2800" dirty="0">
                <a:solidFill>
                  <a:schemeClr val="accent2"/>
                </a:solidFill>
              </a:rPr>
              <a:t>(</a:t>
            </a:r>
            <a:r>
              <a:rPr lang="es-ES" sz="2800" dirty="0" err="1">
                <a:solidFill>
                  <a:schemeClr val="accent2"/>
                </a:solidFill>
              </a:rPr>
              <a:t>key</a:t>
            </a:r>
            <a:r>
              <a:rPr lang="es-ES" sz="2800" dirty="0">
                <a:solidFill>
                  <a:schemeClr val="accent2"/>
                </a:solidFill>
              </a:rPr>
              <a:t>) &gt; 0 si existe un elemento.</a:t>
            </a:r>
          </a:p>
          <a:p>
            <a:r>
              <a:rPr lang="es-ES" sz="2800" b="1" dirty="0" err="1">
                <a:solidFill>
                  <a:schemeClr val="accent2"/>
                </a:solidFill>
              </a:rPr>
              <a:t>find</a:t>
            </a:r>
            <a:r>
              <a:rPr lang="es-ES" sz="2800" dirty="0">
                <a:solidFill>
                  <a:schemeClr val="accent2"/>
                </a:solidFill>
              </a:rPr>
              <a:t>: Para localizar un elemento. Devuelve un iterador al elemento. </a:t>
            </a:r>
          </a:p>
          <a:p>
            <a:pPr lvl="1"/>
            <a:r>
              <a:rPr lang="es-ES" sz="2400" dirty="0" err="1">
                <a:solidFill>
                  <a:schemeClr val="accent2"/>
                </a:solidFill>
              </a:rPr>
              <a:t>end</a:t>
            </a:r>
            <a:r>
              <a:rPr lang="es-ES" sz="2400" dirty="0">
                <a:solidFill>
                  <a:schemeClr val="accent2"/>
                </a:solidFill>
              </a:rPr>
              <a:t>() en caso contrario. El final…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3CAABB-2D5A-4566-BD7A-9E64733C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39FB-F7DC-4C61-B137-0BCAF25547AF}" type="slidenum">
              <a:rPr lang="es-ES" smtClean="0">
                <a:solidFill>
                  <a:srgbClr val="000000"/>
                </a:solidFill>
              </a:rPr>
              <a:pPr/>
              <a:t>18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69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FEF03-296D-4264-81C5-A2AB84DE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360" y="-9955"/>
            <a:ext cx="2674640" cy="562074"/>
          </a:xfrm>
        </p:spPr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A4A19C-30BD-4F6F-99E0-C97C9AD31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    typedef std::map&lt;std::</a:t>
            </a:r>
            <a:r>
              <a:rPr lang="en-US" sz="1800" dirty="0" err="1"/>
              <a:t>string,int</a:t>
            </a:r>
            <a:r>
              <a:rPr lang="en-US" sz="1800" dirty="0"/>
              <a:t>&gt;  </a:t>
            </a:r>
            <a:r>
              <a:rPr lang="en-US" sz="1800" dirty="0" err="1"/>
              <a:t>mapT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mapT</a:t>
            </a:r>
            <a:r>
              <a:rPr lang="en-US" sz="1800" dirty="0"/>
              <a:t> </a:t>
            </a:r>
            <a:r>
              <a:rPr lang="en-US" sz="1800" dirty="0" err="1"/>
              <a:t>my_map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my_map</a:t>
            </a:r>
            <a:r>
              <a:rPr lang="en-US" sz="1800" dirty="0"/>
              <a:t>["first"]=  11;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my_map</a:t>
            </a:r>
            <a:r>
              <a:rPr lang="en-US" sz="1800" dirty="0"/>
              <a:t>["second"]= 23;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mapT</a:t>
            </a:r>
            <a:r>
              <a:rPr lang="en-US" sz="1800" dirty="0"/>
              <a:t>::iterator  it= </a:t>
            </a:r>
            <a:r>
              <a:rPr lang="en-US" sz="1800" dirty="0" err="1"/>
              <a:t>my_map.find</a:t>
            </a:r>
            <a:r>
              <a:rPr lang="en-US" sz="1800" dirty="0"/>
              <a:t>("first");</a:t>
            </a:r>
          </a:p>
          <a:p>
            <a:pPr marL="0" indent="0">
              <a:buNone/>
            </a:pPr>
            <a:r>
              <a:rPr lang="en-US" sz="1800" dirty="0"/>
              <a:t>    if( it != </a:t>
            </a:r>
            <a:r>
              <a:rPr lang="en-US" sz="1800" dirty="0" err="1"/>
              <a:t>my_map.end</a:t>
            </a:r>
            <a:r>
              <a:rPr lang="en-US" sz="1800" dirty="0"/>
              <a:t>() ) std::</a:t>
            </a:r>
            <a:r>
              <a:rPr lang="en-US" sz="1800" dirty="0" err="1"/>
              <a:t>cout</a:t>
            </a:r>
            <a:r>
              <a:rPr lang="en-US" sz="1800" dirty="0"/>
              <a:t> &lt;&lt; "A: " &lt;&lt; it-&gt;second &lt;&lt; "\n";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it= </a:t>
            </a:r>
            <a:r>
              <a:rPr lang="en-US" sz="1800" dirty="0" err="1"/>
              <a:t>my_map.find</a:t>
            </a:r>
            <a:r>
              <a:rPr lang="en-US" sz="1800" dirty="0"/>
              <a:t>("third");</a:t>
            </a:r>
          </a:p>
          <a:p>
            <a:pPr marL="0" indent="0">
              <a:buNone/>
            </a:pPr>
            <a:r>
              <a:rPr lang="en-US" sz="1800" dirty="0"/>
              <a:t>    if( it != </a:t>
            </a:r>
            <a:r>
              <a:rPr lang="en-US" sz="1800" dirty="0" err="1"/>
              <a:t>my_map.end</a:t>
            </a:r>
            <a:r>
              <a:rPr lang="en-US" sz="1800" dirty="0"/>
              <a:t>() ) std::</a:t>
            </a:r>
            <a:r>
              <a:rPr lang="en-US" sz="1800" dirty="0" err="1"/>
              <a:t>cout</a:t>
            </a:r>
            <a:r>
              <a:rPr lang="en-US" sz="1800" dirty="0"/>
              <a:t> &lt;&lt; "B: " &lt;&lt; it-&gt;second &lt;&lt; "\n";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// Accessing a non-existing element creates it</a:t>
            </a:r>
          </a:p>
          <a:p>
            <a:pPr marL="0" indent="0">
              <a:buNone/>
            </a:pPr>
            <a:r>
              <a:rPr lang="en-US" sz="1800" dirty="0"/>
              <a:t>    if( </a:t>
            </a:r>
            <a:r>
              <a:rPr lang="en-US" sz="1800" dirty="0" err="1"/>
              <a:t>my_map</a:t>
            </a:r>
            <a:r>
              <a:rPr lang="en-US" sz="1800" dirty="0"/>
              <a:t>["third"] == 42 ) std::</a:t>
            </a:r>
            <a:r>
              <a:rPr lang="en-US" sz="1800" dirty="0" err="1"/>
              <a:t>cout</a:t>
            </a:r>
            <a:r>
              <a:rPr lang="en-US" sz="1800" dirty="0"/>
              <a:t> &lt;&lt; "</a:t>
            </a:r>
            <a:r>
              <a:rPr lang="en-US" sz="1800" dirty="0" err="1"/>
              <a:t>Oha</a:t>
            </a:r>
            <a:r>
              <a:rPr lang="en-US" sz="1800" dirty="0"/>
              <a:t>!\n";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it= </a:t>
            </a:r>
            <a:r>
              <a:rPr lang="en-US" sz="1800" dirty="0" err="1"/>
              <a:t>my_map.find</a:t>
            </a:r>
            <a:r>
              <a:rPr lang="en-US" sz="1800" dirty="0"/>
              <a:t>("third");</a:t>
            </a:r>
          </a:p>
          <a:p>
            <a:pPr marL="0" indent="0">
              <a:buNone/>
            </a:pPr>
            <a:r>
              <a:rPr lang="en-US" sz="1800" dirty="0"/>
              <a:t>    if( it != </a:t>
            </a:r>
            <a:r>
              <a:rPr lang="en-US" sz="1800" dirty="0" err="1"/>
              <a:t>my_map.end</a:t>
            </a:r>
            <a:r>
              <a:rPr lang="en-US" sz="1800" dirty="0"/>
              <a:t>() ) std::</a:t>
            </a:r>
            <a:r>
              <a:rPr lang="en-US" sz="1800" dirty="0" err="1"/>
              <a:t>cout</a:t>
            </a:r>
            <a:r>
              <a:rPr lang="en-US" sz="1800" dirty="0"/>
              <a:t> &lt;&lt; "C: " &lt;&lt; it-&gt;second &lt;&lt; "\n";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s-ES" sz="1800" dirty="0">
                <a:hlinkClick r:id="rId2"/>
              </a:rPr>
              <a:t>https://es.cppreference.com/w/cpp/container/map</a:t>
            </a:r>
            <a:endParaRPr lang="es-ES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3B5F5A-E275-4151-BC98-2CD06B34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39FB-F7DC-4C61-B137-0BCAF25547AF}" type="slidenum">
              <a:rPr lang="es-ES" smtClean="0">
                <a:solidFill>
                  <a:srgbClr val="000000"/>
                </a:solidFill>
              </a:rPr>
              <a:pPr/>
              <a:t>19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8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A659-CE87-44C9-8B8B-6D0F5BF499D2}" type="slidenum">
              <a:rPr lang="es-ES">
                <a:solidFill>
                  <a:srgbClr val="000000"/>
                </a:solidFill>
              </a:rPr>
              <a:pPr/>
              <a:t>2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STL: Las clases Contenedoras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800" dirty="0">
                <a:solidFill>
                  <a:schemeClr val="accent2"/>
                </a:solidFill>
              </a:rPr>
              <a:t>Referencia a la STL</a:t>
            </a:r>
            <a:endParaRPr lang="es-ES" sz="2800" dirty="0">
              <a:solidFill>
                <a:schemeClr val="accent2"/>
              </a:solidFill>
              <a:hlinkClick r:id="rId2"/>
            </a:endParaRPr>
          </a:p>
          <a:p>
            <a:pPr lvl="1">
              <a:lnSpc>
                <a:spcPct val="80000"/>
              </a:lnSpc>
              <a:buNone/>
            </a:pPr>
            <a:r>
              <a:rPr lang="es-ES" sz="2400" dirty="0">
                <a:solidFill>
                  <a:schemeClr val="accent2"/>
                </a:solidFill>
                <a:hlinkClick r:id="rId2"/>
              </a:rPr>
              <a:t>http://www.cplusplus.com/reference/</a:t>
            </a: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s-ES" sz="28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Dentro de la </a:t>
            </a:r>
            <a:r>
              <a:rPr lang="es-ES" sz="2400" b="1" dirty="0">
                <a:solidFill>
                  <a:schemeClr val="accent2"/>
                </a:solidFill>
              </a:rPr>
              <a:t>STL</a:t>
            </a:r>
            <a:r>
              <a:rPr lang="es-ES" sz="2400" dirty="0">
                <a:solidFill>
                  <a:schemeClr val="accent2"/>
                </a:solidFill>
              </a:rPr>
              <a:t> (La biblioteca estándar de patrones) tenemos definidos una serie de clases contenedoras.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Estas clases nos permiten contener a otros objetos.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C++ también suministra una serie de </a:t>
            </a:r>
            <a:r>
              <a:rPr lang="es-ES" sz="2400" dirty="0" err="1">
                <a:solidFill>
                  <a:schemeClr val="accent2"/>
                </a:solidFill>
              </a:rPr>
              <a:t>iteradores</a:t>
            </a:r>
            <a:r>
              <a:rPr lang="es-ES" sz="2400" dirty="0">
                <a:solidFill>
                  <a:schemeClr val="accent2"/>
                </a:solidFill>
              </a:rPr>
              <a:t> para poder recorrer estos contenedores.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Los mas comunes son </a:t>
            </a:r>
            <a:r>
              <a:rPr lang="es-ES" sz="2400" b="1" dirty="0">
                <a:solidFill>
                  <a:schemeClr val="accent2"/>
                </a:solidFill>
              </a:rPr>
              <a:t>vector</a:t>
            </a:r>
            <a:r>
              <a:rPr lang="es-ES" sz="2400" dirty="0">
                <a:solidFill>
                  <a:schemeClr val="accent2"/>
                </a:solidFill>
              </a:rPr>
              <a:t> y </a:t>
            </a:r>
            <a:r>
              <a:rPr lang="es-ES" sz="2400" b="1" dirty="0" err="1">
                <a:solidFill>
                  <a:schemeClr val="accent2"/>
                </a:solidFill>
              </a:rPr>
              <a:t>string</a:t>
            </a:r>
            <a:r>
              <a:rPr lang="es-ES" sz="2400" dirty="0">
                <a:solidFill>
                  <a:schemeClr val="accent2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endParaRPr lang="es-ES" sz="28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s-E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B1EE1-07C1-4DCF-A192-D247335A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unordered_map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C5910-9309-40BF-883D-5F04836E9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>
                <a:solidFill>
                  <a:schemeClr val="accent2"/>
                </a:solidFill>
              </a:rPr>
              <a:t>#</a:t>
            </a:r>
            <a:r>
              <a:rPr lang="es-ES" sz="2800" dirty="0" err="1">
                <a:solidFill>
                  <a:schemeClr val="accent2"/>
                </a:solidFill>
              </a:rPr>
              <a:t>include</a:t>
            </a:r>
            <a:r>
              <a:rPr lang="es-ES" sz="2800" dirty="0">
                <a:solidFill>
                  <a:schemeClr val="accent2"/>
                </a:solidFill>
              </a:rPr>
              <a:t> &lt;</a:t>
            </a:r>
            <a:r>
              <a:rPr lang="es-ES" sz="2800" dirty="0" err="1">
                <a:solidFill>
                  <a:schemeClr val="accent2"/>
                </a:solidFill>
              </a:rPr>
              <a:t>unordered_map</a:t>
            </a:r>
            <a:r>
              <a:rPr lang="es-ES" sz="2800" dirty="0">
                <a:solidFill>
                  <a:schemeClr val="accent2"/>
                </a:solidFill>
              </a:rPr>
              <a:t>&gt;</a:t>
            </a:r>
          </a:p>
          <a:p>
            <a:r>
              <a:rPr lang="es-ES" sz="2800" dirty="0">
                <a:solidFill>
                  <a:schemeClr val="accent2"/>
                </a:solidFill>
              </a:rPr>
              <a:t>Implementa una tabla Hash</a:t>
            </a:r>
          </a:p>
          <a:p>
            <a:r>
              <a:rPr lang="es-ES" sz="2800" dirty="0">
                <a:solidFill>
                  <a:schemeClr val="accent2"/>
                </a:solidFill>
              </a:rPr>
              <a:t>La clave tiene que ser </a:t>
            </a:r>
            <a:r>
              <a:rPr lang="es-ES" sz="2800" dirty="0" err="1">
                <a:solidFill>
                  <a:schemeClr val="accent2"/>
                </a:solidFill>
              </a:rPr>
              <a:t>hashable</a:t>
            </a:r>
            <a:endParaRPr lang="es-ES" sz="2800" dirty="0">
              <a:solidFill>
                <a:schemeClr val="accent2"/>
              </a:solidFill>
            </a:endParaRPr>
          </a:p>
          <a:p>
            <a:r>
              <a:rPr lang="es-ES" sz="2800" dirty="0">
                <a:solidFill>
                  <a:schemeClr val="accent2"/>
                </a:solidFill>
              </a:rPr>
              <a:t>Se suele utilizar con claves </a:t>
            </a:r>
            <a:r>
              <a:rPr lang="es-ES" sz="2800" dirty="0" err="1">
                <a:solidFill>
                  <a:schemeClr val="accent2"/>
                </a:solidFill>
              </a:rPr>
              <a:t>int</a:t>
            </a:r>
            <a:r>
              <a:rPr lang="es-ES" sz="2800" dirty="0">
                <a:solidFill>
                  <a:schemeClr val="accent2"/>
                </a:solidFill>
              </a:rPr>
              <a:t>, </a:t>
            </a:r>
            <a:r>
              <a:rPr lang="es-ES" sz="2800" dirty="0" err="1">
                <a:solidFill>
                  <a:schemeClr val="accent2"/>
                </a:solidFill>
              </a:rPr>
              <a:t>string</a:t>
            </a:r>
            <a:endParaRPr lang="es-ES" sz="2800" dirty="0">
              <a:solidFill>
                <a:schemeClr val="accent2"/>
              </a:solidFill>
            </a:endParaRPr>
          </a:p>
          <a:p>
            <a:r>
              <a:rPr lang="es-ES" sz="2800" dirty="0">
                <a:solidFill>
                  <a:schemeClr val="accent2"/>
                </a:solidFill>
              </a:rPr>
              <a:t>No mantiene las claves ordenadas como el mapa.</a:t>
            </a:r>
          </a:p>
          <a:p>
            <a:r>
              <a:rPr lang="es-ES" sz="2800" dirty="0">
                <a:solidFill>
                  <a:schemeClr val="accent2"/>
                </a:solidFill>
              </a:rPr>
              <a:t>Tiene el mismo interface que </a:t>
            </a:r>
            <a:r>
              <a:rPr lang="es-ES" sz="2800" dirty="0" err="1">
                <a:solidFill>
                  <a:schemeClr val="accent2"/>
                </a:solidFill>
              </a:rPr>
              <a:t>map</a:t>
            </a:r>
            <a:r>
              <a:rPr lang="es-E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07EEA5-49DE-46B3-9BCC-C5DE4ED8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39FB-F7DC-4C61-B137-0BCAF25547AF}" type="slidenum">
              <a:rPr lang="es-ES" smtClean="0">
                <a:solidFill>
                  <a:srgbClr val="000000"/>
                </a:solidFill>
              </a:rPr>
              <a:pPr/>
              <a:t>20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853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94DF6-0BCC-46DB-BD0E-DB1284BA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Ver 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0E4B41-5791-4817-BB2F-E13345BF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6"/>
                </a:solidFill>
              </a:rPr>
              <a:t>Modulo 6: STL</a:t>
            </a:r>
          </a:p>
          <a:p>
            <a:r>
              <a:rPr lang="es-ES" dirty="0">
                <a:solidFill>
                  <a:schemeClr val="accent6"/>
                </a:solidFill>
              </a:rPr>
              <a:t>Ejemplos/Del 10 al 15.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D410CD-905E-47BC-89C9-9914E72A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39FB-F7DC-4C61-B137-0BCAF25547AF}" type="slidenum">
              <a:rPr lang="es-ES" smtClean="0">
                <a:solidFill>
                  <a:srgbClr val="000000"/>
                </a:solidFill>
              </a:rPr>
              <a:pPr/>
              <a:t>21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06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59FE4-8B4B-4B67-86D5-1762949B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8A6E3E-A4D0-492F-B3EB-02FCC36FF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6"/>
                </a:solidFill>
              </a:rPr>
              <a:t>La colección </a:t>
            </a:r>
            <a:r>
              <a:rPr lang="es-ES" b="1" dirty="0">
                <a:solidFill>
                  <a:schemeClr val="accent6"/>
                </a:solidFill>
              </a:rPr>
              <a:t>vector</a:t>
            </a:r>
            <a:r>
              <a:rPr lang="es-ES" dirty="0">
                <a:solidFill>
                  <a:schemeClr val="accent6"/>
                </a:solidFill>
              </a:rPr>
              <a:t> crece automáticamente. </a:t>
            </a:r>
          </a:p>
          <a:p>
            <a:pPr lvl="1"/>
            <a:r>
              <a:rPr lang="es-ES" dirty="0">
                <a:solidFill>
                  <a:schemeClr val="accent6"/>
                </a:solidFill>
              </a:rPr>
              <a:t>La memoria se reserva en el </a:t>
            </a:r>
            <a:r>
              <a:rPr lang="es-ES" dirty="0" err="1">
                <a:solidFill>
                  <a:schemeClr val="accent6"/>
                </a:solidFill>
              </a:rPr>
              <a:t>heap</a:t>
            </a:r>
            <a:r>
              <a:rPr lang="es-ES" dirty="0">
                <a:solidFill>
                  <a:schemeClr val="accent6"/>
                </a:solidFill>
              </a:rPr>
              <a:t> y para que las posiciones queden contiguas. </a:t>
            </a:r>
          </a:p>
          <a:p>
            <a:pPr lvl="1"/>
            <a:r>
              <a:rPr lang="es-ES" dirty="0">
                <a:solidFill>
                  <a:schemeClr val="accent6"/>
                </a:solidFill>
              </a:rPr>
              <a:t>Si se realizan muchas operaciones de inserción y borrado por el </a:t>
            </a:r>
            <a:r>
              <a:rPr lang="es-ES" b="1" dirty="0" err="1">
                <a:solidFill>
                  <a:schemeClr val="accent6"/>
                </a:solidFill>
              </a:rPr>
              <a:t>front</a:t>
            </a:r>
            <a:r>
              <a:rPr lang="es-ES" dirty="0">
                <a:solidFill>
                  <a:schemeClr val="accent6"/>
                </a:solidFill>
              </a:rPr>
              <a:t> y </a:t>
            </a:r>
            <a:r>
              <a:rPr lang="es-ES" b="1" dirty="0">
                <a:solidFill>
                  <a:schemeClr val="accent6"/>
                </a:solidFill>
              </a:rPr>
              <a:t>back</a:t>
            </a:r>
            <a:r>
              <a:rPr lang="es-ES" dirty="0">
                <a:solidFill>
                  <a:schemeClr val="accent6"/>
                </a:solidFill>
              </a:rPr>
              <a:t> penaliza en un trabajo extra.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F78414-5BD7-4C37-AEC1-77C62683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39FB-F7DC-4C61-B137-0BCAF25547AF}" type="slidenum">
              <a:rPr lang="es-ES" smtClean="0">
                <a:solidFill>
                  <a:srgbClr val="000000"/>
                </a:solidFill>
              </a:rPr>
              <a:pPr/>
              <a:t>22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990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E5A9A-EB7B-4A2C-8FC7-37444A68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dirty="0"/>
              <a:t>Notas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E9C131-4EDC-4398-B470-C4BD73DD9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6525"/>
            <a:ext cx="8229600" cy="4525963"/>
          </a:xfrm>
        </p:spPr>
        <p:txBody>
          <a:bodyPr/>
          <a:lstStyle/>
          <a:p>
            <a:r>
              <a:rPr lang="es-ES" dirty="0">
                <a:solidFill>
                  <a:schemeClr val="accent6"/>
                </a:solidFill>
              </a:rPr>
              <a:t>En cambio, en </a:t>
            </a:r>
            <a:r>
              <a:rPr lang="es-ES" b="1" dirty="0" err="1">
                <a:solidFill>
                  <a:schemeClr val="accent6"/>
                </a:solidFill>
              </a:rPr>
              <a:t>deque</a:t>
            </a:r>
            <a:r>
              <a:rPr lang="es-ES" dirty="0">
                <a:solidFill>
                  <a:schemeClr val="accent6"/>
                </a:solidFill>
              </a:rPr>
              <a:t>  los objetos se almacenan en </a:t>
            </a:r>
            <a:r>
              <a:rPr lang="es-ES" b="1" dirty="0">
                <a:solidFill>
                  <a:schemeClr val="accent6"/>
                </a:solidFill>
              </a:rPr>
              <a:t>trozos de tamaño fijo</a:t>
            </a:r>
            <a:r>
              <a:rPr lang="es-ES" dirty="0">
                <a:solidFill>
                  <a:schemeClr val="accent6"/>
                </a:solidFill>
              </a:rPr>
              <a:t>, de </a:t>
            </a:r>
            <a:r>
              <a:rPr lang="es-ES" b="1" dirty="0">
                <a:solidFill>
                  <a:schemeClr val="accent6"/>
                </a:solidFill>
              </a:rPr>
              <a:t>memoria contigua</a:t>
            </a:r>
            <a:r>
              <a:rPr lang="es-ES" dirty="0">
                <a:solidFill>
                  <a:schemeClr val="accent6"/>
                </a:solidFill>
              </a:rPr>
              <a:t>, pero estos fragmentos son independientes entre sí. </a:t>
            </a:r>
          </a:p>
          <a:p>
            <a:pPr lvl="1"/>
            <a:r>
              <a:rPr lang="es-ES" dirty="0">
                <a:solidFill>
                  <a:schemeClr val="accent6"/>
                </a:solidFill>
              </a:rPr>
              <a:t>Esto lo hace muy simple y rápido para aumentar arbitrariamente la </a:t>
            </a:r>
            <a:r>
              <a:rPr lang="es-ES" dirty="0" err="1">
                <a:solidFill>
                  <a:schemeClr val="accent6"/>
                </a:solidFill>
              </a:rPr>
              <a:t>deque</a:t>
            </a:r>
            <a:r>
              <a:rPr lang="es-ES" dirty="0">
                <a:solidFill>
                  <a:schemeClr val="accent6"/>
                </a:solidFill>
              </a:rPr>
              <a:t>, porque los objetos en los fragmentos existentes pueden permanecer dónde están, cada vez que se asigna un nuevo fragmento y se coloca al frente o al final de la colección. </a:t>
            </a:r>
          </a:p>
          <a:p>
            <a:pPr lvl="1"/>
            <a:r>
              <a:rPr lang="es-ES" b="1" dirty="0" err="1">
                <a:solidFill>
                  <a:schemeClr val="accent6"/>
                </a:solidFill>
              </a:rPr>
              <a:t>Deque</a:t>
            </a:r>
            <a:r>
              <a:rPr lang="es-ES" b="1" dirty="0">
                <a:solidFill>
                  <a:schemeClr val="accent6"/>
                </a:solidFill>
              </a:rPr>
              <a:t> significa cola de doble extremo</a:t>
            </a:r>
            <a:r>
              <a:rPr lang="es-ES" dirty="0">
                <a:solidFill>
                  <a:schemeClr val="accent6"/>
                </a:solidFill>
              </a:rPr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8E0746-07AE-4BE4-AE7D-C8862817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39FB-F7DC-4C61-B137-0BCAF25547AF}" type="slidenum">
              <a:rPr lang="es-ES" smtClean="0">
                <a:solidFill>
                  <a:srgbClr val="000000"/>
                </a:solidFill>
              </a:rPr>
              <a:pPr/>
              <a:t>23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88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58E35-7A4B-4BAC-B369-3BB654FA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Notas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8F3D1C-D66A-4F3C-A51A-52C7FB06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b="1" dirty="0" err="1">
                <a:solidFill>
                  <a:schemeClr val="accent6"/>
                </a:solidFill>
              </a:rPr>
              <a:t>std</a:t>
            </a:r>
            <a:r>
              <a:rPr lang="es-ES" sz="2400" b="1" dirty="0">
                <a:solidFill>
                  <a:schemeClr val="accent6"/>
                </a:solidFill>
              </a:rPr>
              <a:t> :: </a:t>
            </a:r>
            <a:r>
              <a:rPr lang="es-ES" sz="2400" b="1" dirty="0" err="1">
                <a:solidFill>
                  <a:schemeClr val="accent6"/>
                </a:solidFill>
              </a:rPr>
              <a:t>list</a:t>
            </a:r>
            <a:r>
              <a:rPr lang="es-ES" sz="2400" dirty="0">
                <a:solidFill>
                  <a:schemeClr val="accent6"/>
                </a:solidFill>
              </a:rPr>
              <a:t> es una lista clásica doblemente vinculada.</a:t>
            </a:r>
          </a:p>
          <a:p>
            <a:endParaRPr lang="es-ES" sz="2400" dirty="0">
              <a:solidFill>
                <a:schemeClr val="accent6"/>
              </a:solidFill>
            </a:endParaRPr>
          </a:p>
          <a:p>
            <a:r>
              <a:rPr lang="es-ES" sz="2400" dirty="0">
                <a:solidFill>
                  <a:schemeClr val="accent6"/>
                </a:solidFill>
              </a:rPr>
              <a:t>Si solo, se necesita de forma unidireccional, </a:t>
            </a:r>
            <a:r>
              <a:rPr lang="es-ES" sz="2400" b="1" dirty="0" err="1">
                <a:solidFill>
                  <a:schemeClr val="accent6"/>
                </a:solidFill>
              </a:rPr>
              <a:t>std</a:t>
            </a:r>
            <a:r>
              <a:rPr lang="es-ES" sz="2400" b="1" dirty="0">
                <a:solidFill>
                  <a:schemeClr val="accent6"/>
                </a:solidFill>
              </a:rPr>
              <a:t>::</a:t>
            </a:r>
            <a:r>
              <a:rPr lang="es-ES" sz="2400" b="1" dirty="0" err="1">
                <a:solidFill>
                  <a:schemeClr val="accent6"/>
                </a:solidFill>
              </a:rPr>
              <a:t>forward_list</a:t>
            </a:r>
            <a:r>
              <a:rPr lang="es-ES" sz="2400" b="1" dirty="0">
                <a:solidFill>
                  <a:schemeClr val="accent6"/>
                </a:solidFill>
              </a:rPr>
              <a:t> </a:t>
            </a:r>
            <a:r>
              <a:rPr lang="es-ES" sz="2400" dirty="0">
                <a:solidFill>
                  <a:schemeClr val="accent6"/>
                </a:solidFill>
              </a:rPr>
              <a:t>puede ser más eficiente en ambos complejidad de espacio y mantenimiento, porque mantiene solo punteros de elementos de lista en una dirección. </a:t>
            </a:r>
          </a:p>
          <a:p>
            <a:endParaRPr lang="es-ES" sz="2400" dirty="0">
              <a:solidFill>
                <a:schemeClr val="accent6"/>
              </a:solidFill>
            </a:endParaRPr>
          </a:p>
          <a:p>
            <a:r>
              <a:rPr lang="es-ES" sz="2400" dirty="0">
                <a:solidFill>
                  <a:schemeClr val="accent6"/>
                </a:solidFill>
              </a:rPr>
              <a:t>Las listas solo se pueden recorrer linealmente con el tiempo O (n). Insertar y quitar artículos en posiciones específicas se puede hacer en O (1) tiempo.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89D003-A74F-43B1-BB4B-D788A0E8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39FB-F7DC-4C61-B137-0BCAF25547AF}" type="slidenum">
              <a:rPr lang="es-ES" smtClean="0">
                <a:solidFill>
                  <a:srgbClr val="000000"/>
                </a:solidFill>
              </a:rPr>
              <a:pPr/>
              <a:t>24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6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573-CCB4-46A8-A031-416C8ADF6A74}" type="slidenum">
              <a:rPr lang="es-ES">
                <a:solidFill>
                  <a:srgbClr val="000000"/>
                </a:solidFill>
              </a:rPr>
              <a:pPr/>
              <a:t>25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string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>
                <a:solidFill>
                  <a:schemeClr val="accent2"/>
                </a:solidFill>
              </a:rPr>
              <a:t>Clase para trabajar con cadenas de caracteres de una forma mas sencilla que con char *.</a:t>
            </a:r>
          </a:p>
          <a:p>
            <a:endParaRPr lang="es-ES">
              <a:solidFill>
                <a:schemeClr val="accent2"/>
              </a:solidFill>
            </a:endParaRPr>
          </a:p>
          <a:p>
            <a:r>
              <a:rPr lang="es-ES">
                <a:solidFill>
                  <a:schemeClr val="accent2"/>
                </a:solidFill>
              </a:rPr>
              <a:t>Se incluye en el fichero: &lt;string&gt;</a:t>
            </a:r>
          </a:p>
          <a:p>
            <a:endParaRPr lang="es-ES">
              <a:solidFill>
                <a:schemeClr val="accent2"/>
              </a:solidFill>
            </a:endParaRPr>
          </a:p>
          <a:p>
            <a:endParaRPr lang="es-E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06B2-5773-4B14-815F-898B81F7F854}" type="slidenum">
              <a:rPr lang="es-ES">
                <a:solidFill>
                  <a:srgbClr val="000000"/>
                </a:solidFill>
              </a:rPr>
              <a:pPr/>
              <a:t>26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Miembros de string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i="1">
                <a:solidFill>
                  <a:schemeClr val="accent2"/>
                </a:solidFill>
              </a:rPr>
              <a:t>Constructores</a:t>
            </a:r>
            <a:r>
              <a:rPr lang="en-GB" sz="2800">
                <a:solidFill>
                  <a:schemeClr val="accent2"/>
                </a:solidFill>
              </a:rPr>
              <a:t> </a:t>
            </a:r>
          </a:p>
          <a:p>
            <a:pPr lvl="1">
              <a:lnSpc>
                <a:spcPct val="90000"/>
              </a:lnSpc>
            </a:pPr>
            <a:r>
              <a:rPr lang="en-GB" sz="2400">
                <a:solidFill>
                  <a:schemeClr val="accent2"/>
                </a:solidFill>
              </a:rPr>
              <a:t>string s;	</a:t>
            </a:r>
            <a:r>
              <a:rPr lang="es-ES" sz="2400">
                <a:solidFill>
                  <a:schemeClr val="accent2"/>
                </a:solidFill>
              </a:rPr>
              <a:t>Constructor por defecto</a:t>
            </a:r>
          </a:p>
          <a:p>
            <a:pPr lvl="1">
              <a:lnSpc>
                <a:spcPct val="90000"/>
              </a:lnSpc>
            </a:pPr>
            <a:r>
              <a:rPr lang="en-GB" sz="2400">
                <a:solidFill>
                  <a:schemeClr val="accent2"/>
                </a:solidFill>
              </a:rPr>
              <a:t>string s ( “hola”); </a:t>
            </a:r>
            <a:r>
              <a:rPr lang="es-ES" sz="2400">
                <a:solidFill>
                  <a:schemeClr val="accent2"/>
                </a:solidFill>
              </a:rPr>
              <a:t>Constructor con inicializador.</a:t>
            </a:r>
          </a:p>
          <a:p>
            <a:pPr lvl="1">
              <a:lnSpc>
                <a:spcPct val="90000"/>
              </a:lnSpc>
            </a:pPr>
            <a:r>
              <a:rPr lang="es-ES" sz="2400">
                <a:solidFill>
                  <a:schemeClr val="accent2"/>
                </a:solidFill>
              </a:rPr>
              <a:t>string s = “hola”;</a:t>
            </a:r>
          </a:p>
          <a:p>
            <a:pPr lvl="1">
              <a:lnSpc>
                <a:spcPct val="90000"/>
              </a:lnSpc>
            </a:pPr>
            <a:r>
              <a:rPr lang="en-GB" sz="2400">
                <a:solidFill>
                  <a:schemeClr val="accent2"/>
                </a:solidFill>
              </a:rPr>
              <a:t>string s (aString); </a:t>
            </a:r>
            <a:r>
              <a:rPr lang="es-ES" sz="2400">
                <a:solidFill>
                  <a:schemeClr val="accent2"/>
                </a:solidFill>
              </a:rPr>
              <a:t>Constructor de copia</a:t>
            </a:r>
          </a:p>
          <a:p>
            <a:pPr lvl="1">
              <a:lnSpc>
                <a:spcPct val="9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 i="1">
                <a:solidFill>
                  <a:schemeClr val="accent2"/>
                </a:solidFill>
              </a:rPr>
              <a:t>Acceso a elementos</a:t>
            </a:r>
            <a:r>
              <a:rPr lang="es-ES" sz="2800">
                <a:solidFill>
                  <a:schemeClr val="accent2"/>
                </a:solidFill>
              </a:rPr>
              <a:t> </a:t>
            </a:r>
          </a:p>
          <a:p>
            <a:pPr lvl="1">
              <a:lnSpc>
                <a:spcPct val="90000"/>
              </a:lnSpc>
            </a:pPr>
            <a:r>
              <a:rPr lang="en-GB" sz="2400">
                <a:solidFill>
                  <a:schemeClr val="accent2"/>
                </a:solidFill>
              </a:rPr>
              <a:t>s[i]; </a:t>
            </a:r>
            <a:r>
              <a:rPr lang="es-ES" sz="2400">
                <a:solidFill>
                  <a:schemeClr val="accent2"/>
                </a:solidFill>
              </a:rPr>
              <a:t>Acceso al elemento i-ésimo del string</a:t>
            </a:r>
          </a:p>
          <a:p>
            <a:pPr lvl="1">
              <a:lnSpc>
                <a:spcPct val="90000"/>
              </a:lnSpc>
            </a:pPr>
            <a:r>
              <a:rPr lang="fr-FR" sz="2400">
                <a:solidFill>
                  <a:schemeClr val="accent2"/>
                </a:solidFill>
              </a:rPr>
              <a:t>s.substr(int pos,int len); </a:t>
            </a:r>
            <a:r>
              <a:rPr lang="es-ES" sz="2400">
                <a:solidFill>
                  <a:schemeClr val="accent2"/>
                </a:solidFill>
              </a:rPr>
              <a:t>Subcadena que comienza en pos y tiene longitud len.</a:t>
            </a:r>
          </a:p>
          <a:p>
            <a:pPr lvl="1">
              <a:lnSpc>
                <a:spcPct val="90000"/>
              </a:lnSpc>
            </a:pPr>
            <a:r>
              <a:rPr lang="en-GB" sz="2400">
                <a:solidFill>
                  <a:schemeClr val="accent2"/>
                </a:solidFill>
              </a:rPr>
              <a:t>s.c_str(); </a:t>
            </a:r>
            <a:r>
              <a:rPr lang="es-ES" sz="2400">
                <a:solidFill>
                  <a:schemeClr val="accent2"/>
                </a:solidFill>
              </a:rPr>
              <a:t>Devuelve una cadena estilo C igual al string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BAFD-0C60-4A4E-828E-3CF66E4B59E8}" type="slidenum">
              <a:rPr lang="es-ES">
                <a:solidFill>
                  <a:srgbClr val="000000"/>
                </a:solidFill>
              </a:rPr>
              <a:pPr/>
              <a:t>27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Miembros de string II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800" i="1">
                <a:solidFill>
                  <a:schemeClr val="accent2"/>
                </a:solidFill>
              </a:rPr>
              <a:t>Inserción y borrado:</a:t>
            </a:r>
          </a:p>
          <a:p>
            <a:pPr lvl="1">
              <a:lnSpc>
                <a:spcPct val="80000"/>
              </a:lnSpc>
            </a:pPr>
            <a:r>
              <a:rPr lang="en-GB" sz="2400">
                <a:solidFill>
                  <a:schemeClr val="accent2"/>
                </a:solidFill>
              </a:rPr>
              <a:t>s.insert(int pos,string str); </a:t>
            </a:r>
            <a:r>
              <a:rPr lang="es-ES" sz="2400">
                <a:solidFill>
                  <a:schemeClr val="accent2"/>
                </a:solidFill>
              </a:rPr>
              <a:t>Insertar antes de pos el string str</a:t>
            </a:r>
          </a:p>
          <a:p>
            <a:pPr lvl="1">
              <a:lnSpc>
                <a:spcPct val="80000"/>
              </a:lnSpc>
            </a:pPr>
            <a:r>
              <a:rPr lang="en-GB" sz="2400">
                <a:solidFill>
                  <a:schemeClr val="accent2"/>
                </a:solidFill>
              </a:rPr>
              <a:t>s.erase (int start, int len); Eliminar desde s[start] hasta s[start+len]</a:t>
            </a:r>
          </a:p>
          <a:p>
            <a:pPr lvl="1">
              <a:lnSpc>
                <a:spcPct val="80000"/>
              </a:lnSpc>
            </a:pPr>
            <a:r>
              <a:rPr lang="en-GB" sz="2400">
                <a:solidFill>
                  <a:schemeClr val="accent2"/>
                </a:solidFill>
              </a:rPr>
              <a:t>s.replace(int start, int len,str); Sustituir desde s[start] hasta s[start+len] por str</a:t>
            </a:r>
          </a:p>
          <a:p>
            <a:pPr>
              <a:lnSpc>
                <a:spcPct val="80000"/>
              </a:lnSpc>
            </a:pPr>
            <a:endParaRPr lang="en-GB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GB" sz="2800" i="1">
                <a:solidFill>
                  <a:schemeClr val="accent2"/>
                </a:solidFill>
              </a:rPr>
              <a:t>Longitud</a:t>
            </a:r>
            <a:r>
              <a:rPr lang="en-GB" sz="2800">
                <a:solidFill>
                  <a:schemeClr val="accent2"/>
                </a:solidFill>
              </a:rPr>
              <a:t> </a:t>
            </a:r>
          </a:p>
          <a:p>
            <a:pPr lvl="1">
              <a:lnSpc>
                <a:spcPct val="80000"/>
              </a:lnSpc>
            </a:pPr>
            <a:r>
              <a:rPr lang="en-GB" sz="2400">
                <a:solidFill>
                  <a:schemeClr val="accent2"/>
                </a:solidFill>
              </a:rPr>
              <a:t>s.length(); Longitud del string</a:t>
            </a:r>
          </a:p>
          <a:p>
            <a:pPr lvl="1">
              <a:lnSpc>
                <a:spcPct val="80000"/>
              </a:lnSpc>
            </a:pPr>
            <a:r>
              <a:rPr lang="en-GB" sz="2400">
                <a:solidFill>
                  <a:schemeClr val="accent2"/>
                </a:solidFill>
              </a:rPr>
              <a:t>s.resize(int,char); </a:t>
            </a:r>
            <a:r>
              <a:rPr lang="es-ES" sz="2400">
                <a:solidFill>
                  <a:schemeClr val="accent2"/>
                </a:solidFill>
              </a:rPr>
              <a:t>Cambia el tamaño, rellenando con un valor.</a:t>
            </a:r>
          </a:p>
          <a:p>
            <a:pPr lvl="1"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s.empty(); Cierto si el string es vacío.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5449-EAB5-4E7B-B5C7-8AC5A3583A6F}" type="slidenum">
              <a:rPr lang="es-ES">
                <a:solidFill>
                  <a:srgbClr val="000000"/>
                </a:solidFill>
              </a:rPr>
              <a:pPr/>
              <a:t>28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Miembros de string III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1800" b="1" i="1">
                <a:solidFill>
                  <a:schemeClr val="accent2"/>
                </a:solidFill>
              </a:rPr>
              <a:t>Asignación</a:t>
            </a:r>
          </a:p>
          <a:p>
            <a:pPr lvl="1">
              <a:lnSpc>
                <a:spcPct val="80000"/>
              </a:lnSpc>
            </a:pPr>
            <a:r>
              <a:rPr lang="en-GB" sz="1600">
                <a:solidFill>
                  <a:schemeClr val="accent2"/>
                </a:solidFill>
              </a:rPr>
              <a:t>s = s2; 		</a:t>
            </a:r>
            <a:r>
              <a:rPr lang="es-ES" sz="1600">
                <a:solidFill>
                  <a:schemeClr val="accent2"/>
                </a:solidFill>
              </a:rPr>
              <a:t>Asignación de strings.</a:t>
            </a:r>
          </a:p>
          <a:p>
            <a:pPr lvl="1">
              <a:lnSpc>
                <a:spcPct val="80000"/>
              </a:lnSpc>
            </a:pPr>
            <a:r>
              <a:rPr lang="en-GB" sz="1600">
                <a:solidFill>
                  <a:schemeClr val="accent2"/>
                </a:solidFill>
              </a:rPr>
              <a:t>s += s2; 		Concatenación de strings.</a:t>
            </a:r>
          </a:p>
          <a:p>
            <a:pPr lvl="1">
              <a:lnSpc>
                <a:spcPct val="80000"/>
              </a:lnSpc>
            </a:pPr>
            <a:r>
              <a:rPr lang="en-GB" sz="1600">
                <a:solidFill>
                  <a:schemeClr val="accent2"/>
                </a:solidFill>
              </a:rPr>
              <a:t>otroString = s + s2; 	</a:t>
            </a:r>
            <a:r>
              <a:rPr lang="es-ES" sz="1600">
                <a:solidFill>
                  <a:schemeClr val="accent2"/>
                </a:solidFill>
              </a:rPr>
              <a:t>Nuevo string resultado de concatenar s y s2.</a:t>
            </a:r>
          </a:p>
          <a:p>
            <a:pPr>
              <a:lnSpc>
                <a:spcPct val="80000"/>
              </a:lnSpc>
            </a:pPr>
            <a:endParaRPr lang="en-GB" sz="1800" i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GB" sz="1800" b="1" i="1">
                <a:solidFill>
                  <a:schemeClr val="accent2"/>
                </a:solidFill>
              </a:rPr>
              <a:t>Comparaciones</a:t>
            </a:r>
            <a:r>
              <a:rPr lang="en-GB" sz="1800" i="1">
                <a:solidFill>
                  <a:schemeClr val="accent2"/>
                </a:solidFill>
              </a:rPr>
              <a:t> </a:t>
            </a:r>
            <a:r>
              <a:rPr lang="en-GB" sz="1800">
                <a:solidFill>
                  <a:schemeClr val="accent2"/>
                </a:solidFill>
              </a:rPr>
              <a:t> </a:t>
            </a:r>
          </a:p>
          <a:p>
            <a:pPr lvl="1">
              <a:lnSpc>
                <a:spcPct val="80000"/>
              </a:lnSpc>
            </a:pPr>
            <a:r>
              <a:rPr lang="en-GB" sz="1600">
                <a:solidFill>
                  <a:schemeClr val="accent2"/>
                </a:solidFill>
              </a:rPr>
              <a:t>s ==s2;   s != s2;	</a:t>
            </a:r>
            <a:r>
              <a:rPr lang="es-ES" sz="1600">
                <a:solidFill>
                  <a:schemeClr val="accent2"/>
                </a:solidFill>
              </a:rPr>
              <a:t>Igualdad y desigualdad de strings.</a:t>
            </a:r>
          </a:p>
          <a:p>
            <a:pPr lvl="1">
              <a:lnSpc>
                <a:spcPct val="80000"/>
              </a:lnSpc>
            </a:pPr>
            <a:r>
              <a:rPr lang="en-GB" sz="1600">
                <a:solidFill>
                  <a:schemeClr val="accent2"/>
                </a:solidFill>
              </a:rPr>
              <a:t>s &lt; s2;    s &lt;= s2;	</a:t>
            </a:r>
            <a:r>
              <a:rPr lang="es-ES" sz="1600">
                <a:solidFill>
                  <a:schemeClr val="accent2"/>
                </a:solidFill>
              </a:rPr>
              <a:t>Comparaciones de strings (orden lexicográfico).</a:t>
            </a:r>
          </a:p>
          <a:p>
            <a:pPr lvl="1">
              <a:lnSpc>
                <a:spcPct val="80000"/>
              </a:lnSpc>
            </a:pPr>
            <a:r>
              <a:rPr lang="en-GB" sz="1600">
                <a:solidFill>
                  <a:schemeClr val="accent2"/>
                </a:solidFill>
              </a:rPr>
              <a:t>s &gt; s2    s &gt;= s2;	</a:t>
            </a:r>
            <a:r>
              <a:rPr lang="es-ES" sz="1600">
                <a:solidFill>
                  <a:schemeClr val="accent2"/>
                </a:solidFill>
              </a:rPr>
              <a:t>Comparaciones de strings (orden lexicográfico)</a:t>
            </a:r>
          </a:p>
          <a:p>
            <a:pPr>
              <a:lnSpc>
                <a:spcPct val="80000"/>
              </a:lnSpc>
            </a:pPr>
            <a:endParaRPr lang="es-ES" sz="1800" i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1800" b="1" i="1">
                <a:solidFill>
                  <a:schemeClr val="accent2"/>
                </a:solidFill>
              </a:rPr>
              <a:t>Iteradores</a:t>
            </a:r>
            <a:r>
              <a:rPr lang="es-ES" sz="1800">
                <a:solidFill>
                  <a:schemeClr val="accent2"/>
                </a:solidFill>
              </a:rPr>
              <a:t> </a:t>
            </a:r>
          </a:p>
          <a:p>
            <a:pPr lvl="1">
              <a:lnSpc>
                <a:spcPct val="80000"/>
              </a:lnSpc>
            </a:pPr>
            <a:r>
              <a:rPr lang="es-ES" sz="1600">
                <a:solidFill>
                  <a:schemeClr val="accent2"/>
                </a:solidFill>
              </a:rPr>
              <a:t>string::iterator s; 		Declara un nuevo iterador.</a:t>
            </a:r>
          </a:p>
          <a:p>
            <a:pPr lvl="1">
              <a:lnSpc>
                <a:spcPct val="80000"/>
              </a:lnSpc>
            </a:pPr>
            <a:r>
              <a:rPr lang="es-ES" sz="1600">
                <a:solidFill>
                  <a:schemeClr val="accent2"/>
                </a:solidFill>
              </a:rPr>
              <a:t>s.begin ();			Iterador que referencia al primer elemento</a:t>
            </a:r>
          </a:p>
          <a:p>
            <a:pPr lvl="1">
              <a:lnSpc>
                <a:spcPct val="80000"/>
              </a:lnSpc>
            </a:pPr>
            <a:r>
              <a:rPr lang="es-ES" sz="1600">
                <a:solidFill>
                  <a:schemeClr val="accent2"/>
                </a:solidFill>
              </a:rPr>
              <a:t>s.end (); 			Iterador que referencia al al último.</a:t>
            </a:r>
          </a:p>
          <a:p>
            <a:pPr lvl="1">
              <a:lnSpc>
                <a:spcPct val="80000"/>
              </a:lnSpc>
            </a:pPr>
            <a:r>
              <a:rPr lang="en-GB" sz="1600">
                <a:solidFill>
                  <a:schemeClr val="accent2"/>
                </a:solidFill>
              </a:rPr>
              <a:t>string::reverse_iterator s; 	</a:t>
            </a:r>
            <a:r>
              <a:rPr lang="es-ES" sz="1600">
                <a:solidFill>
                  <a:schemeClr val="accent2"/>
                </a:solidFill>
              </a:rPr>
              <a:t>Declara un nuevo reverse_iterator.</a:t>
            </a:r>
          </a:p>
          <a:p>
            <a:pPr lvl="1">
              <a:lnSpc>
                <a:spcPct val="80000"/>
              </a:lnSpc>
            </a:pPr>
            <a:r>
              <a:rPr lang="es-ES" sz="1600">
                <a:solidFill>
                  <a:schemeClr val="accent2"/>
                </a:solidFill>
              </a:rPr>
              <a:t>s.rbegin ();			Reverse_iterator que referencia al último elemento </a:t>
            </a:r>
          </a:p>
          <a:p>
            <a:pPr lvl="1">
              <a:lnSpc>
                <a:spcPct val="80000"/>
              </a:lnSpc>
            </a:pPr>
            <a:r>
              <a:rPr lang="es-ES" sz="1600">
                <a:solidFill>
                  <a:schemeClr val="accent2"/>
                </a:solidFill>
              </a:rPr>
              <a:t>s.rend ();			Reverse_iterator que referencia al anterior al primero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2055-2A1D-4967-8909-8C3442DE0EB3}" type="slidenum">
              <a:rPr lang="es-ES">
                <a:solidFill>
                  <a:srgbClr val="000000"/>
                </a:solidFill>
              </a:rPr>
              <a:pPr/>
              <a:t>29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Miembros de string IV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000" b="1" i="1">
                <a:solidFill>
                  <a:schemeClr val="accent2"/>
                </a:solidFill>
              </a:rPr>
              <a:t>Operaciones de búsqueda</a:t>
            </a:r>
            <a:r>
              <a:rPr lang="es-ES" sz="2000" b="1">
                <a:solidFill>
                  <a:schemeClr val="accent2"/>
                </a:solidFill>
              </a:rPr>
              <a:t> </a:t>
            </a:r>
          </a:p>
          <a:p>
            <a:pPr lvl="1">
              <a:lnSpc>
                <a:spcPct val="90000"/>
              </a:lnSpc>
            </a:pPr>
            <a:r>
              <a:rPr lang="en-GB" sz="1800">
                <a:solidFill>
                  <a:schemeClr val="accent2"/>
                </a:solidFill>
              </a:rPr>
              <a:t>s.find(string str, int pos); </a:t>
            </a:r>
            <a:r>
              <a:rPr lang="es-ES" sz="1800">
                <a:solidFill>
                  <a:schemeClr val="accent2"/>
                </a:solidFill>
              </a:rPr>
              <a:t>Devuelve la posición en donde comienza la subcadena  str desde s[pos]. </a:t>
            </a:r>
          </a:p>
          <a:p>
            <a:pPr lvl="1">
              <a:lnSpc>
                <a:spcPct val="90000"/>
              </a:lnSpc>
            </a:pPr>
            <a:r>
              <a:rPr lang="en-GB" sz="1800">
                <a:solidFill>
                  <a:schemeClr val="accent2"/>
                </a:solidFill>
              </a:rPr>
              <a:t>s.find_first_of(str,pos); </a:t>
            </a:r>
            <a:r>
              <a:rPr lang="es-ES" sz="1800">
                <a:solidFill>
                  <a:schemeClr val="accent2"/>
                </a:solidFill>
              </a:rPr>
              <a:t>Posición  en donde se encuentra el primer carácter que pertenece a  str desde s[pos].</a:t>
            </a:r>
          </a:p>
          <a:p>
            <a:pPr lvl="1">
              <a:lnSpc>
                <a:spcPct val="90000"/>
              </a:lnSpc>
            </a:pPr>
            <a:r>
              <a:rPr lang="en-GB" sz="1800">
                <a:solidFill>
                  <a:schemeClr val="accent2"/>
                </a:solidFill>
              </a:rPr>
              <a:t>s.find_first_not_of(str,pos); </a:t>
            </a:r>
            <a:r>
              <a:rPr lang="es-ES" sz="1800">
                <a:solidFill>
                  <a:schemeClr val="accent2"/>
                </a:solidFill>
              </a:rPr>
              <a:t>Posición en donde se encuentra el primer carácter que no está en str desde s[pos].</a:t>
            </a:r>
          </a:p>
          <a:p>
            <a:pPr lvl="1">
              <a:lnSpc>
                <a:spcPct val="90000"/>
              </a:lnSpc>
            </a:pPr>
            <a:r>
              <a:rPr lang="en-GB" sz="1800">
                <a:solidFill>
                  <a:schemeClr val="accent2"/>
                </a:solidFill>
              </a:rPr>
              <a:t>s.find_last_of(str,pos); </a:t>
            </a:r>
            <a:r>
              <a:rPr lang="es-ES" sz="1800">
                <a:solidFill>
                  <a:schemeClr val="accent2"/>
                </a:solidFill>
              </a:rPr>
              <a:t>Posición  en donde se encuentra el último carácter que pertenece a  str desde s[pos].</a:t>
            </a:r>
          </a:p>
          <a:p>
            <a:pPr lvl="1">
              <a:lnSpc>
                <a:spcPct val="90000"/>
              </a:lnSpc>
            </a:pPr>
            <a:r>
              <a:rPr lang="en-GB" sz="1800">
                <a:solidFill>
                  <a:schemeClr val="accent2"/>
                </a:solidFill>
              </a:rPr>
              <a:t>s.find_las_not_of(str,pos)</a:t>
            </a:r>
            <a:r>
              <a:rPr lang="es-ES" sz="1800">
                <a:solidFill>
                  <a:schemeClr val="accent2"/>
                </a:solidFill>
              </a:rPr>
              <a:t>Posición en donde se encuentra el último carácter que no está en str desde s[pos].</a:t>
            </a:r>
          </a:p>
          <a:p>
            <a:pPr>
              <a:lnSpc>
                <a:spcPct val="90000"/>
              </a:lnSpc>
            </a:pPr>
            <a:endParaRPr lang="es-ES" sz="20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 b="1" i="1">
                <a:solidFill>
                  <a:schemeClr val="accent2"/>
                </a:solidFill>
              </a:rPr>
              <a:t>Operaciones E/S</a:t>
            </a:r>
            <a:r>
              <a:rPr lang="es-ES" sz="2000" b="1">
                <a:solidFill>
                  <a:schemeClr val="accent2"/>
                </a:solidFill>
              </a:rPr>
              <a:t> </a:t>
            </a:r>
          </a:p>
          <a:p>
            <a:pPr lvl="1">
              <a:lnSpc>
                <a:spcPct val="80000"/>
              </a:lnSpc>
            </a:pPr>
            <a:r>
              <a:rPr lang="en-GB" sz="1800">
                <a:solidFill>
                  <a:schemeClr val="accent2"/>
                </a:solidFill>
              </a:rPr>
              <a:t>stream &gt;&gt; strEntrada de string</a:t>
            </a:r>
          </a:p>
          <a:p>
            <a:pPr lvl="1">
              <a:lnSpc>
                <a:spcPct val="80000"/>
              </a:lnSpc>
            </a:pPr>
            <a:r>
              <a:rPr lang="en-GB" sz="1800">
                <a:solidFill>
                  <a:schemeClr val="accent2"/>
                </a:solidFill>
              </a:rPr>
              <a:t>sstream &lt;&lt; strSalida de strings</a:t>
            </a:r>
          </a:p>
          <a:p>
            <a:pPr lvl="1">
              <a:lnSpc>
                <a:spcPct val="80000"/>
              </a:lnSpc>
            </a:pPr>
            <a:r>
              <a:rPr lang="en-GB" sz="1800">
                <a:solidFill>
                  <a:schemeClr val="accent2"/>
                </a:solidFill>
              </a:rPr>
              <a:t>getline(stream,str,char); </a:t>
            </a:r>
            <a:r>
              <a:rPr lang="es-ES" sz="1800">
                <a:solidFill>
                  <a:schemeClr val="accent2"/>
                </a:solidFill>
              </a:rPr>
              <a:t>Añade a str todos los caracteres de una línea de la entrada estándar hasta encontrar el carácter char. Por defecto char es igual a ‘\n’.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9843-3BAA-4FAE-8DC4-A1D88385FAFC}" type="slidenum">
              <a:rPr lang="es-ES">
                <a:solidFill>
                  <a:srgbClr val="000000"/>
                </a:solidFill>
              </a:rPr>
              <a:pPr/>
              <a:t>3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s-ES"/>
              <a:t>Tipos de contenedores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86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1600" b="1">
                <a:solidFill>
                  <a:schemeClr val="accent2"/>
                </a:solidFill>
              </a:rPr>
              <a:t>Secuenciales</a:t>
            </a:r>
            <a:r>
              <a:rPr lang="es-ES" sz="1600">
                <a:solidFill>
                  <a:schemeClr val="accent2"/>
                </a:solidFill>
              </a:rPr>
              <a:t>: </a:t>
            </a:r>
          </a:p>
          <a:p>
            <a:pPr lvl="1">
              <a:lnSpc>
                <a:spcPct val="80000"/>
              </a:lnSpc>
            </a:pPr>
            <a:r>
              <a:rPr lang="es-ES" sz="1600" b="1">
                <a:solidFill>
                  <a:schemeClr val="accent2"/>
                </a:solidFill>
              </a:rPr>
              <a:t>Vectores</a:t>
            </a:r>
            <a:r>
              <a:rPr lang="es-ES" sz="1600">
                <a:solidFill>
                  <a:schemeClr val="accent2"/>
                </a:solidFill>
              </a:rPr>
              <a:t>: contienen elementos contiguos almacenados al estilo de un array o vector del lenguaje C++. </a:t>
            </a:r>
            <a:r>
              <a:rPr lang="es-ES" sz="1600" b="1">
                <a:solidFill>
                  <a:schemeClr val="folHlink"/>
                </a:solidFill>
              </a:rPr>
              <a:t>&lt;vector&gt;</a:t>
            </a:r>
          </a:p>
          <a:p>
            <a:pPr lvl="1">
              <a:lnSpc>
                <a:spcPct val="80000"/>
              </a:lnSpc>
            </a:pPr>
            <a:r>
              <a:rPr lang="es-ES" sz="1600" b="1">
                <a:solidFill>
                  <a:schemeClr val="accent2"/>
                </a:solidFill>
              </a:rPr>
              <a:t>Listas</a:t>
            </a:r>
            <a:r>
              <a:rPr lang="es-ES" sz="1600">
                <a:solidFill>
                  <a:schemeClr val="accent2"/>
                </a:solidFill>
              </a:rPr>
              <a:t>: secuencias de elementos almacenados en una lista enlazada</a:t>
            </a:r>
            <a:r>
              <a:rPr lang="es-ES" sz="1600" b="1">
                <a:solidFill>
                  <a:schemeClr val="folHlink"/>
                </a:solidFill>
              </a:rPr>
              <a:t>.&lt;list&gt;</a:t>
            </a:r>
            <a:endParaRPr lang="es-ES" sz="16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s-ES" sz="1600" b="1">
                <a:solidFill>
                  <a:schemeClr val="accent2"/>
                </a:solidFill>
              </a:rPr>
              <a:t>Deques</a:t>
            </a:r>
            <a:r>
              <a:rPr lang="es-ES" sz="1600">
                <a:solidFill>
                  <a:schemeClr val="accent2"/>
                </a:solidFill>
              </a:rPr>
              <a:t>: contenedores parecidos a los vectores, excepto que permiten inserciones y borrados tanto al principio como al final. </a:t>
            </a:r>
            <a:r>
              <a:rPr lang="es-ES" sz="1600" b="1">
                <a:solidFill>
                  <a:schemeClr val="folHlink"/>
                </a:solidFill>
              </a:rPr>
              <a:t>&lt;deque&gt;</a:t>
            </a:r>
            <a:br>
              <a:rPr lang="es-ES" sz="1400">
                <a:solidFill>
                  <a:schemeClr val="accent2"/>
                </a:solidFill>
              </a:rPr>
            </a:br>
            <a:r>
              <a:rPr lang="es-ES" sz="1400">
                <a:solidFill>
                  <a:schemeClr val="accent2"/>
                </a:solidFill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s-ES" sz="1600" b="1">
                <a:solidFill>
                  <a:schemeClr val="accent2"/>
                </a:solidFill>
              </a:rPr>
              <a:t>Adaptadores:</a:t>
            </a:r>
            <a:r>
              <a:rPr lang="es-ES" sz="1600">
                <a:solidFill>
                  <a:schemeClr val="accent2"/>
                </a:solidFill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s-ES" sz="1600" b="1">
                <a:solidFill>
                  <a:schemeClr val="accent2"/>
                </a:solidFill>
              </a:rPr>
              <a:t>Colas</a:t>
            </a:r>
            <a:r>
              <a:rPr lang="es-ES" sz="1600">
                <a:solidFill>
                  <a:schemeClr val="accent2"/>
                </a:solidFill>
              </a:rPr>
              <a:t>: contenedores que ofrecen la funcionalidad de listas "primero en entrar, primero en salir". </a:t>
            </a:r>
            <a:r>
              <a:rPr lang="es-ES" sz="1600" b="1">
                <a:solidFill>
                  <a:schemeClr val="folHlink"/>
                </a:solidFill>
              </a:rPr>
              <a:t>&lt;queue&gt;</a:t>
            </a:r>
          </a:p>
          <a:p>
            <a:pPr lvl="1">
              <a:lnSpc>
                <a:spcPct val="80000"/>
              </a:lnSpc>
            </a:pPr>
            <a:r>
              <a:rPr lang="es-ES" sz="1600" b="1">
                <a:solidFill>
                  <a:schemeClr val="accent2"/>
                </a:solidFill>
              </a:rPr>
              <a:t>Pilas</a:t>
            </a:r>
            <a:r>
              <a:rPr lang="es-ES" sz="1600">
                <a:solidFill>
                  <a:schemeClr val="accent2"/>
                </a:solidFill>
              </a:rPr>
              <a:t>: contenedores asociados a listas "primero en entrar,  último en salir". </a:t>
            </a:r>
            <a:r>
              <a:rPr lang="es-ES" sz="1600" b="1">
                <a:solidFill>
                  <a:schemeClr val="folHlink"/>
                </a:solidFill>
              </a:rPr>
              <a:t>&lt;stack&gt;</a:t>
            </a:r>
          </a:p>
          <a:p>
            <a:pPr lvl="1">
              <a:lnSpc>
                <a:spcPct val="80000"/>
              </a:lnSpc>
            </a:pPr>
            <a:r>
              <a:rPr lang="es-ES" sz="1600" b="1">
                <a:solidFill>
                  <a:schemeClr val="accent2"/>
                </a:solidFill>
              </a:rPr>
              <a:t>Colas con prioridad</a:t>
            </a:r>
            <a:r>
              <a:rPr lang="es-ES" sz="1600">
                <a:solidFill>
                  <a:schemeClr val="accent2"/>
                </a:solidFill>
              </a:rPr>
              <a:t>: en esta caso, los elementos de la cola salen de ella de acuerdo con una prioridad (que se estableció en la inserción). </a:t>
            </a:r>
            <a:r>
              <a:rPr lang="es-ES" sz="1600" b="1">
                <a:solidFill>
                  <a:schemeClr val="folHlink"/>
                </a:solidFill>
              </a:rPr>
              <a:t>&lt;priority_queue&gt;</a:t>
            </a:r>
            <a:br>
              <a:rPr lang="es-ES" sz="1400">
                <a:solidFill>
                  <a:schemeClr val="accent2"/>
                </a:solidFill>
              </a:rPr>
            </a:br>
            <a:endParaRPr lang="es-ES" sz="1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1600" b="1">
                <a:solidFill>
                  <a:schemeClr val="accent2"/>
                </a:solidFill>
              </a:rPr>
              <a:t>Asociativos.</a:t>
            </a:r>
            <a:r>
              <a:rPr lang="es-ES" sz="1600">
                <a:solidFill>
                  <a:schemeClr val="accent2"/>
                </a:solidFill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s-ES" sz="1600" b="1">
                <a:solidFill>
                  <a:schemeClr val="accent2"/>
                </a:solidFill>
              </a:rPr>
              <a:t>Conjuntos de bits</a:t>
            </a:r>
            <a:r>
              <a:rPr lang="es-ES" sz="1600">
                <a:solidFill>
                  <a:schemeClr val="accent2"/>
                </a:solidFill>
              </a:rPr>
              <a:t>: contenedor para almacenar bits. </a:t>
            </a:r>
            <a:r>
              <a:rPr lang="es-ES" sz="1600" b="1">
                <a:solidFill>
                  <a:schemeClr val="folHlink"/>
                </a:solidFill>
              </a:rPr>
              <a:t>&lt;bitset&gt;</a:t>
            </a:r>
          </a:p>
          <a:p>
            <a:pPr lvl="1">
              <a:lnSpc>
                <a:spcPct val="80000"/>
              </a:lnSpc>
            </a:pPr>
            <a:r>
              <a:rPr lang="es-ES" sz="1600" b="1">
                <a:solidFill>
                  <a:schemeClr val="accent2"/>
                </a:solidFill>
              </a:rPr>
              <a:t>Mapas</a:t>
            </a:r>
            <a:r>
              <a:rPr lang="es-ES" sz="1600">
                <a:solidFill>
                  <a:schemeClr val="accent2"/>
                </a:solidFill>
              </a:rPr>
              <a:t>: almacenan pares "clave, objeto", es decir, almacenan objetos referidos mediante un identificador único. </a:t>
            </a:r>
            <a:r>
              <a:rPr lang="es-ES" sz="1600" b="1">
                <a:solidFill>
                  <a:schemeClr val="folHlink"/>
                </a:solidFill>
              </a:rPr>
              <a:t>&lt;map&gt;	</a:t>
            </a:r>
          </a:p>
          <a:p>
            <a:pPr lvl="1">
              <a:lnSpc>
                <a:spcPct val="80000"/>
              </a:lnSpc>
            </a:pPr>
            <a:r>
              <a:rPr lang="es-ES" sz="1600" b="1">
                <a:solidFill>
                  <a:schemeClr val="accent2"/>
                </a:solidFill>
              </a:rPr>
              <a:t>Multimapas</a:t>
            </a:r>
            <a:r>
              <a:rPr lang="es-ES" sz="1600">
                <a:solidFill>
                  <a:schemeClr val="accent2"/>
                </a:solidFill>
              </a:rPr>
              <a:t>: mapas que permiten claves duplicadas. </a:t>
            </a:r>
            <a:r>
              <a:rPr lang="es-ES" sz="1600" b="1">
                <a:solidFill>
                  <a:schemeClr val="folHlink"/>
                </a:solidFill>
              </a:rPr>
              <a:t>&lt;multimap&gt;</a:t>
            </a:r>
          </a:p>
          <a:p>
            <a:pPr lvl="1">
              <a:lnSpc>
                <a:spcPct val="80000"/>
              </a:lnSpc>
            </a:pPr>
            <a:r>
              <a:rPr lang="es-ES" sz="1600" b="1">
                <a:solidFill>
                  <a:schemeClr val="accent2"/>
                </a:solidFill>
              </a:rPr>
              <a:t>Conjuntos</a:t>
            </a:r>
            <a:r>
              <a:rPr lang="es-ES" sz="1600">
                <a:solidFill>
                  <a:schemeClr val="accent2"/>
                </a:solidFill>
              </a:rPr>
              <a:t>: conjuntos ordenados de objetos únicos. </a:t>
            </a:r>
            <a:r>
              <a:rPr lang="es-ES" sz="1600" b="1">
                <a:solidFill>
                  <a:schemeClr val="folHlink"/>
                </a:solidFill>
              </a:rPr>
              <a:t>&lt;set&gt;</a:t>
            </a:r>
          </a:p>
          <a:p>
            <a:pPr lvl="1">
              <a:lnSpc>
                <a:spcPct val="80000"/>
              </a:lnSpc>
            </a:pPr>
            <a:r>
              <a:rPr lang="es-ES" sz="1600" b="1">
                <a:solidFill>
                  <a:schemeClr val="accent2"/>
                </a:solidFill>
              </a:rPr>
              <a:t>Multiconjuntos</a:t>
            </a:r>
            <a:r>
              <a:rPr lang="es-ES" sz="1600">
                <a:solidFill>
                  <a:schemeClr val="accent2"/>
                </a:solidFill>
              </a:rPr>
              <a:t>:  conjuntos ordenados de objetos que pueden estar duplicados.</a:t>
            </a:r>
            <a:r>
              <a:rPr lang="es-ES" sz="1600"/>
              <a:t> </a:t>
            </a:r>
            <a:r>
              <a:rPr lang="es-ES" sz="1600" b="1">
                <a:solidFill>
                  <a:schemeClr val="folHlink"/>
                </a:solidFill>
              </a:rPr>
              <a:t>&lt;multiset&gt;</a:t>
            </a:r>
          </a:p>
          <a:p>
            <a:pPr>
              <a:lnSpc>
                <a:spcPct val="80000"/>
              </a:lnSpc>
            </a:pPr>
            <a:endParaRPr lang="es-ES" sz="1600" b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8AC7-9E47-48AD-9E65-9A7B8BEA175F}" type="slidenum">
              <a:rPr lang="es-ES">
                <a:solidFill>
                  <a:srgbClr val="000000"/>
                </a:solidFill>
              </a:rPr>
              <a:pPr/>
              <a:t>4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/>
              <a:t>Vector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000">
                <a:solidFill>
                  <a:schemeClr val="accent2"/>
                </a:solidFill>
              </a:rPr>
              <a:t>El contenedor vector permite almacenar cero o más objetos del mismo tipo. </a:t>
            </a:r>
          </a:p>
          <a:p>
            <a:pPr>
              <a:lnSpc>
                <a:spcPct val="80000"/>
              </a:lnSpc>
            </a:pPr>
            <a:endParaRPr lang="es-ES" sz="20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>
                <a:solidFill>
                  <a:schemeClr val="accent2"/>
                </a:solidFill>
              </a:rPr>
              <a:t>Permite acceder a ellos individualmente mediante un índice, es decir, acceso aleatorio. </a:t>
            </a:r>
          </a:p>
          <a:p>
            <a:pPr>
              <a:lnSpc>
                <a:spcPct val="80000"/>
              </a:lnSpc>
            </a:pPr>
            <a:endParaRPr lang="es-ES" sz="20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>
                <a:solidFill>
                  <a:schemeClr val="accent2"/>
                </a:solidFill>
              </a:rPr>
              <a:t>En este sentido, es una extensión del vector o array que ofrece C++, aunque en este caso el número de elementos de un objeto vector puede variar dinámicamente. </a:t>
            </a:r>
          </a:p>
          <a:p>
            <a:pPr>
              <a:lnSpc>
                <a:spcPct val="80000"/>
              </a:lnSpc>
            </a:pPr>
            <a:endParaRPr lang="es-ES" sz="20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>
                <a:solidFill>
                  <a:schemeClr val="accent2"/>
                </a:solidFill>
              </a:rPr>
              <a:t>La gestión de la memoria se hace de manera totalmente transparente al usuario. </a:t>
            </a:r>
          </a:p>
          <a:p>
            <a:pPr>
              <a:lnSpc>
                <a:spcPct val="80000"/>
              </a:lnSpc>
            </a:pPr>
            <a:endParaRPr lang="es-ES" sz="20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>
                <a:solidFill>
                  <a:schemeClr val="accent2"/>
                </a:solidFill>
              </a:rPr>
              <a:t>Se define como una clase patrón, lo que implica que puede albergar objetos de cualquier tipo. </a:t>
            </a:r>
          </a:p>
          <a:p>
            <a:pPr>
              <a:lnSpc>
                <a:spcPct val="80000"/>
              </a:lnSpc>
            </a:pPr>
            <a:endParaRPr lang="es-ES" sz="20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>
                <a:solidFill>
                  <a:schemeClr val="accent2"/>
                </a:solidFill>
              </a:rPr>
              <a:t>En cuanto a las operaciones más frecuentes, ofrece un tiempo constante en inserción y borrados de elementos al final, y lineal al comienzo o en la mitad del vector. </a:t>
            </a:r>
            <a:br>
              <a:rPr lang="es-ES" sz="2000">
                <a:solidFill>
                  <a:schemeClr val="accent2"/>
                </a:solidFill>
              </a:rPr>
            </a:br>
            <a:endParaRPr lang="es-E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6AE-F5EB-4229-BD8B-96E56746068F}" type="slidenum">
              <a:rPr lang="es-ES">
                <a:solidFill>
                  <a:srgbClr val="000000"/>
                </a:solidFill>
              </a:rPr>
              <a:pPr/>
              <a:t>5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s-ES"/>
              <a:t>Vector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Está definido en el fichero &lt;vector&gt;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Ejemplos para definir un vector:</a:t>
            </a:r>
          </a:p>
          <a:p>
            <a:pPr lvl="1">
              <a:lnSpc>
                <a:spcPct val="80000"/>
              </a:lnSpc>
            </a:pPr>
            <a:r>
              <a:rPr lang="es-ES" sz="2000" i="1" dirty="0">
                <a:solidFill>
                  <a:schemeClr val="accent2"/>
                </a:solidFill>
              </a:rPr>
              <a:t>vector&lt;tipo&gt; objeto;</a:t>
            </a:r>
            <a:br>
              <a:rPr lang="es-ES" sz="2000" dirty="0">
                <a:solidFill>
                  <a:schemeClr val="accent2"/>
                </a:solidFill>
              </a:rPr>
            </a:br>
            <a:br>
              <a:rPr lang="es-ES" sz="2000" dirty="0">
                <a:solidFill>
                  <a:schemeClr val="accent2"/>
                </a:solidFill>
              </a:rPr>
            </a:br>
            <a:r>
              <a:rPr lang="es-ES" sz="2000" dirty="0">
                <a:solidFill>
                  <a:schemeClr val="accent2"/>
                </a:solidFill>
              </a:rPr>
              <a:t>  </a:t>
            </a:r>
            <a:r>
              <a:rPr lang="es-ES" sz="2000" i="1" dirty="0">
                <a:solidFill>
                  <a:schemeClr val="accent2"/>
                </a:solidFill>
              </a:rPr>
              <a:t>  vector&lt;</a:t>
            </a:r>
            <a:r>
              <a:rPr lang="es-ES" sz="2000" i="1" dirty="0" err="1">
                <a:solidFill>
                  <a:schemeClr val="accent2"/>
                </a:solidFill>
              </a:rPr>
              <a:t>double</a:t>
            </a:r>
            <a:r>
              <a:rPr lang="es-ES" sz="2000" i="1" dirty="0">
                <a:solidFill>
                  <a:schemeClr val="accent2"/>
                </a:solidFill>
              </a:rPr>
              <a:t>&gt;  </a:t>
            </a:r>
            <a:r>
              <a:rPr lang="es-ES" sz="2000" i="1" dirty="0" err="1">
                <a:solidFill>
                  <a:schemeClr val="accent2"/>
                </a:solidFill>
              </a:rPr>
              <a:t>vectorReales</a:t>
            </a:r>
            <a:r>
              <a:rPr lang="es-ES" sz="2000" i="1" dirty="0">
                <a:solidFill>
                  <a:schemeClr val="accent2"/>
                </a:solidFill>
              </a:rPr>
              <a:t>; // De números reales.</a:t>
            </a:r>
            <a:br>
              <a:rPr lang="es-ES" sz="2000" dirty="0">
                <a:solidFill>
                  <a:schemeClr val="accent2"/>
                </a:solidFill>
              </a:rPr>
            </a:br>
            <a:br>
              <a:rPr lang="es-ES" sz="2000" dirty="0">
                <a:solidFill>
                  <a:schemeClr val="accent2"/>
                </a:solidFill>
              </a:rPr>
            </a:br>
            <a:r>
              <a:rPr lang="es-ES" sz="2000" i="1" dirty="0">
                <a:solidFill>
                  <a:schemeClr val="accent2"/>
                </a:solidFill>
              </a:rPr>
              <a:t>    vector&lt;</a:t>
            </a:r>
            <a:r>
              <a:rPr lang="es-ES" sz="2000" i="1" dirty="0" err="1">
                <a:solidFill>
                  <a:schemeClr val="accent2"/>
                </a:solidFill>
              </a:rPr>
              <a:t>string</a:t>
            </a:r>
            <a:r>
              <a:rPr lang="es-ES" sz="2000" i="1" dirty="0">
                <a:solidFill>
                  <a:schemeClr val="accent2"/>
                </a:solidFill>
              </a:rPr>
              <a:t>&gt; </a:t>
            </a:r>
            <a:r>
              <a:rPr lang="es-ES" sz="2000" i="1" dirty="0" err="1">
                <a:solidFill>
                  <a:schemeClr val="accent2"/>
                </a:solidFill>
              </a:rPr>
              <a:t>vectorCadenas</a:t>
            </a:r>
            <a:r>
              <a:rPr lang="es-ES" sz="2000" i="1" dirty="0">
                <a:solidFill>
                  <a:schemeClr val="accent2"/>
                </a:solidFill>
              </a:rPr>
              <a:t>; // De cadenas de caracteres.</a:t>
            </a:r>
            <a:br>
              <a:rPr lang="es-ES" sz="2000" dirty="0">
                <a:solidFill>
                  <a:schemeClr val="accent2"/>
                </a:solidFill>
              </a:rPr>
            </a:br>
            <a:br>
              <a:rPr lang="es-ES" sz="2000" dirty="0">
                <a:solidFill>
                  <a:schemeClr val="accent2"/>
                </a:solidFill>
              </a:rPr>
            </a:br>
            <a:r>
              <a:rPr lang="es-ES" sz="2000" i="1" dirty="0">
                <a:solidFill>
                  <a:schemeClr val="accent2"/>
                </a:solidFill>
              </a:rPr>
              <a:t>    vector&lt;</a:t>
            </a:r>
            <a:r>
              <a:rPr lang="es-ES" sz="2000" i="1" dirty="0" err="1">
                <a:solidFill>
                  <a:schemeClr val="accent2"/>
                </a:solidFill>
              </a:rPr>
              <a:t>MiClase</a:t>
            </a:r>
            <a:r>
              <a:rPr lang="es-ES" sz="2000" i="1" dirty="0">
                <a:solidFill>
                  <a:schemeClr val="accent2"/>
                </a:solidFill>
              </a:rPr>
              <a:t>&gt; </a:t>
            </a:r>
            <a:r>
              <a:rPr lang="es-ES" sz="2000" i="1" dirty="0" err="1">
                <a:solidFill>
                  <a:schemeClr val="accent2"/>
                </a:solidFill>
              </a:rPr>
              <a:t>vectorObj</a:t>
            </a:r>
            <a:r>
              <a:rPr lang="es-ES" sz="2000" i="1" dirty="0">
                <a:solidFill>
                  <a:schemeClr val="accent2"/>
                </a:solidFill>
              </a:rPr>
              <a:t>;    // Contendrá objetos de una 	clase construida por un usuario.    </a:t>
            </a:r>
          </a:p>
          <a:p>
            <a:pPr lvl="1"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También podemos indicar la dimensión y un valor por defecto.</a:t>
            </a:r>
          </a:p>
          <a:p>
            <a:pPr lvl="2">
              <a:lnSpc>
                <a:spcPct val="80000"/>
              </a:lnSpc>
            </a:pPr>
            <a:r>
              <a:rPr lang="es-ES" sz="1800" dirty="0">
                <a:solidFill>
                  <a:schemeClr val="accent2"/>
                </a:solidFill>
              </a:rPr>
              <a:t>vector &lt;</a:t>
            </a:r>
            <a:r>
              <a:rPr lang="es-ES" sz="1800" dirty="0" err="1">
                <a:solidFill>
                  <a:schemeClr val="accent2"/>
                </a:solidFill>
              </a:rPr>
              <a:t>int</a:t>
            </a:r>
            <a:r>
              <a:rPr lang="es-ES" sz="1800" dirty="0">
                <a:solidFill>
                  <a:schemeClr val="accent2"/>
                </a:solidFill>
              </a:rPr>
              <a:t>&gt; </a:t>
            </a:r>
            <a:r>
              <a:rPr lang="es-ES" sz="1800" dirty="0" err="1">
                <a:solidFill>
                  <a:schemeClr val="accent2"/>
                </a:solidFill>
              </a:rPr>
              <a:t>vectorEnteros</a:t>
            </a:r>
            <a:r>
              <a:rPr lang="es-ES" sz="1800" dirty="0">
                <a:solidFill>
                  <a:schemeClr val="accent2"/>
                </a:solidFill>
              </a:rPr>
              <a:t>(10 [, </a:t>
            </a:r>
            <a:r>
              <a:rPr lang="es-ES" sz="1800" dirty="0" err="1">
                <a:solidFill>
                  <a:schemeClr val="accent2"/>
                </a:solidFill>
              </a:rPr>
              <a:t>valor_defecto</a:t>
            </a:r>
            <a:r>
              <a:rPr lang="es-ES" sz="1800" dirty="0">
                <a:solidFill>
                  <a:schemeClr val="accent2"/>
                </a:solidFill>
              </a:rPr>
              <a:t>] )</a:t>
            </a:r>
          </a:p>
          <a:p>
            <a:pPr lvl="2">
              <a:lnSpc>
                <a:spcPct val="80000"/>
              </a:lnSpc>
            </a:pPr>
            <a:r>
              <a:rPr lang="es-ES" sz="1800" dirty="0">
                <a:solidFill>
                  <a:schemeClr val="accent2"/>
                </a:solidFill>
              </a:rPr>
              <a:t>O indicar el valor por defecto: vector &lt;</a:t>
            </a:r>
            <a:r>
              <a:rPr lang="es-ES" sz="1800" dirty="0" err="1">
                <a:solidFill>
                  <a:schemeClr val="accent2"/>
                </a:solidFill>
              </a:rPr>
              <a:t>int</a:t>
            </a:r>
            <a:r>
              <a:rPr lang="es-ES" sz="1800" dirty="0">
                <a:solidFill>
                  <a:schemeClr val="accent2"/>
                </a:solidFill>
              </a:rPr>
              <a:t>&gt;</a:t>
            </a:r>
            <a:r>
              <a:rPr lang="es-ES" sz="1800" dirty="0" err="1">
                <a:solidFill>
                  <a:schemeClr val="accent2"/>
                </a:solidFill>
              </a:rPr>
              <a:t>vectorEnteros</a:t>
            </a:r>
            <a:r>
              <a:rPr lang="es-ES" sz="1800" dirty="0">
                <a:solidFill>
                  <a:schemeClr val="accent2"/>
                </a:solidFill>
              </a:rPr>
              <a:t>(10, -1);</a:t>
            </a:r>
            <a:br>
              <a:rPr lang="es-ES" sz="1800" dirty="0">
                <a:solidFill>
                  <a:schemeClr val="accent2"/>
                </a:solidFill>
              </a:rPr>
            </a:br>
            <a:endParaRPr lang="es-ES" sz="18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99646-13E8-46E5-B8BF-9FA302AD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7A4B77-5798-4913-ADE0-8C00F9D48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Puede contener objetos de cualquier tipo, tanto predefinido como definido por el usuario.</a:t>
            </a:r>
          </a:p>
          <a:p>
            <a:endParaRPr lang="es-ES" dirty="0">
              <a:solidFill>
                <a:schemeClr val="accent2"/>
              </a:solidFill>
            </a:endParaRPr>
          </a:p>
          <a:p>
            <a:r>
              <a:rPr lang="es-ES" dirty="0">
                <a:solidFill>
                  <a:schemeClr val="accent2"/>
                </a:solidFill>
              </a:rPr>
              <a:t>El vector se puede inicializar también:</a:t>
            </a:r>
          </a:p>
          <a:p>
            <a:pPr marL="457200" lvl="1" indent="0">
              <a:buNone/>
            </a:pPr>
            <a:r>
              <a:rPr lang="es-ES" dirty="0">
                <a:solidFill>
                  <a:schemeClr val="accent2"/>
                </a:solidFill>
              </a:rPr>
              <a:t>vector&lt;</a:t>
            </a:r>
            <a:r>
              <a:rPr lang="es-ES" dirty="0" err="1">
                <a:solidFill>
                  <a:schemeClr val="accent2"/>
                </a:solidFill>
              </a:rPr>
              <a:t>int</a:t>
            </a:r>
            <a:r>
              <a:rPr lang="es-ES" dirty="0">
                <a:solidFill>
                  <a:schemeClr val="accent2"/>
                </a:solidFill>
              </a:rPr>
              <a:t>&gt; v = {3,5,4,3,2,1};</a:t>
            </a:r>
          </a:p>
          <a:p>
            <a:r>
              <a:rPr lang="es-ES" dirty="0">
                <a:hlinkClick r:id="rId2"/>
              </a:rPr>
              <a:t>https://es.cppreference.com/w/cpp/container/vector</a:t>
            </a:r>
            <a:endParaRPr lang="es-ES" dirty="0">
              <a:solidFill>
                <a:schemeClr val="accent2"/>
              </a:solidFill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04D900-705D-4241-AEFA-320DDE62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39FB-F7DC-4C61-B137-0BCAF25547AF}" type="slidenum">
              <a:rPr lang="es-ES" smtClean="0">
                <a:solidFill>
                  <a:srgbClr val="000000"/>
                </a:solidFill>
              </a:rPr>
              <a:pPr/>
              <a:t>6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28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A048-2602-4294-AB87-C03D0664AC74}" type="slidenum">
              <a:rPr lang="es-ES">
                <a:solidFill>
                  <a:srgbClr val="000000"/>
                </a:solidFill>
              </a:rPr>
              <a:pPr/>
              <a:t>7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s-ES"/>
              <a:t>Miembros de vector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000" b="1" u="sng" dirty="0" err="1">
                <a:solidFill>
                  <a:schemeClr val="accent2"/>
                </a:solidFill>
              </a:rPr>
              <a:t>size</a:t>
            </a:r>
            <a:r>
              <a:rPr lang="es-ES" sz="2000" b="1" u="sng" dirty="0">
                <a:solidFill>
                  <a:schemeClr val="accent2"/>
                </a:solidFill>
              </a:rPr>
              <a:t>		</a:t>
            </a:r>
            <a:r>
              <a:rPr lang="es-ES" sz="2000" u="sng" dirty="0" err="1">
                <a:solidFill>
                  <a:schemeClr val="accent2"/>
                </a:solidFill>
              </a:rPr>
              <a:t>size_type</a:t>
            </a:r>
            <a:r>
              <a:rPr lang="es-ES" sz="2000" u="sng" dirty="0">
                <a:solidFill>
                  <a:schemeClr val="accent2"/>
                </a:solidFill>
              </a:rPr>
              <a:t> </a:t>
            </a:r>
            <a:r>
              <a:rPr lang="es-ES" sz="2000" u="sng" dirty="0" err="1">
                <a:solidFill>
                  <a:schemeClr val="accent2"/>
                </a:solidFill>
              </a:rPr>
              <a:t>size</a:t>
            </a:r>
            <a:r>
              <a:rPr lang="es-ES" sz="2000" u="sng" dirty="0">
                <a:solidFill>
                  <a:schemeClr val="accent2"/>
                </a:solidFill>
              </a:rPr>
              <a:t>() </a:t>
            </a:r>
            <a:r>
              <a:rPr lang="es-ES" sz="2000" u="sng" dirty="0" err="1">
                <a:solidFill>
                  <a:schemeClr val="accent2"/>
                </a:solidFill>
              </a:rPr>
              <a:t>const</a:t>
            </a:r>
            <a:r>
              <a:rPr lang="es-ES" sz="2000" u="sng" dirty="0">
                <a:solidFill>
                  <a:schemeClr val="accent2"/>
                </a:solidFill>
              </a:rPr>
              <a:t>;</a:t>
            </a:r>
            <a:br>
              <a:rPr lang="es-ES" sz="2000" u="sng" dirty="0">
                <a:solidFill>
                  <a:schemeClr val="accent2"/>
                </a:solidFill>
              </a:rPr>
            </a:br>
            <a:r>
              <a:rPr lang="es-ES" sz="2000" dirty="0">
                <a:solidFill>
                  <a:schemeClr val="accent2"/>
                </a:solidFill>
              </a:rPr>
              <a:t>Devuelve el número de elementos almacenados en el vector.  El tipo </a:t>
            </a:r>
            <a:r>
              <a:rPr lang="es-ES" sz="2000" dirty="0" err="1">
                <a:solidFill>
                  <a:schemeClr val="accent2"/>
                </a:solidFill>
              </a:rPr>
              <a:t>size_type</a:t>
            </a:r>
            <a:r>
              <a:rPr lang="es-ES" sz="2000" dirty="0">
                <a:solidFill>
                  <a:schemeClr val="accent2"/>
                </a:solidFill>
              </a:rPr>
              <a:t> es un entero sin signo. </a:t>
            </a:r>
          </a:p>
          <a:p>
            <a:pPr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 b="1" u="sng" dirty="0" err="1">
                <a:solidFill>
                  <a:schemeClr val="accent2"/>
                </a:solidFill>
              </a:rPr>
              <a:t>empty</a:t>
            </a:r>
            <a:r>
              <a:rPr lang="es-ES" sz="2000" b="1" u="sng" dirty="0">
                <a:solidFill>
                  <a:schemeClr val="accent2"/>
                </a:solidFill>
              </a:rPr>
              <a:t>	</a:t>
            </a:r>
            <a:r>
              <a:rPr lang="es-ES" sz="2000" u="sng" dirty="0" err="1">
                <a:solidFill>
                  <a:schemeClr val="accent2"/>
                </a:solidFill>
              </a:rPr>
              <a:t>bool</a:t>
            </a:r>
            <a:r>
              <a:rPr lang="es-ES" sz="2000" u="sng" dirty="0">
                <a:solidFill>
                  <a:schemeClr val="accent2"/>
                </a:solidFill>
              </a:rPr>
              <a:t> </a:t>
            </a:r>
            <a:r>
              <a:rPr lang="es-ES" sz="2000" u="sng" dirty="0" err="1">
                <a:solidFill>
                  <a:schemeClr val="accent2"/>
                </a:solidFill>
              </a:rPr>
              <a:t>empty</a:t>
            </a:r>
            <a:r>
              <a:rPr lang="es-ES" sz="2000" u="sng" dirty="0">
                <a:solidFill>
                  <a:schemeClr val="accent2"/>
                </a:solidFill>
              </a:rPr>
              <a:t>() </a:t>
            </a:r>
            <a:r>
              <a:rPr lang="es-ES" sz="2000" u="sng" dirty="0" err="1">
                <a:solidFill>
                  <a:schemeClr val="accent2"/>
                </a:solidFill>
              </a:rPr>
              <a:t>const</a:t>
            </a:r>
            <a:r>
              <a:rPr lang="es-ES" sz="2000" u="sng" dirty="0">
                <a:solidFill>
                  <a:schemeClr val="accent2"/>
                </a:solidFill>
              </a:rPr>
              <a:t>;</a:t>
            </a:r>
            <a:br>
              <a:rPr lang="es-ES" sz="2000" u="sng" dirty="0">
                <a:solidFill>
                  <a:schemeClr val="accent2"/>
                </a:solidFill>
              </a:rPr>
            </a:br>
            <a:r>
              <a:rPr lang="es-ES" sz="2000" dirty="0">
                <a:solidFill>
                  <a:schemeClr val="accent2"/>
                </a:solidFill>
              </a:rPr>
              <a:t>Devuelve true si el número de elementos es cero y false en caso contrario.</a:t>
            </a:r>
          </a:p>
          <a:p>
            <a:pPr>
              <a:lnSpc>
                <a:spcPct val="80000"/>
              </a:lnSpc>
            </a:pPr>
            <a:endParaRPr lang="es-ES" sz="2000" b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 b="1" u="sng" dirty="0" err="1">
                <a:solidFill>
                  <a:schemeClr val="accent2"/>
                </a:solidFill>
              </a:rPr>
              <a:t>push_back</a:t>
            </a:r>
            <a:r>
              <a:rPr lang="es-ES" sz="2000" b="1" u="sng" dirty="0">
                <a:solidFill>
                  <a:schemeClr val="accent2"/>
                </a:solidFill>
              </a:rPr>
              <a:t>	</a:t>
            </a:r>
            <a:r>
              <a:rPr lang="es-ES" sz="2000" u="sng" dirty="0" err="1">
                <a:solidFill>
                  <a:schemeClr val="accent2"/>
                </a:solidFill>
              </a:rPr>
              <a:t>void</a:t>
            </a:r>
            <a:r>
              <a:rPr lang="es-ES" sz="2000" u="sng" dirty="0">
                <a:solidFill>
                  <a:schemeClr val="accent2"/>
                </a:solidFill>
              </a:rPr>
              <a:t> </a:t>
            </a:r>
            <a:r>
              <a:rPr lang="es-ES" sz="2000" u="sng" dirty="0" err="1">
                <a:solidFill>
                  <a:schemeClr val="accent2"/>
                </a:solidFill>
              </a:rPr>
              <a:t>push_back</a:t>
            </a:r>
            <a:r>
              <a:rPr lang="es-ES" sz="2000" u="sng" dirty="0">
                <a:solidFill>
                  <a:schemeClr val="accent2"/>
                </a:solidFill>
              </a:rPr>
              <a:t>(</a:t>
            </a:r>
            <a:r>
              <a:rPr lang="es-ES" sz="2000" u="sng" dirty="0" err="1">
                <a:solidFill>
                  <a:schemeClr val="accent2"/>
                </a:solidFill>
              </a:rPr>
              <a:t>const</a:t>
            </a:r>
            <a:r>
              <a:rPr lang="es-ES" sz="2000" u="sng" dirty="0">
                <a:solidFill>
                  <a:schemeClr val="accent2"/>
                </a:solidFill>
              </a:rPr>
              <a:t> T&amp; x);</a:t>
            </a:r>
            <a:br>
              <a:rPr lang="es-ES" sz="2000" u="sng" dirty="0">
                <a:solidFill>
                  <a:schemeClr val="accent2"/>
                </a:solidFill>
              </a:rPr>
            </a:br>
            <a:r>
              <a:rPr lang="es-ES" sz="2000" dirty="0">
                <a:solidFill>
                  <a:schemeClr val="accent2"/>
                </a:solidFill>
              </a:rPr>
              <a:t>Añade un elemento x al final del vector. T  es el tipo de dato de los elementos del vector. </a:t>
            </a:r>
            <a:br>
              <a:rPr lang="es-ES" sz="2000" dirty="0">
                <a:solidFill>
                  <a:schemeClr val="accent2"/>
                </a:solidFill>
              </a:rPr>
            </a:br>
            <a:br>
              <a:rPr lang="es-ES" sz="2000" dirty="0">
                <a:solidFill>
                  <a:schemeClr val="accent2"/>
                </a:solidFill>
              </a:rPr>
            </a:br>
            <a:r>
              <a:rPr lang="es-ES" sz="2000" dirty="0">
                <a:solidFill>
                  <a:schemeClr val="accent2"/>
                </a:solidFill>
              </a:rPr>
              <a:t>vector&lt;</a:t>
            </a:r>
            <a:r>
              <a:rPr lang="es-ES" sz="2000" dirty="0" err="1">
                <a:solidFill>
                  <a:schemeClr val="accent2"/>
                </a:solidFill>
              </a:rPr>
              <a:t>int</a:t>
            </a:r>
            <a:r>
              <a:rPr lang="es-ES" sz="2000" dirty="0">
                <a:solidFill>
                  <a:schemeClr val="accent2"/>
                </a:solidFill>
              </a:rPr>
              <a:t>&gt; a; </a:t>
            </a:r>
            <a:br>
              <a:rPr lang="es-ES" sz="2000" dirty="0">
                <a:solidFill>
                  <a:schemeClr val="accent2"/>
                </a:solidFill>
              </a:rPr>
            </a:br>
            <a:br>
              <a:rPr lang="es-ES" sz="2000" dirty="0">
                <a:solidFill>
                  <a:schemeClr val="accent2"/>
                </a:solidFill>
              </a:rPr>
            </a:br>
            <a:r>
              <a:rPr lang="es-ES" sz="2000" dirty="0" err="1">
                <a:solidFill>
                  <a:schemeClr val="accent2"/>
                </a:solidFill>
              </a:rPr>
              <a:t>a.push_back</a:t>
            </a:r>
            <a:r>
              <a:rPr lang="es-ES" sz="2000" dirty="0">
                <a:solidFill>
                  <a:schemeClr val="accent2"/>
                </a:solidFill>
              </a:rPr>
              <a:t>(5);</a:t>
            </a:r>
          </a:p>
          <a:p>
            <a:pPr>
              <a:lnSpc>
                <a:spcPct val="80000"/>
              </a:lnSpc>
            </a:pPr>
            <a:endParaRPr lang="es-ES" sz="2000" b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 b="1" u="sng" dirty="0" err="1">
                <a:solidFill>
                  <a:schemeClr val="accent2"/>
                </a:solidFill>
              </a:rPr>
              <a:t>begin</a:t>
            </a:r>
            <a:r>
              <a:rPr lang="es-ES" sz="2000" b="1" u="sng" dirty="0">
                <a:solidFill>
                  <a:schemeClr val="accent2"/>
                </a:solidFill>
              </a:rPr>
              <a:t>	</a:t>
            </a:r>
            <a:r>
              <a:rPr lang="es-ES" sz="2000" u="sng" dirty="0" err="1">
                <a:solidFill>
                  <a:schemeClr val="accent2"/>
                </a:solidFill>
              </a:rPr>
              <a:t>iterator</a:t>
            </a:r>
            <a:r>
              <a:rPr lang="es-ES" sz="2000" u="sng" dirty="0">
                <a:solidFill>
                  <a:schemeClr val="accent2"/>
                </a:solidFill>
              </a:rPr>
              <a:t> </a:t>
            </a:r>
            <a:r>
              <a:rPr lang="es-ES" sz="2000" u="sng" dirty="0" err="1">
                <a:solidFill>
                  <a:schemeClr val="accent2"/>
                </a:solidFill>
              </a:rPr>
              <a:t>begin</a:t>
            </a:r>
            <a:r>
              <a:rPr lang="es-ES" sz="2000" u="sng" dirty="0">
                <a:solidFill>
                  <a:schemeClr val="accent2"/>
                </a:solidFill>
              </a:rPr>
              <a:t>();</a:t>
            </a:r>
            <a:br>
              <a:rPr lang="es-ES" sz="2000" u="sng" dirty="0">
                <a:solidFill>
                  <a:schemeClr val="accent2"/>
                </a:solidFill>
              </a:rPr>
            </a:br>
            <a:r>
              <a:rPr lang="es-ES" sz="2000" dirty="0">
                <a:solidFill>
                  <a:schemeClr val="accent2"/>
                </a:solidFill>
              </a:rPr>
              <a:t>Devuelve un </a:t>
            </a:r>
            <a:r>
              <a:rPr lang="es-ES" sz="2000" dirty="0" err="1">
                <a:solidFill>
                  <a:schemeClr val="accent2"/>
                </a:solidFill>
              </a:rPr>
              <a:t>iterador</a:t>
            </a:r>
            <a:r>
              <a:rPr lang="es-ES" sz="2000" dirty="0">
                <a:solidFill>
                  <a:schemeClr val="accent2"/>
                </a:solidFill>
              </a:rPr>
              <a:t> que referencia el comienzo del vector. </a:t>
            </a:r>
          </a:p>
          <a:p>
            <a:pPr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 b="1" u="sng" dirty="0" err="1">
                <a:solidFill>
                  <a:schemeClr val="accent2"/>
                </a:solidFill>
              </a:rPr>
              <a:t>end</a:t>
            </a:r>
            <a:r>
              <a:rPr lang="es-ES" sz="2000" b="1" u="sng" dirty="0">
                <a:solidFill>
                  <a:schemeClr val="accent2"/>
                </a:solidFill>
              </a:rPr>
              <a:t>		</a:t>
            </a:r>
            <a:r>
              <a:rPr lang="es-ES" sz="2000" u="sng" dirty="0" err="1">
                <a:solidFill>
                  <a:schemeClr val="accent2"/>
                </a:solidFill>
              </a:rPr>
              <a:t>iterator</a:t>
            </a:r>
            <a:r>
              <a:rPr lang="es-ES" sz="2000" u="sng" dirty="0">
                <a:solidFill>
                  <a:schemeClr val="accent2"/>
                </a:solidFill>
              </a:rPr>
              <a:t> </a:t>
            </a:r>
            <a:r>
              <a:rPr lang="es-ES" sz="2000" u="sng" dirty="0" err="1">
                <a:solidFill>
                  <a:schemeClr val="accent2"/>
                </a:solidFill>
              </a:rPr>
              <a:t>end</a:t>
            </a:r>
            <a:r>
              <a:rPr lang="es-ES" sz="2000" u="sng" dirty="0">
                <a:solidFill>
                  <a:schemeClr val="accent2"/>
                </a:solidFill>
              </a:rPr>
              <a:t>();</a:t>
            </a:r>
            <a:br>
              <a:rPr lang="es-ES" sz="2000" u="sng" dirty="0">
                <a:solidFill>
                  <a:schemeClr val="accent2"/>
                </a:solidFill>
              </a:rPr>
            </a:br>
            <a:r>
              <a:rPr lang="es-ES" sz="2000" dirty="0">
                <a:solidFill>
                  <a:schemeClr val="accent2"/>
                </a:solidFill>
              </a:rPr>
              <a:t>Devuelve un </a:t>
            </a:r>
            <a:r>
              <a:rPr lang="es-ES" sz="2000" dirty="0" err="1">
                <a:solidFill>
                  <a:schemeClr val="accent2"/>
                </a:solidFill>
              </a:rPr>
              <a:t>iterador</a:t>
            </a:r>
            <a:r>
              <a:rPr lang="es-ES" sz="2000" dirty="0">
                <a:solidFill>
                  <a:schemeClr val="accent2"/>
                </a:solidFill>
              </a:rPr>
              <a:t> que referencia la posición siguiente al final del vector.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3BCD-FDA0-481C-B034-5167F27BC916}" type="slidenum">
              <a:rPr lang="es-ES">
                <a:solidFill>
                  <a:srgbClr val="000000"/>
                </a:solidFill>
              </a:rPr>
              <a:pPr/>
              <a:t>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/>
              <a:t>Miembros de vector II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400" b="1" u="sng" dirty="0">
                <a:solidFill>
                  <a:schemeClr val="accent2"/>
                </a:solidFill>
              </a:rPr>
              <a:t>erase	</a:t>
            </a:r>
            <a:r>
              <a:rPr lang="es-ES" sz="2400" u="sng" dirty="0" err="1">
                <a:solidFill>
                  <a:schemeClr val="accent2"/>
                </a:solidFill>
              </a:rPr>
              <a:t>void</a:t>
            </a:r>
            <a:r>
              <a:rPr lang="es-ES" sz="2400" u="sng" dirty="0">
                <a:solidFill>
                  <a:schemeClr val="accent2"/>
                </a:solidFill>
              </a:rPr>
              <a:t> erase(</a:t>
            </a:r>
            <a:r>
              <a:rPr lang="es-ES" sz="2400" u="sng" dirty="0" err="1">
                <a:solidFill>
                  <a:schemeClr val="accent2"/>
                </a:solidFill>
              </a:rPr>
              <a:t>iterator</a:t>
            </a:r>
            <a:r>
              <a:rPr lang="es-ES" sz="2400" u="sng" dirty="0">
                <a:solidFill>
                  <a:schemeClr val="accent2"/>
                </a:solidFill>
              </a:rPr>
              <a:t> </a:t>
            </a:r>
            <a:r>
              <a:rPr lang="es-ES" sz="2400" u="sng" dirty="0" err="1">
                <a:solidFill>
                  <a:schemeClr val="accent2"/>
                </a:solidFill>
              </a:rPr>
              <a:t>first</a:t>
            </a:r>
            <a:r>
              <a:rPr lang="es-ES" sz="2400" u="sng" dirty="0">
                <a:solidFill>
                  <a:schemeClr val="accent2"/>
                </a:solidFill>
              </a:rPr>
              <a:t>, </a:t>
            </a:r>
            <a:r>
              <a:rPr lang="es-ES" sz="2400" u="sng" dirty="0" err="1">
                <a:solidFill>
                  <a:schemeClr val="accent2"/>
                </a:solidFill>
              </a:rPr>
              <a:t>iterator</a:t>
            </a:r>
            <a:r>
              <a:rPr lang="es-ES" sz="2400" u="sng" dirty="0">
                <a:solidFill>
                  <a:schemeClr val="accent2"/>
                </a:solidFill>
              </a:rPr>
              <a:t> </a:t>
            </a:r>
            <a:r>
              <a:rPr lang="es-ES" sz="2400" u="sng" dirty="0" err="1">
                <a:solidFill>
                  <a:schemeClr val="accent2"/>
                </a:solidFill>
              </a:rPr>
              <a:t>last</a:t>
            </a:r>
            <a:r>
              <a:rPr lang="es-ES" sz="2400" u="sng" dirty="0">
                <a:solidFill>
                  <a:schemeClr val="accent2"/>
                </a:solidFill>
              </a:rPr>
              <a:t>);</a:t>
            </a:r>
            <a:br>
              <a:rPr lang="es-ES" sz="2400" u="sng" dirty="0">
                <a:solidFill>
                  <a:schemeClr val="accent2"/>
                </a:solidFill>
              </a:rPr>
            </a:br>
            <a:r>
              <a:rPr lang="es-ES" sz="2400" dirty="0">
                <a:solidFill>
                  <a:schemeClr val="accent2"/>
                </a:solidFill>
              </a:rPr>
              <a:t>Borra los elementos del vector que estén situados entre los </a:t>
            </a:r>
            <a:r>
              <a:rPr lang="es-ES" sz="2400" dirty="0" err="1">
                <a:solidFill>
                  <a:schemeClr val="accent2"/>
                </a:solidFill>
              </a:rPr>
              <a:t>iteradores</a:t>
            </a:r>
            <a:r>
              <a:rPr lang="es-ES" sz="2400" dirty="0">
                <a:solidFill>
                  <a:schemeClr val="accent2"/>
                </a:solidFill>
              </a:rPr>
              <a:t> </a:t>
            </a:r>
            <a:r>
              <a:rPr lang="es-ES" sz="2400" dirty="0" err="1">
                <a:solidFill>
                  <a:schemeClr val="accent2"/>
                </a:solidFill>
              </a:rPr>
              <a:t>first</a:t>
            </a:r>
            <a:r>
              <a:rPr lang="es-ES" sz="2400" dirty="0">
                <a:solidFill>
                  <a:schemeClr val="accent2"/>
                </a:solidFill>
              </a:rPr>
              <a:t> y </a:t>
            </a:r>
            <a:r>
              <a:rPr lang="es-ES" sz="2400" dirty="0" err="1">
                <a:solidFill>
                  <a:schemeClr val="accent2"/>
                </a:solidFill>
              </a:rPr>
              <a:t>last</a:t>
            </a:r>
            <a:r>
              <a:rPr lang="es-ES" sz="2400" dirty="0">
                <a:solidFill>
                  <a:schemeClr val="accent2"/>
                </a:solidFill>
              </a:rPr>
              <a:t>.</a:t>
            </a:r>
            <a:br>
              <a:rPr lang="es-ES" sz="2400" dirty="0">
                <a:solidFill>
                  <a:schemeClr val="accent2"/>
                </a:solidFill>
              </a:rPr>
            </a:br>
            <a:br>
              <a:rPr lang="es-ES" sz="2400" dirty="0">
                <a:solidFill>
                  <a:schemeClr val="accent2"/>
                </a:solidFill>
              </a:rPr>
            </a:br>
            <a:r>
              <a:rPr lang="es-ES" sz="2400" dirty="0">
                <a:solidFill>
                  <a:schemeClr val="accent2"/>
                </a:solidFill>
              </a:rPr>
              <a:t>vector&lt;</a:t>
            </a:r>
            <a:r>
              <a:rPr lang="es-ES" sz="2400" dirty="0" err="1">
                <a:solidFill>
                  <a:schemeClr val="accent2"/>
                </a:solidFill>
              </a:rPr>
              <a:t>int</a:t>
            </a:r>
            <a:r>
              <a:rPr lang="es-ES" sz="2400" dirty="0">
                <a:solidFill>
                  <a:schemeClr val="accent2"/>
                </a:solidFill>
              </a:rPr>
              <a:t>&gt; a;</a:t>
            </a:r>
            <a:br>
              <a:rPr lang="es-ES" sz="2400" dirty="0">
                <a:solidFill>
                  <a:schemeClr val="accent2"/>
                </a:solidFill>
              </a:rPr>
            </a:br>
            <a:r>
              <a:rPr lang="es-ES" sz="2400" dirty="0">
                <a:solidFill>
                  <a:schemeClr val="accent2"/>
                </a:solidFill>
              </a:rPr>
              <a:t>...</a:t>
            </a:r>
            <a:br>
              <a:rPr lang="es-ES" sz="2400" dirty="0">
                <a:solidFill>
                  <a:schemeClr val="accent2"/>
                </a:solidFill>
              </a:rPr>
            </a:br>
            <a:r>
              <a:rPr lang="es-ES" sz="2400" dirty="0" err="1">
                <a:solidFill>
                  <a:schemeClr val="accent2"/>
                </a:solidFill>
              </a:rPr>
              <a:t>a.erase</a:t>
            </a:r>
            <a:r>
              <a:rPr lang="es-ES" sz="2400" dirty="0">
                <a:solidFill>
                  <a:schemeClr val="accent2"/>
                </a:solidFill>
              </a:rPr>
              <a:t>(</a:t>
            </a:r>
            <a:r>
              <a:rPr lang="es-ES" sz="2400" dirty="0" err="1">
                <a:solidFill>
                  <a:schemeClr val="accent2"/>
                </a:solidFill>
              </a:rPr>
              <a:t>a.begin</a:t>
            </a:r>
            <a:r>
              <a:rPr lang="es-ES" sz="2400" dirty="0">
                <a:solidFill>
                  <a:schemeClr val="accent2"/>
                </a:solidFill>
              </a:rPr>
              <a:t>(),</a:t>
            </a:r>
            <a:r>
              <a:rPr lang="es-ES" sz="2400" dirty="0" err="1">
                <a:solidFill>
                  <a:schemeClr val="accent2"/>
                </a:solidFill>
              </a:rPr>
              <a:t>a.end</a:t>
            </a:r>
            <a:r>
              <a:rPr lang="es-ES" sz="2400" dirty="0">
                <a:solidFill>
                  <a:schemeClr val="accent2"/>
                </a:solidFill>
              </a:rPr>
              <a:t>()); // Se borran todos los elementos entre la primera y la última posición. 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b="1" u="sng" dirty="0" err="1">
                <a:solidFill>
                  <a:schemeClr val="accent2"/>
                </a:solidFill>
              </a:rPr>
              <a:t>capacity</a:t>
            </a:r>
            <a:r>
              <a:rPr lang="es-ES" sz="2400" b="1" u="sng" dirty="0">
                <a:solidFill>
                  <a:schemeClr val="accent2"/>
                </a:solidFill>
              </a:rPr>
              <a:t>	</a:t>
            </a:r>
            <a:r>
              <a:rPr lang="es-ES" sz="2400" u="sng" dirty="0" err="1">
                <a:solidFill>
                  <a:schemeClr val="accent2"/>
                </a:solidFill>
              </a:rPr>
              <a:t>size_type</a:t>
            </a:r>
            <a:r>
              <a:rPr lang="es-ES" sz="2400" u="sng" dirty="0">
                <a:solidFill>
                  <a:schemeClr val="accent2"/>
                </a:solidFill>
              </a:rPr>
              <a:t> </a:t>
            </a:r>
            <a:r>
              <a:rPr lang="es-ES" sz="2400" u="sng" dirty="0" err="1">
                <a:solidFill>
                  <a:schemeClr val="accent2"/>
                </a:solidFill>
              </a:rPr>
              <a:t>capacity</a:t>
            </a:r>
            <a:r>
              <a:rPr lang="es-ES" sz="2400" u="sng" dirty="0">
                <a:solidFill>
                  <a:schemeClr val="accent2"/>
                </a:solidFill>
              </a:rPr>
              <a:t>() </a:t>
            </a:r>
            <a:r>
              <a:rPr lang="es-ES" sz="2400" u="sng" dirty="0" err="1">
                <a:solidFill>
                  <a:schemeClr val="accent2"/>
                </a:solidFill>
              </a:rPr>
              <a:t>const</a:t>
            </a:r>
            <a:br>
              <a:rPr lang="es-ES" sz="2400" u="sng" dirty="0">
                <a:solidFill>
                  <a:schemeClr val="accent2"/>
                </a:solidFill>
              </a:rPr>
            </a:br>
            <a:r>
              <a:rPr lang="es-ES" sz="2400" dirty="0">
                <a:solidFill>
                  <a:schemeClr val="accent2"/>
                </a:solidFill>
              </a:rPr>
              <a:t>Devuelve el número de elementos con que se ha creado el vector. Siempre es mayor o igual que </a:t>
            </a:r>
            <a:r>
              <a:rPr lang="es-ES" sz="2400" dirty="0" err="1">
                <a:solidFill>
                  <a:schemeClr val="accent2"/>
                </a:solidFill>
              </a:rPr>
              <a:t>size</a:t>
            </a:r>
            <a:r>
              <a:rPr lang="es-ES" sz="2400" dirty="0">
                <a:solidFill>
                  <a:schemeClr val="accent2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br>
              <a:rPr lang="es-ES" sz="2400" dirty="0">
                <a:solidFill>
                  <a:schemeClr val="accent2"/>
                </a:solidFill>
              </a:rPr>
            </a:br>
            <a:r>
              <a:rPr lang="es-ES" sz="2400" b="1" u="sng" dirty="0" err="1">
                <a:solidFill>
                  <a:schemeClr val="accent2"/>
                </a:solidFill>
              </a:rPr>
              <a:t>clear</a:t>
            </a:r>
            <a:r>
              <a:rPr lang="es-ES" sz="2400" b="1" u="sng" dirty="0">
                <a:solidFill>
                  <a:schemeClr val="accent2"/>
                </a:solidFill>
              </a:rPr>
              <a:t>	</a:t>
            </a:r>
            <a:r>
              <a:rPr lang="es-ES" sz="2400" u="sng" dirty="0" err="1">
                <a:solidFill>
                  <a:schemeClr val="accent2"/>
                </a:solidFill>
              </a:rPr>
              <a:t>void</a:t>
            </a:r>
            <a:r>
              <a:rPr lang="es-ES" sz="2400" u="sng" dirty="0">
                <a:solidFill>
                  <a:schemeClr val="accent2"/>
                </a:solidFill>
              </a:rPr>
              <a:t> </a:t>
            </a:r>
            <a:r>
              <a:rPr lang="es-ES" sz="2400" u="sng" dirty="0" err="1">
                <a:solidFill>
                  <a:schemeClr val="accent2"/>
                </a:solidFill>
              </a:rPr>
              <a:t>clear</a:t>
            </a:r>
            <a:r>
              <a:rPr lang="es-ES" sz="2400" u="sng" dirty="0">
                <a:solidFill>
                  <a:schemeClr val="accent2"/>
                </a:solidFill>
              </a:rPr>
              <a:t> ();</a:t>
            </a:r>
            <a:br>
              <a:rPr lang="es-ES" sz="2400" u="sng" dirty="0">
                <a:solidFill>
                  <a:schemeClr val="accent2"/>
                </a:solidFill>
              </a:rPr>
            </a:br>
            <a:r>
              <a:rPr lang="es-ES" sz="2400" dirty="0">
                <a:solidFill>
                  <a:schemeClr val="accent2"/>
                </a:solidFill>
              </a:rPr>
              <a:t>Borra todos los elementos de un vector.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 dirty="0">
                <a:solidFill>
                  <a:schemeClr val="accent2"/>
                </a:solidFill>
              </a:rPr>
              <a:t>	vector&lt;</a:t>
            </a:r>
            <a:r>
              <a:rPr lang="es-ES" sz="2400" dirty="0" err="1">
                <a:solidFill>
                  <a:schemeClr val="accent2"/>
                </a:solidFill>
              </a:rPr>
              <a:t>int</a:t>
            </a:r>
            <a:r>
              <a:rPr lang="es-ES" sz="2400" dirty="0">
                <a:solidFill>
                  <a:schemeClr val="accent2"/>
                </a:solidFill>
              </a:rPr>
              <a:t>&gt; a;.</a:t>
            </a:r>
            <a:br>
              <a:rPr lang="es-ES" sz="2400" dirty="0">
                <a:solidFill>
                  <a:schemeClr val="accent2"/>
                </a:solidFill>
              </a:rPr>
            </a:br>
            <a:r>
              <a:rPr lang="es-ES" sz="2400" dirty="0" err="1">
                <a:solidFill>
                  <a:schemeClr val="accent2"/>
                </a:solidFill>
              </a:rPr>
              <a:t>a.clear</a:t>
            </a:r>
            <a:r>
              <a:rPr lang="es-ES" sz="2400" dirty="0">
                <a:solidFill>
                  <a:schemeClr val="accent2"/>
                </a:solidFill>
              </a:rPr>
              <a:t>(); // Se borran todos los elementos. 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D882-1A44-4AA7-965C-6991A4DAC298}" type="slidenum">
              <a:rPr lang="es-ES">
                <a:solidFill>
                  <a:srgbClr val="000000"/>
                </a:solidFill>
              </a:rPr>
              <a:pPr/>
              <a:t>9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Miembros de vector III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400" b="1" dirty="0" err="1">
                <a:solidFill>
                  <a:schemeClr val="accent2"/>
                </a:solidFill>
              </a:rPr>
              <a:t>front</a:t>
            </a:r>
            <a:r>
              <a:rPr lang="es-ES" sz="2400" dirty="0">
                <a:solidFill>
                  <a:schemeClr val="accent2"/>
                </a:solidFill>
              </a:rPr>
              <a:t>() y </a:t>
            </a:r>
            <a:r>
              <a:rPr lang="es-ES" sz="2400" b="1" dirty="0">
                <a:solidFill>
                  <a:schemeClr val="accent2"/>
                </a:solidFill>
              </a:rPr>
              <a:t>back</a:t>
            </a:r>
            <a:r>
              <a:rPr lang="es-ES" sz="2400" dirty="0">
                <a:solidFill>
                  <a:schemeClr val="accent2"/>
                </a:solidFill>
              </a:rPr>
              <a:t>() nos devuelven el primer y el último elemento.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b="1" dirty="0" err="1">
                <a:solidFill>
                  <a:schemeClr val="accent2"/>
                </a:solidFill>
              </a:rPr>
              <a:t>resize</a:t>
            </a:r>
            <a:r>
              <a:rPr lang="es-ES" sz="2400" b="1" dirty="0">
                <a:solidFill>
                  <a:schemeClr val="accent2"/>
                </a:solidFill>
              </a:rPr>
              <a:t>(</a:t>
            </a:r>
            <a:r>
              <a:rPr lang="es-ES" sz="2400" b="1" dirty="0" err="1">
                <a:solidFill>
                  <a:schemeClr val="accent2"/>
                </a:solidFill>
              </a:rPr>
              <a:t>nuevo_tamaño</a:t>
            </a:r>
            <a:r>
              <a:rPr lang="es-ES" sz="2400" dirty="0">
                <a:solidFill>
                  <a:schemeClr val="accent2"/>
                </a:solidFill>
              </a:rPr>
              <a:t>): Redimensiona el vector.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b="1" dirty="0" err="1">
                <a:solidFill>
                  <a:schemeClr val="accent2"/>
                </a:solidFill>
              </a:rPr>
              <a:t>pop_back</a:t>
            </a:r>
            <a:r>
              <a:rPr lang="es-ES" sz="2400" dirty="0">
                <a:solidFill>
                  <a:schemeClr val="accent2"/>
                </a:solidFill>
              </a:rPr>
              <a:t>(): Nos permite eliminar el último elemento del vector. Con erase eliminamos un rango.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b="1" dirty="0">
                <a:solidFill>
                  <a:schemeClr val="accent2"/>
                </a:solidFill>
              </a:rPr>
              <a:t>Operadores de</a:t>
            </a:r>
            <a:r>
              <a:rPr lang="es-ES" sz="2400" dirty="0">
                <a:solidFill>
                  <a:schemeClr val="accent2"/>
                </a:solidFill>
              </a:rPr>
              <a:t> </a:t>
            </a:r>
            <a:r>
              <a:rPr lang="es-ES" sz="2400" b="1" dirty="0">
                <a:solidFill>
                  <a:schemeClr val="accent2"/>
                </a:solidFill>
              </a:rPr>
              <a:t>relación</a:t>
            </a:r>
            <a:r>
              <a:rPr lang="es-ES" sz="2400" dirty="0">
                <a:solidFill>
                  <a:schemeClr val="accent2"/>
                </a:solidFill>
              </a:rPr>
              <a:t>: También se puede aplicar entre objetos vector. &lt; ,&lt;=, &gt;, &gt;=, ==, !=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b="1" dirty="0">
                <a:solidFill>
                  <a:schemeClr val="accent2"/>
                </a:solidFill>
              </a:rPr>
              <a:t>Acceso a los elementos de un vector</a:t>
            </a:r>
            <a:r>
              <a:rPr lang="es-ES" sz="2400" dirty="0">
                <a:solidFill>
                  <a:schemeClr val="accent2"/>
                </a:solidFill>
              </a:rPr>
              <a:t>: mediante:</a:t>
            </a:r>
          </a:p>
          <a:p>
            <a:pPr lvl="1"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vector &lt;</a:t>
            </a:r>
            <a:r>
              <a:rPr lang="es-ES" sz="2000" dirty="0" err="1">
                <a:solidFill>
                  <a:schemeClr val="accent2"/>
                </a:solidFill>
              </a:rPr>
              <a:t>int</a:t>
            </a:r>
            <a:r>
              <a:rPr lang="es-ES" sz="2000" dirty="0">
                <a:solidFill>
                  <a:schemeClr val="accent2"/>
                </a:solidFill>
              </a:rPr>
              <a:t>&gt; v;</a:t>
            </a:r>
          </a:p>
          <a:p>
            <a:pPr lvl="1"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v.at(i) // Verifica el rango	v[i] // Sin verificación del rango.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1699</Words>
  <Application>Microsoft Office PowerPoint</Application>
  <PresentationFormat>Presentación en pantalla (4:3)</PresentationFormat>
  <Paragraphs>291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Tema de Office</vt:lpstr>
      <vt:lpstr>Diseño predeterminado</vt:lpstr>
      <vt:lpstr>STL Colecciones</vt:lpstr>
      <vt:lpstr>STL: Las clases Contenedoras</vt:lpstr>
      <vt:lpstr>Tipos de contenedores</vt:lpstr>
      <vt:lpstr>Vector</vt:lpstr>
      <vt:lpstr>Vector</vt:lpstr>
      <vt:lpstr>Vector</vt:lpstr>
      <vt:lpstr>Miembros de vector</vt:lpstr>
      <vt:lpstr>Miembros de vector II</vt:lpstr>
      <vt:lpstr>Miembros de vector III</vt:lpstr>
      <vt:lpstr>Miembros de vector IV</vt:lpstr>
      <vt:lpstr>Miembros de vector V</vt:lpstr>
      <vt:lpstr>Miembros de vector VI</vt:lpstr>
      <vt:lpstr>Iteradores</vt:lpstr>
      <vt:lpstr>Importante</vt:lpstr>
      <vt:lpstr>Map</vt:lpstr>
      <vt:lpstr>Map</vt:lpstr>
      <vt:lpstr>Miembros de map</vt:lpstr>
      <vt:lpstr>Miembros de map</vt:lpstr>
      <vt:lpstr>Ejemplo</vt:lpstr>
      <vt:lpstr>unordered_map</vt:lpstr>
      <vt:lpstr>Ver ejemplos</vt:lpstr>
      <vt:lpstr>Notas</vt:lpstr>
      <vt:lpstr>Notas I</vt:lpstr>
      <vt:lpstr>Notas II</vt:lpstr>
      <vt:lpstr>string</vt:lpstr>
      <vt:lpstr>Miembros de string</vt:lpstr>
      <vt:lpstr>Miembros de string II</vt:lpstr>
      <vt:lpstr>Miembros de string III</vt:lpstr>
      <vt:lpstr>Miembros de string IV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INVES_Propietario</dc:creator>
  <cp:lastModifiedBy>Antonio Espín Herranz</cp:lastModifiedBy>
  <cp:revision>21</cp:revision>
  <dcterms:created xsi:type="dcterms:W3CDTF">2014-06-21T06:36:47Z</dcterms:created>
  <dcterms:modified xsi:type="dcterms:W3CDTF">2019-09-06T08:50:00Z</dcterms:modified>
</cp:coreProperties>
</file>