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F0624-7DDD-4D56-8C63-9809D587B889}" type="datetimeFigureOut">
              <a:rPr lang="es-ES" smtClean="0"/>
              <a:t>05/09/2019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AB22E-B0E8-43A7-B7E5-1F6A99D54C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961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8909D-01C3-40D9-8577-5DD2A754D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28DCBB-FF16-435E-A0A4-72823038B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9A10DD-342F-418F-BF42-FC1410E8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7407-320E-4ACD-823E-D438D8861D1D}" type="datetime1">
              <a:rPr lang="es-ES" smtClean="0"/>
              <a:t>05/09/2019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911AEB-BFC7-4729-B716-4FBA4BDC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64DFF7-5B07-44D5-A3E7-504C7E3F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B62-08E2-4DF1-91C7-B05B033426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87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6B8F9-3473-4AB4-BDBA-7338E34C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6E235A-03C5-4C10-907F-72E9F71A4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58C1AF-84D8-430D-8292-DECD9BF1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172C-FE46-4040-8845-0A3941621E19}" type="datetime1">
              <a:rPr lang="es-ES" smtClean="0"/>
              <a:t>05/09/2019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E208EE-00E1-4E6D-8E4F-0017A376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A163B7-63BF-4277-BF91-C265B266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B62-08E2-4DF1-91C7-B05B033426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92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AB0206-4A2B-4EE2-9C03-4191235FA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918195-C6CA-41D2-A7E4-F76CAD0BE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10F134-6A95-4773-BE4B-33BB3EB1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A735-13A4-4FB0-AF08-69237823C181}" type="datetime1">
              <a:rPr lang="es-ES" smtClean="0"/>
              <a:t>05/09/2019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3BA0E6-A60F-4E90-A74E-87D92AAE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051B9F-4DBE-46AE-B5B0-D6C76DDD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B62-08E2-4DF1-91C7-B05B033426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761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7665F-121C-43FD-BFD1-E0E47BF3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DAEF4B-B3D3-4597-B5CC-28A8E8C49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038B90-0F1C-4876-BC7C-BC101A8D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4D3-42CA-421E-9FB0-40E386EBB2E0}" type="datetime1">
              <a:rPr lang="es-ES" smtClean="0"/>
              <a:t>05/09/2019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B0BEE5-E3F5-41FD-A213-3408EAD5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A54D59-154F-43F7-A7AA-A255D6ED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B62-08E2-4DF1-91C7-B05B033426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883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E60B5-0A23-49ED-BEA1-8C01ADEB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6F2537-06C4-4E5A-802F-2F6E5CF03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C6805C-929D-435E-A54E-2E52667C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EECB-2212-481B-9C29-9B52772B6A57}" type="datetime1">
              <a:rPr lang="es-ES" smtClean="0"/>
              <a:t>05/09/2019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C220BB-09BA-4101-AC59-B758DB57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68B306-0E7A-4410-8993-0169ED5B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B62-08E2-4DF1-91C7-B05B033426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58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AC9C3-386B-4E13-B9EC-84CE8862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6181BE-18AF-4938-8A3F-B0062360F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31484E-E3AF-4BBD-B16A-16F53FF2B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39A0DA-B7A7-48EF-9A69-93D8A3B9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3DAF-EA8D-4BEF-9ECA-C2E1CCFFBF2B}" type="datetime1">
              <a:rPr lang="es-ES" smtClean="0"/>
              <a:t>05/09/2019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7B81C5-05BB-44FD-885C-C140E964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11E9DD-7EED-4A5F-B98D-7AE4A983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B62-08E2-4DF1-91C7-B05B033426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015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DFB70-3930-4C0E-995C-8EFB99C7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CB0FBE-72EE-441F-BA7C-140414880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5953C0-0AFD-43B6-B364-8FE0458D2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5E2471-D3C7-4123-AA75-EB97445EC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43005D-2E60-4176-97EF-95C1D101C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93CA22-A7C1-4CF9-AAA9-75EEDFB4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0BC9-9206-4AC6-BB5A-2AF9DC5DCE8A}" type="datetime1">
              <a:rPr lang="es-ES" smtClean="0"/>
              <a:t>05/09/2019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AEDB41-57D2-4498-A24C-B5304527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BC9A9BF-B3E9-4BA0-BF3D-7AA71E3E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B62-08E2-4DF1-91C7-B05B033426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84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91D2F-70E9-4801-BE47-1650960A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BACC95-3593-4060-ABE7-6D9DF2FA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F9E8-15D3-4FF9-AE72-5A495E9B9FEB}" type="datetime1">
              <a:rPr lang="es-ES" smtClean="0"/>
              <a:t>05/09/2019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F6A35E-7A7E-41FA-9DB1-E94B5633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2F97F4-2388-47EA-91DE-01CA8927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B62-08E2-4DF1-91C7-B05B033426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57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1FB010-E92D-4462-A298-A6A3D662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BC57-76B4-4469-8EA2-0848E834C72C}" type="datetime1">
              <a:rPr lang="es-ES" smtClean="0"/>
              <a:t>05/09/2019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F5862F1-6200-44DD-960E-E9BBE11A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CDA849-6CC3-4A53-A134-1D9C2EC7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B62-08E2-4DF1-91C7-B05B033426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98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E14CB-3E76-4487-A96F-5E1CAEA8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DAC3BC-C31D-4F6D-978A-0571E11DD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9CFE2C-D4A7-459E-99EE-89E71C044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83008B-B255-4E14-B0A9-A509A508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B3E0-AD71-4D70-98A2-2078F615DDEA}" type="datetime1">
              <a:rPr lang="es-ES" smtClean="0"/>
              <a:t>05/09/2019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ECE537-31F4-4EC4-BD86-DB0E8488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1AFA28-962F-40A0-A200-7412D155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B62-08E2-4DF1-91C7-B05B033426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50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8F1A5-79CB-48CD-BA01-D97F039FE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D9236F-8EF8-48F5-808B-AF1CB9564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3E2822-A87B-4FA6-A83F-A6F13168D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5D10AE-6872-4B3A-A5C0-9F244538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1212-A606-4345-99AC-4A72C68C17EC}" type="datetime1">
              <a:rPr lang="es-ES" smtClean="0"/>
              <a:t>05/09/2019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5CED5B-4CB5-4CC2-BD80-3B9900A7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8AF6D6-6A17-4E6D-9857-3038A9B2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B62-08E2-4DF1-91C7-B05B033426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658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521E66-8820-4709-9209-0EFBDBA5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0FA7F3-035C-40C5-B9D1-B9EB7646F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D24E97-C62B-423F-9961-B59A35D64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3C2AE-45FD-4A79-8CD7-E0935F5F5A1A}" type="datetime1">
              <a:rPr lang="es-ES" smtClean="0"/>
              <a:t>05/09/2019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DADEF1-6EB9-49D2-BD3C-C9E0C0407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E886F7-3E19-4265-BB62-CDB4E57D7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2DB62-08E2-4DF1-91C7-B05B033426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277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iptutorial.com/es/cplusplus/example/1950/captura-generalizad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09526-1579-4481-A855-F57734B00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Funciones Lambda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2F9CC8-57AD-462E-8D80-5788D9B17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410144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B77B2-2424-46B7-8703-D71DBA2A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Cuerpo de la Función {}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852843-2E52-4A9E-936A-C943EA12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B62-08E2-4DF1-91C7-B05B0334262B}" type="slidenum">
              <a:rPr lang="es-ES" smtClean="0"/>
              <a:t>10</a:t>
            </a:fld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EC85F9D-36FD-4490-8BE1-E248859F0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objeto de resultado de una expresión lambda es un cierre , que se puede llamar usando el </a:t>
            </a:r>
            <a:r>
              <a:rPr lang="es-ES" b="1" dirty="0" err="1"/>
              <a:t>operator</a:t>
            </a:r>
            <a:r>
              <a:rPr lang="es-ES" b="1" dirty="0"/>
              <a:t>() </a:t>
            </a:r>
            <a:r>
              <a:rPr lang="es-ES" dirty="0"/>
              <a:t>(como con otros objetos de función):</a:t>
            </a:r>
          </a:p>
          <a:p>
            <a:endParaRPr lang="es-ES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b="1" dirty="0"/>
              <a:t>multiplier</a:t>
            </a:r>
            <a:r>
              <a:rPr lang="en-US" dirty="0"/>
              <a:t> = 5; </a:t>
            </a: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en-US" dirty="0" err="1">
                <a:solidFill>
                  <a:srgbClr val="FF0000"/>
                </a:solidFill>
              </a:rPr>
              <a:t>Captura</a:t>
            </a:r>
            <a:r>
              <a:rPr lang="en-US" dirty="0">
                <a:solidFill>
                  <a:srgbClr val="FF0000"/>
                </a:solidFill>
              </a:rPr>
              <a:t> por valor</a:t>
            </a:r>
          </a:p>
          <a:p>
            <a:pPr marL="0" indent="0">
              <a:buNone/>
            </a:pPr>
            <a:r>
              <a:rPr lang="en-US" dirty="0"/>
              <a:t>auto </a:t>
            </a:r>
            <a:r>
              <a:rPr lang="en-US" dirty="0" err="1"/>
              <a:t>timesFive</a:t>
            </a:r>
            <a:r>
              <a:rPr lang="en-US" dirty="0"/>
              <a:t> = [</a:t>
            </a:r>
            <a:r>
              <a:rPr lang="en-US" b="1" dirty="0"/>
              <a:t>multiplier</a:t>
            </a:r>
            <a:r>
              <a:rPr lang="en-US" dirty="0"/>
              <a:t>](int a) { return a * multiplier; }; </a:t>
            </a:r>
          </a:p>
          <a:p>
            <a:pPr marL="0" indent="0">
              <a:buNone/>
            </a:pP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timesFive</a:t>
            </a:r>
            <a:r>
              <a:rPr lang="en-US" dirty="0"/>
              <a:t>(2); </a:t>
            </a: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en-US" dirty="0" err="1">
                <a:solidFill>
                  <a:srgbClr val="FF0000"/>
                </a:solidFill>
              </a:rPr>
              <a:t>Imprime</a:t>
            </a:r>
            <a:r>
              <a:rPr lang="en-US" dirty="0">
                <a:solidFill>
                  <a:srgbClr val="FF0000"/>
                </a:solidFill>
              </a:rPr>
              <a:t> 10</a:t>
            </a:r>
          </a:p>
          <a:p>
            <a:pPr marL="0" indent="0">
              <a:buNone/>
            </a:pPr>
            <a:r>
              <a:rPr lang="en-US" dirty="0"/>
              <a:t>multiplier = 15;</a:t>
            </a:r>
          </a:p>
          <a:p>
            <a:pPr marL="0" indent="0">
              <a:buNone/>
            </a:pP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timesFive</a:t>
            </a:r>
            <a:r>
              <a:rPr lang="en-US" dirty="0"/>
              <a:t>(2); </a:t>
            </a: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en-US" dirty="0" err="1">
                <a:solidFill>
                  <a:srgbClr val="FF0000"/>
                </a:solidFill>
              </a:rPr>
              <a:t>Todavía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imprime</a:t>
            </a:r>
            <a:r>
              <a:rPr lang="en-US" dirty="0">
                <a:solidFill>
                  <a:srgbClr val="FF0000"/>
                </a:solidFill>
              </a:rPr>
              <a:t> 2*5 == 10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27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1C3D7-860C-45E5-85A6-DA284A92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 de Retorno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41AFCA-2968-4B8B-BD2B-E406C2205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 forma predeterminada, se deduce el tipo de retorno de una expresión lambda.</a:t>
            </a:r>
          </a:p>
          <a:p>
            <a:endParaRPr lang="es-ES" dirty="0"/>
          </a:p>
          <a:p>
            <a:r>
              <a:rPr lang="es-ES" dirty="0"/>
              <a:t>En este ejemplo, retorna un </a:t>
            </a:r>
            <a:r>
              <a:rPr lang="es-ES" dirty="0" err="1"/>
              <a:t>bool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/>
              <a:t>[](){ </a:t>
            </a:r>
            <a:r>
              <a:rPr lang="es-ES" dirty="0" err="1"/>
              <a:t>return</a:t>
            </a:r>
            <a:r>
              <a:rPr lang="es-ES" dirty="0"/>
              <a:t> true; };</a:t>
            </a:r>
          </a:p>
          <a:p>
            <a:endParaRPr lang="es-ES" dirty="0"/>
          </a:p>
          <a:p>
            <a:r>
              <a:rPr lang="es-ES" dirty="0"/>
              <a:t>También puede especificar manualmente el tipo de retorno usando la siguiente sintaxis:</a:t>
            </a:r>
          </a:p>
          <a:p>
            <a:pPr marL="457200" lvl="1" indent="0">
              <a:buNone/>
            </a:pPr>
            <a:r>
              <a:rPr lang="es-ES" dirty="0"/>
              <a:t>[]() -&gt; </a:t>
            </a:r>
            <a:r>
              <a:rPr lang="es-ES" dirty="0" err="1"/>
              <a:t>bool</a:t>
            </a:r>
            <a:r>
              <a:rPr lang="es-ES" dirty="0"/>
              <a:t> { </a:t>
            </a:r>
            <a:r>
              <a:rPr lang="es-ES" dirty="0" err="1"/>
              <a:t>return</a:t>
            </a:r>
            <a:r>
              <a:rPr lang="es-ES" dirty="0"/>
              <a:t> true; };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F7F032-6CFD-4606-BD5E-7590F52A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B62-08E2-4DF1-91C7-B05B0334262B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362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B247F-54DE-44CC-BF98-3EB42538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lang="es-ES" dirty="0"/>
              <a:t>Lambda mutable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DA74AC-600C-42C5-86FD-631D36ECE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467" y="1325562"/>
            <a:ext cx="11091333" cy="5329237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Los objetos capturados por valor en la lambda son, por defecto, inmutables. </a:t>
            </a:r>
          </a:p>
          <a:p>
            <a:r>
              <a:rPr lang="es-ES" dirty="0"/>
              <a:t>Esto se debe a que el </a:t>
            </a:r>
            <a:r>
              <a:rPr lang="es-ES" dirty="0" err="1"/>
              <a:t>operator</a:t>
            </a:r>
            <a:r>
              <a:rPr lang="es-ES" dirty="0"/>
              <a:t>() del objeto de cierre generado es </a:t>
            </a:r>
            <a:r>
              <a:rPr lang="es-ES" dirty="0" err="1"/>
              <a:t>const</a:t>
            </a:r>
            <a:r>
              <a:rPr lang="es-ES" dirty="0"/>
              <a:t> de forma predeterminada.</a:t>
            </a:r>
          </a:p>
          <a:p>
            <a:endParaRPr lang="es-ES" dirty="0"/>
          </a:p>
          <a:p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en-US" dirty="0" err="1">
                <a:solidFill>
                  <a:srgbClr val="FF0000"/>
                </a:solidFill>
              </a:rPr>
              <a:t>Falla</a:t>
            </a:r>
            <a:r>
              <a:rPr lang="en-US" dirty="0">
                <a:solidFill>
                  <a:srgbClr val="FF0000"/>
                </a:solidFill>
              </a:rPr>
              <a:t> al </a:t>
            </a:r>
            <a:r>
              <a:rPr lang="en-US" dirty="0" err="1">
                <a:solidFill>
                  <a:srgbClr val="FF0000"/>
                </a:solidFill>
              </a:rPr>
              <a:t>compilar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porque</a:t>
            </a:r>
            <a:r>
              <a:rPr lang="en-US" dirty="0">
                <a:solidFill>
                  <a:srgbClr val="FF0000"/>
                </a:solidFill>
              </a:rPr>
              <a:t> ++c </a:t>
            </a:r>
            <a:r>
              <a:rPr lang="en-US" dirty="0" err="1">
                <a:solidFill>
                  <a:srgbClr val="FF0000"/>
                </a:solidFill>
              </a:rPr>
              <a:t>intenta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modificar</a:t>
            </a:r>
            <a:r>
              <a:rPr lang="en-US" dirty="0">
                <a:solidFill>
                  <a:srgbClr val="FF0000"/>
                </a:solidFill>
              </a:rPr>
              <a:t> el </a:t>
            </a:r>
            <a:r>
              <a:rPr lang="en-US" dirty="0" err="1">
                <a:solidFill>
                  <a:srgbClr val="FF0000"/>
                </a:solidFill>
              </a:rPr>
              <a:t>estado</a:t>
            </a:r>
            <a:r>
              <a:rPr lang="en-US" dirty="0">
                <a:solidFill>
                  <a:srgbClr val="FF0000"/>
                </a:solidFill>
              </a:rPr>
              <a:t> de la lambda.</a:t>
            </a:r>
          </a:p>
          <a:p>
            <a:r>
              <a:rPr lang="en-US" dirty="0"/>
              <a:t>auto </a:t>
            </a:r>
            <a:r>
              <a:rPr lang="en-US" dirty="0" err="1"/>
              <a:t>func</a:t>
            </a:r>
            <a:r>
              <a:rPr lang="en-US" dirty="0"/>
              <a:t> = [c = 0](){++c; std::</a:t>
            </a:r>
            <a:r>
              <a:rPr lang="en-US" dirty="0" err="1"/>
              <a:t>cout</a:t>
            </a:r>
            <a:r>
              <a:rPr lang="en-US" dirty="0"/>
              <a:t> &lt;&lt; c;};  </a:t>
            </a:r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el </a:t>
            </a:r>
            <a:r>
              <a:rPr lang="en-US" dirty="0" err="1"/>
              <a:t>modificador</a:t>
            </a:r>
            <a:r>
              <a:rPr lang="en-US" dirty="0"/>
              <a:t> </a:t>
            </a:r>
            <a:r>
              <a:rPr lang="en-US" b="1" dirty="0"/>
              <a:t>mutable</a:t>
            </a:r>
            <a:r>
              <a:rPr lang="en-US" dirty="0"/>
              <a:t>.</a:t>
            </a:r>
          </a:p>
          <a:p>
            <a:r>
              <a:rPr lang="en-US" dirty="0"/>
              <a:t>auto </a:t>
            </a:r>
            <a:r>
              <a:rPr lang="en-US" dirty="0" err="1"/>
              <a:t>func</a:t>
            </a:r>
            <a:r>
              <a:rPr lang="en-US" dirty="0"/>
              <a:t> = [c = 0]() </a:t>
            </a:r>
            <a:r>
              <a:rPr lang="en-US" b="1" dirty="0"/>
              <a:t>mutable</a:t>
            </a:r>
            <a:r>
              <a:rPr lang="en-US" dirty="0"/>
              <a:t> {++c; std::</a:t>
            </a:r>
            <a:r>
              <a:rPr lang="en-US" dirty="0" err="1"/>
              <a:t>cout</a:t>
            </a:r>
            <a:r>
              <a:rPr lang="en-US" dirty="0"/>
              <a:t> &lt;&lt; c;};</a:t>
            </a:r>
          </a:p>
          <a:p>
            <a:endParaRPr lang="en-US" dirty="0"/>
          </a:p>
          <a:p>
            <a:r>
              <a:rPr lang="en-US" dirty="0"/>
              <a:t>Si se </a:t>
            </a:r>
            <a:r>
              <a:rPr lang="en-US" dirty="0" err="1"/>
              <a:t>indicara</a:t>
            </a:r>
            <a:r>
              <a:rPr lang="en-US" dirty="0"/>
              <a:t> el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retorno</a:t>
            </a:r>
            <a:r>
              <a:rPr lang="en-US" dirty="0"/>
              <a:t>, </a:t>
            </a:r>
            <a:r>
              <a:rPr lang="en-US" dirty="0" err="1"/>
              <a:t>quedaría</a:t>
            </a:r>
            <a:r>
              <a:rPr lang="en-US" dirty="0"/>
              <a:t> </a:t>
            </a:r>
            <a:r>
              <a:rPr lang="en-US" dirty="0" err="1"/>
              <a:t>así</a:t>
            </a:r>
            <a:r>
              <a:rPr lang="en-US" dirty="0"/>
              <a:t>:</a:t>
            </a:r>
          </a:p>
          <a:p>
            <a:r>
              <a:rPr lang="en-US" dirty="0"/>
              <a:t>auto </a:t>
            </a:r>
            <a:r>
              <a:rPr lang="en-US" dirty="0" err="1"/>
              <a:t>func</a:t>
            </a:r>
            <a:r>
              <a:rPr lang="en-US" dirty="0"/>
              <a:t> = [c = 0]() </a:t>
            </a:r>
            <a:r>
              <a:rPr lang="en-US" b="1" dirty="0"/>
              <a:t>mutable -&gt; int </a:t>
            </a:r>
            <a:r>
              <a:rPr lang="en-US" dirty="0"/>
              <a:t>{++c; std::</a:t>
            </a:r>
            <a:r>
              <a:rPr lang="en-US" dirty="0" err="1"/>
              <a:t>cout</a:t>
            </a:r>
            <a:r>
              <a:rPr lang="en-US" dirty="0"/>
              <a:t> &lt;&lt; c; return c;};</a:t>
            </a: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45C49D-2454-4842-B223-165B1BE9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B62-08E2-4DF1-91C7-B05B0334262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59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191D1-9292-48F6-9F31-40C3E086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uso de Lambdas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B6F1D6-3FDB-42FE-8E9D-FBC98906E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std::vector&lt;int&gt; </a:t>
            </a:r>
            <a:r>
              <a:rPr lang="en-US" dirty="0" err="1"/>
              <a:t>vec</a:t>
            </a:r>
            <a:r>
              <a:rPr lang="en-US" dirty="0"/>
              <a:t>{ 1, 2, 3, 4, 5 };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en-US" dirty="0" err="1">
                <a:solidFill>
                  <a:srgbClr val="FF0000"/>
                </a:solidFill>
              </a:rPr>
              <a:t>Encuentra</a:t>
            </a:r>
            <a:r>
              <a:rPr lang="en-US" dirty="0">
                <a:solidFill>
                  <a:srgbClr val="FF0000"/>
                </a:solidFill>
              </a:rPr>
              <a:t> un </a:t>
            </a:r>
            <a:r>
              <a:rPr lang="en-US" dirty="0" err="1">
                <a:solidFill>
                  <a:srgbClr val="FF0000"/>
                </a:solidFill>
              </a:rPr>
              <a:t>número</a:t>
            </a:r>
            <a:r>
              <a:rPr lang="en-US" dirty="0">
                <a:solidFill>
                  <a:srgbClr val="FF0000"/>
                </a:solidFill>
              </a:rPr>
              <a:t> que sea </a:t>
            </a:r>
            <a:r>
              <a:rPr lang="en-US" dirty="0" err="1">
                <a:solidFill>
                  <a:srgbClr val="FF0000"/>
                </a:solidFill>
              </a:rPr>
              <a:t>menor</a:t>
            </a:r>
            <a:r>
              <a:rPr lang="en-US" dirty="0">
                <a:solidFill>
                  <a:srgbClr val="FF0000"/>
                </a:solidFill>
              </a:rPr>
              <a:t> que una entrada dada.</a:t>
            </a:r>
          </a:p>
          <a:p>
            <a:r>
              <a:rPr lang="en-US" dirty="0"/>
              <a:t>int threshold = 10;</a:t>
            </a:r>
          </a:p>
          <a:p>
            <a:r>
              <a:rPr lang="en-US" dirty="0"/>
              <a:t>auto it = std::</a:t>
            </a:r>
            <a:r>
              <a:rPr lang="en-US" dirty="0" err="1"/>
              <a:t>find_if</a:t>
            </a:r>
            <a:r>
              <a:rPr lang="en-US" dirty="0"/>
              <a:t>(</a:t>
            </a:r>
            <a:r>
              <a:rPr lang="en-US" dirty="0" err="1"/>
              <a:t>vec.begin</a:t>
            </a:r>
            <a:r>
              <a:rPr lang="en-US" dirty="0"/>
              <a:t>(), </a:t>
            </a:r>
            <a:r>
              <a:rPr lang="en-US" dirty="0" err="1"/>
              <a:t>vec.end</a:t>
            </a:r>
            <a:r>
              <a:rPr lang="en-US" dirty="0"/>
              <a:t>(), [threshold](int value) { return value &lt; threshold; });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D0890D-7BEA-4C96-9E95-21D3E968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B62-08E2-4DF1-91C7-B05B0334262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821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3C4D9-9A01-4494-8F4F-A97E3439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Captura generalizada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60564E-0356-42A2-8A06-608A3C8A0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https://riptutorial.com/es/cplusplus/example/1950/captura-generalizada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A95B48-8096-4B2F-B9BA-CB3C090C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B62-08E2-4DF1-91C7-B05B0334262B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819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513B3-4B12-49A7-AD96-040E5B08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Lambda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4628D6-79A9-4B03-A3C0-EF3B554DB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9908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Desde C ++ 11, una función lambda, a menudo denominado un </a:t>
            </a:r>
            <a:r>
              <a:rPr lang="es-ES" i="1" dirty="0"/>
              <a:t>lambda</a:t>
            </a:r>
            <a:r>
              <a:rPr lang="es-ES" dirty="0"/>
              <a:t>: es una forma cómoda de definir un objeto de función anónima (un </a:t>
            </a:r>
            <a:r>
              <a:rPr lang="es-ES" i="1" dirty="0"/>
              <a:t>cierre - </a:t>
            </a:r>
            <a:r>
              <a:rPr lang="es-ES" i="1" dirty="0" err="1"/>
              <a:t>closure</a:t>
            </a:r>
            <a:r>
              <a:rPr lang="es-ES" dirty="0"/>
              <a:t>) en la ubicación donde se invoca o se pasa como argumento para una función. </a:t>
            </a:r>
          </a:p>
          <a:p>
            <a:pPr lvl="1"/>
            <a:r>
              <a:rPr lang="es-ES" dirty="0"/>
              <a:t>También se pueden definir con un nombre.</a:t>
            </a:r>
          </a:p>
          <a:p>
            <a:pPr lvl="1"/>
            <a:r>
              <a:rPr lang="es-ES" dirty="0"/>
              <a:t>En C++17 se puede utilizar auto en el tipo devuelto y en los parámetros recibidos.</a:t>
            </a:r>
          </a:p>
          <a:p>
            <a:pPr lvl="1"/>
            <a:r>
              <a:rPr lang="es-ES" dirty="0"/>
              <a:t>Las funciones lambda se crean en tiempo de ejecución.</a:t>
            </a:r>
          </a:p>
          <a:p>
            <a:endParaRPr lang="es-ES" dirty="0"/>
          </a:p>
          <a:p>
            <a:r>
              <a:rPr lang="es-ES" dirty="0"/>
              <a:t>Normalmente, las lambdas se usan para encapsular unas líneas de código que se pasan a algoritmos o métodos asincrónicos. </a:t>
            </a:r>
          </a:p>
          <a:p>
            <a:endParaRPr lang="es-ES" dirty="0"/>
          </a:p>
          <a:p>
            <a:r>
              <a:rPr lang="es-ES" dirty="0"/>
              <a:t>Las funciones Lambda se pueden almacenar dentro de colecciones tipo vector o </a:t>
            </a:r>
            <a:r>
              <a:rPr lang="es-ES" dirty="0" err="1"/>
              <a:t>map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3BD86B-2784-4DA3-A091-EEE707AC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B62-08E2-4DF1-91C7-B05B0334262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916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2CAD6-2DBE-422C-BAFD-8DD069F0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4430BE-9326-4EFB-9D0C-85161D5C4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4508"/>
          </a:xfrm>
        </p:spPr>
        <p:txBody>
          <a:bodyPr>
            <a:normAutofit/>
          </a:bodyPr>
          <a:lstStyle/>
          <a:p>
            <a:r>
              <a:rPr lang="es-ES" dirty="0"/>
              <a:t>Se define una función lambda en la llamada a la función </a:t>
            </a:r>
            <a:r>
              <a:rPr lang="es-ES" dirty="0" err="1"/>
              <a:t>sort</a:t>
            </a:r>
            <a:r>
              <a:rPr lang="es-ES" dirty="0"/>
              <a:t> que ordena un array de </a:t>
            </a:r>
            <a:r>
              <a:rPr lang="es-ES" dirty="0" err="1"/>
              <a:t>float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algorithm</a:t>
            </a:r>
            <a:r>
              <a:rPr lang="es-ES" dirty="0"/>
              <a:t>&gt; 	</a:t>
            </a:r>
          </a:p>
          <a:p>
            <a:pPr marL="457200" lvl="1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cmath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abssort</a:t>
            </a:r>
            <a:r>
              <a:rPr lang="es-ES" dirty="0"/>
              <a:t>(</a:t>
            </a:r>
            <a:r>
              <a:rPr lang="es-ES" dirty="0" err="1"/>
              <a:t>float</a:t>
            </a:r>
            <a:r>
              <a:rPr lang="es-ES" dirty="0"/>
              <a:t>* x, </a:t>
            </a:r>
            <a:r>
              <a:rPr lang="es-ES" dirty="0" err="1"/>
              <a:t>unsigned</a:t>
            </a:r>
            <a:r>
              <a:rPr lang="es-ES" dirty="0"/>
              <a:t> n) { </a:t>
            </a:r>
          </a:p>
          <a:p>
            <a:pPr marL="914400" lvl="2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sort</a:t>
            </a:r>
            <a:r>
              <a:rPr lang="es-ES" dirty="0"/>
              <a:t>(x, x + n, </a:t>
            </a:r>
          </a:p>
          <a:p>
            <a:pPr marL="1371600" lvl="3" indent="0">
              <a:buNone/>
            </a:pPr>
            <a:r>
              <a:rPr lang="es-ES" dirty="0">
                <a:solidFill>
                  <a:srgbClr val="FF0000"/>
                </a:solidFill>
              </a:rPr>
              <a:t>// Inicio de la función</a:t>
            </a:r>
          </a:p>
          <a:p>
            <a:pPr marL="1371600" lvl="3" indent="0">
              <a:buNone/>
            </a:pPr>
            <a:r>
              <a:rPr lang="es-ES" dirty="0"/>
              <a:t>[](</a:t>
            </a:r>
            <a:r>
              <a:rPr lang="es-ES" dirty="0" err="1"/>
              <a:t>float</a:t>
            </a:r>
            <a:r>
              <a:rPr lang="es-ES" dirty="0"/>
              <a:t> a, </a:t>
            </a:r>
            <a:r>
              <a:rPr lang="es-ES" dirty="0" err="1"/>
              <a:t>float</a:t>
            </a:r>
            <a:r>
              <a:rPr lang="es-ES" dirty="0"/>
              <a:t> b) { </a:t>
            </a:r>
          </a:p>
          <a:p>
            <a:pPr marL="1371600" lvl="3" indent="0">
              <a:buNone/>
            </a:pPr>
            <a:r>
              <a:rPr lang="es-ES" dirty="0" err="1"/>
              <a:t>return</a:t>
            </a:r>
            <a:r>
              <a:rPr lang="es-ES" dirty="0"/>
              <a:t> 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abs</a:t>
            </a:r>
            <a:r>
              <a:rPr lang="es-ES" dirty="0"/>
              <a:t>(a) 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abs</a:t>
            </a:r>
            <a:r>
              <a:rPr lang="es-ES" dirty="0"/>
              <a:t>(b)); </a:t>
            </a:r>
          </a:p>
          <a:p>
            <a:pPr marL="1371600" lvl="3" indent="0">
              <a:buNone/>
            </a:pPr>
            <a:r>
              <a:rPr lang="es-ES" dirty="0"/>
              <a:t>} </a:t>
            </a:r>
            <a:r>
              <a:rPr lang="es-ES" dirty="0">
                <a:solidFill>
                  <a:srgbClr val="FF0000"/>
                </a:solidFill>
              </a:rPr>
              <a:t>// fin de la lambda</a:t>
            </a:r>
          </a:p>
          <a:p>
            <a:pPr marL="914400" lvl="2" indent="0">
              <a:buNone/>
            </a:pPr>
            <a:r>
              <a:rPr lang="es-ES" dirty="0"/>
              <a:t>); 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D8CA63-418A-4867-8BBE-22D747BB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B62-08E2-4DF1-91C7-B05B0334262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51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972F3-739C-4556-BEBB-34382816E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Partes de la función Lambda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C3A604-D4A1-4184-8E00-1E14FD0DA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Hay 3 partes en una lambda:</a:t>
            </a:r>
          </a:p>
          <a:p>
            <a:pPr lvl="1"/>
            <a:r>
              <a:rPr lang="es-ES" dirty="0"/>
              <a:t>Lista de captura</a:t>
            </a:r>
          </a:p>
          <a:p>
            <a:pPr lvl="1"/>
            <a:r>
              <a:rPr lang="es-ES" dirty="0"/>
              <a:t>Lista de parámetros (opcional).</a:t>
            </a:r>
          </a:p>
          <a:p>
            <a:pPr lvl="1"/>
            <a:r>
              <a:rPr lang="es-ES" dirty="0"/>
              <a:t>Cuerpo de la función</a:t>
            </a:r>
          </a:p>
          <a:p>
            <a:endParaRPr lang="es-ES" dirty="0"/>
          </a:p>
          <a:p>
            <a:r>
              <a:rPr lang="es-ES" dirty="0"/>
              <a:t>Las 3 partes pueden estar vacías:</a:t>
            </a:r>
          </a:p>
          <a:p>
            <a:r>
              <a:rPr lang="es-ES" dirty="0"/>
              <a:t>[](){}</a:t>
            </a:r>
          </a:p>
          <a:p>
            <a:pPr lvl="1"/>
            <a:r>
              <a:rPr lang="es-ES" dirty="0"/>
              <a:t>Lambda vacía, que no recibe parámetros, no devuelve nada.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107A1F-EFE2-45EE-8B78-08E1291A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B62-08E2-4DF1-91C7-B05B0334262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05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5B355-02F9-400B-AB87-4FB644E9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 de Captura []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EC6AC3-D92D-43F7-976B-8F16F4C89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/>
          <a:lstStyle/>
          <a:p>
            <a:r>
              <a:rPr lang="es-ES" dirty="0"/>
              <a:t>Por defecto, </a:t>
            </a:r>
            <a:r>
              <a:rPr lang="es-ES" b="1" dirty="0"/>
              <a:t>no se puede acceder a las variables del ámbito adjunto </a:t>
            </a:r>
            <a:r>
              <a:rPr lang="es-ES" dirty="0"/>
              <a:t>por un lambda. </a:t>
            </a:r>
          </a:p>
          <a:p>
            <a:endParaRPr lang="es-ES" dirty="0"/>
          </a:p>
          <a:p>
            <a:r>
              <a:rPr lang="es-ES" dirty="0"/>
              <a:t>Capturar una variable lo hace accesible dentro de la lambda, ya sea como una </a:t>
            </a:r>
            <a:r>
              <a:rPr lang="es-ES" b="1" dirty="0"/>
              <a:t>copia</a:t>
            </a:r>
            <a:r>
              <a:rPr lang="es-ES" dirty="0"/>
              <a:t> o como una </a:t>
            </a:r>
            <a:r>
              <a:rPr lang="es-ES" b="1" dirty="0"/>
              <a:t>referencia</a:t>
            </a:r>
            <a:r>
              <a:rPr lang="es-ES" dirty="0"/>
              <a:t> . </a:t>
            </a:r>
          </a:p>
          <a:p>
            <a:endParaRPr lang="es-ES" dirty="0"/>
          </a:p>
          <a:p>
            <a:r>
              <a:rPr lang="es-ES" dirty="0"/>
              <a:t>Las variables capturadas se convierten en parte de la lambda; en contraste con los argumentos de la función, no se tienen que pasar al llamar a lambda.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8611F7-8B0D-4F30-B26D-432662A1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B62-08E2-4DF1-91C7-B05B0334262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777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609A2-D009-4687-95C8-288D5C59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54311-EA59-4DEF-B34D-90AFE29A2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6557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// Define una variable int, </a:t>
            </a:r>
            <a:r>
              <a:rPr lang="en-US" dirty="0" err="1">
                <a:solidFill>
                  <a:srgbClr val="FF0000"/>
                </a:solidFill>
              </a:rPr>
              <a:t>fuera</a:t>
            </a:r>
            <a:r>
              <a:rPr lang="en-US" dirty="0">
                <a:solidFill>
                  <a:srgbClr val="FF0000"/>
                </a:solidFill>
              </a:rPr>
              <a:t> de la lambda</a:t>
            </a:r>
          </a:p>
          <a:p>
            <a:pPr marL="0" indent="0">
              <a:buNone/>
            </a:pPr>
            <a:r>
              <a:rPr lang="en-US" dirty="0"/>
              <a:t>int a =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// Error: 'a’ no es </a:t>
            </a:r>
            <a:r>
              <a:rPr lang="en-US" dirty="0" err="1">
                <a:solidFill>
                  <a:srgbClr val="FF0000"/>
                </a:solidFill>
              </a:rPr>
              <a:t>accesible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auto f = []()   { return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*9; };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// OK, se </a:t>
            </a:r>
            <a:r>
              <a:rPr lang="en-US" dirty="0" err="1">
                <a:solidFill>
                  <a:srgbClr val="FF0000"/>
                </a:solidFill>
              </a:rPr>
              <a:t>captura</a:t>
            </a:r>
            <a:r>
              <a:rPr lang="en-US" dirty="0">
                <a:solidFill>
                  <a:srgbClr val="FF0000"/>
                </a:solidFill>
              </a:rPr>
              <a:t> ‘a’ </a:t>
            </a:r>
            <a:r>
              <a:rPr lang="en-US" b="1" dirty="0">
                <a:solidFill>
                  <a:srgbClr val="FF0000"/>
                </a:solidFill>
              </a:rPr>
              <a:t>por valor</a:t>
            </a:r>
          </a:p>
          <a:p>
            <a:pPr marL="0" indent="0">
              <a:buNone/>
            </a:pPr>
            <a:r>
              <a:rPr lang="en-US" dirty="0"/>
              <a:t>auto f = </a:t>
            </a:r>
            <a:r>
              <a:rPr lang="en-US" b="1" dirty="0"/>
              <a:t>[a]</a:t>
            </a:r>
            <a:r>
              <a:rPr lang="en-US" dirty="0"/>
              <a:t>()  { return a*9; };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// OK, 'a’ </a:t>
            </a:r>
            <a:r>
              <a:rPr lang="en-US" dirty="0" err="1">
                <a:solidFill>
                  <a:srgbClr val="FF0000"/>
                </a:solidFill>
              </a:rPr>
              <a:t>capturada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por </a:t>
            </a:r>
            <a:r>
              <a:rPr lang="en-US" b="1" dirty="0" err="1">
                <a:solidFill>
                  <a:srgbClr val="FF0000"/>
                </a:solidFill>
              </a:rPr>
              <a:t>referencia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auto f = </a:t>
            </a:r>
            <a:r>
              <a:rPr lang="en-US" b="1" dirty="0"/>
              <a:t>[&amp;a]</a:t>
            </a:r>
            <a:r>
              <a:rPr lang="en-US" dirty="0"/>
              <a:t>() { return a++; };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en-US" dirty="0" err="1">
                <a:solidFill>
                  <a:srgbClr val="FF0000"/>
                </a:solidFill>
              </a:rPr>
              <a:t>Llamada</a:t>
            </a:r>
            <a:r>
              <a:rPr lang="en-US" dirty="0">
                <a:solidFill>
                  <a:srgbClr val="FF0000"/>
                </a:solidFill>
              </a:rPr>
              <a:t> a la Lambda, sin </a:t>
            </a:r>
            <a:r>
              <a:rPr lang="en-US" dirty="0" err="1">
                <a:solidFill>
                  <a:srgbClr val="FF0000"/>
                </a:solidFill>
              </a:rPr>
              <a:t>parámetros</a:t>
            </a:r>
            <a:r>
              <a:rPr lang="en-US" dirty="0">
                <a:solidFill>
                  <a:srgbClr val="FF0000"/>
                </a:solidFill>
              </a:rPr>
              <a:t>.                                </a:t>
            </a:r>
          </a:p>
          <a:p>
            <a:pPr marL="0" indent="0">
              <a:buNone/>
            </a:pPr>
            <a:r>
              <a:rPr lang="en-US" dirty="0"/>
              <a:t>auto b = f();                   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4B01CE-4493-499E-9EB4-32D36342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B62-08E2-4DF1-91C7-B05B0334262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119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46DD2-E6B3-43B2-B0B4-CDB6E8A1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 de Parámetros 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A5F776-6565-4784-A362-8C2C14055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Si la lambda no toma argumentos, estos paréntesis se pueden omitir (excepto si necesita declarar la lambda mutable ). </a:t>
            </a:r>
          </a:p>
          <a:p>
            <a:endParaRPr lang="es-ES" sz="3200" dirty="0"/>
          </a:p>
          <a:p>
            <a:r>
              <a:rPr lang="es-ES" sz="3200" dirty="0"/>
              <a:t>Estas dos lambdas son equivalentes: (con paréntesis y sin paréntesis)</a:t>
            </a:r>
          </a:p>
          <a:p>
            <a:pPr lvl="1"/>
            <a:r>
              <a:rPr lang="es-ES" sz="3200" dirty="0"/>
              <a:t>auto </a:t>
            </a:r>
            <a:r>
              <a:rPr lang="es-ES" sz="3200" dirty="0" err="1"/>
              <a:t>call_foo</a:t>
            </a:r>
            <a:r>
              <a:rPr lang="es-ES" sz="3200" dirty="0"/>
              <a:t>  = [x](){ </a:t>
            </a:r>
            <a:r>
              <a:rPr lang="es-ES" sz="3200" dirty="0" err="1"/>
              <a:t>x.foo</a:t>
            </a:r>
            <a:r>
              <a:rPr lang="es-ES" sz="3200" dirty="0"/>
              <a:t>(); };</a:t>
            </a:r>
          </a:p>
          <a:p>
            <a:pPr lvl="1"/>
            <a:r>
              <a:rPr lang="es-ES" sz="3200" dirty="0"/>
              <a:t>auto call_foo2 = [x]{ </a:t>
            </a:r>
            <a:r>
              <a:rPr lang="es-ES" sz="3200" dirty="0" err="1"/>
              <a:t>x.foo</a:t>
            </a:r>
            <a:r>
              <a:rPr lang="es-ES" sz="3200" dirty="0"/>
              <a:t>(); };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AE9080-3D25-4663-A6BE-8AA848A3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B62-08E2-4DF1-91C7-B05B0334262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34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6D233-F237-4BC0-A43D-B4DB4AFD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 de Parámetros 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5E6B77-8A55-4FB1-AD30-51FBCD1FD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En C ++ 14 y 17</a:t>
            </a:r>
          </a:p>
          <a:p>
            <a:endParaRPr lang="es-ES" dirty="0"/>
          </a:p>
          <a:p>
            <a:r>
              <a:rPr lang="es-ES" dirty="0"/>
              <a:t>La lista de parámetros puede usar el tipo de marcador de posición </a:t>
            </a:r>
            <a:r>
              <a:rPr lang="es-ES" b="1" dirty="0"/>
              <a:t>auto</a:t>
            </a:r>
            <a:r>
              <a:rPr lang="es-ES" dirty="0"/>
              <a:t> lugar de los tipos reales. </a:t>
            </a:r>
          </a:p>
          <a:p>
            <a:endParaRPr lang="es-ES" dirty="0"/>
          </a:p>
          <a:p>
            <a:r>
              <a:rPr lang="es-ES" dirty="0"/>
              <a:t>Al hacerlo, este argumento se comporta como un parámetro de plantilla de una plantilla de función. </a:t>
            </a:r>
          </a:p>
          <a:p>
            <a:endParaRPr lang="es-ES" dirty="0"/>
          </a:p>
          <a:p>
            <a:r>
              <a:rPr lang="es-ES" dirty="0"/>
              <a:t>Las siguientes lambdas son equivalentes cuando desea ordenar un vector en código genérico: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C5A60E-CFFE-4406-84FC-404F6AF6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B62-08E2-4DF1-91C7-B05B0334262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19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4152A-CCF1-494C-BDAF-03967C51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22867"/>
          </a:xfrm>
        </p:spPr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3CEBA-BCF2-48FD-97FB-45CA01F94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067"/>
            <a:ext cx="10515600" cy="5571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auto sort_cpp11 = []</a:t>
            </a:r>
          </a:p>
          <a:p>
            <a:pPr marL="0" indent="0">
              <a:buNone/>
            </a:pPr>
            <a:r>
              <a:rPr lang="es-ES" dirty="0"/>
              <a:t>(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::vector&lt;T&gt;::</a:t>
            </a:r>
            <a:r>
              <a:rPr lang="es-ES" dirty="0" err="1"/>
              <a:t>const_reference</a:t>
            </a:r>
            <a:r>
              <a:rPr lang="es-ES" dirty="0"/>
              <a:t> </a:t>
            </a:r>
            <a:r>
              <a:rPr lang="es-ES" dirty="0" err="1"/>
              <a:t>lhs</a:t>
            </a:r>
            <a:r>
              <a:rPr lang="es-ES" dirty="0"/>
              <a:t>, 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::vector&lt;T&gt;::</a:t>
            </a:r>
            <a:r>
              <a:rPr lang="es-ES" dirty="0" err="1"/>
              <a:t>const_reference</a:t>
            </a:r>
            <a:r>
              <a:rPr lang="es-ES" dirty="0"/>
              <a:t> </a:t>
            </a:r>
            <a:r>
              <a:rPr lang="es-ES" dirty="0" err="1"/>
              <a:t>rhs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) {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lhs</a:t>
            </a:r>
            <a:r>
              <a:rPr lang="es-ES" dirty="0"/>
              <a:t> &lt; </a:t>
            </a:r>
            <a:r>
              <a:rPr lang="es-ES" dirty="0" err="1"/>
              <a:t>rhs</a:t>
            </a:r>
            <a:r>
              <a:rPr lang="es-ES" dirty="0"/>
              <a:t>; };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auto sort_cpp14 = []</a:t>
            </a:r>
          </a:p>
          <a:p>
            <a:pPr marL="0" indent="0">
              <a:buNone/>
            </a:pPr>
            <a:r>
              <a:rPr lang="es-ES" dirty="0"/>
              <a:t>(</a:t>
            </a:r>
          </a:p>
          <a:p>
            <a:pPr marL="457200" lvl="1" indent="0">
              <a:buNone/>
            </a:pPr>
            <a:r>
              <a:rPr lang="es-ES" dirty="0" err="1"/>
              <a:t>const</a:t>
            </a:r>
            <a:r>
              <a:rPr lang="es-ES" dirty="0"/>
              <a:t> auto &amp;</a:t>
            </a:r>
            <a:r>
              <a:rPr lang="es-ES" dirty="0" err="1"/>
              <a:t>lhs</a:t>
            </a:r>
            <a:r>
              <a:rPr lang="es-ES" dirty="0"/>
              <a:t>, </a:t>
            </a:r>
          </a:p>
          <a:p>
            <a:pPr marL="457200" lvl="1" indent="0">
              <a:buNone/>
            </a:pPr>
            <a:r>
              <a:rPr lang="es-ES" dirty="0" err="1"/>
              <a:t>const</a:t>
            </a:r>
            <a:r>
              <a:rPr lang="es-ES" dirty="0"/>
              <a:t> auto &amp;</a:t>
            </a:r>
            <a:r>
              <a:rPr lang="es-ES" dirty="0" err="1"/>
              <a:t>rhs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) {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lhs</a:t>
            </a:r>
            <a:r>
              <a:rPr lang="es-ES" dirty="0"/>
              <a:t> &lt; </a:t>
            </a:r>
            <a:r>
              <a:rPr lang="es-ES" dirty="0" err="1"/>
              <a:t>rhs</a:t>
            </a:r>
            <a:r>
              <a:rPr lang="es-ES" dirty="0"/>
              <a:t>; }; 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34D1DA-FEA3-462F-A797-F0D454FC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B62-08E2-4DF1-91C7-B05B0334262B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316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805</Words>
  <Application>Microsoft Office PowerPoint</Application>
  <PresentationFormat>Panorámica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Funciones Lambda</vt:lpstr>
      <vt:lpstr>Funciones Lambda</vt:lpstr>
      <vt:lpstr>Ejemplo</vt:lpstr>
      <vt:lpstr>Partes de la función Lambda</vt:lpstr>
      <vt:lpstr>Lista de Captura []</vt:lpstr>
      <vt:lpstr>Ejemplos</vt:lpstr>
      <vt:lpstr>Lista de Parámetros ()</vt:lpstr>
      <vt:lpstr>Lista de Parámetros ()</vt:lpstr>
      <vt:lpstr>Ejemplo</vt:lpstr>
      <vt:lpstr>Cuerpo de la Función {}</vt:lpstr>
      <vt:lpstr>Tipo de Retorno</vt:lpstr>
      <vt:lpstr>Lambda mutable</vt:lpstr>
      <vt:lpstr>Ejemplo: uso de Lambdas</vt:lpstr>
      <vt:lpstr>Captura generalizada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Lambda</dc:title>
  <dc:creator>Antonio Espín Herranz</dc:creator>
  <cp:lastModifiedBy>Antonio Espín Herranz</cp:lastModifiedBy>
  <cp:revision>25</cp:revision>
  <dcterms:created xsi:type="dcterms:W3CDTF">2019-09-05T15:34:58Z</dcterms:created>
  <dcterms:modified xsi:type="dcterms:W3CDTF">2019-09-05T18:01:21Z</dcterms:modified>
</cp:coreProperties>
</file>