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8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3" r:id="rId14"/>
    <p:sldId id="274" r:id="rId15"/>
    <p:sldId id="275" r:id="rId16"/>
    <p:sldId id="276" r:id="rId17"/>
    <p:sldId id="277" r:id="rId18"/>
    <p:sldId id="266" r:id="rId19"/>
    <p:sldId id="267" r:id="rId20"/>
    <p:sldId id="281" r:id="rId21"/>
    <p:sldId id="268" r:id="rId22"/>
    <p:sldId id="269" r:id="rId23"/>
    <p:sldId id="270" r:id="rId24"/>
    <p:sldId id="271" r:id="rId25"/>
    <p:sldId id="278" r:id="rId26"/>
    <p:sldId id="279" r:id="rId27"/>
    <p:sldId id="280" r:id="rId28"/>
    <p:sldId id="283" r:id="rId29"/>
    <p:sldId id="284" r:id="rId30"/>
    <p:sldId id="285" r:id="rId31"/>
    <p:sldId id="272" r:id="rId32"/>
    <p:sldId id="282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B8AAB7-09A5-44CF-813C-754EDBDF5AF0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1A909-9482-49A3-9570-C5FA0689D249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3F749-D24B-4021-AA47-25D2D9F8B012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CDBED-3038-4555-B536-4338E3B832EB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A3327-5001-4481-BAAB-F1A6F17D2A62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5E2B8-C194-446C-A165-C1D9DE44513F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5F6AA7-43E4-46CE-8C0D-99925E0D1103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04761-570D-459A-8A17-BEBB3BE25FD2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75C13-57E6-4FA1-9174-4B57961CE01F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C87A4A-49D4-4A9A-83FC-121652F44BA3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84058-1E3D-420F-B6D6-DF126A00DA97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110E02C-6460-4420-A1EE-E787AF316797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E620249-1D90-4BC0-8903-AD6DAA216225}" type="slidenum">
              <a:rPr lang="es-ES">
                <a:solidFill>
                  <a:srgbClr val="000000"/>
                </a:solidFill>
              </a:rPr>
              <a:pPr/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19/09/2019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19/09/2019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E8AA9E-6498-4B0F-A8AA-9854452F85C9}" type="slidenum">
              <a:rPr lang="es-E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023977/difference-of-keywords-typename-and-class-in-templates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Templates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318F6-1A50-4C5B-9F19-A6667B5D589F}" type="slidenum">
              <a:rPr lang="es-ES">
                <a:solidFill>
                  <a:srgbClr val="000000"/>
                </a:solidFill>
              </a:rPr>
              <a:pPr/>
              <a:t>10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	</a:t>
            </a:r>
            <a:r>
              <a:rPr lang="es-ES" sz="1400">
                <a:solidFill>
                  <a:schemeClr val="accent2"/>
                </a:solidFill>
              </a:rPr>
              <a:t>template&lt;class T&gt; T menor (T a, T b){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	return (a &lt; b) ? a : b;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template&lt;class T&gt; vector&lt;T&gt;menor (vector&lt;T&gt; a, vector &lt;T&gt;b){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return (a &lt; b) ? a : b;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140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double menor (double a, double b){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	return (a &lt; b) ? a : b;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4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	 int main(){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		vector &lt;double&gt; v1(10);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		vector &lt;double&gt; v2(10);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		menor(10, 27); 		// Se genera una función menor para int.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		menor(v1, v2);		// La plantilla de vector para double.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>
                <a:solidFill>
                  <a:schemeClr val="accent2"/>
                </a:solidFill>
              </a:rPr>
              <a:t>		menor(26.3, 15.22);	// La función menor de dos double.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D5A5-C69F-4DF4-9D01-9FF14FCA80AA}" type="slidenum">
              <a:rPr lang="es-ES">
                <a:solidFill>
                  <a:srgbClr val="000000"/>
                </a:solidFill>
              </a:rPr>
              <a:pPr/>
              <a:t>11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dirty="0"/>
              <a:t>Organización del código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5436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400" dirty="0">
                <a:solidFill>
                  <a:schemeClr val="accent2"/>
                </a:solidFill>
              </a:rPr>
              <a:t>Se puede colocar la parte de la declaración y la definición en el mismo fichero o en ficheros separados.</a:t>
            </a:r>
          </a:p>
          <a:p>
            <a:pPr>
              <a:lnSpc>
                <a:spcPct val="9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 sz="2400" b="1" u="sng" dirty="0">
                <a:solidFill>
                  <a:schemeClr val="accent2"/>
                </a:solidFill>
              </a:rPr>
              <a:t>Opciones</a:t>
            </a:r>
            <a:r>
              <a:rPr lang="es-ES" sz="2400" dirty="0">
                <a:solidFill>
                  <a:schemeClr val="accent2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s-ES" sz="2400" dirty="0">
                <a:solidFill>
                  <a:schemeClr val="accent2"/>
                </a:solidFill>
              </a:rPr>
              <a:t>Colocar todo el código las declaraciones del .H y el .CPP en el fichero .H. El CPP se borra y luego en </a:t>
            </a:r>
            <a:r>
              <a:rPr lang="es-ES" sz="2400" dirty="0" err="1">
                <a:solidFill>
                  <a:schemeClr val="accent2"/>
                </a:solidFill>
              </a:rPr>
              <a:t>main</a:t>
            </a:r>
            <a:r>
              <a:rPr lang="es-ES" sz="2400" dirty="0">
                <a:solidFill>
                  <a:schemeClr val="accent2"/>
                </a:solidFill>
              </a:rPr>
              <a:t> se incluye el .H como siempre!!</a:t>
            </a:r>
          </a:p>
          <a:p>
            <a:pPr lvl="1">
              <a:lnSpc>
                <a:spcPct val="9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sz="2400" dirty="0">
                <a:solidFill>
                  <a:schemeClr val="accent2"/>
                </a:solidFill>
              </a:rPr>
              <a:t>Se codifica de forma separada (en el .H las declaraciones y en el .CPP las implementaciones). Y luego se incluyen AMBOS en el </a:t>
            </a:r>
            <a:r>
              <a:rPr lang="es-ES" sz="2400" dirty="0" err="1">
                <a:solidFill>
                  <a:schemeClr val="accent2"/>
                </a:solidFill>
              </a:rPr>
              <a:t>main</a:t>
            </a:r>
            <a:r>
              <a:rPr lang="es-ES" sz="2400" dirty="0">
                <a:solidFill>
                  <a:schemeClr val="accent2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sz="2400" dirty="0">
                <a:solidFill>
                  <a:schemeClr val="accent2"/>
                </a:solidFill>
              </a:rPr>
              <a:t>Se codifica de forma separada y luego en el .H se </a:t>
            </a:r>
            <a:r>
              <a:rPr lang="es-ES" sz="2400" dirty="0" err="1">
                <a:solidFill>
                  <a:schemeClr val="accent2"/>
                </a:solidFill>
              </a:rPr>
              <a:t>include</a:t>
            </a:r>
            <a:r>
              <a:rPr lang="es-ES" sz="2400" dirty="0">
                <a:solidFill>
                  <a:schemeClr val="accent2"/>
                </a:solidFill>
              </a:rPr>
              <a:t> el .CPP ANTES del #</a:t>
            </a:r>
            <a:r>
              <a:rPr lang="es-ES" sz="2400" dirty="0" err="1">
                <a:solidFill>
                  <a:schemeClr val="accent2"/>
                </a:solidFill>
              </a:rPr>
              <a:t>endif</a:t>
            </a:r>
            <a:r>
              <a:rPr lang="es-ES" sz="2400" dirty="0">
                <a:solidFill>
                  <a:schemeClr val="accent2"/>
                </a:solidFill>
              </a:rPr>
              <a:t>. Luego en el </a:t>
            </a:r>
            <a:r>
              <a:rPr lang="es-ES" sz="2400" dirty="0" err="1">
                <a:solidFill>
                  <a:schemeClr val="accent2"/>
                </a:solidFill>
              </a:rPr>
              <a:t>main</a:t>
            </a:r>
            <a:r>
              <a:rPr lang="es-ES" sz="2400" dirty="0">
                <a:solidFill>
                  <a:schemeClr val="accent2"/>
                </a:solidFill>
              </a:rPr>
              <a:t> se incluye el .H.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94122"/>
          </a:xfrm>
        </p:spPr>
        <p:txBody>
          <a:bodyPr/>
          <a:lstStyle/>
          <a:p>
            <a:r>
              <a:rPr lang="es-ES" dirty="0"/>
              <a:t>Ejemplo con funciones 1º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/>
          <a:lstStyle/>
          <a:p>
            <a:r>
              <a:rPr lang="es-ES" b="1" u="sng" dirty="0">
                <a:solidFill>
                  <a:schemeClr val="accent2"/>
                </a:solidFill>
              </a:rPr>
              <a:t>El fichero .h: </a:t>
            </a:r>
            <a:r>
              <a:rPr lang="es-ES" b="1" u="sng" dirty="0" err="1">
                <a:solidFill>
                  <a:schemeClr val="accent2"/>
                </a:solidFill>
              </a:rPr>
              <a:t>plantillas.h</a:t>
            </a:r>
            <a:endParaRPr lang="es-ES" b="1" u="sng" dirty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2"/>
                </a:solidFill>
              </a:rPr>
              <a:t>#</a:t>
            </a:r>
            <a:r>
              <a:rPr lang="en-US" dirty="0" err="1">
                <a:solidFill>
                  <a:schemeClr val="accent2"/>
                </a:solidFill>
              </a:rPr>
              <a:t>ifndef</a:t>
            </a:r>
            <a:r>
              <a:rPr lang="en-US" dirty="0">
                <a:solidFill>
                  <a:schemeClr val="accent2"/>
                </a:solidFill>
              </a:rPr>
              <a:t> PLANTILLAS_H</a:t>
            </a:r>
          </a:p>
          <a:p>
            <a:pPr lvl="2">
              <a:buNone/>
            </a:pPr>
            <a:r>
              <a:rPr lang="en-US" dirty="0">
                <a:solidFill>
                  <a:schemeClr val="accent2"/>
                </a:solidFill>
              </a:rPr>
              <a:t>#define PLANTILLAS</a:t>
            </a:r>
          </a:p>
          <a:p>
            <a:pPr lvl="2">
              <a:buNone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Prototipo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lvl="2">
              <a:buNone/>
            </a:pPr>
            <a:r>
              <a:rPr lang="en-US" dirty="0">
                <a:solidFill>
                  <a:schemeClr val="accent2"/>
                </a:solidFill>
              </a:rPr>
              <a:t>template&lt;class T&gt; T </a:t>
            </a:r>
            <a:r>
              <a:rPr lang="en-US" dirty="0" err="1">
                <a:solidFill>
                  <a:schemeClr val="accent2"/>
                </a:solidFill>
              </a:rPr>
              <a:t>menor</a:t>
            </a:r>
            <a:r>
              <a:rPr lang="en-US" dirty="0">
                <a:solidFill>
                  <a:schemeClr val="accent2"/>
                </a:solidFill>
              </a:rPr>
              <a:t>(T, T);</a:t>
            </a:r>
          </a:p>
          <a:p>
            <a:pPr lvl="2">
              <a:buNone/>
            </a:pPr>
            <a:r>
              <a:rPr lang="en-US" b="1" i="1" dirty="0">
                <a:solidFill>
                  <a:schemeClr val="accent2"/>
                </a:solidFill>
              </a:rPr>
              <a:t>#include "plantillas.cpp“</a:t>
            </a:r>
          </a:p>
          <a:p>
            <a:pPr marL="400050" lvl="2" indent="0">
              <a:buNone/>
            </a:pPr>
            <a:r>
              <a:rPr lang="en-US" dirty="0">
                <a:solidFill>
                  <a:schemeClr val="accent2"/>
                </a:solidFill>
              </a:rPr>
              <a:t>#</a:t>
            </a:r>
            <a:r>
              <a:rPr lang="en-US" dirty="0" err="1">
                <a:solidFill>
                  <a:schemeClr val="accent2"/>
                </a:solidFill>
              </a:rPr>
              <a:t>endif</a:t>
            </a:r>
            <a:endParaRPr lang="en-US" dirty="0">
              <a:solidFill>
                <a:schemeClr val="accent2"/>
              </a:solidFill>
            </a:endParaRPr>
          </a:p>
          <a:p>
            <a:pPr marL="400050" lvl="2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342900" lvl="1" indent="-342900">
              <a:buChar char="•"/>
            </a:pPr>
            <a:r>
              <a:rPr lang="es-ES" sz="3200" b="1" u="sng" dirty="0">
                <a:solidFill>
                  <a:schemeClr val="accent2"/>
                </a:solidFill>
                <a:ea typeface="+mn-ea"/>
                <a:cs typeface="+mn-cs"/>
              </a:rPr>
              <a:t>El fichero .</a:t>
            </a:r>
            <a:r>
              <a:rPr lang="es-ES" sz="3200" b="1" u="sng" dirty="0" err="1">
                <a:solidFill>
                  <a:schemeClr val="accent2"/>
                </a:solidFill>
                <a:ea typeface="+mn-ea"/>
                <a:cs typeface="+mn-cs"/>
              </a:rPr>
              <a:t>cpp</a:t>
            </a:r>
            <a:r>
              <a:rPr lang="es-ES" sz="3200" b="1" u="sng" dirty="0">
                <a:solidFill>
                  <a:schemeClr val="accent2"/>
                </a:solidFill>
                <a:ea typeface="+mn-ea"/>
                <a:cs typeface="+mn-cs"/>
              </a:rPr>
              <a:t>: plantillas.cpp</a:t>
            </a:r>
          </a:p>
          <a:p>
            <a:pPr marL="742950" lvl="2" indent="-342900">
              <a:buNone/>
            </a:pPr>
            <a:r>
              <a:rPr lang="es-ES" dirty="0" err="1">
                <a:solidFill>
                  <a:schemeClr val="accent2"/>
                </a:solidFill>
                <a:ea typeface="+mn-ea"/>
                <a:cs typeface="+mn-cs"/>
              </a:rPr>
              <a:t>template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&lt;</a:t>
            </a:r>
            <a:r>
              <a:rPr lang="es-ES" dirty="0" err="1">
                <a:solidFill>
                  <a:schemeClr val="accent2"/>
                </a:solidFill>
                <a:ea typeface="+mn-ea"/>
                <a:cs typeface="+mn-cs"/>
              </a:rPr>
              <a:t>class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 T&gt; T menor (T a, T b){</a:t>
            </a:r>
          </a:p>
          <a:p>
            <a:pPr marL="742950" lvl="2" indent="-342900">
              <a:buNone/>
            </a:pP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	</a:t>
            </a:r>
            <a:r>
              <a:rPr lang="es-ES" dirty="0" err="1">
                <a:solidFill>
                  <a:schemeClr val="accent2"/>
                </a:solidFill>
                <a:ea typeface="+mn-ea"/>
                <a:cs typeface="+mn-cs"/>
              </a:rPr>
              <a:t>return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 (a &lt; b) ? a : b;</a:t>
            </a:r>
          </a:p>
          <a:p>
            <a:pPr marL="742950" lvl="2" indent="-342900">
              <a:buNone/>
            </a:pP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}</a:t>
            </a:r>
          </a:p>
          <a:p>
            <a:pPr marL="0" lvl="1" indent="0">
              <a:buNone/>
            </a:pP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A909-9482-49A3-9570-C5FA0689D249}" type="slidenum">
              <a:rPr lang="es-ES" smtClean="0">
                <a:solidFill>
                  <a:srgbClr val="000000"/>
                </a:solidFill>
              </a:rPr>
              <a:pPr/>
              <a:t>12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4 Flecha arriba"/>
          <p:cNvSpPr/>
          <p:nvPr/>
        </p:nvSpPr>
        <p:spPr>
          <a:xfrm>
            <a:off x="3347864" y="3789040"/>
            <a:ext cx="432048" cy="936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con funciones 2º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es-ES" u="sng" dirty="0">
                <a:solidFill>
                  <a:schemeClr val="accent2"/>
                </a:solidFill>
              </a:rPr>
              <a:t>No merece la pena: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Quitar del .h: #</a:t>
            </a:r>
            <a:r>
              <a:rPr lang="es-ES" dirty="0" err="1">
                <a:solidFill>
                  <a:schemeClr val="accent2"/>
                </a:solidFill>
              </a:rPr>
              <a:t>include</a:t>
            </a:r>
            <a:r>
              <a:rPr lang="es-ES" dirty="0">
                <a:solidFill>
                  <a:schemeClr val="accent2"/>
                </a:solidFill>
              </a:rPr>
              <a:t> “plantillas.cpp”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Poner en el </a:t>
            </a:r>
            <a:r>
              <a:rPr lang="es-ES" dirty="0" err="1">
                <a:solidFill>
                  <a:schemeClr val="accent2"/>
                </a:solidFill>
              </a:rPr>
              <a:t>cpp</a:t>
            </a:r>
            <a:r>
              <a:rPr lang="es-ES" dirty="0">
                <a:solidFill>
                  <a:schemeClr val="accent2"/>
                </a:solidFill>
              </a:rPr>
              <a:t>: #</a:t>
            </a:r>
            <a:r>
              <a:rPr lang="es-ES" dirty="0" err="1">
                <a:solidFill>
                  <a:schemeClr val="accent2"/>
                </a:solidFill>
              </a:rPr>
              <a:t>include</a:t>
            </a:r>
            <a:r>
              <a:rPr lang="es-ES" dirty="0">
                <a:solidFill>
                  <a:schemeClr val="accent2"/>
                </a:solidFill>
              </a:rPr>
              <a:t> “</a:t>
            </a:r>
            <a:r>
              <a:rPr lang="es-ES" dirty="0" err="1">
                <a:solidFill>
                  <a:schemeClr val="accent2"/>
                </a:solidFill>
              </a:rPr>
              <a:t>plantillas.h</a:t>
            </a:r>
            <a:r>
              <a:rPr lang="es-ES" dirty="0">
                <a:solidFill>
                  <a:schemeClr val="accent2"/>
                </a:solidFill>
              </a:rPr>
              <a:t>” 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Cómo lo haríamos en proyecto.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A partir de aquí dará errores de </a:t>
            </a:r>
            <a:r>
              <a:rPr lang="es-ES" dirty="0" err="1">
                <a:solidFill>
                  <a:schemeClr val="accent2"/>
                </a:solidFill>
              </a:rPr>
              <a:t>linker</a:t>
            </a:r>
            <a:r>
              <a:rPr lang="es-ES" dirty="0">
                <a:solidFill>
                  <a:schemeClr val="accent2"/>
                </a:solidFill>
              </a:rPr>
              <a:t> porque no encuentra las referencias a las funciones </a:t>
            </a:r>
            <a:r>
              <a:rPr lang="es-ES" b="1" i="1" dirty="0">
                <a:solidFill>
                  <a:schemeClr val="accent2"/>
                </a:solidFill>
              </a:rPr>
              <a:t>cuando en main.cpp hacemos</a:t>
            </a:r>
            <a:r>
              <a:rPr lang="es-ES" dirty="0">
                <a:solidFill>
                  <a:schemeClr val="accent2"/>
                </a:solidFill>
              </a:rPr>
              <a:t>:</a:t>
            </a:r>
          </a:p>
          <a:p>
            <a:pPr lvl="1">
              <a:buNone/>
            </a:pPr>
            <a:r>
              <a:rPr lang="es-ES" dirty="0">
                <a:solidFill>
                  <a:schemeClr val="accent2"/>
                </a:solidFill>
              </a:rPr>
              <a:t>	</a:t>
            </a:r>
            <a:r>
              <a:rPr lang="es-ES" sz="1800" dirty="0" err="1">
                <a:solidFill>
                  <a:schemeClr val="accent2"/>
                </a:solidFill>
              </a:rPr>
              <a:t>cout</a:t>
            </a:r>
            <a:r>
              <a:rPr lang="es-ES" sz="1800" dirty="0">
                <a:solidFill>
                  <a:schemeClr val="accent2"/>
                </a:solidFill>
              </a:rPr>
              <a:t> &lt;&lt; "menor con 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 " &lt;&lt; menor(8, 9) &lt;&lt; </a:t>
            </a:r>
            <a:r>
              <a:rPr lang="es-ES" sz="1800" dirty="0" err="1">
                <a:solidFill>
                  <a:schemeClr val="accent2"/>
                </a:solidFill>
              </a:rPr>
              <a:t>endl</a:t>
            </a:r>
            <a:r>
              <a:rPr lang="es-ES" sz="1800" dirty="0">
                <a:solidFill>
                  <a:schemeClr val="accent2"/>
                </a:solidFill>
              </a:rPr>
              <a:t>;</a:t>
            </a:r>
          </a:p>
          <a:p>
            <a:pPr lvl="1">
              <a:buNone/>
            </a:pPr>
            <a:r>
              <a:rPr lang="es-ES" sz="1800" dirty="0">
                <a:solidFill>
                  <a:schemeClr val="accent2"/>
                </a:solidFill>
              </a:rPr>
              <a:t>	</a:t>
            </a:r>
            <a:r>
              <a:rPr lang="es-ES" sz="1800" dirty="0" err="1">
                <a:solidFill>
                  <a:schemeClr val="accent2"/>
                </a:solidFill>
              </a:rPr>
              <a:t>cout</a:t>
            </a:r>
            <a:r>
              <a:rPr lang="es-ES" sz="1800" dirty="0">
                <a:solidFill>
                  <a:schemeClr val="accent2"/>
                </a:solidFill>
              </a:rPr>
              <a:t> &lt;&lt; "menor con </a:t>
            </a:r>
            <a:r>
              <a:rPr lang="es-ES" sz="1800" dirty="0" err="1">
                <a:solidFill>
                  <a:schemeClr val="accent2"/>
                </a:solidFill>
              </a:rPr>
              <a:t>char</a:t>
            </a:r>
            <a:r>
              <a:rPr lang="es-ES" sz="1800" dirty="0">
                <a:solidFill>
                  <a:schemeClr val="accent2"/>
                </a:solidFill>
              </a:rPr>
              <a:t> " &lt;&lt; menor('</a:t>
            </a:r>
            <a:r>
              <a:rPr lang="es-ES" sz="1800" dirty="0" err="1">
                <a:solidFill>
                  <a:schemeClr val="accent2"/>
                </a:solidFill>
              </a:rPr>
              <a:t>a','b</a:t>
            </a:r>
            <a:r>
              <a:rPr lang="es-ES" sz="1800" dirty="0">
                <a:solidFill>
                  <a:schemeClr val="accent2"/>
                </a:solidFill>
              </a:rPr>
              <a:t>') &lt;&lt; </a:t>
            </a:r>
            <a:r>
              <a:rPr lang="es-ES" sz="1800" dirty="0" err="1">
                <a:solidFill>
                  <a:schemeClr val="accent2"/>
                </a:solidFill>
              </a:rPr>
              <a:t>endl</a:t>
            </a:r>
            <a:r>
              <a:rPr lang="es-ES" sz="1800" dirty="0">
                <a:solidFill>
                  <a:schemeClr val="accent2"/>
                </a:solidFill>
              </a:rPr>
              <a:t>;</a:t>
            </a:r>
          </a:p>
          <a:p>
            <a:pPr lvl="1">
              <a:buNone/>
            </a:pPr>
            <a:r>
              <a:rPr lang="es-ES" sz="1800" dirty="0">
                <a:solidFill>
                  <a:schemeClr val="accent2"/>
                </a:solidFill>
              </a:rPr>
              <a:t>	</a:t>
            </a:r>
            <a:r>
              <a:rPr lang="es-ES" sz="1800" dirty="0" err="1">
                <a:solidFill>
                  <a:schemeClr val="accent2"/>
                </a:solidFill>
              </a:rPr>
              <a:t>cout</a:t>
            </a:r>
            <a:r>
              <a:rPr lang="es-ES" sz="1800" dirty="0">
                <a:solidFill>
                  <a:schemeClr val="accent2"/>
                </a:solidFill>
              </a:rPr>
              <a:t> &lt;&lt; "menor con </a:t>
            </a:r>
            <a:r>
              <a:rPr lang="es-ES" sz="1800" dirty="0" err="1">
                <a:solidFill>
                  <a:schemeClr val="accent2"/>
                </a:solidFill>
              </a:rPr>
              <a:t>double</a:t>
            </a:r>
            <a:r>
              <a:rPr lang="es-ES" sz="1800" dirty="0">
                <a:solidFill>
                  <a:schemeClr val="accent2"/>
                </a:solidFill>
              </a:rPr>
              <a:t> " &lt;&lt; menor(8.2, 9.9) &lt;&lt; </a:t>
            </a:r>
            <a:r>
              <a:rPr lang="es-ES" sz="1800" dirty="0" err="1">
                <a:solidFill>
                  <a:schemeClr val="accent2"/>
                </a:solidFill>
              </a:rPr>
              <a:t>endl</a:t>
            </a:r>
            <a:r>
              <a:rPr lang="es-ES" sz="1800" dirty="0">
                <a:solidFill>
                  <a:schemeClr val="accent2"/>
                </a:solidFill>
              </a:rPr>
              <a:t>;</a:t>
            </a:r>
          </a:p>
          <a:p>
            <a:pPr lvl="1">
              <a:buNone/>
            </a:pPr>
            <a:r>
              <a:rPr lang="es-ES" sz="1800" dirty="0">
                <a:solidFill>
                  <a:schemeClr val="accent2"/>
                </a:solidFill>
              </a:rPr>
              <a:t>	</a:t>
            </a:r>
            <a:r>
              <a:rPr lang="es-ES" sz="1800" dirty="0" err="1">
                <a:solidFill>
                  <a:schemeClr val="accent2"/>
                </a:solidFill>
              </a:rPr>
              <a:t>cout</a:t>
            </a:r>
            <a:r>
              <a:rPr lang="es-ES" sz="1800" dirty="0">
                <a:solidFill>
                  <a:schemeClr val="accent2"/>
                </a:solidFill>
              </a:rPr>
              <a:t> &lt;&lt; "menor con </a:t>
            </a:r>
            <a:r>
              <a:rPr lang="es-ES" sz="1800" dirty="0" err="1">
                <a:solidFill>
                  <a:schemeClr val="accent2"/>
                </a:solidFill>
              </a:rPr>
              <a:t>float</a:t>
            </a:r>
            <a:r>
              <a:rPr lang="es-ES" sz="1800" dirty="0">
                <a:solidFill>
                  <a:schemeClr val="accent2"/>
                </a:solidFill>
              </a:rPr>
              <a:t> " &lt;&lt; menor(8.1F, 9.7F) &lt;&lt; </a:t>
            </a:r>
            <a:r>
              <a:rPr lang="es-ES" sz="1800" dirty="0" err="1">
                <a:solidFill>
                  <a:schemeClr val="accent2"/>
                </a:solidFill>
              </a:rPr>
              <a:t>endl</a:t>
            </a:r>
            <a:r>
              <a:rPr lang="es-ES" sz="1800" dirty="0">
                <a:solidFill>
                  <a:schemeClr val="accent2"/>
                </a:solidFill>
              </a:rPr>
              <a:t>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A909-9482-49A3-9570-C5FA0689D249}" type="slidenum">
              <a:rPr lang="es-ES" smtClean="0">
                <a:solidFill>
                  <a:srgbClr val="000000"/>
                </a:solidFill>
              </a:rPr>
              <a:pPr/>
              <a:t>13</a:t>
            </a:fld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ES" dirty="0"/>
              <a:t>Ejemplo con funciones 2º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s-ES" sz="2800" dirty="0">
                <a:solidFill>
                  <a:schemeClr val="accent2"/>
                </a:solidFill>
              </a:rPr>
              <a:t>Con el caso anterior para solucionarlo hay que forzar a que se generen las funciones.</a:t>
            </a:r>
          </a:p>
          <a:p>
            <a:endParaRPr lang="es-ES" sz="2800" dirty="0">
              <a:solidFill>
                <a:schemeClr val="accent2"/>
              </a:solidFill>
            </a:endParaRPr>
          </a:p>
          <a:p>
            <a:r>
              <a:rPr lang="es-ES" sz="2800" dirty="0">
                <a:solidFill>
                  <a:schemeClr val="accent2"/>
                </a:solidFill>
              </a:rPr>
              <a:t>En el fichero plantillas.cpp se coloca una función (que NO hay que invocar), por ejemplo:</a:t>
            </a:r>
          </a:p>
          <a:p>
            <a:endParaRPr lang="es-ES" sz="2800" dirty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s-ES" sz="2000" dirty="0" err="1">
                <a:solidFill>
                  <a:schemeClr val="accent2"/>
                </a:solidFill>
              </a:rPr>
              <a:t>void</a:t>
            </a:r>
            <a:r>
              <a:rPr lang="es-ES" sz="2000" dirty="0">
                <a:solidFill>
                  <a:schemeClr val="accent2"/>
                </a:solidFill>
              </a:rPr>
              <a:t> </a:t>
            </a:r>
            <a:r>
              <a:rPr lang="es-ES" sz="2000" b="1" dirty="0" err="1">
                <a:solidFill>
                  <a:schemeClr val="accent2"/>
                </a:solidFill>
              </a:rPr>
              <a:t>temp</a:t>
            </a:r>
            <a:r>
              <a:rPr lang="es-ES" sz="2000" dirty="0">
                <a:solidFill>
                  <a:schemeClr val="accent2"/>
                </a:solidFill>
              </a:rPr>
              <a:t>(){</a:t>
            </a:r>
          </a:p>
          <a:p>
            <a:pPr lvl="1">
              <a:buNone/>
            </a:pPr>
            <a:r>
              <a:rPr lang="es-ES" sz="2000" dirty="0">
                <a:solidFill>
                  <a:schemeClr val="accent2"/>
                </a:solidFill>
              </a:rPr>
              <a:t>	</a:t>
            </a:r>
            <a:r>
              <a:rPr lang="es-ES" sz="2000" dirty="0" err="1">
                <a:solidFill>
                  <a:schemeClr val="accent2"/>
                </a:solidFill>
              </a:rPr>
              <a:t>int</a:t>
            </a:r>
            <a:r>
              <a:rPr lang="es-ES" sz="2000" dirty="0">
                <a:solidFill>
                  <a:schemeClr val="accent2"/>
                </a:solidFill>
              </a:rPr>
              <a:t> r = menor(2,3);</a:t>
            </a:r>
          </a:p>
          <a:p>
            <a:pPr lvl="1">
              <a:buNone/>
            </a:pPr>
            <a:r>
              <a:rPr lang="es-ES" sz="2000" dirty="0">
                <a:solidFill>
                  <a:schemeClr val="accent2"/>
                </a:solidFill>
              </a:rPr>
              <a:t>	</a:t>
            </a:r>
            <a:r>
              <a:rPr lang="es-ES" sz="2000" dirty="0" err="1">
                <a:solidFill>
                  <a:schemeClr val="accent2"/>
                </a:solidFill>
              </a:rPr>
              <a:t>char</a:t>
            </a:r>
            <a:r>
              <a:rPr lang="es-ES" sz="2000" dirty="0">
                <a:solidFill>
                  <a:schemeClr val="accent2"/>
                </a:solidFill>
              </a:rPr>
              <a:t> c = menor('</a:t>
            </a:r>
            <a:r>
              <a:rPr lang="es-ES" sz="2000" dirty="0" err="1">
                <a:solidFill>
                  <a:schemeClr val="accent2"/>
                </a:solidFill>
              </a:rPr>
              <a:t>a','b</a:t>
            </a:r>
            <a:r>
              <a:rPr lang="es-ES" sz="2000" dirty="0">
                <a:solidFill>
                  <a:schemeClr val="accent2"/>
                </a:solidFill>
              </a:rPr>
              <a:t>');</a:t>
            </a:r>
          </a:p>
          <a:p>
            <a:pPr lvl="1">
              <a:buNone/>
            </a:pPr>
            <a:r>
              <a:rPr lang="es-ES" sz="2000" dirty="0">
                <a:solidFill>
                  <a:schemeClr val="accent2"/>
                </a:solidFill>
              </a:rPr>
              <a:t>	</a:t>
            </a:r>
            <a:r>
              <a:rPr lang="es-ES" sz="2000" dirty="0" err="1">
                <a:solidFill>
                  <a:schemeClr val="accent2"/>
                </a:solidFill>
              </a:rPr>
              <a:t>double</a:t>
            </a:r>
            <a:r>
              <a:rPr lang="es-ES" sz="2000" dirty="0">
                <a:solidFill>
                  <a:schemeClr val="accent2"/>
                </a:solidFill>
              </a:rPr>
              <a:t> d = menor(8.9,7.8);</a:t>
            </a:r>
          </a:p>
          <a:p>
            <a:pPr lvl="1">
              <a:buNone/>
            </a:pPr>
            <a:r>
              <a:rPr lang="es-ES" sz="2000" dirty="0">
                <a:solidFill>
                  <a:schemeClr val="accent2"/>
                </a:solidFill>
              </a:rPr>
              <a:t>	</a:t>
            </a:r>
            <a:r>
              <a:rPr lang="es-ES" sz="2000" dirty="0" err="1">
                <a:solidFill>
                  <a:schemeClr val="accent2"/>
                </a:solidFill>
              </a:rPr>
              <a:t>float</a:t>
            </a:r>
            <a:r>
              <a:rPr lang="es-ES" sz="2000" dirty="0">
                <a:solidFill>
                  <a:schemeClr val="accent2"/>
                </a:solidFill>
              </a:rPr>
              <a:t> f = menor(7.7F, 8.8F);</a:t>
            </a:r>
          </a:p>
          <a:p>
            <a:pPr lvl="1">
              <a:buNone/>
            </a:pPr>
            <a:r>
              <a:rPr lang="es-ES" sz="20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A909-9482-49A3-9570-C5FA0689D249}" type="slidenum">
              <a:rPr lang="es-ES" smtClean="0">
                <a:solidFill>
                  <a:srgbClr val="000000"/>
                </a:solidFill>
              </a:rPr>
              <a:pPr/>
              <a:t>14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con funciones 3º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Separar prototipos y declaraciones en el .h (como siempre).</a:t>
            </a:r>
          </a:p>
          <a:p>
            <a:r>
              <a:rPr lang="es-ES" b="1" dirty="0">
                <a:solidFill>
                  <a:schemeClr val="accent2"/>
                </a:solidFill>
              </a:rPr>
              <a:t>En el </a:t>
            </a:r>
            <a:r>
              <a:rPr lang="es-ES" b="1" dirty="0" err="1">
                <a:solidFill>
                  <a:schemeClr val="accent2"/>
                </a:solidFill>
              </a:rPr>
              <a:t>main</a:t>
            </a:r>
            <a:r>
              <a:rPr lang="es-ES" b="1" dirty="0">
                <a:solidFill>
                  <a:schemeClr val="accent2"/>
                </a:solidFill>
              </a:rPr>
              <a:t>, hacer </a:t>
            </a:r>
            <a:r>
              <a:rPr lang="es-ES" b="1" dirty="0" err="1">
                <a:solidFill>
                  <a:schemeClr val="accent2"/>
                </a:solidFill>
              </a:rPr>
              <a:t>include</a:t>
            </a:r>
            <a:r>
              <a:rPr lang="es-ES" b="1" dirty="0">
                <a:solidFill>
                  <a:schemeClr val="accent2"/>
                </a:solidFill>
              </a:rPr>
              <a:t> del </a:t>
            </a:r>
            <a:r>
              <a:rPr lang="es-ES" b="1" dirty="0" err="1">
                <a:solidFill>
                  <a:schemeClr val="accent2"/>
                </a:solidFill>
              </a:rPr>
              <a:t>cpp</a:t>
            </a:r>
            <a:r>
              <a:rPr lang="es-ES" b="1" dirty="0">
                <a:solidFill>
                  <a:schemeClr val="accent2"/>
                </a:solidFill>
              </a:rPr>
              <a:t> y el h.</a:t>
            </a:r>
          </a:p>
          <a:p>
            <a:r>
              <a:rPr lang="es-ES" b="1" dirty="0">
                <a:solidFill>
                  <a:schemeClr val="accent2"/>
                </a:solidFill>
              </a:rPr>
              <a:t>main.cpp</a:t>
            </a:r>
          </a:p>
          <a:p>
            <a:pPr lvl="1">
              <a:buNone/>
            </a:pPr>
            <a:r>
              <a:rPr lang="es-ES" dirty="0">
                <a:solidFill>
                  <a:schemeClr val="accent2"/>
                </a:solidFill>
              </a:rPr>
              <a:t>#</a:t>
            </a:r>
            <a:r>
              <a:rPr lang="es-ES" dirty="0" err="1">
                <a:solidFill>
                  <a:schemeClr val="accent2"/>
                </a:solidFill>
              </a:rPr>
              <a:t>include</a:t>
            </a:r>
            <a:r>
              <a:rPr lang="es-ES" dirty="0">
                <a:solidFill>
                  <a:schemeClr val="accent2"/>
                </a:solidFill>
              </a:rPr>
              <a:t> “</a:t>
            </a:r>
            <a:r>
              <a:rPr lang="es-ES" dirty="0" err="1">
                <a:solidFill>
                  <a:schemeClr val="accent2"/>
                </a:solidFill>
              </a:rPr>
              <a:t>plantillas.h</a:t>
            </a:r>
            <a:r>
              <a:rPr lang="es-ES" dirty="0">
                <a:solidFill>
                  <a:schemeClr val="accent2"/>
                </a:solidFill>
              </a:rPr>
              <a:t>”</a:t>
            </a:r>
          </a:p>
          <a:p>
            <a:pPr lvl="1">
              <a:buNone/>
            </a:pPr>
            <a:r>
              <a:rPr lang="es-ES" dirty="0">
                <a:solidFill>
                  <a:schemeClr val="accent2"/>
                </a:solidFill>
              </a:rPr>
              <a:t>#</a:t>
            </a:r>
            <a:r>
              <a:rPr lang="es-ES" dirty="0" err="1">
                <a:solidFill>
                  <a:schemeClr val="accent2"/>
                </a:solidFill>
              </a:rPr>
              <a:t>include</a:t>
            </a:r>
            <a:r>
              <a:rPr lang="es-ES" dirty="0">
                <a:solidFill>
                  <a:schemeClr val="accent2"/>
                </a:solidFill>
              </a:rPr>
              <a:t> “plantillas.cpp”</a:t>
            </a:r>
          </a:p>
          <a:p>
            <a:pPr lvl="1">
              <a:buNone/>
            </a:pPr>
            <a:endParaRPr lang="es-ES" dirty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s-ES" dirty="0" err="1">
                <a:solidFill>
                  <a:schemeClr val="accent2"/>
                </a:solidFill>
              </a:rPr>
              <a:t>int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main</a:t>
            </a:r>
            <a:r>
              <a:rPr lang="es-ES" dirty="0">
                <a:solidFill>
                  <a:schemeClr val="accent2"/>
                </a:solidFill>
              </a:rPr>
              <a:t>() { … 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A909-9482-49A3-9570-C5FA0689D249}" type="slidenum">
              <a:rPr lang="es-ES" smtClean="0">
                <a:solidFill>
                  <a:srgbClr val="000000"/>
                </a:solidFill>
              </a:rPr>
              <a:pPr/>
              <a:t>15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las clases?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chemeClr val="accent2"/>
                </a:solidFill>
              </a:rPr>
              <a:t>En cuanto a la separación de los ficheros de cabecera </a:t>
            </a:r>
            <a:r>
              <a:rPr lang="es-ES" b="1" dirty="0">
                <a:solidFill>
                  <a:schemeClr val="accent2"/>
                </a:solidFill>
              </a:rPr>
              <a:t>h</a:t>
            </a:r>
            <a:r>
              <a:rPr lang="es-ES" dirty="0">
                <a:solidFill>
                  <a:schemeClr val="accent2"/>
                </a:solidFill>
              </a:rPr>
              <a:t> e implementación </a:t>
            </a:r>
            <a:r>
              <a:rPr lang="es-ES" b="1" dirty="0" err="1">
                <a:solidFill>
                  <a:schemeClr val="accent2"/>
                </a:solidFill>
              </a:rPr>
              <a:t>cpp</a:t>
            </a:r>
            <a:r>
              <a:rPr lang="es-E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A aplicamos los mismos criterios que las plantillas de funciones.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A909-9482-49A3-9570-C5FA0689D249}" type="slidenum">
              <a:rPr lang="es-ES" smtClean="0">
                <a:solidFill>
                  <a:srgbClr val="000000"/>
                </a:solidFill>
              </a:rPr>
              <a:pPr/>
              <a:t>16</a:t>
            </a:fld>
            <a:endParaRPr lang="es-E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D26F-0471-4B7A-A13F-903DB91CF31F}" type="slidenum">
              <a:rPr lang="es-ES">
                <a:solidFill>
                  <a:srgbClr val="000000"/>
                </a:solidFill>
              </a:rPr>
              <a:pPr/>
              <a:t>17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Clases genéricas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800" dirty="0">
                <a:solidFill>
                  <a:schemeClr val="accent2"/>
                </a:solidFill>
              </a:rPr>
              <a:t>Una clase genérica es una plantilla para definir un conjunto de clases que se diferencian en el tipo de los datos que manipulan.</a:t>
            </a:r>
          </a:p>
          <a:p>
            <a:pPr>
              <a:lnSpc>
                <a:spcPct val="80000"/>
              </a:lnSpc>
            </a:pPr>
            <a:endParaRPr lang="es-ES" sz="28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 dirty="0">
                <a:solidFill>
                  <a:schemeClr val="accent2"/>
                </a:solidFill>
              </a:rPr>
              <a:t>Las clases contenedoras son clases genéricas nos proporcionan una serie de operaciones (insertar, eliminar, etc.) y como parámetro se indica el tipo.</a:t>
            </a:r>
          </a:p>
          <a:p>
            <a:pPr>
              <a:lnSpc>
                <a:spcPct val="80000"/>
              </a:lnSpc>
            </a:pPr>
            <a:endParaRPr lang="es-ES" sz="28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 dirty="0">
                <a:solidFill>
                  <a:schemeClr val="accent2"/>
                </a:solidFill>
              </a:rPr>
              <a:t>Normalmente para crear una plantilla de clase siempre nos basamos en una clase ya creada y depurada, de esta forma eliminaremos los posibles errores generados de la propia clase.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D717-6D3E-4DE0-831D-B6895B694986}" type="slidenum">
              <a:rPr lang="es-ES">
                <a:solidFill>
                  <a:srgbClr val="000000"/>
                </a:solidFill>
              </a:rPr>
              <a:pPr/>
              <a:t>18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Clases genéricas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Por ejemplo partiendo de una clase que representa un vector de *double, vamos a implementar una plantilla de cualquier tipo de puntero.</a:t>
            </a:r>
          </a:p>
          <a:p>
            <a:pPr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Para que nos sirva para *int, *float, etc.</a:t>
            </a:r>
          </a:p>
          <a:p>
            <a:pPr>
              <a:lnSpc>
                <a:spcPct val="90000"/>
              </a:lnSpc>
            </a:pPr>
            <a:endParaRPr lang="es-ES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s-ES">
                <a:solidFill>
                  <a:schemeClr val="accent2"/>
                </a:solidFill>
              </a:rPr>
              <a:t>Al igual que hacemos con otras clases, en el fichero de implementación cpp tenemos que indicar el ámbito.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E6388-AFA1-4268-BC6A-77D09E64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/>
          <a:lstStyle/>
          <a:p>
            <a:r>
              <a:rPr lang="es-ES" dirty="0"/>
              <a:t>Sintaxis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6EC4E-1CA4-4FA5-8C0B-A2059E659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36712"/>
            <a:ext cx="8363272" cy="5884763"/>
          </a:xfrm>
        </p:spPr>
        <p:txBody>
          <a:bodyPr/>
          <a:lstStyle/>
          <a:p>
            <a:r>
              <a:rPr lang="es-ES" sz="2000" b="1" dirty="0">
                <a:solidFill>
                  <a:schemeClr val="accent2"/>
                </a:solidFill>
              </a:rPr>
              <a:t>Para la declaración de la clase:</a:t>
            </a:r>
          </a:p>
          <a:p>
            <a:pPr marL="457200" lvl="1" indent="0">
              <a:buNone/>
            </a:pPr>
            <a:r>
              <a:rPr lang="es-ES" sz="2000" dirty="0" err="1">
                <a:solidFill>
                  <a:schemeClr val="accent2"/>
                </a:solidFill>
                <a:ea typeface="+mn-ea"/>
                <a:cs typeface="+mn-cs"/>
              </a:rPr>
              <a:t>template</a:t>
            </a:r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</a:rPr>
              <a:t> &lt;</a:t>
            </a:r>
            <a:r>
              <a:rPr lang="es-ES" sz="2000" dirty="0" err="1">
                <a:solidFill>
                  <a:schemeClr val="accent2"/>
                </a:solidFill>
                <a:ea typeface="+mn-ea"/>
                <a:cs typeface="+mn-cs"/>
              </a:rPr>
              <a:t>class</a:t>
            </a:r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</a:rPr>
              <a:t> T&gt; </a:t>
            </a:r>
            <a:r>
              <a:rPr lang="es-ES" sz="2000" dirty="0" err="1">
                <a:solidFill>
                  <a:schemeClr val="accent2"/>
                </a:solidFill>
                <a:ea typeface="+mn-ea"/>
                <a:cs typeface="+mn-cs"/>
              </a:rPr>
              <a:t>class</a:t>
            </a:r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s-ES" sz="2000" dirty="0" err="1">
                <a:solidFill>
                  <a:schemeClr val="accent2"/>
                </a:solidFill>
                <a:ea typeface="+mn-ea"/>
                <a:cs typeface="+mn-cs"/>
              </a:rPr>
              <a:t>NombreClase</a:t>
            </a:r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</a:rPr>
              <a:t> { ...}</a:t>
            </a:r>
          </a:p>
          <a:p>
            <a:endParaRPr lang="es-ES" sz="2000" dirty="0">
              <a:solidFill>
                <a:schemeClr val="accent2"/>
              </a:solidFill>
            </a:endParaRPr>
          </a:p>
          <a:p>
            <a:r>
              <a:rPr lang="es-ES" sz="2000" b="1" dirty="0">
                <a:solidFill>
                  <a:schemeClr val="accent2"/>
                </a:solidFill>
              </a:rPr>
              <a:t>Para los métodos de la clase:</a:t>
            </a:r>
          </a:p>
          <a:p>
            <a:pPr marL="457200" lvl="1" indent="0">
              <a:buNone/>
            </a:pPr>
            <a:r>
              <a:rPr lang="es-ES" sz="2000" dirty="0" err="1">
                <a:solidFill>
                  <a:schemeClr val="accent2"/>
                </a:solidFill>
                <a:ea typeface="+mn-ea"/>
                <a:cs typeface="+mn-cs"/>
              </a:rPr>
              <a:t>template</a:t>
            </a:r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</a:rPr>
              <a:t> &lt;</a:t>
            </a:r>
            <a:r>
              <a:rPr lang="es-ES" sz="2000" dirty="0" err="1">
                <a:solidFill>
                  <a:schemeClr val="accent2"/>
                </a:solidFill>
                <a:ea typeface="+mn-ea"/>
                <a:cs typeface="+mn-cs"/>
              </a:rPr>
              <a:t>class</a:t>
            </a:r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</a:rPr>
              <a:t> T&gt; </a:t>
            </a:r>
            <a:r>
              <a:rPr lang="es-ES" sz="2000" dirty="0" err="1">
                <a:solidFill>
                  <a:schemeClr val="accent2"/>
                </a:solidFill>
                <a:ea typeface="+mn-ea"/>
                <a:cs typeface="+mn-cs"/>
              </a:rPr>
              <a:t>tipo_devuelto</a:t>
            </a:r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s-ES" sz="2000" dirty="0" err="1">
                <a:solidFill>
                  <a:schemeClr val="accent2"/>
                </a:solidFill>
                <a:ea typeface="+mn-ea"/>
                <a:cs typeface="+mn-cs"/>
              </a:rPr>
              <a:t>nombreClase</a:t>
            </a:r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</a:rPr>
              <a:t>&lt;T&gt;::</a:t>
            </a:r>
            <a:r>
              <a:rPr lang="es-ES" sz="2000" dirty="0" err="1">
                <a:solidFill>
                  <a:schemeClr val="accent2"/>
                </a:solidFill>
                <a:ea typeface="+mn-ea"/>
                <a:cs typeface="+mn-cs"/>
              </a:rPr>
              <a:t>nombreMetodo</a:t>
            </a:r>
            <a:r>
              <a:rPr lang="es-ES" sz="2000" dirty="0">
                <a:solidFill>
                  <a:schemeClr val="accent2"/>
                </a:solidFill>
                <a:ea typeface="+mn-ea"/>
                <a:cs typeface="+mn-cs"/>
              </a:rPr>
              <a:t>(…){…}</a:t>
            </a:r>
          </a:p>
          <a:p>
            <a:pPr marL="457200" lvl="1" indent="0">
              <a:buNone/>
            </a:pPr>
            <a:endParaRPr lang="es-ES" sz="2000" dirty="0">
              <a:solidFill>
                <a:schemeClr val="accent2"/>
              </a:solidFill>
              <a:ea typeface="+mn-ea"/>
              <a:cs typeface="+mn-cs"/>
            </a:endParaRPr>
          </a:p>
          <a:p>
            <a:r>
              <a:rPr lang="es-ES" sz="2000" b="1" u="sng" dirty="0">
                <a:solidFill>
                  <a:schemeClr val="accent2"/>
                </a:solidFill>
              </a:rPr>
              <a:t>Ejemplos</a:t>
            </a:r>
            <a:r>
              <a:rPr lang="es-ES" sz="2000" dirty="0">
                <a:solidFill>
                  <a:schemeClr val="accent2"/>
                </a:solidFill>
              </a:rPr>
              <a:t>:</a:t>
            </a:r>
          </a:p>
          <a:p>
            <a:r>
              <a:rPr lang="es-ES" sz="2000" b="1" dirty="0">
                <a:solidFill>
                  <a:schemeClr val="accent2"/>
                </a:solidFill>
              </a:rPr>
              <a:t>Constructor</a:t>
            </a:r>
            <a:r>
              <a:rPr lang="es-ES" sz="20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s-ES" sz="1800" dirty="0" err="1">
                <a:solidFill>
                  <a:schemeClr val="accent2"/>
                </a:solidFill>
              </a:rPr>
              <a:t>template</a:t>
            </a:r>
            <a:r>
              <a:rPr lang="es-ES" sz="1800" dirty="0">
                <a:solidFill>
                  <a:schemeClr val="accent2"/>
                </a:solidFill>
              </a:rPr>
              <a:t> &lt;</a:t>
            </a:r>
            <a:r>
              <a:rPr lang="es-ES" sz="1800" dirty="0" err="1">
                <a:solidFill>
                  <a:schemeClr val="accent2"/>
                </a:solidFill>
              </a:rPr>
              <a:t>class</a:t>
            </a:r>
            <a:r>
              <a:rPr lang="es-ES" sz="1800" dirty="0">
                <a:solidFill>
                  <a:schemeClr val="accent2"/>
                </a:solidFill>
              </a:rPr>
              <a:t> T&gt; Vector&lt;T&gt;::Vector(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 n)</a:t>
            </a:r>
          </a:p>
          <a:p>
            <a:r>
              <a:rPr lang="es-ES" sz="2000" b="1" dirty="0">
                <a:solidFill>
                  <a:schemeClr val="accent2"/>
                </a:solidFill>
              </a:rPr>
              <a:t>Constructor copia</a:t>
            </a:r>
            <a:r>
              <a:rPr lang="es-ES" sz="20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s-ES" sz="1600" dirty="0" err="1">
                <a:solidFill>
                  <a:schemeClr val="accent2"/>
                </a:solidFill>
              </a:rPr>
              <a:t>template</a:t>
            </a:r>
            <a:r>
              <a:rPr lang="es-ES" sz="1600" dirty="0">
                <a:solidFill>
                  <a:schemeClr val="accent2"/>
                </a:solidFill>
              </a:rPr>
              <a:t> &lt;</a:t>
            </a:r>
            <a:r>
              <a:rPr lang="es-ES" sz="1600" dirty="0" err="1">
                <a:solidFill>
                  <a:schemeClr val="accent2"/>
                </a:solidFill>
              </a:rPr>
              <a:t>class</a:t>
            </a:r>
            <a:r>
              <a:rPr lang="es-ES" sz="1600" dirty="0">
                <a:solidFill>
                  <a:schemeClr val="accent2"/>
                </a:solidFill>
              </a:rPr>
              <a:t> T&gt; Vector&lt;T&gt;::Vector(</a:t>
            </a:r>
            <a:r>
              <a:rPr lang="es-ES" sz="1600" dirty="0" err="1">
                <a:solidFill>
                  <a:schemeClr val="accent2"/>
                </a:solidFill>
              </a:rPr>
              <a:t>const</a:t>
            </a:r>
            <a:r>
              <a:rPr lang="es-ES" sz="1600" dirty="0">
                <a:solidFill>
                  <a:schemeClr val="accent2"/>
                </a:solidFill>
              </a:rPr>
              <a:t> Vector&lt;T&gt; &amp;otro)</a:t>
            </a:r>
          </a:p>
          <a:p>
            <a:r>
              <a:rPr lang="es-ES" sz="2000" b="1" dirty="0" err="1">
                <a:solidFill>
                  <a:schemeClr val="accent2"/>
                </a:solidFill>
              </a:rPr>
              <a:t>Operator</a:t>
            </a:r>
            <a:r>
              <a:rPr lang="es-ES" sz="2000" b="1" dirty="0">
                <a:solidFill>
                  <a:schemeClr val="accent2"/>
                </a:solidFill>
              </a:rPr>
              <a:t>=</a:t>
            </a:r>
          </a:p>
          <a:p>
            <a:pPr lvl="1"/>
            <a:r>
              <a:rPr lang="es-ES" sz="1600" dirty="0" err="1">
                <a:solidFill>
                  <a:schemeClr val="accent2"/>
                </a:solidFill>
              </a:rPr>
              <a:t>template</a:t>
            </a:r>
            <a:r>
              <a:rPr lang="es-ES" sz="1600" dirty="0">
                <a:solidFill>
                  <a:schemeClr val="accent2"/>
                </a:solidFill>
              </a:rPr>
              <a:t> &lt;</a:t>
            </a:r>
            <a:r>
              <a:rPr lang="es-ES" sz="1600" dirty="0" err="1">
                <a:solidFill>
                  <a:schemeClr val="accent2"/>
                </a:solidFill>
              </a:rPr>
              <a:t>class</a:t>
            </a:r>
            <a:r>
              <a:rPr lang="es-ES" sz="1600" dirty="0">
                <a:solidFill>
                  <a:schemeClr val="accent2"/>
                </a:solidFill>
              </a:rPr>
              <a:t> T&gt; Vector&lt;T&gt; &amp; Vector&lt;T&gt;::</a:t>
            </a:r>
            <a:r>
              <a:rPr lang="es-ES" sz="1600" dirty="0" err="1">
                <a:solidFill>
                  <a:schemeClr val="accent2"/>
                </a:solidFill>
              </a:rPr>
              <a:t>operator</a:t>
            </a:r>
            <a:r>
              <a:rPr lang="es-ES" sz="1600" dirty="0">
                <a:solidFill>
                  <a:schemeClr val="accent2"/>
                </a:solidFill>
              </a:rPr>
              <a:t>=(</a:t>
            </a:r>
            <a:r>
              <a:rPr lang="es-ES" sz="1600" dirty="0" err="1">
                <a:solidFill>
                  <a:schemeClr val="accent2"/>
                </a:solidFill>
              </a:rPr>
              <a:t>const</a:t>
            </a:r>
            <a:r>
              <a:rPr lang="es-ES" sz="1600" dirty="0">
                <a:solidFill>
                  <a:schemeClr val="accent2"/>
                </a:solidFill>
              </a:rPr>
              <a:t> Vector&lt;T&gt; &amp;otro)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52A42A-BDA5-49A6-BE3A-6433C78E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A909-9482-49A3-9570-C5FA0689D249}" type="slidenum">
              <a:rPr lang="es-ES" smtClean="0">
                <a:solidFill>
                  <a:srgbClr val="000000"/>
                </a:solidFill>
              </a:rPr>
              <a:pPr/>
              <a:t>19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2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6703-7FD7-4524-AE2B-283E45102BAB}" type="slidenum">
              <a:rPr lang="es-ES">
                <a:solidFill>
                  <a:srgbClr val="000000"/>
                </a:solidFill>
              </a:rPr>
              <a:pPr/>
              <a:t>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Templates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C++ nos da la posibilidad de trabajar con tipos genéricos o parametrizados.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De echo las clases contenedoras están implementadas con esta filosofía.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Definimos vector&lt;T&gt;, siendo T un tipo primitivo o un objeto definido por el usuario.</a:t>
            </a:r>
          </a:p>
          <a:p>
            <a:pPr>
              <a:lnSpc>
                <a:spcPct val="80000"/>
              </a:lnSpc>
            </a:pPr>
            <a:endParaRPr lang="es-ES" sz="2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800">
                <a:solidFill>
                  <a:schemeClr val="accent2"/>
                </a:solidFill>
              </a:rPr>
              <a:t>Es el compilador el encargado de generar el código concreto para el tipo indicado.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D3B4-B6E2-499C-B9A2-5C261186C5F4}" type="slidenum">
              <a:rPr lang="es-ES">
                <a:solidFill>
                  <a:srgbClr val="000000"/>
                </a:solidFill>
              </a:rPr>
              <a:pPr/>
              <a:t>20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s-ES"/>
              <a:t>Ejemplo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folHlink"/>
                </a:solidFill>
              </a:rPr>
              <a:t>// </a:t>
            </a:r>
            <a:r>
              <a:rPr lang="es-ES" sz="1800" dirty="0" err="1">
                <a:solidFill>
                  <a:schemeClr val="folHlink"/>
                </a:solidFill>
              </a:rPr>
              <a:t>vector.h</a:t>
            </a:r>
            <a:r>
              <a:rPr lang="es-ES" sz="1800" dirty="0">
                <a:solidFill>
                  <a:schemeClr val="folHlink"/>
                </a:solidFill>
              </a:rPr>
              <a:t> - Plantilla de clase Vector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#</a:t>
            </a:r>
            <a:r>
              <a:rPr lang="es-ES" sz="1800" dirty="0" err="1">
                <a:solidFill>
                  <a:schemeClr val="accent2"/>
                </a:solidFill>
              </a:rPr>
              <a:t>ifndef</a:t>
            </a:r>
            <a:r>
              <a:rPr lang="es-ES" sz="1800" dirty="0">
                <a:solidFill>
                  <a:schemeClr val="accent2"/>
                </a:solidFill>
              </a:rPr>
              <a:t> VECTOR_H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#define VECTOR_H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8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 err="1">
                <a:solidFill>
                  <a:schemeClr val="accent2"/>
                </a:solidFill>
              </a:rPr>
              <a:t>template</a:t>
            </a:r>
            <a:r>
              <a:rPr lang="es-ES" sz="1800" dirty="0">
                <a:solidFill>
                  <a:schemeClr val="accent2"/>
                </a:solidFill>
              </a:rPr>
              <a:t>&lt;</a:t>
            </a:r>
            <a:r>
              <a:rPr lang="es-ES" sz="1800" dirty="0" err="1">
                <a:solidFill>
                  <a:schemeClr val="accent2"/>
                </a:solidFill>
              </a:rPr>
              <a:t>class</a:t>
            </a:r>
            <a:r>
              <a:rPr lang="es-ES" sz="1800" dirty="0">
                <a:solidFill>
                  <a:schemeClr val="accent2"/>
                </a:solidFill>
              </a:rPr>
              <a:t> </a:t>
            </a:r>
            <a:r>
              <a:rPr lang="es-ES" sz="1800" b="1" dirty="0">
                <a:solidFill>
                  <a:srgbClr val="FF0066"/>
                </a:solidFill>
              </a:rPr>
              <a:t>T</a:t>
            </a:r>
            <a:r>
              <a:rPr lang="es-ES" sz="1800" dirty="0">
                <a:solidFill>
                  <a:schemeClr val="accent2"/>
                </a:solidFill>
              </a:rPr>
              <a:t>&gt; </a:t>
            </a:r>
            <a:r>
              <a:rPr lang="es-ES" sz="1800" b="1" dirty="0" err="1">
                <a:solidFill>
                  <a:schemeClr val="accent2"/>
                </a:solidFill>
              </a:rPr>
              <a:t>class</a:t>
            </a:r>
            <a:r>
              <a:rPr lang="es-ES" sz="1800" b="1" dirty="0">
                <a:solidFill>
                  <a:schemeClr val="accent2"/>
                </a:solidFill>
              </a:rPr>
              <a:t> Vector</a:t>
            </a:r>
            <a:r>
              <a:rPr lang="es-ES" sz="1800" dirty="0">
                <a:solidFill>
                  <a:schemeClr val="accent2"/>
                </a:solidFill>
              </a:rPr>
              <a:t> { </a:t>
            </a:r>
            <a:r>
              <a:rPr lang="es-ES" sz="1800" dirty="0">
                <a:solidFill>
                  <a:schemeClr val="folHlink"/>
                </a:solidFill>
              </a:rPr>
              <a:t>// declaración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  </a:t>
            </a:r>
            <a:r>
              <a:rPr lang="es-ES" sz="1800" dirty="0" err="1">
                <a:solidFill>
                  <a:schemeClr val="accent2"/>
                </a:solidFill>
              </a:rPr>
              <a:t>private</a:t>
            </a:r>
            <a:r>
              <a:rPr lang="es-ES" sz="1800" dirty="0">
                <a:solidFill>
                  <a:schemeClr val="accent2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    </a:t>
            </a:r>
            <a:r>
              <a:rPr lang="es-ES" sz="1800" b="1" dirty="0">
                <a:solidFill>
                  <a:srgbClr val="FF0066"/>
                </a:solidFill>
              </a:rPr>
              <a:t>T</a:t>
            </a:r>
            <a:r>
              <a:rPr lang="es-ES" sz="1800" b="1" dirty="0">
                <a:solidFill>
                  <a:schemeClr val="accent2"/>
                </a:solidFill>
              </a:rPr>
              <a:t> *</a:t>
            </a:r>
            <a:r>
              <a:rPr lang="es-ES" sz="1800" dirty="0">
                <a:solidFill>
                  <a:schemeClr val="accent2"/>
                </a:solidFill>
              </a:rPr>
              <a:t>vector; 		</a:t>
            </a:r>
            <a:r>
              <a:rPr lang="es-ES" sz="1800" dirty="0">
                <a:solidFill>
                  <a:schemeClr val="folHlink"/>
                </a:solidFill>
              </a:rPr>
              <a:t>// puntero al primer elemento de la matriz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    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 </a:t>
            </a:r>
            <a:r>
              <a:rPr lang="es-ES" sz="1800" dirty="0" err="1">
                <a:solidFill>
                  <a:schemeClr val="accent2"/>
                </a:solidFill>
              </a:rPr>
              <a:t>nElementos</a:t>
            </a:r>
            <a:r>
              <a:rPr lang="es-ES" sz="1800" dirty="0">
                <a:solidFill>
                  <a:schemeClr val="accent2"/>
                </a:solidFill>
              </a:rPr>
              <a:t>; 	</a:t>
            </a:r>
            <a:r>
              <a:rPr lang="es-ES" sz="1800" dirty="0">
                <a:solidFill>
                  <a:schemeClr val="folHlink"/>
                </a:solidFill>
              </a:rPr>
              <a:t>// número de elementos de la matriz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  </a:t>
            </a:r>
            <a:r>
              <a:rPr lang="es-ES" sz="1800" dirty="0" err="1">
                <a:solidFill>
                  <a:schemeClr val="accent2"/>
                </a:solidFill>
              </a:rPr>
              <a:t>protected</a:t>
            </a:r>
            <a:r>
              <a:rPr lang="es-ES" sz="1800" dirty="0">
                <a:solidFill>
                  <a:schemeClr val="accent2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    </a:t>
            </a:r>
            <a:r>
              <a:rPr lang="es-ES" sz="1800" b="1" dirty="0">
                <a:solidFill>
                  <a:srgbClr val="FF0066"/>
                </a:solidFill>
              </a:rPr>
              <a:t>T</a:t>
            </a:r>
            <a:r>
              <a:rPr lang="es-ES" sz="1800" b="1" dirty="0">
                <a:solidFill>
                  <a:schemeClr val="accent2"/>
                </a:solidFill>
              </a:rPr>
              <a:t> *</a:t>
            </a:r>
            <a:r>
              <a:rPr lang="es-ES" sz="1800" dirty="0" err="1">
                <a:solidFill>
                  <a:schemeClr val="accent2"/>
                </a:solidFill>
              </a:rPr>
              <a:t>asignarMem</a:t>
            </a:r>
            <a:r>
              <a:rPr lang="es-ES" sz="1800" dirty="0">
                <a:solidFill>
                  <a:schemeClr val="accent2"/>
                </a:solidFill>
              </a:rPr>
              <a:t>(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  </a:t>
            </a:r>
            <a:r>
              <a:rPr lang="es-ES" sz="1800" dirty="0" err="1">
                <a:solidFill>
                  <a:schemeClr val="accent2"/>
                </a:solidFill>
              </a:rPr>
              <a:t>public</a:t>
            </a:r>
            <a:r>
              <a:rPr lang="es-ES" sz="1800" dirty="0">
                <a:solidFill>
                  <a:schemeClr val="accent2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    Vector(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 </a:t>
            </a:r>
            <a:r>
              <a:rPr lang="es-ES" sz="1800" dirty="0" err="1">
                <a:solidFill>
                  <a:schemeClr val="accent2"/>
                </a:solidFill>
              </a:rPr>
              <a:t>ne</a:t>
            </a:r>
            <a:r>
              <a:rPr lang="es-ES" sz="1800" dirty="0">
                <a:solidFill>
                  <a:schemeClr val="accent2"/>
                </a:solidFill>
              </a:rPr>
              <a:t> = 10); 			</a:t>
            </a:r>
            <a:r>
              <a:rPr lang="es-ES" sz="1800" dirty="0">
                <a:solidFill>
                  <a:schemeClr val="folHlink"/>
                </a:solidFill>
              </a:rPr>
              <a:t>// crea un Vector con </a:t>
            </a:r>
            <a:r>
              <a:rPr lang="es-ES" sz="1800" dirty="0" err="1">
                <a:solidFill>
                  <a:schemeClr val="folHlink"/>
                </a:solidFill>
              </a:rPr>
              <a:t>ne</a:t>
            </a:r>
            <a:r>
              <a:rPr lang="es-ES" sz="1800" dirty="0">
                <a:solidFill>
                  <a:schemeClr val="folHlink"/>
                </a:solidFill>
              </a:rPr>
              <a:t> elementos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    Vector(</a:t>
            </a:r>
            <a:r>
              <a:rPr lang="es-ES" sz="1800" dirty="0" err="1">
                <a:solidFill>
                  <a:schemeClr val="accent2"/>
                </a:solidFill>
              </a:rPr>
              <a:t>const</a:t>
            </a:r>
            <a:r>
              <a:rPr lang="es-ES" sz="1800" dirty="0">
                <a:solidFill>
                  <a:schemeClr val="accent2"/>
                </a:solidFill>
              </a:rPr>
              <a:t> Vector&amp;); 			</a:t>
            </a:r>
            <a:r>
              <a:rPr lang="es-ES" sz="1800" dirty="0">
                <a:solidFill>
                  <a:schemeClr val="folHlink"/>
                </a:solidFill>
              </a:rPr>
              <a:t>// crea un Vector desde otro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    ~Vector() { </a:t>
            </a:r>
            <a:r>
              <a:rPr lang="es-ES" sz="1800" dirty="0" err="1">
                <a:solidFill>
                  <a:schemeClr val="accent2"/>
                </a:solidFill>
              </a:rPr>
              <a:t>delete</a:t>
            </a:r>
            <a:r>
              <a:rPr lang="es-ES" sz="1800" dirty="0">
                <a:solidFill>
                  <a:schemeClr val="accent2"/>
                </a:solidFill>
              </a:rPr>
              <a:t> [] vector; vector = 0; } 	</a:t>
            </a:r>
            <a:r>
              <a:rPr lang="es-ES" sz="1800" dirty="0">
                <a:solidFill>
                  <a:schemeClr val="folHlink"/>
                </a:solidFill>
              </a:rPr>
              <a:t>// destructor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    Vector&amp; </a:t>
            </a:r>
            <a:r>
              <a:rPr lang="es-ES" sz="1800" dirty="0" err="1">
                <a:solidFill>
                  <a:schemeClr val="accent2"/>
                </a:solidFill>
              </a:rPr>
              <a:t>operator</a:t>
            </a:r>
            <a:r>
              <a:rPr lang="es-ES" sz="1800" dirty="0">
                <a:solidFill>
                  <a:schemeClr val="accent2"/>
                </a:solidFill>
              </a:rPr>
              <a:t>=(</a:t>
            </a:r>
            <a:r>
              <a:rPr lang="es-ES" sz="1800" dirty="0" err="1">
                <a:solidFill>
                  <a:schemeClr val="accent2"/>
                </a:solidFill>
              </a:rPr>
              <a:t>const</a:t>
            </a:r>
            <a:r>
              <a:rPr lang="es-ES" sz="1800" dirty="0">
                <a:solidFill>
                  <a:schemeClr val="accent2"/>
                </a:solidFill>
              </a:rPr>
              <a:t> Vector&amp;);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    </a:t>
            </a:r>
            <a:r>
              <a:rPr lang="es-ES" sz="1800" b="1" dirty="0">
                <a:solidFill>
                  <a:srgbClr val="FF0066"/>
                </a:solidFill>
              </a:rPr>
              <a:t>T</a:t>
            </a:r>
            <a:r>
              <a:rPr lang="es-ES" sz="1800" dirty="0">
                <a:solidFill>
                  <a:schemeClr val="accent2"/>
                </a:solidFill>
              </a:rPr>
              <a:t>&amp; </a:t>
            </a:r>
            <a:r>
              <a:rPr lang="es-ES" sz="1800" dirty="0" err="1">
                <a:solidFill>
                  <a:schemeClr val="accent2"/>
                </a:solidFill>
              </a:rPr>
              <a:t>operator</a:t>
            </a:r>
            <a:r>
              <a:rPr lang="es-ES" sz="1800" dirty="0">
                <a:solidFill>
                  <a:schemeClr val="accent2"/>
                </a:solidFill>
              </a:rPr>
              <a:t>[](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 i) </a:t>
            </a:r>
            <a:r>
              <a:rPr lang="es-ES" sz="1800" dirty="0" err="1">
                <a:solidFill>
                  <a:schemeClr val="accent2"/>
                </a:solidFill>
              </a:rPr>
              <a:t>const</a:t>
            </a:r>
            <a:r>
              <a:rPr lang="es-ES" sz="1800" dirty="0">
                <a:solidFill>
                  <a:schemeClr val="accent2"/>
                </a:solidFill>
              </a:rPr>
              <a:t> { </a:t>
            </a:r>
            <a:r>
              <a:rPr lang="es-ES" sz="1800" dirty="0" err="1">
                <a:solidFill>
                  <a:schemeClr val="accent2"/>
                </a:solidFill>
              </a:rPr>
              <a:t>return</a:t>
            </a:r>
            <a:r>
              <a:rPr lang="es-ES" sz="1800" dirty="0">
                <a:solidFill>
                  <a:schemeClr val="accent2"/>
                </a:solidFill>
              </a:rPr>
              <a:t> vector[i];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    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 longitud() </a:t>
            </a:r>
            <a:r>
              <a:rPr lang="es-ES" sz="1800" dirty="0" err="1">
                <a:solidFill>
                  <a:schemeClr val="accent2"/>
                </a:solidFill>
              </a:rPr>
              <a:t>const</a:t>
            </a:r>
            <a:r>
              <a:rPr lang="es-ES" sz="1800" dirty="0">
                <a:solidFill>
                  <a:schemeClr val="accent2"/>
                </a:solidFill>
              </a:rPr>
              <a:t> { </a:t>
            </a:r>
            <a:r>
              <a:rPr lang="es-ES" sz="1800" dirty="0" err="1">
                <a:solidFill>
                  <a:schemeClr val="accent2"/>
                </a:solidFill>
              </a:rPr>
              <a:t>return</a:t>
            </a:r>
            <a:r>
              <a:rPr lang="es-ES" sz="1800" dirty="0">
                <a:solidFill>
                  <a:schemeClr val="accent2"/>
                </a:solidFill>
              </a:rPr>
              <a:t> </a:t>
            </a:r>
            <a:r>
              <a:rPr lang="es-ES" sz="1800" dirty="0" err="1">
                <a:solidFill>
                  <a:schemeClr val="accent2"/>
                </a:solidFill>
              </a:rPr>
              <a:t>nElementos</a:t>
            </a:r>
            <a:r>
              <a:rPr lang="es-ES" sz="1800" dirty="0">
                <a:solidFill>
                  <a:schemeClr val="accent2"/>
                </a:solidFill>
              </a:rPr>
              <a:t>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#</a:t>
            </a:r>
            <a:r>
              <a:rPr lang="es-ES" sz="1800" dirty="0" err="1">
                <a:solidFill>
                  <a:schemeClr val="accent2"/>
                </a:solidFill>
              </a:rPr>
              <a:t>endif</a:t>
            </a:r>
            <a:endParaRPr lang="es-ES" sz="18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sz="18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sz="18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095-B024-4794-8DA8-5934C34046B8}" type="slidenum">
              <a:rPr lang="es-ES">
                <a:solidFill>
                  <a:srgbClr val="000000"/>
                </a:solidFill>
              </a:rPr>
              <a:pPr/>
              <a:t>21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/>
              <a:t>Ejemplo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#</a:t>
            </a:r>
            <a:r>
              <a:rPr lang="es-ES" sz="2000" dirty="0" err="1">
                <a:solidFill>
                  <a:schemeClr val="accent2"/>
                </a:solidFill>
              </a:rPr>
              <a:t>include</a:t>
            </a:r>
            <a:r>
              <a:rPr lang="es-ES" sz="2000" dirty="0">
                <a:solidFill>
                  <a:schemeClr val="accent2"/>
                </a:solidFill>
              </a:rPr>
              <a:t> &lt;</a:t>
            </a:r>
            <a:r>
              <a:rPr lang="es-ES" sz="2000" dirty="0" err="1">
                <a:solidFill>
                  <a:schemeClr val="accent2"/>
                </a:solidFill>
              </a:rPr>
              <a:t>iostream</a:t>
            </a:r>
            <a:r>
              <a:rPr lang="es-ES" sz="2000" dirty="0">
                <a:solidFill>
                  <a:schemeClr val="accent2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 err="1">
                <a:solidFill>
                  <a:schemeClr val="accent2"/>
                </a:solidFill>
              </a:rPr>
              <a:t>using</a:t>
            </a:r>
            <a:r>
              <a:rPr lang="es-ES" sz="2000" dirty="0">
                <a:solidFill>
                  <a:schemeClr val="accent2"/>
                </a:solidFill>
              </a:rPr>
              <a:t> </a:t>
            </a:r>
            <a:r>
              <a:rPr lang="es-ES" sz="2000" dirty="0" err="1">
                <a:solidFill>
                  <a:schemeClr val="accent2"/>
                </a:solidFill>
              </a:rPr>
              <a:t>namespace</a:t>
            </a:r>
            <a:r>
              <a:rPr lang="es-ES" sz="2000" dirty="0">
                <a:solidFill>
                  <a:schemeClr val="accent2"/>
                </a:solidFill>
              </a:rPr>
              <a:t> </a:t>
            </a:r>
            <a:r>
              <a:rPr lang="es-ES" sz="2000" dirty="0" err="1">
                <a:solidFill>
                  <a:schemeClr val="accent2"/>
                </a:solidFill>
              </a:rPr>
              <a:t>std</a:t>
            </a:r>
            <a:r>
              <a:rPr lang="es-ES" sz="2000" dirty="0">
                <a:solidFill>
                  <a:schemeClr val="accent2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folHlink"/>
                </a:solidFill>
              </a:rPr>
              <a:t>// Constructores: Crear una matriz con </a:t>
            </a:r>
            <a:r>
              <a:rPr lang="es-ES" sz="2000" dirty="0" err="1">
                <a:solidFill>
                  <a:schemeClr val="folHlink"/>
                </a:solidFill>
              </a:rPr>
              <a:t>ne</a:t>
            </a:r>
            <a:r>
              <a:rPr lang="es-ES" sz="2000" dirty="0">
                <a:solidFill>
                  <a:schemeClr val="folHlink"/>
                </a:solidFill>
              </a:rPr>
              <a:t> elementos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 err="1">
                <a:solidFill>
                  <a:schemeClr val="accent2"/>
                </a:solidFill>
              </a:rPr>
              <a:t>template</a:t>
            </a:r>
            <a:r>
              <a:rPr lang="es-ES" sz="2000" dirty="0">
                <a:solidFill>
                  <a:schemeClr val="accent2"/>
                </a:solidFill>
              </a:rPr>
              <a:t>&lt;</a:t>
            </a:r>
            <a:r>
              <a:rPr lang="es-ES" sz="2000" dirty="0" err="1">
                <a:solidFill>
                  <a:schemeClr val="accent2"/>
                </a:solidFill>
              </a:rPr>
              <a:t>class</a:t>
            </a:r>
            <a:r>
              <a:rPr lang="es-ES" sz="2000" dirty="0">
                <a:solidFill>
                  <a:schemeClr val="accent2"/>
                </a:solidFill>
              </a:rPr>
              <a:t> T&gt; Vector&lt;T&gt;::Vector(</a:t>
            </a:r>
            <a:r>
              <a:rPr lang="es-ES" sz="2000" dirty="0" err="1">
                <a:solidFill>
                  <a:schemeClr val="accent2"/>
                </a:solidFill>
              </a:rPr>
              <a:t>int</a:t>
            </a:r>
            <a:r>
              <a:rPr lang="es-ES" sz="2000" dirty="0">
                <a:solidFill>
                  <a:schemeClr val="accent2"/>
                </a:solidFill>
              </a:rPr>
              <a:t> </a:t>
            </a:r>
            <a:r>
              <a:rPr lang="es-ES" sz="2000" dirty="0" err="1">
                <a:solidFill>
                  <a:schemeClr val="accent2"/>
                </a:solidFill>
              </a:rPr>
              <a:t>ne</a:t>
            </a:r>
            <a:r>
              <a:rPr lang="es-ES" sz="2000" dirty="0">
                <a:solidFill>
                  <a:schemeClr val="accent2"/>
                </a:solidFill>
              </a:rPr>
              <a:t>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  </a:t>
            </a:r>
            <a:r>
              <a:rPr lang="es-ES" sz="2000" dirty="0" err="1">
                <a:solidFill>
                  <a:schemeClr val="accent2"/>
                </a:solidFill>
              </a:rPr>
              <a:t>if</a:t>
            </a:r>
            <a:r>
              <a:rPr lang="es-ES" sz="2000" dirty="0">
                <a:solidFill>
                  <a:schemeClr val="accent2"/>
                </a:solidFill>
              </a:rPr>
              <a:t> (</a:t>
            </a:r>
            <a:r>
              <a:rPr lang="es-ES" sz="2000" dirty="0" err="1">
                <a:solidFill>
                  <a:schemeClr val="accent2"/>
                </a:solidFill>
              </a:rPr>
              <a:t>ne</a:t>
            </a:r>
            <a:r>
              <a:rPr lang="es-ES" sz="2000" dirty="0">
                <a:solidFill>
                  <a:schemeClr val="accent2"/>
                </a:solidFill>
              </a:rPr>
              <a:t> &lt; 1)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    </a:t>
            </a:r>
            <a:r>
              <a:rPr lang="es-ES" sz="2000" dirty="0" err="1">
                <a:solidFill>
                  <a:schemeClr val="accent2"/>
                </a:solidFill>
              </a:rPr>
              <a:t>cerr</a:t>
            </a:r>
            <a:r>
              <a:rPr lang="es-ES" sz="2000" dirty="0">
                <a:solidFill>
                  <a:schemeClr val="accent2"/>
                </a:solidFill>
              </a:rPr>
              <a:t> &lt;&lt; "</a:t>
            </a:r>
            <a:r>
              <a:rPr lang="es-ES" sz="2000" dirty="0" err="1">
                <a:solidFill>
                  <a:schemeClr val="accent2"/>
                </a:solidFill>
              </a:rPr>
              <a:t>Nº</a:t>
            </a:r>
            <a:r>
              <a:rPr lang="es-ES" sz="2000" dirty="0">
                <a:solidFill>
                  <a:schemeClr val="accent2"/>
                </a:solidFill>
              </a:rPr>
              <a:t> de elementos no válido: " &lt;&lt; </a:t>
            </a:r>
            <a:r>
              <a:rPr lang="es-ES" sz="2000" dirty="0" err="1">
                <a:solidFill>
                  <a:schemeClr val="accent2"/>
                </a:solidFill>
              </a:rPr>
              <a:t>ne</a:t>
            </a:r>
            <a:r>
              <a:rPr lang="es-ES" sz="2000" dirty="0">
                <a:solidFill>
                  <a:schemeClr val="accent2"/>
                </a:solidFill>
              </a:rPr>
              <a:t> &lt;&lt; "\n";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    </a:t>
            </a:r>
            <a:r>
              <a:rPr lang="es-ES" sz="2000" dirty="0" err="1">
                <a:solidFill>
                  <a:schemeClr val="accent2"/>
                </a:solidFill>
              </a:rPr>
              <a:t>return</a:t>
            </a:r>
            <a:r>
              <a:rPr lang="es-ES" sz="2000" dirty="0">
                <a:solidFill>
                  <a:schemeClr val="accent2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  </a:t>
            </a:r>
            <a:r>
              <a:rPr lang="es-ES" sz="2000" dirty="0" err="1">
                <a:solidFill>
                  <a:schemeClr val="accent2"/>
                </a:solidFill>
              </a:rPr>
              <a:t>nElementos</a:t>
            </a:r>
            <a:r>
              <a:rPr lang="es-ES" sz="2000" dirty="0">
                <a:solidFill>
                  <a:schemeClr val="accent2"/>
                </a:solidFill>
              </a:rPr>
              <a:t> = </a:t>
            </a:r>
            <a:r>
              <a:rPr lang="es-ES" sz="2000" dirty="0" err="1">
                <a:solidFill>
                  <a:schemeClr val="accent2"/>
                </a:solidFill>
              </a:rPr>
              <a:t>ne</a:t>
            </a:r>
            <a:r>
              <a:rPr lang="es-ES" sz="2000" dirty="0">
                <a:solidFill>
                  <a:schemeClr val="accent2"/>
                </a:solidFill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  vector = </a:t>
            </a:r>
            <a:r>
              <a:rPr lang="es-ES" sz="2000" dirty="0" err="1">
                <a:solidFill>
                  <a:schemeClr val="accent2"/>
                </a:solidFill>
              </a:rPr>
              <a:t>asignarMem</a:t>
            </a:r>
            <a:r>
              <a:rPr lang="es-ES" sz="2000" dirty="0">
                <a:solidFill>
                  <a:schemeClr val="accent2"/>
                </a:solidFill>
              </a:rPr>
              <a:t>(</a:t>
            </a:r>
            <a:r>
              <a:rPr lang="es-ES" sz="2000" dirty="0" err="1">
                <a:solidFill>
                  <a:schemeClr val="accent2"/>
                </a:solidFill>
              </a:rPr>
              <a:t>nElementos</a:t>
            </a:r>
            <a:r>
              <a:rPr lang="es-ES" sz="2000" dirty="0">
                <a:solidFill>
                  <a:schemeClr val="accent2"/>
                </a:solidFill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folHlink"/>
                </a:solidFill>
              </a:rPr>
              <a:t>// Constructor copia, inicializa el atributo vector a cero. Y llama a 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 err="1">
                <a:solidFill>
                  <a:schemeClr val="accent2"/>
                </a:solidFill>
              </a:rPr>
              <a:t>template</a:t>
            </a:r>
            <a:r>
              <a:rPr lang="es-ES" sz="2000" dirty="0">
                <a:solidFill>
                  <a:schemeClr val="accent2"/>
                </a:solidFill>
              </a:rPr>
              <a:t>&lt;</a:t>
            </a:r>
            <a:r>
              <a:rPr lang="es-ES" sz="2000" dirty="0" err="1">
                <a:solidFill>
                  <a:schemeClr val="accent2"/>
                </a:solidFill>
              </a:rPr>
              <a:t>class</a:t>
            </a:r>
            <a:r>
              <a:rPr lang="es-ES" sz="2000" dirty="0">
                <a:solidFill>
                  <a:schemeClr val="accent2"/>
                </a:solidFill>
              </a:rPr>
              <a:t> T&gt; Vector&lt;T&gt;::Vector(</a:t>
            </a:r>
            <a:r>
              <a:rPr lang="es-ES" sz="2000" dirty="0" err="1">
                <a:solidFill>
                  <a:schemeClr val="accent2"/>
                </a:solidFill>
              </a:rPr>
              <a:t>const</a:t>
            </a:r>
            <a:r>
              <a:rPr lang="es-ES" sz="2000" dirty="0">
                <a:solidFill>
                  <a:schemeClr val="accent2"/>
                </a:solidFill>
              </a:rPr>
              <a:t> Vector&amp; v) : vector(0){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  *</a:t>
            </a:r>
            <a:r>
              <a:rPr lang="es-ES" sz="2000" dirty="0" err="1">
                <a:solidFill>
                  <a:schemeClr val="accent2"/>
                </a:solidFill>
              </a:rPr>
              <a:t>this</a:t>
            </a:r>
            <a:r>
              <a:rPr lang="es-ES" sz="2000" dirty="0">
                <a:solidFill>
                  <a:schemeClr val="accent2"/>
                </a:solidFill>
              </a:rPr>
              <a:t> = v;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1DE2-2876-41E6-B5EA-6640BB15F0FD}" type="slidenum">
              <a:rPr lang="es-ES">
                <a:solidFill>
                  <a:srgbClr val="000000"/>
                </a:solidFill>
              </a:rPr>
              <a:pPr/>
              <a:t>22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s-ES"/>
              <a:t>Ejemplo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folHlink"/>
                </a:solidFill>
              </a:rPr>
              <a:t>// Operador de asignación: Definir plantilla, el tipo devuelto, el ámbito y el operador: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template&lt;class T&gt; Vector&lt;T&gt;&amp; Vector&lt;T&gt;::operator=(const Vector&amp; v){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nElementos = v.nElementos;            	</a:t>
            </a:r>
            <a:r>
              <a:rPr lang="es-ES" sz="1600">
                <a:solidFill>
                  <a:schemeClr val="folHlink"/>
                </a:solidFill>
              </a:rPr>
              <a:t>// número de elementos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delete [ ] vector;                     	</a:t>
            </a:r>
            <a:r>
              <a:rPr lang="es-ES" sz="1600">
                <a:solidFill>
                  <a:schemeClr val="folHlink"/>
                </a:solidFill>
              </a:rPr>
              <a:t>// borrar la matriz actual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vector = asignarMem(nElementos);      </a:t>
            </a:r>
            <a:r>
              <a:rPr lang="es-ES" sz="1600">
                <a:solidFill>
                  <a:schemeClr val="folHlink"/>
                </a:solidFill>
              </a:rPr>
              <a:t>// crear una nueva matriz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for (int i = 0; i &lt; nElementos;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  vector[i] = v.vector[i];            	</a:t>
            </a:r>
            <a:r>
              <a:rPr lang="es-ES" sz="1600">
                <a:solidFill>
                  <a:schemeClr val="folHlink"/>
                </a:solidFill>
              </a:rPr>
              <a:t>// copiar los valores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return *this;           			</a:t>
            </a:r>
            <a:r>
              <a:rPr lang="es-ES" sz="1600">
                <a:solidFill>
                  <a:schemeClr val="folHlink"/>
                </a:solidFill>
              </a:rPr>
              <a:t>// permitir asignaciones encadenadas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16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folHlink"/>
                </a:solidFill>
              </a:rPr>
              <a:t>// Otros métodos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template&lt;class T&gt; T *Vector&lt;T&gt;::asignarMem(int nElems){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try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  T *p = new T[nElems];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  return 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catch(bad_alloc e)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  cout &lt;&lt; "Insuficiente espacio de memoria\n";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  exit(-1);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1600">
                <a:solidFill>
                  <a:schemeClr val="accent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B4AC-ED31-4B81-A52C-D46B731610C3}" type="slidenum">
              <a:rPr lang="es-ES">
                <a:solidFill>
                  <a:srgbClr val="000000"/>
                </a:solidFill>
              </a:rPr>
              <a:pPr/>
              <a:t>23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folHlink"/>
                </a:solidFill>
              </a:rPr>
              <a:t>// Podemos </a:t>
            </a:r>
            <a:r>
              <a:rPr lang="en-US" sz="1600" dirty="0" err="1">
                <a:solidFill>
                  <a:schemeClr val="folHlink"/>
                </a:solidFill>
              </a:rPr>
              <a:t>definir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funciones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externas</a:t>
            </a:r>
            <a:r>
              <a:rPr lang="en-US" sz="1600" dirty="0">
                <a:solidFill>
                  <a:schemeClr val="folHlink"/>
                </a:solidFill>
              </a:rPr>
              <a:t> que </a:t>
            </a:r>
            <a:r>
              <a:rPr lang="en-US" sz="1600" dirty="0" err="1">
                <a:solidFill>
                  <a:schemeClr val="folHlink"/>
                </a:solidFill>
              </a:rPr>
              <a:t>utilicen</a:t>
            </a:r>
            <a:r>
              <a:rPr lang="en-US" sz="1600" dirty="0">
                <a:solidFill>
                  <a:schemeClr val="folHlink"/>
                </a:solidFill>
              </a:rPr>
              <a:t> la </a:t>
            </a:r>
            <a:r>
              <a:rPr lang="en-US" sz="1600" dirty="0" err="1">
                <a:solidFill>
                  <a:schemeClr val="folHlink"/>
                </a:solidFill>
              </a:rPr>
              <a:t>plantilla</a:t>
            </a:r>
            <a:r>
              <a:rPr lang="en-US" sz="1600" dirty="0">
                <a:solidFill>
                  <a:schemeClr val="folHlink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template&lt;class T&gt; void </a:t>
            </a:r>
            <a:r>
              <a:rPr lang="en-US" sz="1600" dirty="0" err="1">
                <a:solidFill>
                  <a:schemeClr val="accent2"/>
                </a:solidFill>
              </a:rPr>
              <a:t>visualizar</a:t>
            </a:r>
            <a:r>
              <a:rPr lang="en-US" sz="1600" dirty="0">
                <a:solidFill>
                  <a:schemeClr val="accent2"/>
                </a:solidFill>
              </a:rPr>
              <a:t>(Vector&lt;T&gt;&amp;);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err="1">
                <a:solidFill>
                  <a:schemeClr val="accent2"/>
                </a:solidFill>
              </a:rPr>
              <a:t>int</a:t>
            </a:r>
            <a:r>
              <a:rPr lang="en-US" sz="1600" dirty="0">
                <a:solidFill>
                  <a:schemeClr val="accent2"/>
                </a:solidFill>
              </a:rPr>
              <a:t> main(){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  Vector&lt;</a:t>
            </a:r>
            <a:r>
              <a:rPr lang="en-US" sz="1600" b="1" dirty="0">
                <a:solidFill>
                  <a:schemeClr val="accent2"/>
                </a:solidFill>
              </a:rPr>
              <a:t>double</a:t>
            </a:r>
            <a:r>
              <a:rPr lang="en-US" sz="1600" dirty="0">
                <a:solidFill>
                  <a:schemeClr val="accent2"/>
                </a:solidFill>
              </a:rPr>
              <a:t>&gt; vector(5);  </a:t>
            </a:r>
            <a:r>
              <a:rPr lang="en-US" sz="1600" dirty="0">
                <a:solidFill>
                  <a:schemeClr val="folHlink"/>
                </a:solidFill>
              </a:rPr>
              <a:t>// </a:t>
            </a:r>
            <a:r>
              <a:rPr lang="en-US" sz="1600" dirty="0" err="1">
                <a:solidFill>
                  <a:schemeClr val="folHlink"/>
                </a:solidFill>
              </a:rPr>
              <a:t>Definimos</a:t>
            </a:r>
            <a:r>
              <a:rPr lang="en-US" sz="1600" dirty="0">
                <a:solidFill>
                  <a:schemeClr val="folHlink"/>
                </a:solidFill>
              </a:rPr>
              <a:t> un vector de </a:t>
            </a:r>
            <a:r>
              <a:rPr lang="en-US" sz="1600" dirty="0" err="1">
                <a:solidFill>
                  <a:schemeClr val="folHlink"/>
                </a:solidFill>
              </a:rPr>
              <a:t>tipo</a:t>
            </a:r>
            <a:r>
              <a:rPr lang="en-US" sz="1600" dirty="0">
                <a:solidFill>
                  <a:schemeClr val="folHlink"/>
                </a:solidFill>
              </a:rPr>
              <a:t> double.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  for (</a:t>
            </a:r>
            <a:r>
              <a:rPr lang="en-US" sz="1600" dirty="0" err="1">
                <a:solidFill>
                  <a:schemeClr val="accent2"/>
                </a:solidFill>
              </a:rPr>
              <a:t>int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i</a:t>
            </a:r>
            <a:r>
              <a:rPr lang="en-US" sz="1600" dirty="0">
                <a:solidFill>
                  <a:schemeClr val="accent2"/>
                </a:solidFill>
              </a:rPr>
              <a:t> = 0; </a:t>
            </a:r>
            <a:r>
              <a:rPr lang="en-US" sz="1600" dirty="0" err="1">
                <a:solidFill>
                  <a:schemeClr val="accent2"/>
                </a:solidFill>
              </a:rPr>
              <a:t>i</a:t>
            </a:r>
            <a:r>
              <a:rPr lang="en-US" sz="1600" dirty="0">
                <a:solidFill>
                  <a:schemeClr val="accent2"/>
                </a:solidFill>
              </a:rPr>
              <a:t> &lt; </a:t>
            </a:r>
            <a:r>
              <a:rPr lang="en-US" sz="1600" dirty="0" err="1">
                <a:solidFill>
                  <a:schemeClr val="accent2"/>
                </a:solidFill>
              </a:rPr>
              <a:t>vector.longitud</a:t>
            </a:r>
            <a:r>
              <a:rPr lang="en-US" sz="1600" dirty="0">
                <a:solidFill>
                  <a:schemeClr val="accent2"/>
                </a:solidFill>
              </a:rPr>
              <a:t>(); </a:t>
            </a:r>
            <a:r>
              <a:rPr lang="en-US" sz="1600" dirty="0" err="1">
                <a:solidFill>
                  <a:schemeClr val="accent2"/>
                </a:solidFill>
              </a:rPr>
              <a:t>i</a:t>
            </a:r>
            <a:r>
              <a:rPr lang="en-US" sz="1600" dirty="0">
                <a:solidFill>
                  <a:schemeClr val="accent2"/>
                </a:solidFill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    vector[</a:t>
            </a:r>
            <a:r>
              <a:rPr lang="en-US" sz="1600" dirty="0" err="1">
                <a:solidFill>
                  <a:schemeClr val="accent2"/>
                </a:solidFill>
              </a:rPr>
              <a:t>i</a:t>
            </a:r>
            <a:r>
              <a:rPr lang="en-US" sz="1600" dirty="0">
                <a:solidFill>
                  <a:schemeClr val="accent2"/>
                </a:solidFill>
              </a:rPr>
              <a:t>] = i+1;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  </a:t>
            </a:r>
            <a:r>
              <a:rPr lang="en-US" sz="1600" dirty="0" err="1">
                <a:solidFill>
                  <a:schemeClr val="accent2"/>
                </a:solidFill>
              </a:rPr>
              <a:t>visualizar</a:t>
            </a:r>
            <a:r>
              <a:rPr lang="en-US" sz="1600" dirty="0">
                <a:solidFill>
                  <a:schemeClr val="accent2"/>
                </a:solidFill>
              </a:rPr>
              <a:t>(vector);	</a:t>
            </a:r>
            <a:r>
              <a:rPr lang="en-US" sz="1600" dirty="0">
                <a:solidFill>
                  <a:schemeClr val="folHlink"/>
                </a:solidFill>
              </a:rPr>
              <a:t>// </a:t>
            </a:r>
            <a:r>
              <a:rPr lang="en-US" sz="1600" dirty="0" err="1">
                <a:solidFill>
                  <a:schemeClr val="folHlink"/>
                </a:solidFill>
              </a:rPr>
              <a:t>Utilización</a:t>
            </a:r>
            <a:r>
              <a:rPr lang="en-US" sz="1600" dirty="0">
                <a:solidFill>
                  <a:schemeClr val="folHlink"/>
                </a:solidFill>
              </a:rPr>
              <a:t> de la </a:t>
            </a:r>
            <a:r>
              <a:rPr lang="en-US" sz="1600" dirty="0" err="1">
                <a:solidFill>
                  <a:schemeClr val="folHlink"/>
                </a:solidFill>
              </a:rPr>
              <a:t>función</a:t>
            </a:r>
            <a:r>
              <a:rPr lang="en-US" sz="1600" dirty="0">
                <a:solidFill>
                  <a:schemeClr val="folHlink"/>
                </a:solidFill>
              </a:rPr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folHlink"/>
                </a:solidFill>
              </a:rPr>
              <a:t>// La </a:t>
            </a:r>
            <a:r>
              <a:rPr lang="en-US" sz="1600" dirty="0" err="1">
                <a:solidFill>
                  <a:schemeClr val="folHlink"/>
                </a:solidFill>
              </a:rPr>
              <a:t>implementación</a:t>
            </a:r>
            <a:r>
              <a:rPr lang="en-US" sz="1600" dirty="0">
                <a:solidFill>
                  <a:schemeClr val="folHlink"/>
                </a:solidFill>
              </a:rPr>
              <a:t> de la </a:t>
            </a:r>
            <a:r>
              <a:rPr lang="en-US" sz="1600" dirty="0" err="1">
                <a:solidFill>
                  <a:schemeClr val="folHlink"/>
                </a:solidFill>
              </a:rPr>
              <a:t>función</a:t>
            </a:r>
            <a:r>
              <a:rPr lang="en-US" sz="1600" dirty="0">
                <a:solidFill>
                  <a:schemeClr val="folHlink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template&lt;class T&gt; void </a:t>
            </a:r>
            <a:r>
              <a:rPr lang="en-US" sz="1600" dirty="0" err="1">
                <a:solidFill>
                  <a:schemeClr val="accent2"/>
                </a:solidFill>
              </a:rPr>
              <a:t>visualizar</a:t>
            </a:r>
            <a:r>
              <a:rPr lang="en-US" sz="1600" dirty="0">
                <a:solidFill>
                  <a:schemeClr val="accent2"/>
                </a:solidFill>
              </a:rPr>
              <a:t>(Vector&lt;T&gt;&amp; v){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  </a:t>
            </a:r>
            <a:r>
              <a:rPr lang="en-US" sz="1600" dirty="0" err="1">
                <a:solidFill>
                  <a:schemeClr val="accent2"/>
                </a:solidFill>
              </a:rPr>
              <a:t>int</a:t>
            </a:r>
            <a:r>
              <a:rPr lang="en-US" sz="1600" dirty="0">
                <a:solidFill>
                  <a:schemeClr val="accent2"/>
                </a:solidFill>
              </a:rPr>
              <a:t> ne = </a:t>
            </a:r>
            <a:r>
              <a:rPr lang="en-US" sz="1600" dirty="0" err="1">
                <a:solidFill>
                  <a:schemeClr val="accent2"/>
                </a:solidFill>
              </a:rPr>
              <a:t>v.longitud</a:t>
            </a:r>
            <a:r>
              <a:rPr lang="en-US" sz="1600" dirty="0">
                <a:solidFill>
                  <a:schemeClr val="accent2"/>
                </a:solidFill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  for (</a:t>
            </a:r>
            <a:r>
              <a:rPr lang="en-US" sz="1600" dirty="0" err="1">
                <a:solidFill>
                  <a:schemeClr val="accent2"/>
                </a:solidFill>
              </a:rPr>
              <a:t>int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i</a:t>
            </a:r>
            <a:r>
              <a:rPr lang="en-US" sz="1600" dirty="0">
                <a:solidFill>
                  <a:schemeClr val="accent2"/>
                </a:solidFill>
              </a:rPr>
              <a:t> = 0; </a:t>
            </a:r>
            <a:r>
              <a:rPr lang="en-US" sz="1600" dirty="0" err="1">
                <a:solidFill>
                  <a:schemeClr val="accent2"/>
                </a:solidFill>
              </a:rPr>
              <a:t>i</a:t>
            </a:r>
            <a:r>
              <a:rPr lang="en-US" sz="1600" dirty="0">
                <a:solidFill>
                  <a:schemeClr val="accent2"/>
                </a:solidFill>
              </a:rPr>
              <a:t> &lt; ne; </a:t>
            </a:r>
            <a:r>
              <a:rPr lang="en-US" sz="1600" dirty="0" err="1">
                <a:solidFill>
                  <a:schemeClr val="accent2"/>
                </a:solidFill>
              </a:rPr>
              <a:t>i</a:t>
            </a:r>
            <a:r>
              <a:rPr lang="en-US" sz="1600" dirty="0">
                <a:solidFill>
                  <a:schemeClr val="accent2"/>
                </a:solidFill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    </a:t>
            </a:r>
            <a:r>
              <a:rPr lang="en-US" sz="1600" dirty="0" err="1">
                <a:solidFill>
                  <a:schemeClr val="accent2"/>
                </a:solidFill>
              </a:rPr>
              <a:t>cout</a:t>
            </a:r>
            <a:r>
              <a:rPr lang="en-US" sz="1600" dirty="0">
                <a:solidFill>
                  <a:schemeClr val="accent2"/>
                </a:solidFill>
              </a:rPr>
              <a:t> &lt;&lt; </a:t>
            </a:r>
            <a:r>
              <a:rPr lang="en-US" sz="1600" dirty="0" err="1">
                <a:solidFill>
                  <a:schemeClr val="accent2"/>
                </a:solidFill>
              </a:rPr>
              <a:t>setw</a:t>
            </a:r>
            <a:r>
              <a:rPr lang="en-US" sz="1600" dirty="0">
                <a:solidFill>
                  <a:schemeClr val="accent2"/>
                </a:solidFill>
              </a:rPr>
              <a:t>(7) &lt;&lt; v[</a:t>
            </a:r>
            <a:r>
              <a:rPr lang="en-US" sz="1600" dirty="0" err="1">
                <a:solidFill>
                  <a:schemeClr val="accent2"/>
                </a:solidFill>
              </a:rPr>
              <a:t>i</a:t>
            </a:r>
            <a:r>
              <a:rPr lang="en-US" sz="1600" dirty="0">
                <a:solidFill>
                  <a:schemeClr val="accent2"/>
                </a:solidFill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  </a:t>
            </a:r>
            <a:r>
              <a:rPr lang="en-US" sz="1600" dirty="0" err="1">
                <a:solidFill>
                  <a:schemeClr val="accent2"/>
                </a:solidFill>
              </a:rPr>
              <a:t>cout</a:t>
            </a:r>
            <a:r>
              <a:rPr lang="en-US" sz="1600" dirty="0">
                <a:solidFill>
                  <a:schemeClr val="accent2"/>
                </a:solidFill>
              </a:rPr>
              <a:t> &lt;&lt; "\n\n";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}</a:t>
            </a:r>
            <a:endParaRPr lang="es-ES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A3043-90FA-43D0-9850-87DF47A6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genéricas con funciones </a:t>
            </a:r>
            <a:r>
              <a:rPr lang="es-ES" dirty="0" err="1"/>
              <a:t>friend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D7DFF-6AA3-4B3E-8AD5-75ABAEB8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4000" dirty="0">
                <a:solidFill>
                  <a:schemeClr val="accent2"/>
                </a:solidFill>
              </a:rPr>
              <a:t>Cuando tenemos una clase que declara </a:t>
            </a:r>
            <a:r>
              <a:rPr lang="es-ES" sz="4000" b="1" dirty="0">
                <a:solidFill>
                  <a:schemeClr val="accent2"/>
                </a:solidFill>
              </a:rPr>
              <a:t>funciones externas </a:t>
            </a:r>
            <a:r>
              <a:rPr lang="es-ES" sz="4000" b="1" dirty="0" err="1">
                <a:solidFill>
                  <a:schemeClr val="accent2"/>
                </a:solidFill>
              </a:rPr>
              <a:t>friend</a:t>
            </a:r>
            <a:r>
              <a:rPr lang="es-ES" sz="4000" b="1" dirty="0">
                <a:solidFill>
                  <a:schemeClr val="accent2"/>
                </a:solidFill>
              </a:rPr>
              <a:t> </a:t>
            </a:r>
            <a:r>
              <a:rPr lang="es-ES" sz="4000" dirty="0">
                <a:solidFill>
                  <a:schemeClr val="accent2"/>
                </a:solidFill>
              </a:rPr>
              <a:t>(por ejemplo, para sobre cargar un operador) y esta clase la </a:t>
            </a:r>
            <a:r>
              <a:rPr lang="es-ES" sz="4000" b="1" dirty="0">
                <a:solidFill>
                  <a:schemeClr val="accent2"/>
                </a:solidFill>
              </a:rPr>
              <a:t>convertimos en </a:t>
            </a:r>
            <a:r>
              <a:rPr lang="es-ES" sz="4000" b="1" dirty="0" err="1">
                <a:solidFill>
                  <a:schemeClr val="accent2"/>
                </a:solidFill>
              </a:rPr>
              <a:t>template</a:t>
            </a:r>
            <a:r>
              <a:rPr lang="es-ES" sz="4000" dirty="0">
                <a:solidFill>
                  <a:schemeClr val="accent2"/>
                </a:solidFill>
              </a:rPr>
              <a:t>, hay que utilizar la siguiente sintaxis: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4E1BAA-EB5D-431D-B672-29E57266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A909-9482-49A3-9570-C5FA0689D249}" type="slidenum">
              <a:rPr lang="es-ES" smtClean="0">
                <a:solidFill>
                  <a:srgbClr val="000000"/>
                </a:solidFill>
              </a:rPr>
              <a:pPr/>
              <a:t>24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0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1B8F9-6691-4D11-8EB9-2C716D60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(</a:t>
            </a:r>
            <a:r>
              <a:rPr lang="es-ES" dirty="0" err="1"/>
              <a:t>friend</a:t>
            </a:r>
            <a:r>
              <a:rPr lang="es-ES" dirty="0"/>
              <a:t> con </a:t>
            </a:r>
            <a:r>
              <a:rPr lang="es-ES" dirty="0" err="1"/>
              <a:t>Template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111399-4142-40CE-9F07-AABF295F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>
                <a:solidFill>
                  <a:schemeClr val="accent2"/>
                </a:solidFill>
              </a:rPr>
              <a:t>Partimos de una clase Vector que tiene una función </a:t>
            </a:r>
            <a:r>
              <a:rPr lang="es-ES" sz="2800" dirty="0" err="1">
                <a:solidFill>
                  <a:schemeClr val="accent2"/>
                </a:solidFill>
              </a:rPr>
              <a:t>friend</a:t>
            </a:r>
            <a:r>
              <a:rPr lang="es-ES" sz="2800" dirty="0">
                <a:solidFill>
                  <a:schemeClr val="accent2"/>
                </a:solidFill>
              </a:rPr>
              <a:t> para imprimir los elementos del vector:</a:t>
            </a:r>
          </a:p>
          <a:p>
            <a:endParaRPr lang="es-ES" sz="28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s-ES" dirty="0" err="1">
                <a:solidFill>
                  <a:schemeClr val="accent2"/>
                </a:solidFill>
                <a:ea typeface="+mn-ea"/>
                <a:cs typeface="+mn-cs"/>
              </a:rPr>
              <a:t>class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 Vector {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	</a:t>
            </a:r>
            <a:r>
              <a:rPr lang="es-ES" b="1" dirty="0" err="1">
                <a:solidFill>
                  <a:schemeClr val="accent2"/>
                </a:solidFill>
                <a:ea typeface="+mn-ea"/>
                <a:cs typeface="+mn-cs"/>
              </a:rPr>
              <a:t>friend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 </a:t>
            </a:r>
            <a:r>
              <a:rPr lang="es-ES" dirty="0" err="1">
                <a:solidFill>
                  <a:schemeClr val="accent2"/>
                </a:solidFill>
                <a:ea typeface="+mn-ea"/>
                <a:cs typeface="+mn-cs"/>
              </a:rPr>
              <a:t>void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 imprimir(</a:t>
            </a:r>
            <a:r>
              <a:rPr lang="es-ES" dirty="0" err="1">
                <a:solidFill>
                  <a:schemeClr val="accent2"/>
                </a:solidFill>
                <a:ea typeface="+mn-ea"/>
                <a:cs typeface="+mn-cs"/>
              </a:rPr>
              <a:t>const</a:t>
            </a: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 Vector &amp;);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	</a:t>
            </a:r>
          </a:p>
          <a:p>
            <a:pPr marL="914400" lvl="2" indent="0">
              <a:buNone/>
            </a:pPr>
            <a:r>
              <a:rPr lang="es-ES" sz="2800" dirty="0">
                <a:solidFill>
                  <a:schemeClr val="accent2"/>
                </a:solidFill>
                <a:ea typeface="+mn-ea"/>
                <a:cs typeface="+mn-cs"/>
              </a:rPr>
              <a:t>// Resto de declaraciones …</a:t>
            </a:r>
          </a:p>
          <a:p>
            <a:pPr marL="457200" lvl="1" indent="0">
              <a:buNone/>
            </a:pPr>
            <a:r>
              <a:rPr lang="es-ES" dirty="0">
                <a:solidFill>
                  <a:schemeClr val="accent2"/>
                </a:solidFill>
                <a:ea typeface="+mn-ea"/>
                <a:cs typeface="+mn-cs"/>
              </a:rPr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6C9658-793A-4894-ADD9-A1429953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A909-9482-49A3-9570-C5FA0689D249}" type="slidenum">
              <a:rPr lang="es-ES" smtClean="0">
                <a:solidFill>
                  <a:srgbClr val="000000"/>
                </a:solidFill>
              </a:rPr>
              <a:pPr/>
              <a:t>25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716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902E5-1A91-4EB7-A169-1D5E2F86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(</a:t>
            </a:r>
            <a:r>
              <a:rPr lang="es-ES" dirty="0" err="1"/>
              <a:t>friend</a:t>
            </a:r>
            <a:r>
              <a:rPr lang="es-ES" dirty="0"/>
              <a:t> con </a:t>
            </a:r>
            <a:r>
              <a:rPr lang="es-ES" dirty="0" err="1"/>
              <a:t>Template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FAC1BF-F18E-4370-A688-17C19B08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>
                <a:solidFill>
                  <a:schemeClr val="accent2"/>
                </a:solidFill>
              </a:rPr>
              <a:t>Una posibilidad declarar e implementar la función </a:t>
            </a:r>
            <a:r>
              <a:rPr lang="es-ES" sz="2000" dirty="0" err="1">
                <a:solidFill>
                  <a:schemeClr val="accent2"/>
                </a:solidFill>
              </a:rPr>
              <a:t>friend</a:t>
            </a:r>
            <a:r>
              <a:rPr lang="es-ES" sz="2000" dirty="0">
                <a:solidFill>
                  <a:schemeClr val="accent2"/>
                </a:solidFill>
              </a:rPr>
              <a:t> dentro del .h</a:t>
            </a:r>
          </a:p>
          <a:p>
            <a:endParaRPr lang="es-ES" sz="2000" dirty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r>
              <a:rPr lang="es-ES" sz="1800" dirty="0" err="1">
                <a:solidFill>
                  <a:schemeClr val="accent2"/>
                </a:solidFill>
              </a:rPr>
              <a:t>template</a:t>
            </a:r>
            <a:r>
              <a:rPr lang="es-ES" sz="1800" dirty="0">
                <a:solidFill>
                  <a:schemeClr val="accent2"/>
                </a:solidFill>
              </a:rPr>
              <a:t> &lt;</a:t>
            </a:r>
            <a:r>
              <a:rPr lang="es-ES" sz="1800" dirty="0" err="1">
                <a:solidFill>
                  <a:schemeClr val="accent2"/>
                </a:solidFill>
              </a:rPr>
              <a:t>class</a:t>
            </a:r>
            <a:r>
              <a:rPr lang="es-ES" sz="1800" dirty="0">
                <a:solidFill>
                  <a:schemeClr val="accent2"/>
                </a:solidFill>
              </a:rPr>
              <a:t> T&gt; </a:t>
            </a:r>
            <a:r>
              <a:rPr lang="es-ES" sz="1800" dirty="0" err="1">
                <a:solidFill>
                  <a:schemeClr val="accent2"/>
                </a:solidFill>
              </a:rPr>
              <a:t>class</a:t>
            </a:r>
            <a:r>
              <a:rPr lang="es-ES" sz="1800" dirty="0">
                <a:solidFill>
                  <a:schemeClr val="accent2"/>
                </a:solidFill>
              </a:rPr>
              <a:t> Vector {</a:t>
            </a:r>
          </a:p>
          <a:p>
            <a:pPr marL="400050" lvl="1" indent="0">
              <a:buNone/>
            </a:pPr>
            <a:endParaRPr lang="es-ES" sz="1800" dirty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r>
              <a:rPr lang="es-ES" sz="1800" dirty="0">
                <a:solidFill>
                  <a:schemeClr val="accent2"/>
                </a:solidFill>
              </a:rPr>
              <a:t>	</a:t>
            </a:r>
            <a:r>
              <a:rPr lang="es-ES" sz="1800" dirty="0" err="1">
                <a:solidFill>
                  <a:schemeClr val="accent2"/>
                </a:solidFill>
              </a:rPr>
              <a:t>template</a:t>
            </a:r>
            <a:r>
              <a:rPr lang="es-ES" sz="1800" dirty="0">
                <a:solidFill>
                  <a:schemeClr val="accent2"/>
                </a:solidFill>
              </a:rPr>
              <a:t> &lt;</a:t>
            </a:r>
            <a:r>
              <a:rPr lang="es-ES" sz="1800" dirty="0" err="1">
                <a:solidFill>
                  <a:schemeClr val="accent2"/>
                </a:solidFill>
              </a:rPr>
              <a:t>class</a:t>
            </a:r>
            <a:r>
              <a:rPr lang="es-ES" sz="1800" dirty="0">
                <a:solidFill>
                  <a:schemeClr val="accent2"/>
                </a:solidFill>
              </a:rPr>
              <a:t> T1&gt; </a:t>
            </a:r>
            <a:r>
              <a:rPr lang="es-ES" sz="1800" b="1" dirty="0" err="1">
                <a:solidFill>
                  <a:schemeClr val="accent2"/>
                </a:solidFill>
              </a:rPr>
              <a:t>friend</a:t>
            </a:r>
            <a:r>
              <a:rPr lang="es-ES" sz="1800" dirty="0">
                <a:solidFill>
                  <a:schemeClr val="accent2"/>
                </a:solidFill>
              </a:rPr>
              <a:t> </a:t>
            </a:r>
            <a:r>
              <a:rPr lang="es-ES" sz="1800" dirty="0" err="1">
                <a:solidFill>
                  <a:schemeClr val="accent2"/>
                </a:solidFill>
              </a:rPr>
              <a:t>void</a:t>
            </a:r>
            <a:r>
              <a:rPr lang="es-ES" sz="1800" dirty="0">
                <a:solidFill>
                  <a:schemeClr val="accent2"/>
                </a:solidFill>
              </a:rPr>
              <a:t> imprimir(</a:t>
            </a:r>
            <a:r>
              <a:rPr lang="es-ES" sz="1800" dirty="0" err="1">
                <a:solidFill>
                  <a:schemeClr val="accent2"/>
                </a:solidFill>
              </a:rPr>
              <a:t>const</a:t>
            </a:r>
            <a:r>
              <a:rPr lang="es-ES" sz="1800" dirty="0">
                <a:solidFill>
                  <a:schemeClr val="accent2"/>
                </a:solidFill>
              </a:rPr>
              <a:t> Vector</a:t>
            </a:r>
            <a:r>
              <a:rPr lang="es-ES" sz="1800">
                <a:solidFill>
                  <a:schemeClr val="accent2"/>
                </a:solidFill>
              </a:rPr>
              <a:t>&lt;T&gt; </a:t>
            </a:r>
            <a:r>
              <a:rPr lang="es-ES" sz="1800" dirty="0">
                <a:solidFill>
                  <a:schemeClr val="accent2"/>
                </a:solidFill>
              </a:rPr>
              <a:t>&amp;</a:t>
            </a:r>
            <a:r>
              <a:rPr lang="es-ES" sz="1800" dirty="0" err="1">
                <a:solidFill>
                  <a:schemeClr val="accent2"/>
                </a:solidFill>
              </a:rPr>
              <a:t>vec</a:t>
            </a:r>
            <a:r>
              <a:rPr lang="es-ES" sz="1800" dirty="0">
                <a:solidFill>
                  <a:schemeClr val="accent2"/>
                </a:solidFill>
              </a:rPr>
              <a:t>) {</a:t>
            </a:r>
          </a:p>
          <a:p>
            <a:pPr marL="400050" lvl="1" indent="0">
              <a:buNone/>
            </a:pPr>
            <a:r>
              <a:rPr lang="es-ES" sz="1800" dirty="0">
                <a:solidFill>
                  <a:schemeClr val="accent2"/>
                </a:solidFill>
              </a:rPr>
              <a:t>		</a:t>
            </a:r>
            <a:r>
              <a:rPr lang="es-ES" sz="1800" dirty="0" err="1">
                <a:solidFill>
                  <a:schemeClr val="accent2"/>
                </a:solidFill>
              </a:rPr>
              <a:t>for</a:t>
            </a:r>
            <a:r>
              <a:rPr lang="es-ES" sz="1800" dirty="0">
                <a:solidFill>
                  <a:schemeClr val="accent2"/>
                </a:solidFill>
              </a:rPr>
              <a:t> (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 i = 0 ; i &lt; </a:t>
            </a:r>
            <a:r>
              <a:rPr lang="es-ES" sz="1800" dirty="0" err="1">
                <a:solidFill>
                  <a:schemeClr val="accent2"/>
                </a:solidFill>
              </a:rPr>
              <a:t>vec.n</a:t>
            </a:r>
            <a:r>
              <a:rPr lang="es-ES" sz="1800" dirty="0">
                <a:solidFill>
                  <a:schemeClr val="accent2"/>
                </a:solidFill>
              </a:rPr>
              <a:t> ; i++)</a:t>
            </a:r>
          </a:p>
          <a:p>
            <a:pPr marL="400050" lvl="1" indent="0">
              <a:buNone/>
            </a:pPr>
            <a:r>
              <a:rPr lang="es-ES" sz="1800" dirty="0">
                <a:solidFill>
                  <a:schemeClr val="accent2"/>
                </a:solidFill>
              </a:rPr>
              <a:t>			</a:t>
            </a:r>
            <a:r>
              <a:rPr lang="es-ES" sz="1800" dirty="0" err="1">
                <a:solidFill>
                  <a:schemeClr val="accent2"/>
                </a:solidFill>
              </a:rPr>
              <a:t>cout</a:t>
            </a:r>
            <a:r>
              <a:rPr lang="es-ES" sz="1800" dirty="0">
                <a:solidFill>
                  <a:schemeClr val="accent2"/>
                </a:solidFill>
              </a:rPr>
              <a:t> &lt;&lt; </a:t>
            </a:r>
            <a:r>
              <a:rPr lang="es-ES" sz="1800" dirty="0" err="1">
                <a:solidFill>
                  <a:schemeClr val="accent2"/>
                </a:solidFill>
              </a:rPr>
              <a:t>vec.v</a:t>
            </a:r>
            <a:r>
              <a:rPr lang="es-ES" sz="1800" dirty="0">
                <a:solidFill>
                  <a:schemeClr val="accent2"/>
                </a:solidFill>
              </a:rPr>
              <a:t>[i] &lt;&lt; </a:t>
            </a:r>
            <a:r>
              <a:rPr lang="es-ES" sz="1800" dirty="0" err="1">
                <a:solidFill>
                  <a:schemeClr val="accent2"/>
                </a:solidFill>
              </a:rPr>
              <a:t>endl</a:t>
            </a:r>
            <a:r>
              <a:rPr lang="es-ES" sz="1800" dirty="0">
                <a:solidFill>
                  <a:schemeClr val="accent2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s-ES" sz="1800" dirty="0">
                <a:solidFill>
                  <a:schemeClr val="accent2"/>
                </a:solidFill>
              </a:rPr>
              <a:t>	}</a:t>
            </a:r>
          </a:p>
          <a:p>
            <a:pPr marL="400050" lvl="1" indent="0">
              <a:buNone/>
            </a:pPr>
            <a:endParaRPr lang="es-ES" sz="1800" dirty="0">
              <a:solidFill>
                <a:schemeClr val="accent2"/>
              </a:solidFill>
            </a:endParaRPr>
          </a:p>
          <a:p>
            <a:pPr marL="857250" lvl="2" indent="0">
              <a:buNone/>
            </a:pPr>
            <a:r>
              <a:rPr lang="es-ES" sz="1800" dirty="0">
                <a:solidFill>
                  <a:schemeClr val="accent2"/>
                </a:solidFill>
              </a:rPr>
              <a:t>// Resto de declaraciones …</a:t>
            </a:r>
          </a:p>
          <a:p>
            <a:pPr marL="400050" lvl="1" indent="0">
              <a:buNone/>
            </a:pPr>
            <a:r>
              <a:rPr lang="es-ES" sz="18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1A0FB6-F6FD-45F1-845D-0C8A49C1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A909-9482-49A3-9570-C5FA0689D249}" type="slidenum">
              <a:rPr lang="es-ES" smtClean="0">
                <a:solidFill>
                  <a:srgbClr val="000000"/>
                </a:solidFill>
              </a:rPr>
              <a:pPr/>
              <a:t>26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65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95607-5DEF-46E5-B1EC-4EBD0C22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dirty="0" err="1"/>
              <a:t>Template</a:t>
            </a:r>
            <a:r>
              <a:rPr lang="es-ES" dirty="0"/>
              <a:t> con varios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2B3EC0-540B-4D56-A21A-871E907C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s-ES" sz="3600" dirty="0">
                <a:solidFill>
                  <a:schemeClr val="accent2"/>
                </a:solidFill>
              </a:rPr>
              <a:t>Puede que necesitemos parametrizar una plantilla con varios tipos, se toma por convención: T, R, S, etc. T1, T2 …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template &lt;</a:t>
            </a:r>
            <a:r>
              <a:rPr lang="en-US" sz="2400" b="1" dirty="0">
                <a:solidFill>
                  <a:schemeClr val="accent2"/>
                </a:solidFill>
              </a:rPr>
              <a:t>class T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b="1" dirty="0">
                <a:solidFill>
                  <a:schemeClr val="accent2"/>
                </a:solidFill>
              </a:rPr>
              <a:t>class R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b="1" dirty="0">
                <a:solidFill>
                  <a:schemeClr val="accent2"/>
                </a:solidFill>
              </a:rPr>
              <a:t>class S</a:t>
            </a:r>
            <a:r>
              <a:rPr lang="en-US" sz="2400" dirty="0">
                <a:solidFill>
                  <a:schemeClr val="accent2"/>
                </a:solidFill>
              </a:rPr>
              <a:t>&gt; class </a:t>
            </a:r>
            <a:r>
              <a:rPr lang="en-US" sz="2400" dirty="0" err="1">
                <a:solidFill>
                  <a:schemeClr val="accent2"/>
                </a:solidFill>
              </a:rPr>
              <a:t>MiClase</a:t>
            </a:r>
            <a:endParaRPr lang="en-US" sz="2400" dirty="0">
              <a:solidFill>
                <a:schemeClr val="accent2"/>
              </a:solidFill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7220FD-FF86-409F-9603-AA224167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A909-9482-49A3-9570-C5FA0689D249}" type="slidenum">
              <a:rPr lang="es-ES" smtClean="0">
                <a:solidFill>
                  <a:srgbClr val="000000"/>
                </a:solidFill>
              </a:rPr>
              <a:pPr/>
              <a:t>27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71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65FCF-E0B7-415E-9AE2-1EE6219E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en el .H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138BA1-43FF-45D3-B838-DDD07820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template &lt;class T, class R, class S&gt;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class Plantilla {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	T </a:t>
            </a:r>
            <a:r>
              <a:rPr lang="en-US" sz="3600" dirty="0" err="1">
                <a:solidFill>
                  <a:schemeClr val="accent2"/>
                </a:solidFill>
              </a:rPr>
              <a:t>t</a:t>
            </a:r>
            <a:r>
              <a:rPr lang="en-US" sz="3600" dirty="0">
                <a:solidFill>
                  <a:schemeClr val="accent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	R </a:t>
            </a:r>
            <a:r>
              <a:rPr lang="en-US" sz="3600" dirty="0" err="1">
                <a:solidFill>
                  <a:schemeClr val="accent2"/>
                </a:solidFill>
              </a:rPr>
              <a:t>r</a:t>
            </a:r>
            <a:r>
              <a:rPr lang="en-US" sz="3600" dirty="0">
                <a:solidFill>
                  <a:schemeClr val="accent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	S </a:t>
            </a:r>
            <a:r>
              <a:rPr lang="en-US" sz="3600" dirty="0" err="1">
                <a:solidFill>
                  <a:schemeClr val="accent2"/>
                </a:solidFill>
              </a:rPr>
              <a:t>s</a:t>
            </a:r>
            <a:r>
              <a:rPr lang="en-US" sz="3600" dirty="0">
                <a:solidFill>
                  <a:schemeClr val="accent2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// Resto de </a:t>
            </a:r>
            <a:r>
              <a:rPr lang="en-US" sz="3200" dirty="0" err="1">
                <a:solidFill>
                  <a:srgbClr val="FF0000"/>
                </a:solidFill>
              </a:rPr>
              <a:t>declaraciones</a:t>
            </a:r>
            <a:r>
              <a:rPr lang="en-US" sz="3200" dirty="0">
                <a:solidFill>
                  <a:srgbClr val="FF0000"/>
                </a:solidFill>
              </a:rPr>
              <a:t> …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F21193-FF80-414F-9FA9-CCA3F9EF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A909-9482-49A3-9570-C5FA0689D249}" type="slidenum">
              <a:rPr lang="es-ES" smtClean="0">
                <a:solidFill>
                  <a:srgbClr val="000000"/>
                </a:solidFill>
              </a:rPr>
              <a:pPr/>
              <a:t>28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13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A8CA3-DAC6-4219-97EF-3DE309B3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en el .CPP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E0483-0E25-4EA1-8C32-658191F0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/>
          <a:lstStyle/>
          <a:p>
            <a:r>
              <a:rPr lang="es-ES" sz="3600" dirty="0">
                <a:solidFill>
                  <a:schemeClr val="accent2"/>
                </a:solidFill>
              </a:rPr>
              <a:t>// Constructor:</a:t>
            </a:r>
          </a:p>
          <a:p>
            <a:pPr marL="457200" lvl="1" indent="0">
              <a:buNone/>
            </a:pPr>
            <a:r>
              <a:rPr lang="es-ES" sz="3200" dirty="0" err="1">
                <a:solidFill>
                  <a:schemeClr val="accent2"/>
                </a:solidFill>
              </a:rPr>
              <a:t>template</a:t>
            </a:r>
            <a:r>
              <a:rPr lang="es-ES" sz="3200" dirty="0">
                <a:solidFill>
                  <a:schemeClr val="accent2"/>
                </a:solidFill>
              </a:rPr>
              <a:t> &lt;</a:t>
            </a:r>
            <a:r>
              <a:rPr lang="es-ES" sz="3200" dirty="0" err="1">
                <a:solidFill>
                  <a:schemeClr val="accent2"/>
                </a:solidFill>
              </a:rPr>
              <a:t>class</a:t>
            </a:r>
            <a:r>
              <a:rPr lang="es-ES" sz="3200" dirty="0">
                <a:solidFill>
                  <a:schemeClr val="accent2"/>
                </a:solidFill>
              </a:rPr>
              <a:t> T, </a:t>
            </a:r>
            <a:r>
              <a:rPr lang="es-ES" sz="3200" dirty="0" err="1">
                <a:solidFill>
                  <a:schemeClr val="accent2"/>
                </a:solidFill>
              </a:rPr>
              <a:t>class</a:t>
            </a:r>
            <a:r>
              <a:rPr lang="es-ES" sz="3200" dirty="0">
                <a:solidFill>
                  <a:schemeClr val="accent2"/>
                </a:solidFill>
              </a:rPr>
              <a:t> R, </a:t>
            </a:r>
            <a:r>
              <a:rPr lang="es-ES" sz="3200" dirty="0" err="1">
                <a:solidFill>
                  <a:schemeClr val="accent2"/>
                </a:solidFill>
              </a:rPr>
              <a:t>class</a:t>
            </a:r>
            <a:r>
              <a:rPr lang="es-ES" sz="3200" dirty="0">
                <a:solidFill>
                  <a:schemeClr val="accent2"/>
                </a:solidFill>
              </a:rPr>
              <a:t> S&gt; Plantilla&lt;T,R,S&gt;::Plantilla(T </a:t>
            </a:r>
            <a:r>
              <a:rPr lang="es-ES" sz="3200" dirty="0" err="1">
                <a:solidFill>
                  <a:schemeClr val="accent2"/>
                </a:solidFill>
              </a:rPr>
              <a:t>t</a:t>
            </a:r>
            <a:r>
              <a:rPr lang="es-ES" sz="3200" dirty="0">
                <a:solidFill>
                  <a:schemeClr val="accent2"/>
                </a:solidFill>
              </a:rPr>
              <a:t>, R </a:t>
            </a:r>
            <a:r>
              <a:rPr lang="es-ES" sz="3200" dirty="0" err="1">
                <a:solidFill>
                  <a:schemeClr val="accent2"/>
                </a:solidFill>
              </a:rPr>
              <a:t>r</a:t>
            </a:r>
            <a:r>
              <a:rPr lang="es-ES" sz="3200" dirty="0">
                <a:solidFill>
                  <a:schemeClr val="accent2"/>
                </a:solidFill>
              </a:rPr>
              <a:t>, S s){…}</a:t>
            </a:r>
          </a:p>
          <a:p>
            <a:pPr lvl="1"/>
            <a:endParaRPr lang="es-ES" sz="3200" dirty="0">
              <a:solidFill>
                <a:schemeClr val="accent2"/>
              </a:solidFill>
            </a:endParaRPr>
          </a:p>
          <a:p>
            <a:r>
              <a:rPr lang="es-ES" sz="3600" dirty="0">
                <a:solidFill>
                  <a:schemeClr val="accent2"/>
                </a:solidFill>
              </a:rPr>
              <a:t>// Un método: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template &lt;class T, class R, class S&gt;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accent2"/>
                </a:solidFill>
              </a:rPr>
              <a:t>void Plantilla&lt;T,R,S&gt;::print(){…}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60BBF5-C444-4403-8F9D-977D9D29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A909-9482-49A3-9570-C5FA0689D249}" type="slidenum">
              <a:rPr lang="es-ES" smtClean="0">
                <a:solidFill>
                  <a:srgbClr val="000000"/>
                </a:solidFill>
              </a:rPr>
              <a:pPr/>
              <a:t>29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1F99-1A11-446E-A884-5E04868CFE41}" type="slidenum">
              <a:rPr lang="es-ES">
                <a:solidFill>
                  <a:srgbClr val="000000"/>
                </a:solidFill>
              </a:rPr>
              <a:pPr/>
              <a:t>3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Templates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Vamos a poder definir </a:t>
            </a:r>
            <a:r>
              <a:rPr lang="es-ES" sz="2400" b="1" dirty="0">
                <a:solidFill>
                  <a:schemeClr val="accent2"/>
                </a:solidFill>
              </a:rPr>
              <a:t>funciones genéricas </a:t>
            </a:r>
            <a:r>
              <a:rPr lang="es-ES" sz="2400" dirty="0">
                <a:solidFill>
                  <a:schemeClr val="accent2"/>
                </a:solidFill>
              </a:rPr>
              <a:t>y </a:t>
            </a:r>
            <a:r>
              <a:rPr lang="es-ES" sz="2400" b="1" dirty="0">
                <a:solidFill>
                  <a:schemeClr val="accent2"/>
                </a:solidFill>
              </a:rPr>
              <a:t>clases genéricas.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Sintaxis: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 err="1">
                <a:solidFill>
                  <a:schemeClr val="accent2"/>
                </a:solidFill>
              </a:rPr>
              <a:t>template</a:t>
            </a:r>
            <a:r>
              <a:rPr lang="es-ES" sz="2000" dirty="0">
                <a:solidFill>
                  <a:schemeClr val="accent2"/>
                </a:solidFill>
              </a:rPr>
              <a:t>&lt;</a:t>
            </a:r>
            <a:r>
              <a:rPr lang="es-ES" sz="2000" dirty="0" err="1">
                <a:solidFill>
                  <a:schemeClr val="accent2"/>
                </a:solidFill>
              </a:rPr>
              <a:t>lista_parametros</a:t>
            </a:r>
            <a:r>
              <a:rPr lang="es-ES" sz="2000" dirty="0">
                <a:solidFill>
                  <a:schemeClr val="accent2"/>
                </a:solidFill>
              </a:rPr>
              <a:t>&gt; declaración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Ejemplos: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b="1" dirty="0" err="1">
                <a:solidFill>
                  <a:schemeClr val="accent2"/>
                </a:solidFill>
              </a:rPr>
              <a:t>template</a:t>
            </a:r>
            <a:r>
              <a:rPr lang="es-ES" sz="2000" b="1" dirty="0">
                <a:solidFill>
                  <a:schemeClr val="accent2"/>
                </a:solidFill>
              </a:rPr>
              <a:t> &lt;</a:t>
            </a:r>
            <a:r>
              <a:rPr lang="es-ES" sz="2000" b="1" dirty="0" err="1">
                <a:solidFill>
                  <a:schemeClr val="accent2"/>
                </a:solidFill>
              </a:rPr>
              <a:t>class</a:t>
            </a:r>
            <a:r>
              <a:rPr lang="es-ES" sz="2000" b="1" dirty="0">
                <a:solidFill>
                  <a:schemeClr val="accent2"/>
                </a:solidFill>
              </a:rPr>
              <a:t> T&gt; T menor(T a, T b);</a:t>
            </a:r>
          </a:p>
          <a:p>
            <a:pPr lvl="1"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menor es una función que recibe dos parámetros a y b de tipo T y devuelve un  objeto de tipo T.</a:t>
            </a:r>
          </a:p>
          <a:p>
            <a:pPr lvl="1"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Siendo T un tipo genérico.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20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b="1" dirty="0" err="1">
                <a:solidFill>
                  <a:schemeClr val="accent2"/>
                </a:solidFill>
              </a:rPr>
              <a:t>template</a:t>
            </a:r>
            <a:r>
              <a:rPr lang="es-ES" sz="2000" b="1" dirty="0">
                <a:solidFill>
                  <a:schemeClr val="accent2"/>
                </a:solidFill>
              </a:rPr>
              <a:t> &lt;</a:t>
            </a:r>
            <a:r>
              <a:rPr lang="es-ES" sz="2000" b="1" dirty="0" err="1">
                <a:solidFill>
                  <a:schemeClr val="accent2"/>
                </a:solidFill>
              </a:rPr>
              <a:t>class</a:t>
            </a:r>
            <a:r>
              <a:rPr lang="es-ES" sz="2000" b="1" dirty="0">
                <a:solidFill>
                  <a:schemeClr val="accent2"/>
                </a:solidFill>
              </a:rPr>
              <a:t> T&gt; </a:t>
            </a:r>
            <a:r>
              <a:rPr lang="es-ES" sz="2000" b="1" dirty="0" err="1">
                <a:solidFill>
                  <a:schemeClr val="accent2"/>
                </a:solidFill>
              </a:rPr>
              <a:t>class</a:t>
            </a:r>
            <a:r>
              <a:rPr lang="es-ES" sz="2000" b="1" dirty="0">
                <a:solidFill>
                  <a:schemeClr val="accent2"/>
                </a:solidFill>
              </a:rPr>
              <a:t> </a:t>
            </a:r>
            <a:r>
              <a:rPr lang="es-ES" sz="2000" b="1" dirty="0" err="1">
                <a:solidFill>
                  <a:schemeClr val="accent2"/>
                </a:solidFill>
              </a:rPr>
              <a:t>MiClase</a:t>
            </a:r>
            <a:r>
              <a:rPr lang="es-ES" sz="2000" b="1" dirty="0">
                <a:solidFill>
                  <a:schemeClr val="accent2"/>
                </a:solidFill>
              </a:rPr>
              <a:t> { … }</a:t>
            </a:r>
          </a:p>
          <a:p>
            <a:pPr lvl="1"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Vamos a poder definir clases genéricas. Indicando el tipo parametrizado al crear la clase.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20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s-E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B245-109E-4E77-BF55-CE08C7C6E608}" type="slidenum">
              <a:rPr lang="es-ES">
                <a:solidFill>
                  <a:srgbClr val="000000"/>
                </a:solidFill>
              </a:rPr>
              <a:pPr/>
              <a:t>30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Derivación de clases genéricas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Una plantilla puede derivarse de una clase o de otra plantilla y así construir un nuevo tipo.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chemeClr val="accent2"/>
                </a:solidFill>
              </a:rPr>
              <a:t>Podríamos definir una plantilla para matrices de 2D de tipo genérico apoyándonos en la plantilla de Vector&lt;T&gt;.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5E2E4-2C1F-478E-8418-BD49B46C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14C7A2-A360-400E-B7E2-E81736D0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12755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chemeClr val="accent2"/>
                </a:solidFill>
              </a:rPr>
              <a:t>#</a:t>
            </a:r>
            <a:r>
              <a:rPr lang="es-ES" sz="1600" dirty="0" err="1">
                <a:solidFill>
                  <a:schemeClr val="accent2"/>
                </a:solidFill>
              </a:rPr>
              <a:t>ifndef</a:t>
            </a:r>
            <a:r>
              <a:rPr lang="es-ES" sz="1600" dirty="0">
                <a:solidFill>
                  <a:schemeClr val="accent2"/>
                </a:solidFill>
              </a:rPr>
              <a:t> MATRIZ2D</a:t>
            </a:r>
          </a:p>
          <a:p>
            <a:pPr marL="0" indent="0">
              <a:buNone/>
            </a:pPr>
            <a:endParaRPr lang="es-E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accent2"/>
                </a:solidFill>
              </a:rPr>
              <a:t>#define MATRIZ2D</a:t>
            </a:r>
          </a:p>
          <a:p>
            <a:pPr marL="0" indent="0">
              <a:buNone/>
            </a:pPr>
            <a:r>
              <a:rPr lang="es-ES" sz="1600" b="1" dirty="0">
                <a:solidFill>
                  <a:schemeClr val="accent2"/>
                </a:solidFill>
              </a:rPr>
              <a:t>#</a:t>
            </a:r>
            <a:r>
              <a:rPr lang="es-ES" sz="1600" b="1" dirty="0" err="1">
                <a:solidFill>
                  <a:schemeClr val="accent2"/>
                </a:solidFill>
              </a:rPr>
              <a:t>include</a:t>
            </a:r>
            <a:r>
              <a:rPr lang="es-ES" sz="1600" b="1" dirty="0">
                <a:solidFill>
                  <a:schemeClr val="accent2"/>
                </a:solidFill>
              </a:rPr>
              <a:t> "</a:t>
            </a:r>
            <a:r>
              <a:rPr lang="es-ES" sz="1600" b="1" dirty="0" err="1">
                <a:solidFill>
                  <a:schemeClr val="accent2"/>
                </a:solidFill>
              </a:rPr>
              <a:t>Vector.h</a:t>
            </a:r>
            <a:r>
              <a:rPr lang="es-ES" sz="1600" b="1" dirty="0">
                <a:solidFill>
                  <a:schemeClr val="accent2"/>
                </a:solidFill>
              </a:rPr>
              <a:t>"</a:t>
            </a:r>
          </a:p>
          <a:p>
            <a:pPr marL="0" indent="0">
              <a:buNone/>
            </a:pPr>
            <a:endParaRPr lang="es-E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chemeClr val="accent2"/>
                </a:solidFill>
              </a:rPr>
              <a:t>template</a:t>
            </a:r>
            <a:r>
              <a:rPr lang="es-ES" sz="1600" dirty="0">
                <a:solidFill>
                  <a:schemeClr val="accent2"/>
                </a:solidFill>
              </a:rPr>
              <a:t> &lt;</a:t>
            </a:r>
            <a:r>
              <a:rPr lang="es-ES" sz="1600" dirty="0" err="1">
                <a:solidFill>
                  <a:schemeClr val="accent2"/>
                </a:solidFill>
              </a:rPr>
              <a:t>class</a:t>
            </a:r>
            <a:r>
              <a:rPr lang="es-ES" sz="1600" dirty="0">
                <a:solidFill>
                  <a:schemeClr val="accent2"/>
                </a:solidFill>
              </a:rPr>
              <a:t> T&gt; </a:t>
            </a:r>
            <a:r>
              <a:rPr lang="es-ES" sz="1600" dirty="0" err="1">
                <a:solidFill>
                  <a:schemeClr val="accent2"/>
                </a:solidFill>
              </a:rPr>
              <a:t>class</a:t>
            </a:r>
            <a:r>
              <a:rPr lang="es-ES" sz="1600" dirty="0">
                <a:solidFill>
                  <a:schemeClr val="accent2"/>
                </a:solidFill>
              </a:rPr>
              <a:t> Matriz2D : </a:t>
            </a:r>
            <a:r>
              <a:rPr lang="es-ES" sz="1600" b="1" dirty="0" err="1">
                <a:solidFill>
                  <a:schemeClr val="accent2"/>
                </a:solidFill>
              </a:rPr>
              <a:t>public</a:t>
            </a:r>
            <a:r>
              <a:rPr lang="es-ES" sz="1600" b="1" dirty="0">
                <a:solidFill>
                  <a:schemeClr val="accent2"/>
                </a:solidFill>
              </a:rPr>
              <a:t> Vector&lt;T&gt; </a:t>
            </a:r>
            <a:r>
              <a:rPr lang="es-ES" sz="1600" dirty="0">
                <a:solidFill>
                  <a:schemeClr val="accent2"/>
                </a:solidFill>
              </a:rPr>
              <a:t>{</a:t>
            </a:r>
          </a:p>
          <a:p>
            <a:pPr marL="0" indent="0">
              <a:buNone/>
            </a:pPr>
            <a:endParaRPr lang="es-E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chemeClr val="accent2"/>
                </a:solidFill>
              </a:rPr>
              <a:t>private</a:t>
            </a:r>
            <a:r>
              <a:rPr lang="es-ES" sz="1600" dirty="0">
                <a:solidFill>
                  <a:schemeClr val="accent2"/>
                </a:solidFill>
              </a:rPr>
              <a:t>: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2"/>
                </a:solidFill>
              </a:rPr>
              <a:t>	T **matriz;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2"/>
                </a:solidFill>
              </a:rPr>
              <a:t>	</a:t>
            </a:r>
            <a:r>
              <a:rPr lang="es-ES" sz="1600" dirty="0" err="1">
                <a:solidFill>
                  <a:schemeClr val="accent2"/>
                </a:solidFill>
              </a:rPr>
              <a:t>int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cols</a:t>
            </a:r>
            <a:r>
              <a:rPr lang="es-ES" sz="1600" dirty="0">
                <a:solidFill>
                  <a:schemeClr val="accent2"/>
                </a:solidFill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sz="1600" dirty="0" err="1">
                <a:solidFill>
                  <a:schemeClr val="accent2"/>
                </a:solidFill>
              </a:rPr>
              <a:t>public</a:t>
            </a:r>
            <a:r>
              <a:rPr lang="es-ES" sz="1600" dirty="0">
                <a:solidFill>
                  <a:schemeClr val="accent2"/>
                </a:solidFill>
              </a:rPr>
              <a:t>: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2"/>
                </a:solidFill>
              </a:rPr>
              <a:t>	Matriz2D(</a:t>
            </a:r>
            <a:r>
              <a:rPr lang="es-ES" sz="1600" dirty="0" err="1">
                <a:solidFill>
                  <a:schemeClr val="accent2"/>
                </a:solidFill>
              </a:rPr>
              <a:t>int</a:t>
            </a:r>
            <a:r>
              <a:rPr lang="es-ES" sz="1600" dirty="0">
                <a:solidFill>
                  <a:schemeClr val="accent2"/>
                </a:solidFill>
              </a:rPr>
              <a:t> f = 5, </a:t>
            </a:r>
            <a:r>
              <a:rPr lang="es-ES" sz="1600" dirty="0" err="1">
                <a:solidFill>
                  <a:schemeClr val="accent2"/>
                </a:solidFill>
              </a:rPr>
              <a:t>int</a:t>
            </a:r>
            <a:r>
              <a:rPr lang="es-ES" sz="1600" dirty="0">
                <a:solidFill>
                  <a:schemeClr val="accent2"/>
                </a:solidFill>
              </a:rPr>
              <a:t> c = 5);</a:t>
            </a:r>
          </a:p>
          <a:p>
            <a:pPr marL="0" indent="0">
              <a:buNone/>
            </a:pPr>
            <a:r>
              <a:rPr lang="es-ES" sz="1600" b="1" dirty="0">
                <a:solidFill>
                  <a:srgbClr val="FF0000"/>
                </a:solidFill>
              </a:rPr>
              <a:t>	// Llama a la clase Padre: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2"/>
                </a:solidFill>
              </a:rPr>
              <a:t>	</a:t>
            </a:r>
            <a:r>
              <a:rPr lang="es-ES" sz="1600" dirty="0" err="1">
                <a:solidFill>
                  <a:schemeClr val="accent2"/>
                </a:solidFill>
              </a:rPr>
              <a:t>inline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int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getFilas</a:t>
            </a:r>
            <a:r>
              <a:rPr lang="es-ES" sz="1600" dirty="0">
                <a:solidFill>
                  <a:schemeClr val="accent2"/>
                </a:solidFill>
              </a:rPr>
              <a:t>() </a:t>
            </a:r>
            <a:r>
              <a:rPr lang="es-ES" sz="1600" dirty="0" err="1">
                <a:solidFill>
                  <a:schemeClr val="accent2"/>
                </a:solidFill>
              </a:rPr>
              <a:t>const</a:t>
            </a:r>
            <a:r>
              <a:rPr lang="es-ES" sz="1600" dirty="0">
                <a:solidFill>
                  <a:schemeClr val="accent2"/>
                </a:solidFill>
              </a:rPr>
              <a:t> { </a:t>
            </a:r>
            <a:r>
              <a:rPr lang="es-ES" sz="1600" dirty="0" err="1">
                <a:solidFill>
                  <a:schemeClr val="accent2"/>
                </a:solidFill>
              </a:rPr>
              <a:t>return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b="1" dirty="0">
                <a:solidFill>
                  <a:schemeClr val="accent2"/>
                </a:solidFill>
              </a:rPr>
              <a:t>Vector&lt;T&gt;</a:t>
            </a:r>
            <a:r>
              <a:rPr lang="es-ES" sz="1600" dirty="0">
                <a:solidFill>
                  <a:schemeClr val="accent2"/>
                </a:solidFill>
              </a:rPr>
              <a:t>::longitud(); } 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2"/>
                </a:solidFill>
              </a:rPr>
              <a:t>	</a:t>
            </a:r>
            <a:r>
              <a:rPr lang="es-ES" sz="1600" dirty="0" err="1">
                <a:solidFill>
                  <a:schemeClr val="accent2"/>
                </a:solidFill>
              </a:rPr>
              <a:t>inline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int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getCols</a:t>
            </a:r>
            <a:r>
              <a:rPr lang="es-ES" sz="1600" dirty="0">
                <a:solidFill>
                  <a:schemeClr val="accent2"/>
                </a:solidFill>
              </a:rPr>
              <a:t>() </a:t>
            </a:r>
            <a:r>
              <a:rPr lang="es-ES" sz="1600" dirty="0" err="1">
                <a:solidFill>
                  <a:schemeClr val="accent2"/>
                </a:solidFill>
              </a:rPr>
              <a:t>const</a:t>
            </a:r>
            <a:r>
              <a:rPr lang="es-ES" sz="1600" dirty="0">
                <a:solidFill>
                  <a:schemeClr val="accent2"/>
                </a:solidFill>
              </a:rPr>
              <a:t> { </a:t>
            </a:r>
            <a:r>
              <a:rPr lang="es-ES" sz="1600" dirty="0" err="1">
                <a:solidFill>
                  <a:schemeClr val="accent2"/>
                </a:solidFill>
              </a:rPr>
              <a:t>return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  <a:r>
              <a:rPr lang="es-ES" sz="1600" dirty="0" err="1">
                <a:solidFill>
                  <a:schemeClr val="accent2"/>
                </a:solidFill>
              </a:rPr>
              <a:t>cols</a:t>
            </a:r>
            <a:r>
              <a:rPr lang="es-ES" sz="1600" dirty="0">
                <a:solidFill>
                  <a:schemeClr val="accent2"/>
                </a:solidFill>
              </a:rPr>
              <a:t>; }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2"/>
                </a:solidFill>
              </a:rPr>
              <a:t>	T&amp; </a:t>
            </a:r>
            <a:r>
              <a:rPr lang="es-ES" sz="1600" dirty="0" err="1">
                <a:solidFill>
                  <a:schemeClr val="accent2"/>
                </a:solidFill>
              </a:rPr>
              <a:t>operator</a:t>
            </a:r>
            <a:r>
              <a:rPr lang="es-ES" sz="1600" dirty="0">
                <a:solidFill>
                  <a:schemeClr val="accent2"/>
                </a:solidFill>
              </a:rPr>
              <a:t>()(</a:t>
            </a:r>
            <a:r>
              <a:rPr lang="es-ES" sz="1600" dirty="0" err="1">
                <a:solidFill>
                  <a:schemeClr val="accent2"/>
                </a:solidFill>
              </a:rPr>
              <a:t>int</a:t>
            </a:r>
            <a:r>
              <a:rPr lang="es-ES" sz="1600" dirty="0">
                <a:solidFill>
                  <a:schemeClr val="accent2"/>
                </a:solidFill>
              </a:rPr>
              <a:t> f, </a:t>
            </a:r>
            <a:r>
              <a:rPr lang="es-ES" sz="1600" dirty="0" err="1">
                <a:solidFill>
                  <a:schemeClr val="accent2"/>
                </a:solidFill>
              </a:rPr>
              <a:t>int</a:t>
            </a:r>
            <a:r>
              <a:rPr lang="es-ES" sz="1600" dirty="0">
                <a:solidFill>
                  <a:schemeClr val="accent2"/>
                </a:solidFill>
              </a:rPr>
              <a:t> c);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2"/>
                </a:solidFill>
              </a:rPr>
              <a:t>	virtual ~Matriz2D();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2"/>
                </a:solidFill>
              </a:rPr>
              <a:t>};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accent2"/>
                </a:solidFill>
              </a:rPr>
              <a:t>#</a:t>
            </a:r>
            <a:r>
              <a:rPr lang="es-ES" sz="1600" dirty="0" err="1">
                <a:solidFill>
                  <a:schemeClr val="accent2"/>
                </a:solidFill>
              </a:rPr>
              <a:t>endif</a:t>
            </a:r>
            <a:r>
              <a:rPr lang="es-ES" sz="16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55BB53-A3CE-42B4-8166-244B854C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A909-9482-49A3-9570-C5FA0689D249}" type="slidenum">
              <a:rPr lang="es-ES" smtClean="0">
                <a:solidFill>
                  <a:srgbClr val="000000"/>
                </a:solidFill>
              </a:rPr>
              <a:pPr/>
              <a:t>31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B64AC-B517-426E-A881-9359E83C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Templates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92DEE5-48A9-4844-B50D-168310212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También se pueden definir así las funciones:</a:t>
            </a:r>
          </a:p>
          <a:p>
            <a:pPr lvl="1"/>
            <a:r>
              <a:rPr lang="es-ES" dirty="0" err="1">
                <a:solidFill>
                  <a:schemeClr val="accent2"/>
                </a:solidFill>
              </a:rPr>
              <a:t>template</a:t>
            </a:r>
            <a:r>
              <a:rPr lang="es-ES" dirty="0">
                <a:solidFill>
                  <a:schemeClr val="accent2"/>
                </a:solidFill>
              </a:rPr>
              <a:t> &lt;</a:t>
            </a:r>
            <a:r>
              <a:rPr lang="es-ES" b="1" dirty="0" err="1">
                <a:solidFill>
                  <a:schemeClr val="accent2"/>
                </a:solidFill>
              </a:rPr>
              <a:t>typename</a:t>
            </a:r>
            <a:r>
              <a:rPr lang="es-ES" dirty="0">
                <a:solidFill>
                  <a:schemeClr val="accent2"/>
                </a:solidFill>
              </a:rPr>
              <a:t> T&gt; T menor(T a, T b);</a:t>
            </a:r>
          </a:p>
          <a:p>
            <a:pPr lvl="1"/>
            <a:r>
              <a:rPr lang="es-ES" dirty="0" err="1">
                <a:solidFill>
                  <a:schemeClr val="accent2"/>
                </a:solidFill>
              </a:rPr>
              <a:t>template</a:t>
            </a:r>
            <a:r>
              <a:rPr lang="es-ES" dirty="0">
                <a:solidFill>
                  <a:schemeClr val="accent2"/>
                </a:solidFill>
              </a:rPr>
              <a:t> &lt;</a:t>
            </a:r>
            <a:r>
              <a:rPr lang="es-ES" b="1" dirty="0" err="1">
                <a:solidFill>
                  <a:schemeClr val="accent2"/>
                </a:solidFill>
              </a:rPr>
              <a:t>typename</a:t>
            </a:r>
            <a:r>
              <a:rPr lang="es-ES" dirty="0">
                <a:solidFill>
                  <a:schemeClr val="accent2"/>
                </a:solidFill>
              </a:rPr>
              <a:t> T&gt; </a:t>
            </a:r>
            <a:r>
              <a:rPr lang="es-ES" dirty="0" err="1">
                <a:solidFill>
                  <a:schemeClr val="accent2"/>
                </a:solidFill>
              </a:rPr>
              <a:t>class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MiClase</a:t>
            </a:r>
            <a:r>
              <a:rPr lang="es-ES" dirty="0">
                <a:solidFill>
                  <a:schemeClr val="accent2"/>
                </a:solidFill>
              </a:rPr>
              <a:t> { … }</a:t>
            </a:r>
          </a:p>
          <a:p>
            <a:endParaRPr lang="es-ES" b="1" dirty="0">
              <a:solidFill>
                <a:schemeClr val="accent2"/>
              </a:solidFill>
            </a:endParaRPr>
          </a:p>
          <a:p>
            <a:r>
              <a:rPr lang="es-ES" sz="2400" i="1" dirty="0" err="1">
                <a:solidFill>
                  <a:schemeClr val="accent2"/>
                </a:solidFill>
              </a:rPr>
              <a:t>typename</a:t>
            </a:r>
            <a:r>
              <a:rPr lang="es-ES" sz="2400" i="1" dirty="0">
                <a:solidFill>
                  <a:schemeClr val="accent2"/>
                </a:solidFill>
              </a:rPr>
              <a:t> y </a:t>
            </a:r>
            <a:r>
              <a:rPr lang="es-ES" sz="2400" i="1" dirty="0" err="1">
                <a:solidFill>
                  <a:schemeClr val="accent2"/>
                </a:solidFill>
              </a:rPr>
              <a:t>class</a:t>
            </a:r>
            <a:r>
              <a:rPr lang="es-ES" sz="2400" i="1" dirty="0">
                <a:solidFill>
                  <a:schemeClr val="accent2"/>
                </a:solidFill>
              </a:rPr>
              <a:t> son semánticamente iguales pero con pequeñas diferencias…</a:t>
            </a:r>
          </a:p>
          <a:p>
            <a:r>
              <a:rPr lang="es-ES" sz="2400" dirty="0">
                <a:hlinkClick r:id="rId2"/>
              </a:rPr>
              <a:t>https://stackoverflow.com/questions/2023977/difference-of-keywords-typename-and-class-in-templates</a:t>
            </a:r>
            <a:endParaRPr lang="es-ES" sz="2400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6BE90D-518D-412A-A0B4-94536090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A909-9482-49A3-9570-C5FA0689D249}" type="slidenum">
              <a:rPr lang="es-ES" smtClean="0">
                <a:solidFill>
                  <a:srgbClr val="000000"/>
                </a:solidFill>
              </a:rPr>
              <a:pPr/>
              <a:t>4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4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AB5A-6DBF-4B82-BBC5-D934EA930AFE}" type="slidenum">
              <a:rPr lang="es-ES">
                <a:solidFill>
                  <a:srgbClr val="000000"/>
                </a:solidFill>
              </a:rPr>
              <a:pPr/>
              <a:t>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Funciones genéricas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La función menor para un tipo concreto podría ser de esta forma: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	</a:t>
            </a:r>
            <a:r>
              <a:rPr lang="es-ES" sz="2000" dirty="0" err="1">
                <a:solidFill>
                  <a:schemeClr val="accent2"/>
                </a:solidFill>
              </a:rPr>
              <a:t>int</a:t>
            </a:r>
            <a:r>
              <a:rPr lang="es-ES" sz="2000" dirty="0">
                <a:solidFill>
                  <a:schemeClr val="accent2"/>
                </a:solidFill>
              </a:rPr>
              <a:t> menor(</a:t>
            </a:r>
            <a:r>
              <a:rPr lang="es-ES" sz="2000" dirty="0" err="1">
                <a:solidFill>
                  <a:schemeClr val="accent2"/>
                </a:solidFill>
              </a:rPr>
              <a:t>int</a:t>
            </a:r>
            <a:r>
              <a:rPr lang="es-ES" sz="2000" dirty="0">
                <a:solidFill>
                  <a:schemeClr val="accent2"/>
                </a:solidFill>
              </a:rPr>
              <a:t> a, </a:t>
            </a:r>
            <a:r>
              <a:rPr lang="es-ES" sz="2000" dirty="0" err="1">
                <a:solidFill>
                  <a:schemeClr val="accent2"/>
                </a:solidFill>
              </a:rPr>
              <a:t>int</a:t>
            </a:r>
            <a:r>
              <a:rPr lang="es-ES" sz="2000" dirty="0">
                <a:solidFill>
                  <a:schemeClr val="accent2"/>
                </a:solidFill>
              </a:rPr>
              <a:t> b){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		</a:t>
            </a:r>
            <a:r>
              <a:rPr lang="es-ES" sz="2000" dirty="0" err="1">
                <a:solidFill>
                  <a:schemeClr val="accent2"/>
                </a:solidFill>
              </a:rPr>
              <a:t>return</a:t>
            </a:r>
            <a:r>
              <a:rPr lang="es-ES" sz="2000" dirty="0">
                <a:solidFill>
                  <a:schemeClr val="accent2"/>
                </a:solidFill>
              </a:rPr>
              <a:t> (a &lt; b) ? a : b;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Si quisiéramos aplicarla a otro tipo de objetos cambiaríamos el tipo de los parámetros y el devuelto. O la parametrizamos: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	</a:t>
            </a:r>
            <a:r>
              <a:rPr lang="es-ES" sz="2000" b="1" dirty="0" err="1">
                <a:solidFill>
                  <a:schemeClr val="accent2"/>
                </a:solidFill>
              </a:rPr>
              <a:t>template</a:t>
            </a:r>
            <a:r>
              <a:rPr lang="es-ES" sz="2000" b="1" dirty="0">
                <a:solidFill>
                  <a:schemeClr val="accent2"/>
                </a:solidFill>
              </a:rPr>
              <a:t>&lt;</a:t>
            </a:r>
            <a:r>
              <a:rPr lang="es-ES" sz="2000" b="1" dirty="0" err="1">
                <a:solidFill>
                  <a:schemeClr val="accent2"/>
                </a:solidFill>
              </a:rPr>
              <a:t>class</a:t>
            </a:r>
            <a:r>
              <a:rPr lang="es-ES" sz="2000" b="1" dirty="0">
                <a:solidFill>
                  <a:schemeClr val="accent2"/>
                </a:solidFill>
              </a:rPr>
              <a:t> T&gt; T menor (T a, T b){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b="1" dirty="0">
                <a:solidFill>
                  <a:schemeClr val="accent2"/>
                </a:solidFill>
              </a:rPr>
              <a:t>		</a:t>
            </a:r>
            <a:r>
              <a:rPr lang="es-ES" sz="2000" b="1" dirty="0" err="1">
                <a:solidFill>
                  <a:schemeClr val="accent2"/>
                </a:solidFill>
              </a:rPr>
              <a:t>return</a:t>
            </a:r>
            <a:r>
              <a:rPr lang="es-ES" sz="2000" b="1" dirty="0">
                <a:solidFill>
                  <a:schemeClr val="accent2"/>
                </a:solidFill>
              </a:rPr>
              <a:t> (a &lt; b) ? a : b;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000" b="1" dirty="0">
                <a:solidFill>
                  <a:schemeClr val="accent2"/>
                </a:solidFill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Ahora la función nos sirve para tipo </a:t>
            </a:r>
            <a:r>
              <a:rPr lang="es-ES" sz="2000" dirty="0" err="1">
                <a:solidFill>
                  <a:schemeClr val="accent2"/>
                </a:solidFill>
              </a:rPr>
              <a:t>int</a:t>
            </a:r>
            <a:r>
              <a:rPr lang="es-ES" sz="2000" dirty="0">
                <a:solidFill>
                  <a:schemeClr val="accent2"/>
                </a:solidFill>
              </a:rPr>
              <a:t>, </a:t>
            </a:r>
            <a:r>
              <a:rPr lang="es-ES" sz="2000" dirty="0" err="1">
                <a:solidFill>
                  <a:schemeClr val="accent2"/>
                </a:solidFill>
              </a:rPr>
              <a:t>double</a:t>
            </a:r>
            <a:r>
              <a:rPr lang="es-ES" sz="2000" dirty="0">
                <a:solidFill>
                  <a:schemeClr val="accent2"/>
                </a:solidFill>
              </a:rPr>
              <a:t>, </a:t>
            </a:r>
            <a:r>
              <a:rPr lang="es-ES" sz="2000" dirty="0" err="1">
                <a:solidFill>
                  <a:schemeClr val="accent2"/>
                </a:solidFill>
              </a:rPr>
              <a:t>float</a:t>
            </a:r>
            <a:r>
              <a:rPr lang="es-ES" sz="2000" dirty="0">
                <a:solidFill>
                  <a:schemeClr val="accent2"/>
                </a:solidFill>
              </a:rPr>
              <a:t>, etc. 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b="1" u="sng" dirty="0">
                <a:solidFill>
                  <a:srgbClr val="FF0000"/>
                </a:solidFill>
              </a:rPr>
              <a:t>Siempre y cuando en el tipo que apliquemos esté definido el operador &lt;</a:t>
            </a:r>
          </a:p>
          <a:p>
            <a:pPr>
              <a:lnSpc>
                <a:spcPct val="80000"/>
              </a:lnSpc>
            </a:pPr>
            <a:r>
              <a:rPr lang="es-ES" sz="2000" b="1" u="sng" dirty="0">
                <a:solidFill>
                  <a:srgbClr val="FF0000"/>
                </a:solidFill>
              </a:rPr>
              <a:t>Y además deberá estar implementado con una función </a:t>
            </a:r>
            <a:r>
              <a:rPr lang="es-ES" sz="2000" b="1" u="sng" dirty="0" err="1">
                <a:solidFill>
                  <a:srgbClr val="FF0000"/>
                </a:solidFill>
              </a:rPr>
              <a:t>friend</a:t>
            </a:r>
            <a:r>
              <a:rPr lang="es-ES" sz="2000" b="1" u="sng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es-ES" sz="2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27EF-4110-4D33-AE11-E01CA01FE1BF}" type="slidenum">
              <a:rPr lang="es-ES">
                <a:solidFill>
                  <a:srgbClr val="000000"/>
                </a:solidFill>
              </a:rPr>
              <a:pPr/>
              <a:t>6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s-ES"/>
              <a:t>Consideraciones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Al igual que hacemos con las funciones podemos separar la declaración y la definición de una plantilla de función.</a:t>
            </a:r>
          </a:p>
          <a:p>
            <a:pPr lvl="1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Las podemos definir y luego las utilizamos.</a:t>
            </a:r>
          </a:p>
          <a:p>
            <a:pPr lvl="1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Primero se declaran, después se utilizan y finalmente se definen.</a:t>
            </a:r>
          </a:p>
          <a:p>
            <a:pPr lvl="1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(</a:t>
            </a:r>
            <a:r>
              <a:rPr lang="es-ES" sz="1800" i="1" dirty="0">
                <a:solidFill>
                  <a:schemeClr val="accent2"/>
                </a:solidFill>
              </a:rPr>
              <a:t>como cualquier otra función)</a:t>
            </a:r>
          </a:p>
          <a:p>
            <a:pPr>
              <a:lnSpc>
                <a:spcPct val="80000"/>
              </a:lnSpc>
            </a:pPr>
            <a:endParaRPr lang="es-ES" sz="2000" i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La forma en que se aplican las plantillas de función a la hora de utilizarlas es por medio de los parámetros que recibe. </a:t>
            </a:r>
          </a:p>
          <a:p>
            <a:pPr lvl="1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Si son 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 se aplica la función para 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, así sucesivamente.</a:t>
            </a:r>
          </a:p>
          <a:p>
            <a:pPr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000" dirty="0">
                <a:solidFill>
                  <a:schemeClr val="accent2"/>
                </a:solidFill>
              </a:rPr>
              <a:t>Para aplicar mediante el tipo devuelto hay que hacer una indicación.</a:t>
            </a:r>
          </a:p>
          <a:p>
            <a:pPr lvl="1">
              <a:lnSpc>
                <a:spcPct val="80000"/>
              </a:lnSpc>
            </a:pPr>
            <a:r>
              <a:rPr lang="es-ES" sz="1800" dirty="0">
                <a:solidFill>
                  <a:schemeClr val="accent2"/>
                </a:solidFill>
              </a:rPr>
              <a:t>Ejemplo: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dirty="0" err="1">
                <a:solidFill>
                  <a:schemeClr val="accent2"/>
                </a:solidFill>
              </a:rPr>
              <a:t>template</a:t>
            </a:r>
            <a:r>
              <a:rPr lang="es-ES" sz="1800" dirty="0">
                <a:solidFill>
                  <a:schemeClr val="accent2"/>
                </a:solidFill>
              </a:rPr>
              <a:t>&lt;</a:t>
            </a:r>
            <a:r>
              <a:rPr lang="es-ES" sz="1800" dirty="0" err="1">
                <a:solidFill>
                  <a:schemeClr val="accent2"/>
                </a:solidFill>
              </a:rPr>
              <a:t>class</a:t>
            </a:r>
            <a:r>
              <a:rPr lang="es-ES" sz="1800" dirty="0">
                <a:solidFill>
                  <a:schemeClr val="accent2"/>
                </a:solidFill>
              </a:rPr>
              <a:t> T&gt; T *</a:t>
            </a:r>
            <a:r>
              <a:rPr lang="es-ES" sz="1800" dirty="0" err="1">
                <a:solidFill>
                  <a:schemeClr val="accent2"/>
                </a:solidFill>
              </a:rPr>
              <a:t>asignarMem</a:t>
            </a:r>
            <a:r>
              <a:rPr lang="es-ES" sz="1800" dirty="0">
                <a:solidFill>
                  <a:schemeClr val="accent2"/>
                </a:solidFill>
              </a:rPr>
              <a:t>(</a:t>
            </a:r>
            <a:r>
              <a:rPr lang="es-ES" sz="1800" dirty="0" err="1">
                <a:solidFill>
                  <a:schemeClr val="accent2"/>
                </a:solidFill>
              </a:rPr>
              <a:t>int</a:t>
            </a:r>
            <a:r>
              <a:rPr lang="es-ES" sz="1800" dirty="0">
                <a:solidFill>
                  <a:schemeClr val="accent2"/>
                </a:solidFill>
              </a:rPr>
              <a:t> </a:t>
            </a:r>
            <a:r>
              <a:rPr lang="es-ES" sz="1800" dirty="0" err="1">
                <a:solidFill>
                  <a:schemeClr val="accent2"/>
                </a:solidFill>
              </a:rPr>
              <a:t>tam</a:t>
            </a:r>
            <a:r>
              <a:rPr lang="es-ES" sz="1800" dirty="0">
                <a:solidFill>
                  <a:schemeClr val="accent2"/>
                </a:solidFill>
              </a:rPr>
              <a:t>){ … 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18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La llamada: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dirty="0" err="1">
                <a:solidFill>
                  <a:schemeClr val="accent2"/>
                </a:solidFill>
              </a:rPr>
              <a:t>double</a:t>
            </a:r>
            <a:r>
              <a:rPr lang="es-ES" sz="1800" dirty="0">
                <a:solidFill>
                  <a:schemeClr val="accent2"/>
                </a:solidFill>
              </a:rPr>
              <a:t> *</a:t>
            </a:r>
            <a:r>
              <a:rPr lang="es-ES" sz="1800" dirty="0" err="1">
                <a:solidFill>
                  <a:schemeClr val="accent2"/>
                </a:solidFill>
              </a:rPr>
              <a:t>pd</a:t>
            </a:r>
            <a:r>
              <a:rPr lang="es-ES" sz="1800" dirty="0">
                <a:solidFill>
                  <a:schemeClr val="accent2"/>
                </a:solidFill>
              </a:rPr>
              <a:t>;    </a:t>
            </a:r>
            <a:r>
              <a:rPr lang="es-ES" sz="1800" dirty="0" err="1">
                <a:solidFill>
                  <a:schemeClr val="accent2"/>
                </a:solidFill>
              </a:rPr>
              <a:t>pd</a:t>
            </a:r>
            <a:r>
              <a:rPr lang="es-ES" sz="1800" dirty="0">
                <a:solidFill>
                  <a:schemeClr val="accent2"/>
                </a:solidFill>
              </a:rPr>
              <a:t> = </a:t>
            </a:r>
            <a:r>
              <a:rPr lang="es-ES" sz="1800" dirty="0" err="1">
                <a:solidFill>
                  <a:schemeClr val="accent2"/>
                </a:solidFill>
              </a:rPr>
              <a:t>asignarMem</a:t>
            </a:r>
            <a:r>
              <a:rPr lang="es-ES" sz="1800" dirty="0">
                <a:solidFill>
                  <a:schemeClr val="accent2"/>
                </a:solidFill>
              </a:rPr>
              <a:t>(10);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rgbClr val="FF0000"/>
                </a:solidFill>
              </a:rPr>
              <a:t>// Si da ERROR, utilizar la forma siguiente: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18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dirty="0">
                <a:solidFill>
                  <a:schemeClr val="accent2"/>
                </a:solidFill>
              </a:rPr>
              <a:t>Habría que indicar el tipo: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1800" dirty="0" err="1">
                <a:solidFill>
                  <a:schemeClr val="accent2"/>
                </a:solidFill>
              </a:rPr>
              <a:t>double</a:t>
            </a:r>
            <a:r>
              <a:rPr lang="es-ES" sz="1800" dirty="0">
                <a:solidFill>
                  <a:schemeClr val="accent2"/>
                </a:solidFill>
              </a:rPr>
              <a:t> *</a:t>
            </a:r>
            <a:r>
              <a:rPr lang="es-ES" sz="1800" dirty="0" err="1">
                <a:solidFill>
                  <a:schemeClr val="accent2"/>
                </a:solidFill>
              </a:rPr>
              <a:t>pd</a:t>
            </a:r>
            <a:r>
              <a:rPr lang="es-ES" sz="1800" dirty="0">
                <a:solidFill>
                  <a:schemeClr val="accent2"/>
                </a:solidFill>
              </a:rPr>
              <a:t>;	</a:t>
            </a:r>
            <a:r>
              <a:rPr lang="es-ES" sz="1800" dirty="0" err="1">
                <a:solidFill>
                  <a:schemeClr val="accent2"/>
                </a:solidFill>
              </a:rPr>
              <a:t>pd</a:t>
            </a:r>
            <a:r>
              <a:rPr lang="es-ES" sz="1800" dirty="0">
                <a:solidFill>
                  <a:schemeClr val="accent2"/>
                </a:solidFill>
              </a:rPr>
              <a:t> = </a:t>
            </a:r>
            <a:r>
              <a:rPr lang="es-ES" sz="1800" dirty="0" err="1">
                <a:solidFill>
                  <a:schemeClr val="accent2"/>
                </a:solidFill>
              </a:rPr>
              <a:t>asignarMem</a:t>
            </a:r>
            <a:r>
              <a:rPr lang="es-ES" sz="1800" b="1" dirty="0">
                <a:solidFill>
                  <a:schemeClr val="accent2"/>
                </a:solidFill>
              </a:rPr>
              <a:t>&lt;</a:t>
            </a:r>
            <a:r>
              <a:rPr lang="es-ES" sz="1800" b="1" dirty="0" err="1">
                <a:solidFill>
                  <a:schemeClr val="accent2"/>
                </a:solidFill>
              </a:rPr>
              <a:t>double</a:t>
            </a:r>
            <a:r>
              <a:rPr lang="es-ES" sz="1800" b="1" dirty="0">
                <a:solidFill>
                  <a:schemeClr val="accent2"/>
                </a:solidFill>
              </a:rPr>
              <a:t>&gt;</a:t>
            </a:r>
            <a:r>
              <a:rPr lang="es-ES" sz="1800" dirty="0">
                <a:solidFill>
                  <a:schemeClr val="accent2"/>
                </a:solidFill>
              </a:rPr>
              <a:t>(10);  // OK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18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s-ES"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F08F-FDE9-44BF-9627-AC6ECE2EE542}" type="slidenum">
              <a:rPr lang="es-ES">
                <a:solidFill>
                  <a:srgbClr val="000000"/>
                </a:solidFill>
              </a:rPr>
              <a:pPr/>
              <a:t>7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/>
              <a:t>Especialización de plantillas de función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Una versión de una plantilla para un parámetro concreto se denomina </a:t>
            </a:r>
            <a:r>
              <a:rPr lang="es-ES" sz="2400" i="1">
                <a:solidFill>
                  <a:schemeClr val="accent2"/>
                </a:solidFill>
              </a:rPr>
              <a:t>especialización</a:t>
            </a:r>
            <a:r>
              <a:rPr lang="es-ES" sz="240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Se puede dar el caso que si utilizamos la plantilla de función anterior (menor) con char *, no funciona correctamente. Debería de trabajar con la función strcmp(char *, char *).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>
                <a:solidFill>
                  <a:schemeClr val="accent2"/>
                </a:solidFill>
              </a:rPr>
              <a:t>Habría que implementar una especialización.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template&lt;&gt; char *menor&lt;char *&gt;(char *a, char *b){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	return(strcmp(a, b) &lt; 0) ? a : b;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>
                <a:solidFill>
                  <a:schemeClr val="accent2"/>
                </a:solidFill>
              </a:rPr>
              <a:t>	}</a:t>
            </a:r>
          </a:p>
          <a:p>
            <a:pPr>
              <a:lnSpc>
                <a:spcPct val="80000"/>
              </a:lnSpc>
            </a:pPr>
            <a:endParaRPr lang="es-E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040F-1A62-4057-B0B3-B73502E0FBB8}" type="slidenum">
              <a:rPr lang="es-ES">
                <a:solidFill>
                  <a:srgbClr val="000000"/>
                </a:solidFill>
              </a:rPr>
              <a:pPr/>
              <a:t>8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s-ES"/>
              <a:t>Especialización parcial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14400"/>
            <a:ext cx="8784976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Este caso se utiliza mas.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Es lo que hacemos cuando trabajamos con las clases contenedoras. Estamos eligiendo el contenedor (vector, </a:t>
            </a:r>
            <a:r>
              <a:rPr lang="es-ES" sz="2400" dirty="0" err="1">
                <a:solidFill>
                  <a:schemeClr val="accent2"/>
                </a:solidFill>
              </a:rPr>
              <a:t>list</a:t>
            </a:r>
            <a:r>
              <a:rPr lang="es-ES" sz="2400" dirty="0">
                <a:solidFill>
                  <a:schemeClr val="accent2"/>
                </a:solidFill>
              </a:rPr>
              <a:t>, </a:t>
            </a:r>
            <a:r>
              <a:rPr lang="es-ES" sz="2400" dirty="0" err="1">
                <a:solidFill>
                  <a:schemeClr val="accent2"/>
                </a:solidFill>
              </a:rPr>
              <a:t>etc</a:t>
            </a:r>
            <a:r>
              <a:rPr lang="es-ES" sz="2400" dirty="0">
                <a:solidFill>
                  <a:schemeClr val="accent2"/>
                </a:solidFill>
              </a:rPr>
              <a:t>) y parametrizamos el tipo T.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 err="1">
                <a:solidFill>
                  <a:schemeClr val="accent2"/>
                </a:solidFill>
              </a:rPr>
              <a:t>template</a:t>
            </a:r>
            <a:r>
              <a:rPr lang="es-ES" sz="2000" dirty="0">
                <a:solidFill>
                  <a:schemeClr val="accent2"/>
                </a:solidFill>
              </a:rPr>
              <a:t>&lt;</a:t>
            </a:r>
            <a:r>
              <a:rPr lang="es-ES" sz="2000" dirty="0" err="1">
                <a:solidFill>
                  <a:schemeClr val="accent2"/>
                </a:solidFill>
              </a:rPr>
              <a:t>class</a:t>
            </a:r>
            <a:r>
              <a:rPr lang="es-ES" sz="2000" dirty="0">
                <a:solidFill>
                  <a:schemeClr val="accent2"/>
                </a:solidFill>
              </a:rPr>
              <a:t> T&gt; vector&lt;T&gt;menor (vector&lt;T&gt; a, vector &lt;T&gt;b){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	</a:t>
            </a:r>
            <a:r>
              <a:rPr lang="es-ES" sz="2000" dirty="0" err="1">
                <a:solidFill>
                  <a:schemeClr val="accent2"/>
                </a:solidFill>
              </a:rPr>
              <a:t>return</a:t>
            </a:r>
            <a:r>
              <a:rPr lang="es-ES" sz="2000" dirty="0">
                <a:solidFill>
                  <a:schemeClr val="accent2"/>
                </a:solidFill>
              </a:rPr>
              <a:t> (a &lt; b) ? a : b;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s-ES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s-ES" sz="2400" dirty="0">
                <a:solidFill>
                  <a:schemeClr val="accent2"/>
                </a:solidFill>
              </a:rPr>
              <a:t>Si quisiéramos hacer la especialización de un tipo de vectores concretos:</a:t>
            </a:r>
          </a:p>
          <a:p>
            <a:pPr>
              <a:lnSpc>
                <a:spcPct val="80000"/>
              </a:lnSpc>
            </a:pPr>
            <a:endParaRPr lang="es-ES" sz="24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 err="1">
                <a:solidFill>
                  <a:schemeClr val="accent2"/>
                </a:solidFill>
              </a:rPr>
              <a:t>template</a:t>
            </a:r>
            <a:r>
              <a:rPr lang="es-ES" sz="2000" dirty="0">
                <a:solidFill>
                  <a:schemeClr val="accent2"/>
                </a:solidFill>
              </a:rPr>
              <a:t>&lt;&gt; vector&lt;</a:t>
            </a:r>
            <a:r>
              <a:rPr lang="es-ES" sz="2000" dirty="0" err="1">
                <a:solidFill>
                  <a:schemeClr val="accent2"/>
                </a:solidFill>
              </a:rPr>
              <a:t>double</a:t>
            </a:r>
            <a:r>
              <a:rPr lang="es-ES" sz="2000" dirty="0">
                <a:solidFill>
                  <a:schemeClr val="accent2"/>
                </a:solidFill>
              </a:rPr>
              <a:t>&gt; menor</a:t>
            </a:r>
            <a:r>
              <a:rPr lang="es-ES" sz="2000" b="1" dirty="0">
                <a:solidFill>
                  <a:schemeClr val="accent2"/>
                </a:solidFill>
              </a:rPr>
              <a:t>(vector&lt;</a:t>
            </a:r>
            <a:r>
              <a:rPr lang="es-ES" sz="2000" b="1" dirty="0" err="1">
                <a:solidFill>
                  <a:schemeClr val="accent2"/>
                </a:solidFill>
              </a:rPr>
              <a:t>double</a:t>
            </a:r>
            <a:r>
              <a:rPr lang="es-ES" sz="2000" b="1" dirty="0">
                <a:solidFill>
                  <a:schemeClr val="accent2"/>
                </a:solidFill>
              </a:rPr>
              <a:t>&gt;, vector&lt;</a:t>
            </a:r>
            <a:r>
              <a:rPr lang="es-ES" sz="2000" b="1" dirty="0" err="1">
                <a:solidFill>
                  <a:schemeClr val="accent2"/>
                </a:solidFill>
              </a:rPr>
              <a:t>double</a:t>
            </a:r>
            <a:r>
              <a:rPr lang="es-ES" sz="2000" b="1" dirty="0">
                <a:solidFill>
                  <a:schemeClr val="accent2"/>
                </a:solidFill>
              </a:rPr>
              <a:t>&gt;)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	</a:t>
            </a:r>
            <a:r>
              <a:rPr lang="es-ES" sz="2000" dirty="0" err="1">
                <a:solidFill>
                  <a:schemeClr val="accent2"/>
                </a:solidFill>
              </a:rPr>
              <a:t>return</a:t>
            </a:r>
            <a:r>
              <a:rPr lang="es-ES" sz="2000" dirty="0">
                <a:solidFill>
                  <a:schemeClr val="accent2"/>
                </a:solidFill>
              </a:rPr>
              <a:t> (a &lt; b) ? a : b;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s-ES" sz="2000" dirty="0">
                <a:solidFill>
                  <a:schemeClr val="accent2"/>
                </a:solidFill>
              </a:rPr>
              <a:t>}</a:t>
            </a:r>
          </a:p>
          <a:p>
            <a:pPr lvl="1">
              <a:lnSpc>
                <a:spcPct val="80000"/>
              </a:lnSpc>
            </a:pPr>
            <a:endParaRPr lang="es-E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C7BE-833C-4847-B4E4-F36CB02002BA}" type="slidenum">
              <a:rPr lang="es-ES">
                <a:solidFill>
                  <a:srgbClr val="000000"/>
                </a:solidFill>
              </a:rPr>
              <a:pPr/>
              <a:t>9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/>
              <a:t>Sobrecarga de plantillas de función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>
                <a:solidFill>
                  <a:schemeClr val="accent2"/>
                </a:solidFill>
              </a:rPr>
              <a:t>Las plantillas de función se pueden sobrecargar de la misma forma que sobrecargamos las funciones.</a:t>
            </a:r>
          </a:p>
          <a:p>
            <a:endParaRPr lang="es-ES">
              <a:solidFill>
                <a:schemeClr val="accent2"/>
              </a:solidFill>
            </a:endParaRPr>
          </a:p>
          <a:p>
            <a:r>
              <a:rPr lang="es-ES">
                <a:solidFill>
                  <a:schemeClr val="accent2"/>
                </a:solidFill>
              </a:rPr>
              <a:t>Incluso se puede combinar la sobrecarga de estas con funciones normales.</a:t>
            </a:r>
          </a:p>
          <a:p>
            <a:endParaRPr lang="es-ES">
              <a:solidFill>
                <a:schemeClr val="accent2"/>
              </a:solidFill>
            </a:endParaRPr>
          </a:p>
          <a:p>
            <a:endParaRPr lang="es-E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1738</Words>
  <Application>Microsoft Office PowerPoint</Application>
  <PresentationFormat>Presentación en pantalla (4:3)</PresentationFormat>
  <Paragraphs>369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Calibri</vt:lpstr>
      <vt:lpstr>Tema de Office</vt:lpstr>
      <vt:lpstr>Diseño predeterminado</vt:lpstr>
      <vt:lpstr>Templates</vt:lpstr>
      <vt:lpstr>Templates</vt:lpstr>
      <vt:lpstr>Templates</vt:lpstr>
      <vt:lpstr>Templates</vt:lpstr>
      <vt:lpstr>Funciones genéricas</vt:lpstr>
      <vt:lpstr>Consideraciones</vt:lpstr>
      <vt:lpstr>Especialización de plantillas de función</vt:lpstr>
      <vt:lpstr>Especialización parcial</vt:lpstr>
      <vt:lpstr>Sobrecarga de plantillas de función</vt:lpstr>
      <vt:lpstr>Ejemplo</vt:lpstr>
      <vt:lpstr>Organización del código</vt:lpstr>
      <vt:lpstr>Ejemplo con funciones 1º</vt:lpstr>
      <vt:lpstr>Ejemplo con funciones 2º</vt:lpstr>
      <vt:lpstr>Ejemplo con funciones 2º</vt:lpstr>
      <vt:lpstr>Ejemplo con funciones 3º</vt:lpstr>
      <vt:lpstr>¿Para las clases?</vt:lpstr>
      <vt:lpstr>Clases genéricas</vt:lpstr>
      <vt:lpstr>Clases genéricas</vt:lpstr>
      <vt:lpstr>Sintaxis</vt:lpstr>
      <vt:lpstr>Ejemplo</vt:lpstr>
      <vt:lpstr>Ejemplo</vt:lpstr>
      <vt:lpstr>Ejemplo</vt:lpstr>
      <vt:lpstr>Ejemplo</vt:lpstr>
      <vt:lpstr>Clases genéricas con funciones friend</vt:lpstr>
      <vt:lpstr>Ejemplo (friend con Template)</vt:lpstr>
      <vt:lpstr>Ejemplo (friend con Template)</vt:lpstr>
      <vt:lpstr>Template con varios</vt:lpstr>
      <vt:lpstr>Ejemplo en el .H</vt:lpstr>
      <vt:lpstr>Ejemplo en el .CPP</vt:lpstr>
      <vt:lpstr>Derivación de clases genéricas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INVES_Propietario</dc:creator>
  <cp:lastModifiedBy>Antonio Espín Herranz</cp:lastModifiedBy>
  <cp:revision>37</cp:revision>
  <dcterms:created xsi:type="dcterms:W3CDTF">2014-06-21T06:33:22Z</dcterms:created>
  <dcterms:modified xsi:type="dcterms:W3CDTF">2019-09-19T17:32:07Z</dcterms:modified>
</cp:coreProperties>
</file>