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2" r:id="rId2"/>
    <p:sldId id="283" r:id="rId3"/>
    <p:sldId id="296" r:id="rId4"/>
    <p:sldId id="298" r:id="rId5"/>
    <p:sldId id="314" r:id="rId6"/>
    <p:sldId id="297" r:id="rId7"/>
    <p:sldId id="299" r:id="rId8"/>
    <p:sldId id="316" r:id="rId9"/>
    <p:sldId id="300" r:id="rId10"/>
    <p:sldId id="317" r:id="rId11"/>
    <p:sldId id="323" r:id="rId12"/>
    <p:sldId id="324" r:id="rId13"/>
    <p:sldId id="319" r:id="rId14"/>
    <p:sldId id="325" r:id="rId15"/>
    <p:sldId id="326" r:id="rId16"/>
    <p:sldId id="304" r:id="rId17"/>
    <p:sldId id="321" r:id="rId18"/>
    <p:sldId id="322" r:id="rId19"/>
    <p:sldId id="308" r:id="rId20"/>
    <p:sldId id="292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6"/>
    <p:restoredTop sz="74069" autoAdjust="0"/>
  </p:normalViewPr>
  <p:slideViewPr>
    <p:cSldViewPr snapToGrid="0" snapToObjects="1">
      <p:cViewPr>
        <p:scale>
          <a:sx n="41" d="100"/>
          <a:sy n="41" d="100"/>
        </p:scale>
        <p:origin x="-1608" y="-2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D84F7-7CC2-A741-9E76-9DA0B430A414}" type="datetimeFigureOut">
              <a:rPr lang="en-US" smtClean="0"/>
              <a:t>17-03-08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225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Business goals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Ux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goals and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kpi</a:t>
            </a:r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Form conversion  (compared to baseline)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Awareness &amp; Credibility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increase in continent dedicated to initiatives 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Lead generation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hypothesis: a lead form is better than the mail to link 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Account manager support 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Shareable content: leverage 3rd party endorsement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Website organization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Analyze current traffic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In and out traffic, highly related search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Mobile heavy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Search terms correlate with popular searches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Hypothesis: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mistap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Add tracking code to current page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begin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expedition page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Add web form 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A/B test mail link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vs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form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Discuss 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Create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edu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page 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Merchandizing and product driven 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Todo</a:t>
            </a:r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Make presentation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finish analytics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Education page: add featured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analytics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Home page new slide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Move global footer to last push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221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there are solutions based pushes</a:t>
            </a:r>
            <a:r>
              <a:rPr lang="en-US" baseline="0" dirty="0" smtClean="0"/>
              <a:t> and conversations around specific items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4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  <a:r>
              <a:rPr lang="en-US" baseline="0" dirty="0" smtClean="0"/>
              <a:t> more complete verticals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Initial work (each step can be a shippable increment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Technology story solution: Google expeditions page: 35 </a:t>
            </a:r>
            <a:r>
              <a:rPr lang="en-US" b="0" dirty="0" err="1" smtClean="0"/>
              <a:t>hrs</a:t>
            </a:r>
            <a:r>
              <a:rPr lang="en-US" b="0" dirty="0" smtClean="0"/>
              <a:t> @ 100% Live Tuesday March 21</a:t>
            </a:r>
            <a:r>
              <a:rPr lang="en-US" b="0" baseline="30000" dirty="0" smtClean="0"/>
              <a:t>st</a:t>
            </a:r>
            <a:endParaRPr lang="en-US" b="0" dirty="0" smtClean="0"/>
          </a:p>
          <a:p>
            <a:r>
              <a:rPr lang="en-US" b="0" i="1" dirty="0" smtClean="0"/>
              <a:t>Note: Nick is off April 4</a:t>
            </a:r>
            <a:r>
              <a:rPr lang="en-US" b="0" i="1" baseline="30000" dirty="0" smtClean="0"/>
              <a:t>th</a:t>
            </a:r>
            <a:r>
              <a:rPr lang="en-US" b="0" i="1" dirty="0" smtClean="0"/>
              <a:t> to 11</a:t>
            </a:r>
            <a:r>
              <a:rPr lang="en-US" b="0" i="1" baseline="30000" dirty="0" smtClean="0"/>
              <a:t>th</a:t>
            </a:r>
            <a:endParaRPr lang="en-US" b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Design 1 email form, add callouts to </a:t>
            </a:r>
            <a:r>
              <a:rPr lang="en-US" b="0" dirty="0" err="1" smtClean="0"/>
              <a:t>BBfB</a:t>
            </a:r>
            <a:r>
              <a:rPr lang="en-US" b="0" dirty="0" smtClean="0"/>
              <a:t> main landing page: @ 40% Live March 28</a:t>
            </a:r>
            <a:r>
              <a:rPr lang="en-US" b="0" baseline="0" dirty="0" smtClean="0"/>
              <a:t>, requires relation1/</a:t>
            </a:r>
            <a:r>
              <a:rPr lang="en-US" b="0" baseline="0" dirty="0" err="1" smtClean="0"/>
              <a:t>empix</a:t>
            </a:r>
            <a:r>
              <a:rPr lang="en-US" b="0" baseline="0" dirty="0" smtClean="0"/>
              <a:t>)</a:t>
            </a:r>
            <a:endParaRPr lang="en-US" b="0" dirty="0" smtClean="0"/>
          </a:p>
          <a:p>
            <a:endParaRPr lang="en-US" b="0" baseline="30000" dirty="0" smtClean="0"/>
          </a:p>
          <a:p>
            <a:r>
              <a:rPr lang="en-US" b="0" dirty="0" smtClean="0"/>
              <a:t>Vertical landing page: Education: 30 </a:t>
            </a:r>
            <a:r>
              <a:rPr lang="en-US" b="0" dirty="0" err="1" smtClean="0"/>
              <a:t>hrs</a:t>
            </a:r>
            <a:r>
              <a:rPr lang="en-US" b="0" dirty="0" smtClean="0"/>
              <a:t> @ 40% Live April 18</a:t>
            </a:r>
            <a:r>
              <a:rPr lang="en-US" b="0" baseline="30000" dirty="0" smtClean="0"/>
              <a:t>th</a:t>
            </a:r>
            <a:r>
              <a:rPr lang="en-US" b="0" dirty="0" smtClean="0"/>
              <a:t> </a:t>
            </a:r>
            <a:endParaRPr lang="en-US" b="0" baseline="30000" dirty="0" smtClean="0"/>
          </a:p>
          <a:p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Next Wave</a:t>
            </a:r>
          </a:p>
          <a:p>
            <a:r>
              <a:rPr lang="en-US" b="0" dirty="0" smtClean="0"/>
              <a:t>Product driven template: Student Devices 30hrs.</a:t>
            </a:r>
          </a:p>
          <a:p>
            <a:r>
              <a:rPr lang="en-US" b="0" dirty="0" smtClean="0"/>
              <a:t>5 pages based on templates (story or product driven: 150 </a:t>
            </a:r>
            <a:r>
              <a:rPr lang="en-US" b="0" dirty="0" err="1" smtClean="0"/>
              <a:t>hrs</a:t>
            </a:r>
            <a:r>
              <a:rPr lang="en-US" b="0" dirty="0" smtClean="0"/>
              <a:t> per page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Technology story template: Google Expeditions- March 21</a:t>
            </a:r>
          </a:p>
          <a:p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2.       Form- March 28</a:t>
            </a:r>
          </a:p>
          <a:p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3.       </a:t>
            </a:r>
            <a:r>
              <a:rPr lang="pl-PL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Vertical</a:t>
            </a:r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l-PL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landing</a:t>
            </a:r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l-PL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Education</a:t>
            </a:r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l-PL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page-April</a:t>
            </a:r>
            <a:r>
              <a:rPr lang="pl-PL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18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5020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3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March</a:t>
            </a:r>
            <a:r>
              <a:rPr lang="en-US" baseline="0" dirty="0" smtClean="0"/>
              <a:t> 1-8</a:t>
            </a:r>
            <a:r>
              <a:rPr lang="en-US" baseline="30000" dirty="0" smtClean="0"/>
              <a:t>th</a:t>
            </a:r>
            <a:endParaRPr lang="en-US" baseline="0" dirty="0" smtClean="0"/>
          </a:p>
          <a:p>
            <a:r>
              <a:rPr lang="en-US" baseline="0" dirty="0" smtClean="0"/>
              <a:t>(note that reports use this month timeframe so your numbers may vary)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KPIs and analysis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confluence.ca.bestbuy.com</a:t>
            </a:r>
            <a:r>
              <a:rPr lang="en-US" dirty="0" smtClean="0"/>
              <a:t>/pages/</a:t>
            </a:r>
            <a:r>
              <a:rPr lang="en-US" dirty="0" err="1" smtClean="0"/>
              <a:t>editpage.action?pageId</a:t>
            </a:r>
            <a:r>
              <a:rPr lang="en-US" dirty="0" smtClean="0"/>
              <a:t>=12157036</a:t>
            </a:r>
          </a:p>
          <a:p>
            <a:endParaRPr lang="en-US" dirty="0" smtClean="0"/>
          </a:p>
          <a:p>
            <a:r>
              <a:rPr lang="en-US" dirty="0" smtClean="0"/>
              <a:t>Thanks Matt St. John!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mailto:ayeh@bestbuycanada.ca?subject=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resentation Title">
    <p:bg>
      <p:bgPr>
        <a:gradFill flip="none" rotWithShape="1">
          <a:gsLst>
            <a:gs pos="0">
              <a:schemeClr val="accent1">
                <a:hueOff val="47394"/>
                <a:satOff val="-25753"/>
                <a:lumOff val="-7544"/>
              </a:schemeClr>
            </a:gs>
            <a:gs pos="100000">
              <a:schemeClr val="accent1">
                <a:hueOff val="273562"/>
                <a:satOff val="2937"/>
                <a:lumOff val="-22233"/>
              </a:schemeClr>
            </a:gs>
          </a:gsLst>
          <a:lin ang="27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1004833" y="4533900"/>
            <a:ext cx="20828000" cy="4648200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17600" b="0" i="0" spc="-72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Text</a:t>
            </a:r>
            <a:endParaRPr dirty="0"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 hasCustomPrompt="1"/>
          </p:nvPr>
        </p:nvSpPr>
        <p:spPr>
          <a:xfrm>
            <a:off x="1004833" y="9102476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800" b="0" i="0" spc="-50" baseline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defRPr>
            </a:lvl1pPr>
            <a:lvl2pPr marL="0" indent="228600">
              <a:spcBef>
                <a:spcPts val="0"/>
              </a:spcBef>
              <a:buSzTx/>
              <a:buNone/>
              <a:defRPr sz="5000" spc="-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457200">
              <a:spcBef>
                <a:spcPts val="0"/>
              </a:spcBef>
              <a:buSzTx/>
              <a:buNone/>
              <a:defRPr sz="5000" spc="-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685800">
              <a:spcBef>
                <a:spcPts val="0"/>
              </a:spcBef>
              <a:buSzTx/>
              <a:buNone/>
              <a:defRPr sz="5000" spc="-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914400">
              <a:spcBef>
                <a:spcPts val="0"/>
              </a:spcBef>
              <a:buSzTx/>
              <a:buNone/>
              <a:defRPr sz="5000" spc="-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rPr lang="en-US" dirty="0" smtClean="0"/>
              <a:t>Presentation Subtitle Text</a:t>
            </a:r>
            <a:endParaRPr dirty="0"/>
          </a:p>
        </p:txBody>
      </p:sp>
      <p:pic>
        <p:nvPicPr>
          <p:cNvPr id="1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4800" y="13182599"/>
            <a:ext cx="593058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Ey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9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St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Arrow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Gem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9039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b="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Ancho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8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Diamon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8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Chevr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Do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8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2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33" y="5240241"/>
            <a:ext cx="16073438" cy="292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0" b="0" i="0" spc="-600" baseline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dirty="0" smtClean="0"/>
              <a:t>Primary Section Title</a:t>
            </a:r>
            <a:endParaRPr lang="en-US" dirty="0"/>
          </a:p>
        </p:txBody>
      </p:sp>
      <p:sp>
        <p:nvSpPr>
          <p:cNvPr id="11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Wa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Squa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5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Assort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9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Bol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Triang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399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Strok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9038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Co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1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ate">
    <p:bg>
      <p:bgPr>
        <a:gradFill flip="none" rotWithShape="1">
          <a:gsLst>
            <a:gs pos="0">
              <a:schemeClr val="accent1">
                <a:hueOff val="47394"/>
                <a:satOff val="-25753"/>
                <a:lumOff val="-7544"/>
              </a:schemeClr>
            </a:gs>
            <a:gs pos="100000">
              <a:schemeClr val="accent1">
                <a:hueOff val="273562"/>
                <a:satOff val="2937"/>
                <a:lumOff val="-22233"/>
              </a:schemeClr>
            </a:gs>
          </a:gsLst>
          <a:lin ang="27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4800" y="13182600"/>
            <a:ext cx="593058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4415" y="4460898"/>
            <a:ext cx="1955170" cy="133980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99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607116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dirty="0" smtClean="0"/>
              <a:t>Email</a:t>
            </a:r>
            <a:r>
              <a:rPr lang="en-US" dirty="0" smtClean="0"/>
              <a:t> creator@bestbuycanada.ca</a:t>
            </a:r>
            <a:endParaRPr u="sng" dirty="0">
              <a:hlinkClick r:id="rId3"/>
            </a:endParaRPr>
          </a:p>
        </p:txBody>
      </p:sp>
      <p:sp>
        <p:nvSpPr>
          <p:cNvPr id="10" name="Shape 298"/>
          <p:cNvSpPr txBox="1">
            <a:spLocks/>
          </p:cNvSpPr>
          <p:nvPr userDrawn="1"/>
        </p:nvSpPr>
        <p:spPr>
          <a:xfrm>
            <a:off x="1778000" y="6140993"/>
            <a:ext cx="20828000" cy="1701257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-44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685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9144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11430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1371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1600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1828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448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b="0" i="0" dirty="0" smtClean="0">
                <a:latin typeface="Calibri Light" charset="0"/>
                <a:ea typeface="Calibri Light" charset="0"/>
                <a:cs typeface="Calibri Light" charset="0"/>
              </a:rPr>
              <a:t>Loved it?</a:t>
            </a:r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3" name="Shape 5"/>
          <p:cNvSpPr/>
          <p:nvPr userDrawn="1"/>
        </p:nvSpPr>
        <p:spPr>
          <a:xfrm>
            <a:off x="1455013" y="13176250"/>
            <a:ext cx="68481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BEST BUY CANADA </a:t>
            </a:r>
            <a:r>
              <a:rPr sz="1600" dirty="0"/>
              <a:t>•</a:t>
            </a:r>
            <a:r>
              <a:rPr dirty="0"/>
              <a:t> DIGITAL EXPERIENCE </a:t>
            </a:r>
            <a:r>
              <a:rPr sz="1600" dirty="0"/>
              <a:t>•</a:t>
            </a:r>
            <a:r>
              <a:rPr dirty="0"/>
              <a:t> </a:t>
            </a:r>
            <a:r>
              <a:rPr i="1" dirty="0"/>
              <a:t>Private &amp;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ectio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33" y="5240241"/>
            <a:ext cx="16073438" cy="292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0" b="0" i="0" spc="-600" baseline="0">
                <a:solidFill>
                  <a:schemeClr val="tx2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dirty="0" smtClean="0"/>
              <a:t>Secondary Section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04833" y="4624252"/>
            <a:ext cx="16073438" cy="615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spc="-120" baseline="0">
                <a:solidFill>
                  <a:srgbClr val="174F86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 smtClean="0"/>
              <a:t>PRIMARY SECTION TITLE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4832" y="2063334"/>
            <a:ext cx="22011921" cy="1777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0" i="0" spc="-240" baseline="0">
                <a:solidFill>
                  <a:schemeClr val="tx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r>
              <a:rPr lang="en-US" dirty="0" smtClean="0"/>
              <a:t>Topic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004833" y="3840480"/>
            <a:ext cx="22011920" cy="7537450"/>
          </a:xfrm>
          <a:prstGeom prst="rect">
            <a:avLst/>
          </a:prstGeom>
        </p:spPr>
        <p:txBody>
          <a:bodyPr/>
          <a:lstStyle>
            <a:lvl1pPr marL="685800" indent="-685800" algn="l" defTabSz="457200" fontAlgn="t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Arial" charset="0"/>
              <a:buChar char="•"/>
              <a:defRPr sz="4800" b="1" spc="-48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18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marL="685800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 smtClean="0"/>
              <a:t>Bullet </a:t>
            </a:r>
            <a:r>
              <a:rPr lang="en-US" b="0" baseline="0" dirty="0" smtClean="0"/>
              <a:t>Level One</a:t>
            </a:r>
          </a:p>
          <a:p>
            <a:pPr marL="685800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baseline="0" dirty="0" smtClean="0"/>
              <a:t>Bullet Level Two</a:t>
            </a:r>
          </a:p>
          <a:p>
            <a:pPr marL="685800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 smtClean="0"/>
              <a:t>Bullet Level Three</a:t>
            </a:r>
          </a:p>
          <a:p>
            <a:pPr marL="685800" lvl="0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 smtClean="0"/>
              <a:t>Bullet Level Four</a:t>
            </a:r>
          </a:p>
          <a:p>
            <a:pPr marL="685800" lvl="0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 smtClean="0"/>
              <a:t>Bullet Level Five</a:t>
            </a:r>
          </a:p>
          <a:p>
            <a:pPr marL="1270000" lvl="1" indent="-685800" algn="l" defTabSz="457200">
              <a:buSzPct val="100000"/>
              <a:buFont typeface="Arial" charset="0"/>
              <a:buChar char="•"/>
              <a:defRPr sz="4800" b="1" spc="-48">
                <a:solidFill>
                  <a:srgbClr val="41424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dirty="0" smtClean="0"/>
              <a:t>Indented Level</a:t>
            </a:r>
            <a:endParaRPr lang="en-US" b="0" dirty="0"/>
          </a:p>
        </p:txBody>
      </p:sp>
      <p:sp>
        <p:nvSpPr>
          <p:cNvPr id="13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33" y="427860"/>
            <a:ext cx="3044653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rgbClr val="174F86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PRIMARY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9486" y="427860"/>
            <a:ext cx="3500845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chemeClr val="bg2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SECONDARY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33" y="427860"/>
            <a:ext cx="3044653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rgbClr val="174F86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PRIMARY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4833" y="2063334"/>
            <a:ext cx="22090298" cy="1777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0" i="0" spc="-240" baseline="0">
                <a:solidFill>
                  <a:schemeClr val="tx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r>
              <a:rPr lang="en-US" dirty="0" smtClean="0"/>
              <a:t>Topic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9486" y="427860"/>
            <a:ext cx="3500845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chemeClr val="bg2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SECONDARY TITLE</a:t>
            </a:r>
            <a:endParaRPr lang="en-US" dirty="0"/>
          </a:p>
        </p:txBody>
      </p:sp>
      <p:sp>
        <p:nvSpPr>
          <p:cNvPr id="13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04888" y="3840163"/>
            <a:ext cx="22090243" cy="867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Nam </a:t>
            </a:r>
            <a:r>
              <a:rPr lang="en-US" dirty="0" err="1" smtClean="0"/>
              <a:t>feugiat</a:t>
            </a:r>
            <a:r>
              <a:rPr lang="en-US" dirty="0" smtClean="0"/>
              <a:t>, </a:t>
            </a:r>
            <a:r>
              <a:rPr lang="en-US" dirty="0" err="1" smtClean="0"/>
              <a:t>risus</a:t>
            </a:r>
            <a:r>
              <a:rPr lang="en-US" dirty="0" smtClean="0"/>
              <a:t> a semper </a:t>
            </a:r>
            <a:r>
              <a:rPr lang="en-US" dirty="0" err="1" smtClean="0"/>
              <a:t>ornare</a:t>
            </a:r>
            <a:r>
              <a:rPr lang="en-US" dirty="0" smtClean="0"/>
              <a:t>, </a:t>
            </a:r>
            <a:r>
              <a:rPr lang="en-US" dirty="0" err="1" smtClean="0"/>
              <a:t>purus</a:t>
            </a:r>
            <a:r>
              <a:rPr lang="en-US" dirty="0" smtClean="0"/>
              <a:t> ipsum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ac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vitae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quam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33" y="427860"/>
            <a:ext cx="3044653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rgbClr val="174F86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PRIMARY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4833" y="2063334"/>
            <a:ext cx="22090298" cy="1777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0" i="0" spc="-240" baseline="0">
                <a:solidFill>
                  <a:schemeClr val="tx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r>
              <a:rPr lang="en-US" dirty="0" smtClean="0"/>
              <a:t>Topic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9486" y="427860"/>
            <a:ext cx="3500845" cy="56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kern="0" spc="-120" baseline="0">
                <a:solidFill>
                  <a:schemeClr val="bg2">
                    <a:lumMod val="7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35000" indent="0">
              <a:buNone/>
              <a:defRPr/>
            </a:lvl2pPr>
            <a:lvl3pPr marL="1270000" indent="0">
              <a:buNone/>
              <a:defRPr/>
            </a:lvl3pPr>
            <a:lvl4pPr marL="1905000" indent="0">
              <a:buNone/>
              <a:defRPr/>
            </a:lvl4pPr>
            <a:lvl5pPr marL="2540000" indent="0">
              <a:buNone/>
              <a:defRPr/>
            </a:lvl5pPr>
          </a:lstStyle>
          <a:p>
            <a:pPr lvl="0"/>
            <a:r>
              <a:rPr lang="en-US" dirty="0" smtClean="0"/>
              <a:t>SECONDARY TITLE</a:t>
            </a:r>
            <a:endParaRPr lang="en-US" dirty="0"/>
          </a:p>
        </p:txBody>
      </p:sp>
      <p:sp>
        <p:nvSpPr>
          <p:cNvPr id="13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04888" y="3840163"/>
            <a:ext cx="22090243" cy="736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Nam </a:t>
            </a:r>
            <a:r>
              <a:rPr lang="en-US" dirty="0" err="1" smtClean="0"/>
              <a:t>feugiat</a:t>
            </a:r>
            <a:r>
              <a:rPr lang="en-US" dirty="0" smtClean="0"/>
              <a:t>, </a:t>
            </a:r>
            <a:r>
              <a:rPr lang="en-US" dirty="0" err="1" smtClean="0"/>
              <a:t>risus</a:t>
            </a:r>
            <a:r>
              <a:rPr lang="en-US" dirty="0" smtClean="0"/>
              <a:t> a semper </a:t>
            </a:r>
            <a:r>
              <a:rPr lang="en-US" dirty="0" err="1" smtClean="0"/>
              <a:t>ornare</a:t>
            </a:r>
            <a:r>
              <a:rPr lang="en-US" dirty="0" smtClean="0"/>
              <a:t>, </a:t>
            </a:r>
            <a:r>
              <a:rPr lang="en-US" dirty="0" err="1" smtClean="0"/>
              <a:t>purus</a:t>
            </a:r>
            <a:r>
              <a:rPr lang="en-US" dirty="0" smtClean="0"/>
              <a:t> ipsum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ac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vitae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quam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5" name="Shape 151"/>
          <p:cNvSpPr/>
          <p:nvPr userDrawn="1"/>
        </p:nvSpPr>
        <p:spPr>
          <a:xfrm flipV="1">
            <a:off x="3363079" y="5335185"/>
            <a:ext cx="1" cy="3045630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2"/>
          <p:cNvSpPr/>
          <p:nvPr userDrawn="1"/>
        </p:nvSpPr>
        <p:spPr>
          <a:xfrm>
            <a:off x="1985824" y="5222874"/>
            <a:ext cx="1230511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7" name="Shape 154"/>
          <p:cNvSpPr/>
          <p:nvPr userDrawn="1"/>
        </p:nvSpPr>
        <p:spPr>
          <a:xfrm flipV="1">
            <a:off x="10177085" y="5319136"/>
            <a:ext cx="1" cy="3045631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" name="Shape 155"/>
          <p:cNvSpPr/>
          <p:nvPr userDrawn="1"/>
        </p:nvSpPr>
        <p:spPr>
          <a:xfrm>
            <a:off x="8799829" y="5206826"/>
            <a:ext cx="1230512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0" name="Shape 157"/>
          <p:cNvSpPr/>
          <p:nvPr userDrawn="1"/>
        </p:nvSpPr>
        <p:spPr>
          <a:xfrm flipV="1">
            <a:off x="17273993" y="5303088"/>
            <a:ext cx="1" cy="3045630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Shape 158"/>
          <p:cNvSpPr/>
          <p:nvPr userDrawn="1"/>
        </p:nvSpPr>
        <p:spPr>
          <a:xfrm>
            <a:off x="15896738" y="5190777"/>
            <a:ext cx="1230512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358758" y="1593850"/>
            <a:ext cx="11666483" cy="12827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65669" y="5556092"/>
            <a:ext cx="4887415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0519832" y="5556092"/>
            <a:ext cx="4887415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7616741" y="5556092"/>
            <a:ext cx="4887415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571822"/>
            <a:ext cx="21031200" cy="1486477"/>
          </a:xfrm>
          <a:prstGeom prst="rect">
            <a:avLst/>
          </a:prstGeom>
        </p:spPr>
        <p:txBody>
          <a:bodyPr/>
          <a:lstStyle>
            <a:lvl1pPr>
              <a:defRPr sz="8000" b="1" spc="-400" baseline="0">
                <a:solidFill>
                  <a:schemeClr val="tx2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smtClean="0"/>
              <a:t>STATEMENT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76400" y="4599803"/>
            <a:ext cx="21031200" cy="6454775"/>
          </a:xfrm>
          <a:prstGeom prst="rect">
            <a:avLst/>
          </a:prstGeom>
        </p:spPr>
        <p:txBody>
          <a:bodyPr/>
          <a:lstStyle>
            <a:lvl1pPr marL="0" indent="0" algn="ctr" hangingPunct="0">
              <a:lnSpc>
                <a:spcPts val="10400"/>
              </a:lnSpc>
              <a:spcBef>
                <a:spcPts val="3500"/>
              </a:spcBef>
              <a:buNone/>
              <a:defRPr sz="11000" spc="-210" baseline="0">
                <a:solidFill>
                  <a:schemeClr val="tx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5000" indent="0">
              <a:buNone/>
              <a:defRPr>
                <a:latin typeface="Calibri" charset="0"/>
                <a:ea typeface="Calibri" charset="0"/>
                <a:cs typeface="Calibri" charset="0"/>
              </a:defRPr>
            </a:lvl2pPr>
            <a:lvl3pPr marL="1270000" indent="0">
              <a:buNone/>
              <a:defRPr>
                <a:latin typeface="Calibri" charset="0"/>
                <a:ea typeface="Calibri" charset="0"/>
                <a:cs typeface="Calibri" charset="0"/>
              </a:defRPr>
            </a:lvl3pPr>
            <a:lvl4pPr marL="1905000" indent="0">
              <a:buNone/>
              <a:defRPr>
                <a:latin typeface="Calibri" charset="0"/>
                <a:ea typeface="Calibri" charset="0"/>
                <a:cs typeface="Calibri" charset="0"/>
              </a:defRPr>
            </a:lvl4pPr>
            <a:lvl5pPr marL="2540000" indent="0">
              <a:buNone/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itle Graphic Pyrami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>
            <a:spLocks noGrp="1"/>
          </p:cNvSpPr>
          <p:nvPr>
            <p:ph type="sldNum" sz="quarter" idx="2"/>
          </p:nvPr>
        </p:nvSpPr>
        <p:spPr>
          <a:xfrm>
            <a:off x="1004400" y="13183826"/>
            <a:ext cx="371774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Shape 146"/>
          <p:cNvSpPr>
            <a:spLocks noGrp="1"/>
          </p:cNvSpPr>
          <p:nvPr>
            <p:ph type="title" hasCustomPrompt="1"/>
          </p:nvPr>
        </p:nvSpPr>
        <p:spPr>
          <a:xfrm>
            <a:off x="3051472" y="6194905"/>
            <a:ext cx="18281055" cy="132994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defTabSz="800735">
              <a:lnSpc>
                <a:spcPct val="80000"/>
              </a:lnSpc>
              <a:defRPr sz="10700" spc="-213" baseline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80000"/>
              </a:lnSpc>
            </a:pPr>
            <a:r>
              <a:rPr kumimoji="0" lang="en-US" sz="9600" b="1" i="0" u="none" strike="noStrike" cap="none" spc="-40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Trebuchet MS"/>
                <a:ea typeface="Trebuchet MS"/>
                <a:cs typeface="Trebuchet MS"/>
                <a:sym typeface="Helvetica Light"/>
              </a:rPr>
              <a:t>STATEMENT TITLE</a:t>
            </a:r>
            <a:endParaRPr kumimoji="0" lang="en-US" sz="9600" b="1" i="0" u="none" strike="noStrike" cap="none" spc="-40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Trebuchet MS"/>
              <a:ea typeface="Trebuchet MS"/>
              <a:cs typeface="Trebuchet M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3055600"/>
            <a:ext cx="24384000" cy="660401"/>
          </a:xfrm>
          <a:prstGeom prst="rect">
            <a:avLst/>
          </a:prstGeom>
          <a:gradFill>
            <a:gsLst>
              <a:gs pos="0">
                <a:schemeClr val="accent1">
                  <a:hueOff val="47394"/>
                  <a:satOff val="-25753"/>
                  <a:lumOff val="-7544"/>
                </a:schemeClr>
              </a:gs>
              <a:gs pos="100000">
                <a:schemeClr val="accent1">
                  <a:hueOff val="273562"/>
                  <a:satOff val="2937"/>
                  <a:lumOff val="-22233"/>
                </a:schemeClr>
              </a:gs>
            </a:gsLst>
            <a:lin ang="276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04833" y="13182600"/>
            <a:ext cx="37177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Shape 5"/>
          <p:cNvSpPr/>
          <p:nvPr/>
        </p:nvSpPr>
        <p:spPr>
          <a:xfrm>
            <a:off x="1455013" y="13176250"/>
            <a:ext cx="68481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BEST BUY CANADA </a:t>
            </a:r>
            <a:r>
              <a:rPr sz="1600" dirty="0"/>
              <a:t>•</a:t>
            </a:r>
            <a:r>
              <a:rPr dirty="0"/>
              <a:t> DIGITAL EXPERIENCE </a:t>
            </a:r>
            <a:r>
              <a:rPr sz="1600" dirty="0"/>
              <a:t>•</a:t>
            </a:r>
            <a:r>
              <a:rPr dirty="0"/>
              <a:t> </a:t>
            </a:r>
            <a:r>
              <a:rPr i="1" dirty="0"/>
              <a:t>Private &amp; Confidential</a:t>
            </a: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23164800" y="13182600"/>
            <a:ext cx="593058" cy="4064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83" r:id="rId3"/>
    <p:sldLayoutId id="2147483651" r:id="rId4"/>
    <p:sldLayoutId id="2147483685" r:id="rId5"/>
    <p:sldLayoutId id="2147483684" r:id="rId6"/>
    <p:sldLayoutId id="2147483686" r:id="rId7"/>
    <p:sldLayoutId id="2147483662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5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-448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32" y="2209800"/>
            <a:ext cx="21093168" cy="6972300"/>
          </a:xfrm>
        </p:spPr>
        <p:txBody>
          <a:bodyPr/>
          <a:lstStyle/>
          <a:p>
            <a:r>
              <a:rPr lang="en-US" dirty="0" smtClean="0"/>
              <a:t>Best Buy for Business</a:t>
            </a:r>
            <a:br>
              <a:rPr lang="en-US" dirty="0" smtClean="0"/>
            </a:br>
            <a:r>
              <a:rPr lang="en-US" dirty="0" smtClean="0"/>
              <a:t>User Experience</a:t>
            </a:r>
            <a:br>
              <a:rPr lang="en-US" dirty="0" smtClean="0"/>
            </a:br>
            <a:r>
              <a:rPr lang="en-US" dirty="0" smtClean="0"/>
              <a:t>&amp;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Digital Experience &amp; 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UX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Improve Call </a:t>
            </a:r>
            <a:r>
              <a:rPr lang="en-US" b="0" dirty="0"/>
              <a:t>T</a:t>
            </a:r>
            <a:r>
              <a:rPr lang="en-US" b="0" dirty="0" smtClean="0"/>
              <a:t>o Action to contact Account Manager</a:t>
            </a:r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Site organization for </a:t>
            </a:r>
            <a:r>
              <a:rPr lang="en-US" b="0" dirty="0" smtClean="0"/>
              <a:t>follow up</a:t>
            </a:r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Site organization for </a:t>
            </a:r>
            <a:r>
              <a:rPr lang="en-US" b="0" dirty="0" smtClean="0"/>
              <a:t>3</a:t>
            </a:r>
            <a:r>
              <a:rPr lang="en-US" b="0" baseline="30000" dirty="0" smtClean="0"/>
              <a:t>rd</a:t>
            </a:r>
            <a:r>
              <a:rPr lang="en-US" b="0" dirty="0" smtClean="0"/>
              <a:t> party endorsement</a:t>
            </a:r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Site organization recommendations: verticals, </a:t>
            </a:r>
            <a:r>
              <a:rPr lang="en-US" b="0" dirty="0" smtClean="0"/>
              <a:t>solutions (&amp; value props), </a:t>
            </a:r>
            <a:r>
              <a:rPr lang="en-US" b="0" dirty="0" smtClean="0"/>
              <a:t>case studies</a:t>
            </a:r>
          </a:p>
          <a:p>
            <a:pPr marL="914400" indent="-914400">
              <a:buFont typeface="+mj-lt"/>
              <a:buAutoNum type="arabicPeriod"/>
            </a:pPr>
            <a:r>
              <a:rPr lang="en-US" b="0" dirty="0"/>
              <a:t>Minor usability improvements, e.g. breadcrumbs</a:t>
            </a:r>
          </a:p>
          <a:p>
            <a:pPr marL="914400" indent="-914400">
              <a:buFont typeface="+mj-lt"/>
              <a:buAutoNum type="arabicPeriod"/>
            </a:pPr>
            <a:endParaRPr lang="en-US" b="0" dirty="0" smtClean="0"/>
          </a:p>
          <a:p>
            <a:pPr marL="914400" indent="-914400">
              <a:buFont typeface="+mj-lt"/>
              <a:buAutoNum type="arabicPeriod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0239" y="427860"/>
            <a:ext cx="8008558" cy="564256"/>
          </a:xfrm>
        </p:spPr>
        <p:txBody>
          <a:bodyPr/>
          <a:lstStyle/>
          <a:p>
            <a:r>
              <a:rPr lang="en-US" dirty="0" smtClean="0"/>
              <a:t>FOLLOW UP CONTENT</a:t>
            </a:r>
            <a:endParaRPr lang="en-US" dirty="0"/>
          </a:p>
        </p:txBody>
      </p:sp>
      <p:pic>
        <p:nvPicPr>
          <p:cNvPr id="8" name="Picture 7" descr="Sketch - follow up cont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844"/>
            <a:ext cx="24384000" cy="7959916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9354760"/>
            <a:ext cx="22011920" cy="2479259"/>
          </a:xfrm>
        </p:spPr>
        <p:txBody>
          <a:bodyPr/>
          <a:lstStyle/>
          <a:p>
            <a:r>
              <a:rPr lang="en-US" dirty="0" smtClean="0"/>
              <a:t>Make sure that any follow up content matches the conversation.</a:t>
            </a:r>
          </a:p>
          <a:p>
            <a:r>
              <a:rPr lang="en-US" dirty="0" smtClean="0"/>
              <a:t>Individual solutions should be pages, just like Best Buy US.</a:t>
            </a:r>
          </a:p>
        </p:txBody>
      </p:sp>
    </p:spTree>
    <p:extLst>
      <p:ext uri="{BB962C8B-B14F-4D97-AF65-F5344CB8AC3E}">
        <p14:creationId xmlns:p14="http://schemas.microsoft.com/office/powerpoint/2010/main" val="39311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etch - 3rd party endorse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16" y="559188"/>
            <a:ext cx="21936364" cy="12422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0239" y="427860"/>
            <a:ext cx="8008558" cy="564256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ENDORSEMENT</a:t>
            </a:r>
          </a:p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6598551"/>
            <a:ext cx="9185495" cy="4677844"/>
          </a:xfrm>
        </p:spPr>
        <p:txBody>
          <a:bodyPr/>
          <a:lstStyle/>
          <a:p>
            <a:r>
              <a:rPr lang="en-US" dirty="0" smtClean="0"/>
              <a:t>Give clients a vehicle to </a:t>
            </a:r>
            <a:br>
              <a:rPr lang="en-US" dirty="0" smtClean="0"/>
            </a:br>
            <a:r>
              <a:rPr lang="en-US" dirty="0" smtClean="0"/>
              <a:t>celebrate/brag  with our content  (and our CTAs).</a:t>
            </a:r>
            <a:endParaRPr lang="en-US" dirty="0"/>
          </a:p>
          <a:p>
            <a:r>
              <a:rPr lang="en-US" dirty="0" smtClean="0"/>
              <a:t>Leverage blogs to produce content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2" y="1041025"/>
            <a:ext cx="22011921" cy="1777146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types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3158941"/>
            <a:ext cx="22442214" cy="9511513"/>
          </a:xfrm>
        </p:spPr>
        <p:txBody>
          <a:bodyPr/>
          <a:lstStyle/>
          <a:p>
            <a:pPr marL="914400" indent="-914400">
              <a:lnSpc>
                <a:spcPts val="624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Vertical:</a:t>
            </a:r>
            <a:r>
              <a:rPr lang="en-US" b="0" dirty="0" smtClean="0"/>
              <a:t> Industry driven collection of solutions</a:t>
            </a:r>
            <a:br>
              <a:rPr lang="en-US" b="0" dirty="0" smtClean="0"/>
            </a:br>
            <a:r>
              <a:rPr lang="en-US" b="0" dirty="0" smtClean="0"/>
              <a:t>Education, hotels &amp; recreation, corporate</a:t>
            </a:r>
            <a:br>
              <a:rPr lang="en-US" b="0" dirty="0" smtClean="0"/>
            </a:br>
            <a:endParaRPr lang="en-US" b="0" dirty="0" smtClean="0"/>
          </a:p>
          <a:p>
            <a:pPr marL="914400" indent="-914400">
              <a:lnSpc>
                <a:spcPts val="624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Solution:</a:t>
            </a:r>
            <a:r>
              <a:rPr lang="en-US" b="0" dirty="0" smtClean="0"/>
              <a:t> The most basic offer, it’s supported by value propositions</a:t>
            </a:r>
            <a:br>
              <a:rPr lang="en-US" b="0" dirty="0" smtClean="0"/>
            </a:br>
            <a:r>
              <a:rPr lang="en-US" b="0" dirty="0" smtClean="0"/>
              <a:t>Google Expedition, Network setup</a:t>
            </a:r>
            <a:br>
              <a:rPr lang="en-US" b="0" dirty="0" smtClean="0"/>
            </a:br>
            <a:endParaRPr lang="en-US" b="0" dirty="0"/>
          </a:p>
          <a:p>
            <a:pPr marL="914400" indent="-914400">
              <a:lnSpc>
                <a:spcPts val="624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Value proposition:</a:t>
            </a:r>
            <a:r>
              <a:rPr lang="en-US" b="0" dirty="0" smtClean="0"/>
              <a:t> why select best buy, supports many/all solutions </a:t>
            </a:r>
            <a:br>
              <a:rPr lang="en-US" b="0" dirty="0" smtClean="0"/>
            </a:br>
            <a:r>
              <a:rPr lang="en-US" b="0" dirty="0" smtClean="0"/>
              <a:t>Assortment</a:t>
            </a:r>
            <a:r>
              <a:rPr lang="en-US" b="0" dirty="0" smtClean="0"/>
              <a:t>, Geek Squad service, Account manager support</a:t>
            </a:r>
            <a:br>
              <a:rPr lang="en-US" b="0" dirty="0" smtClean="0"/>
            </a:br>
            <a:endParaRPr lang="en-US" b="0" dirty="0"/>
          </a:p>
          <a:p>
            <a:pPr marL="914400" indent="-914400">
              <a:lnSpc>
                <a:spcPts val="624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Case study:</a:t>
            </a:r>
            <a:r>
              <a:rPr lang="en-US" b="0" dirty="0" smtClean="0"/>
              <a:t> Client-specific mix of solutions and value props or example of a solution</a:t>
            </a:r>
            <a:br>
              <a:rPr lang="en-US" b="0" dirty="0" smtClean="0"/>
            </a:br>
            <a:r>
              <a:rPr lang="en-US" b="0" dirty="0" smtClean="0"/>
              <a:t>P</a:t>
            </a:r>
            <a:r>
              <a:rPr lang="en-US" b="0" dirty="0" smtClean="0"/>
              <a:t>rivate school X bought Google Expeditions and Digital Signage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04834" y="427860"/>
            <a:ext cx="2681030" cy="564256"/>
          </a:xfrm>
        </p:spPr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61968" y="427859"/>
            <a:ext cx="4181441" cy="613165"/>
          </a:xfrm>
        </p:spPr>
        <p:txBody>
          <a:bodyPr/>
          <a:lstStyle/>
          <a:p>
            <a:r>
              <a:rPr lang="en-US" dirty="0" smtClean="0"/>
              <a:t>TYPES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4876" y="427860"/>
            <a:ext cx="5707216" cy="564256"/>
          </a:xfrm>
        </p:spPr>
        <p:txBody>
          <a:bodyPr/>
          <a:lstStyle/>
          <a:p>
            <a:r>
              <a:rPr lang="en-US" dirty="0" smtClean="0"/>
              <a:t>VERTICAL ORGANIZATION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4" y="2285928"/>
            <a:ext cx="22167273" cy="91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15850" y="427859"/>
            <a:ext cx="10632026" cy="873263"/>
          </a:xfrm>
        </p:spPr>
        <p:txBody>
          <a:bodyPr/>
          <a:lstStyle/>
          <a:p>
            <a:r>
              <a:rPr lang="en-US" dirty="0"/>
              <a:t>VERTICAL </a:t>
            </a:r>
            <a:r>
              <a:rPr lang="en-US" dirty="0" smtClean="0"/>
              <a:t>ORGANIZATION + FUTURE MAIN PAGE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4" y="2285928"/>
            <a:ext cx="22167273" cy="91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2272" y="5128105"/>
            <a:ext cx="18281055" cy="2212495"/>
          </a:xfrm>
        </p:spPr>
        <p:txBody>
          <a:bodyPr/>
          <a:lstStyle/>
          <a:p>
            <a:r>
              <a:rPr lang="en-US" sz="9600" b="1" spc="-400" dirty="0" smtClean="0">
                <a:latin typeface="Trebuchet MS" charset="0"/>
                <a:ea typeface="Trebuchet MS" charset="0"/>
                <a:cs typeface="Trebuchet MS" charset="0"/>
              </a:rPr>
              <a:t>PROTOTYPE</a:t>
            </a:r>
            <a:endParaRPr lang="en-US" sz="9600" b="1" spc="-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2" y="1195922"/>
            <a:ext cx="22011921" cy="1777146"/>
          </a:xfrm>
        </p:spPr>
        <p:txBody>
          <a:bodyPr/>
          <a:lstStyle/>
          <a:p>
            <a:r>
              <a:rPr lang="en-US" dirty="0" smtClean="0"/>
              <a:t>Priorities &amp; 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3190848"/>
            <a:ext cx="22011920" cy="8187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work 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Google </a:t>
            </a:r>
            <a:r>
              <a:rPr lang="en-US" b="0" dirty="0"/>
              <a:t>expeditions page: </a:t>
            </a:r>
            <a:r>
              <a:rPr lang="en-US" b="0" dirty="0" smtClean="0"/>
              <a:t>Live Tuesday March 21</a:t>
            </a:r>
            <a:r>
              <a:rPr lang="en-US" b="0" baseline="30000" dirty="0" smtClean="0"/>
              <a:t>st</a:t>
            </a:r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Contact form (&amp; callouts): </a:t>
            </a:r>
            <a:r>
              <a:rPr lang="en-US" b="0" dirty="0"/>
              <a:t>Live </a:t>
            </a:r>
            <a:r>
              <a:rPr lang="en-US" b="0" dirty="0" smtClean="0"/>
              <a:t>March 28</a:t>
            </a:r>
            <a:r>
              <a:rPr lang="en-US" b="0" baseline="30000" dirty="0" smtClean="0"/>
              <a:t>th</a:t>
            </a:r>
            <a:r>
              <a:rPr lang="en-US" b="0" dirty="0" smtClean="0"/>
              <a:t> (</a:t>
            </a:r>
            <a:r>
              <a:rPr lang="en-US" b="0" dirty="0"/>
              <a:t>requires relation1</a:t>
            </a:r>
            <a:r>
              <a:rPr lang="en-US" b="0" dirty="0" smtClean="0"/>
              <a:t>)</a:t>
            </a:r>
            <a:endParaRPr lang="en-US" b="0" dirty="0"/>
          </a:p>
          <a:p>
            <a:pPr marL="914400" indent="-914400">
              <a:buFont typeface="+mj-lt"/>
              <a:buAutoNum type="arabicPeriod"/>
            </a:pPr>
            <a:r>
              <a:rPr lang="en-US" b="0" dirty="0" smtClean="0"/>
              <a:t>Education main page: Live Tuesday April 18</a:t>
            </a:r>
            <a:r>
              <a:rPr lang="en-US" b="0" baseline="30000" dirty="0" smtClean="0"/>
              <a:t>th</a:t>
            </a: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r>
              <a:rPr lang="en-US" dirty="0"/>
              <a:t>Next Wave</a:t>
            </a:r>
          </a:p>
          <a:p>
            <a:r>
              <a:rPr lang="en-US" b="0" dirty="0" smtClean="0"/>
              <a:t>Product-driven template (</a:t>
            </a:r>
            <a:r>
              <a:rPr lang="en-US" b="0" dirty="0" err="1" smtClean="0"/>
              <a:t>eg</a:t>
            </a:r>
            <a:r>
              <a:rPr lang="en-US" b="0" dirty="0"/>
              <a:t>:</a:t>
            </a:r>
            <a:r>
              <a:rPr lang="en-US" b="0" dirty="0" smtClean="0"/>
              <a:t> Student Devices) 30hrs</a:t>
            </a:r>
            <a:endParaRPr lang="en-US" b="0" dirty="0"/>
          </a:p>
          <a:p>
            <a:r>
              <a:rPr lang="en-US" b="0" dirty="0" smtClean="0"/>
              <a:t>5 </a:t>
            </a:r>
            <a:r>
              <a:rPr lang="en-US" b="0" dirty="0"/>
              <a:t>pages based on templates (story or product driven: </a:t>
            </a:r>
            <a:r>
              <a:rPr lang="en-US" b="0" dirty="0" smtClean="0"/>
              <a:t>150hrs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 tracking code to current </a:t>
            </a:r>
            <a:r>
              <a:rPr lang="en-US" dirty="0" err="1" smtClean="0"/>
              <a:t>BBfB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Talk to clients</a:t>
            </a:r>
            <a:endParaRPr lang="en-US" dirty="0"/>
          </a:p>
          <a:p>
            <a:r>
              <a:rPr lang="en-US" dirty="0" smtClean="0"/>
              <a:t>Begin Google Expedition page</a:t>
            </a:r>
            <a:endParaRPr lang="en-US" dirty="0"/>
          </a:p>
          <a:p>
            <a:r>
              <a:rPr lang="en-US" dirty="0"/>
              <a:t>Add web 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>
                <a:latin typeface="Calibri"/>
                <a:cs typeface="Calibri"/>
              </a:rPr>
              <a:t>A</a:t>
            </a:r>
            <a:r>
              <a:rPr lang="en-US" sz="4800" b="0" dirty="0">
                <a:latin typeface="Calibri"/>
                <a:cs typeface="Calibri"/>
              </a:rPr>
              <a:t>/B test mail link </a:t>
            </a:r>
            <a:r>
              <a:rPr lang="en-US" sz="4800" b="0" dirty="0" err="1">
                <a:latin typeface="Calibri"/>
                <a:cs typeface="Calibri"/>
              </a:rPr>
              <a:t>vs</a:t>
            </a:r>
            <a:r>
              <a:rPr lang="en-US" sz="4800" b="0" dirty="0">
                <a:latin typeface="Calibri"/>
                <a:cs typeface="Calibri"/>
              </a:rPr>
              <a:t> form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E</a:t>
            </a:r>
            <a:r>
              <a:rPr lang="en-US" dirty="0" smtClean="0"/>
              <a:t>ducation main </a:t>
            </a:r>
            <a:r>
              <a:rPr lang="en-US" dirty="0"/>
              <a:t>page </a:t>
            </a:r>
          </a:p>
          <a:p>
            <a:r>
              <a:rPr lang="en-US" dirty="0"/>
              <a:t>Merchandizing and product driven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1472" y="5001105"/>
            <a:ext cx="18281055" cy="1329943"/>
          </a:xfrm>
        </p:spPr>
        <p:txBody>
          <a:bodyPr/>
          <a:lstStyle/>
          <a:p>
            <a:r>
              <a:rPr lang="en-US" sz="9600" b="1" spc="-400" dirty="0" smtClean="0">
                <a:latin typeface="Trebuchet MS" charset="0"/>
                <a:ea typeface="Trebuchet MS" charset="0"/>
                <a:cs typeface="Trebuchet MS" charset="0"/>
              </a:rPr>
              <a:t>THANK YOU</a:t>
            </a:r>
            <a:endParaRPr lang="en-US" sz="9600" b="1" spc="-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Shape 151"/>
          <p:cNvSpPr/>
          <p:nvPr/>
        </p:nvSpPr>
        <p:spPr>
          <a:xfrm flipV="1">
            <a:off x="2209151" y="5335185"/>
            <a:ext cx="1" cy="3045630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Shape 152"/>
          <p:cNvSpPr/>
          <p:nvPr/>
        </p:nvSpPr>
        <p:spPr>
          <a:xfrm>
            <a:off x="831896" y="5222874"/>
            <a:ext cx="1230511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6" name="Shape 154"/>
          <p:cNvSpPr/>
          <p:nvPr/>
        </p:nvSpPr>
        <p:spPr>
          <a:xfrm flipV="1">
            <a:off x="6915563" y="5319136"/>
            <a:ext cx="1" cy="3045631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55"/>
          <p:cNvSpPr/>
          <p:nvPr/>
        </p:nvSpPr>
        <p:spPr>
          <a:xfrm>
            <a:off x="5645087" y="5206826"/>
            <a:ext cx="1016952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 smtClean="0"/>
              <a:t>2</a:t>
            </a:r>
            <a:endParaRPr dirty="0"/>
          </a:p>
        </p:txBody>
      </p:sp>
      <p:sp>
        <p:nvSpPr>
          <p:cNvPr id="8" name="Shape 157"/>
          <p:cNvSpPr/>
          <p:nvPr/>
        </p:nvSpPr>
        <p:spPr>
          <a:xfrm flipV="1">
            <a:off x="13219391" y="5303088"/>
            <a:ext cx="1" cy="3045630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" name="Shape 158"/>
          <p:cNvSpPr/>
          <p:nvPr/>
        </p:nvSpPr>
        <p:spPr>
          <a:xfrm>
            <a:off x="11842136" y="5190777"/>
            <a:ext cx="1230512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4294967295"/>
          </p:nvPr>
        </p:nvSpPr>
        <p:spPr>
          <a:xfrm>
            <a:off x="6358758" y="1593850"/>
            <a:ext cx="11666483" cy="12827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2611741" y="5556092"/>
            <a:ext cx="3543313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7323836" y="5556092"/>
            <a:ext cx="3671802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Current Page </a:t>
            </a:r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13562140" y="5556092"/>
            <a:ext cx="4366680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UX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4" name="Shape 157"/>
          <p:cNvSpPr/>
          <p:nvPr/>
        </p:nvSpPr>
        <p:spPr>
          <a:xfrm flipV="1">
            <a:off x="19641042" y="5303088"/>
            <a:ext cx="1" cy="3045630"/>
          </a:xfrm>
          <a:prstGeom prst="line">
            <a:avLst/>
          </a:prstGeom>
          <a:ln w="1016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" name="Shape 158"/>
          <p:cNvSpPr/>
          <p:nvPr/>
        </p:nvSpPr>
        <p:spPr>
          <a:xfrm>
            <a:off x="18264291" y="5141020"/>
            <a:ext cx="1229504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 b="1">
                <a:solidFill>
                  <a:schemeClr val="accent3">
                    <a:satOff val="18648"/>
                    <a:lumOff val="5971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19983791" y="5556092"/>
            <a:ext cx="3851356" cy="3429000"/>
          </a:xfrm>
          <a:prstGeom prst="rect">
            <a:avLst/>
          </a:prstGeom>
        </p:spPr>
        <p:txBody>
          <a:bodyPr wrap="square"/>
          <a:lstStyle>
            <a:lvl1pPr marL="0" indent="0">
              <a:buNone/>
              <a:defRPr spc="-5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Schedule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5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6040" y="5435601"/>
            <a:ext cx="20323488" cy="2648048"/>
          </a:xfrm>
        </p:spPr>
        <p:txBody>
          <a:bodyPr/>
          <a:lstStyle/>
          <a:p>
            <a:r>
              <a:rPr lang="en-US" sz="9600" b="1" spc="-400" dirty="0" smtClean="0">
                <a:latin typeface="Trebuchet MS" charset="0"/>
                <a:ea typeface="Trebuchet MS" charset="0"/>
                <a:cs typeface="Trebuchet MS" charset="0"/>
              </a:rPr>
              <a:t>BUSINESS GOALS</a:t>
            </a:r>
            <a:endParaRPr lang="en-US" sz="9600" b="1" spc="-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2" y="3463418"/>
            <a:ext cx="22011921" cy="1777146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5364480"/>
            <a:ext cx="21347167" cy="5199396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Awareness &amp; Credibility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: More content to explain solutions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Generate 5 leads/day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-  Increase in contacts initiated on the site.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Support Account Managers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: Structure content to focus on:</a:t>
            </a:r>
          </a:p>
          <a:p>
            <a:pPr marL="1498600" lvl="1" indent="-914400">
              <a:lnSpc>
                <a:spcPct val="80000"/>
              </a:lnSpc>
              <a:buFont typeface="+mj-lt"/>
              <a:buAutoNum type="arabicPeriod"/>
            </a:pP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Facilitate follow up</a:t>
            </a:r>
          </a:p>
          <a:p>
            <a:pPr marL="1498600" lvl="1" indent="-914400">
              <a:buFont typeface="+mj-lt"/>
              <a:buAutoNum type="arabicPeriod"/>
            </a:pP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leverage 3</a:t>
            </a:r>
            <a:r>
              <a:rPr lang="en-US" sz="4800" baseline="30000" dirty="0">
                <a:latin typeface="Calibri" charset="0"/>
                <a:ea typeface="Calibri" charset="0"/>
                <a:cs typeface="Calibri" charset="0"/>
              </a:rPr>
              <a:t>rd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party endorsement</a:t>
            </a:r>
          </a:p>
          <a:p>
            <a:pPr marL="584200" lvl="1" indent="0">
              <a:buNone/>
            </a:pP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04833" y="427860"/>
            <a:ext cx="4100567" cy="564256"/>
          </a:xfrm>
        </p:spPr>
        <p:txBody>
          <a:bodyPr/>
          <a:lstStyle/>
          <a:p>
            <a:r>
              <a:rPr lang="en-US" dirty="0" smtClean="0"/>
              <a:t>BUSINESS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6040" y="5435601"/>
            <a:ext cx="20323488" cy="2648048"/>
          </a:xfrm>
        </p:spPr>
        <p:txBody>
          <a:bodyPr/>
          <a:lstStyle/>
          <a:p>
            <a:r>
              <a:rPr lang="en-US" sz="9600" b="1" spc="-400" dirty="0" smtClean="0">
                <a:latin typeface="Trebuchet MS" charset="0"/>
                <a:ea typeface="Trebuchet MS" charset="0"/>
                <a:cs typeface="Trebuchet MS" charset="0"/>
              </a:rPr>
              <a:t>C	URRENT PAGE PERFORMANCE</a:t>
            </a:r>
            <a:endParaRPr lang="en-US" sz="9600" b="1" spc="-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2" y="3350658"/>
            <a:ext cx="22011921" cy="1729917"/>
          </a:xfrm>
        </p:spPr>
        <p:txBody>
          <a:bodyPr/>
          <a:lstStyle/>
          <a:p>
            <a:r>
              <a:rPr lang="en-US" dirty="0" smtClean="0"/>
              <a:t>How is the current page doing?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5344658"/>
            <a:ext cx="19238967" cy="6551319"/>
          </a:xfrm>
        </p:spPr>
        <p:txBody>
          <a:bodyPr/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1600 visits per day in Feb 2017</a:t>
            </a:r>
          </a:p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Low exit rate: 17% just like homepage</a:t>
            </a:r>
          </a:p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People spending less than 15 sec on the page:  home 67%; </a:t>
            </a:r>
            <a:r>
              <a:rPr lang="en-US" b="0" dirty="0" err="1" smtClean="0">
                <a:latin typeface="Calibri" charset="0"/>
                <a:ea typeface="Calibri" charset="0"/>
                <a:cs typeface="Calibri" charset="0"/>
              </a:rPr>
              <a:t>BBfB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90%</a:t>
            </a:r>
          </a:p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Site Search part of the most popular paths before and after page</a:t>
            </a:r>
          </a:p>
          <a:p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earch terms correlate with popular terms (Nintendo Switch) as well as expected business terms (laptop)</a:t>
            </a:r>
          </a:p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High percentage is mobile (site 37%; </a:t>
            </a:r>
            <a:r>
              <a:rPr lang="en-US" b="0" dirty="0" err="1" smtClean="0">
                <a:latin typeface="Calibri" charset="0"/>
                <a:ea typeface="Calibri" charset="0"/>
                <a:cs typeface="Calibri" charset="0"/>
              </a:rPr>
              <a:t>BBfB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: 86%)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04833" y="427860"/>
            <a:ext cx="6986367" cy="564256"/>
          </a:xfrm>
        </p:spPr>
        <p:txBody>
          <a:bodyPr/>
          <a:lstStyle/>
          <a:p>
            <a:r>
              <a:rPr lang="en-US" dirty="0" smtClean="0"/>
              <a:t>CURRENT PAGE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3" y="3636294"/>
            <a:ext cx="11415768" cy="3579884"/>
          </a:xfrm>
        </p:spPr>
        <p:txBody>
          <a:bodyPr/>
          <a:lstStyle/>
          <a:p>
            <a:r>
              <a:rPr lang="en-US" dirty="0" smtClean="0"/>
              <a:t>Hypothesis: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‘Fat fingers’ 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2" y="7203382"/>
            <a:ext cx="11415769" cy="5587338"/>
          </a:xfrm>
        </p:spPr>
        <p:txBody>
          <a:bodyPr/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pink dot is the approximate size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of a finger cursor in Google Chrome</a:t>
            </a:r>
          </a:p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This suggests that a significant of the traffic to Best Buy for Business in unqualified.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04833" y="427860"/>
            <a:ext cx="7017340" cy="811304"/>
          </a:xfrm>
        </p:spPr>
        <p:txBody>
          <a:bodyPr/>
          <a:lstStyle/>
          <a:p>
            <a:r>
              <a:rPr lang="en-US" dirty="0" smtClean="0"/>
              <a:t>CURRENT PAGE PERFORMANCE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258" y="-183379"/>
            <a:ext cx="36690300" cy="301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1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4832" y="2342145"/>
            <a:ext cx="22011921" cy="1777146"/>
          </a:xfrm>
        </p:spPr>
        <p:txBody>
          <a:bodyPr/>
          <a:lstStyle/>
          <a:p>
            <a:r>
              <a:rPr lang="en-US" dirty="0" smtClean="0"/>
              <a:t>Next Step: Add link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04833" y="4305165"/>
            <a:ext cx="22011920" cy="4523881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Add tracking to current page so that a baseline can be established:</a:t>
            </a:r>
          </a:p>
          <a:p>
            <a:pPr marL="1549400" lvl="1" indent="-914400">
              <a:lnSpc>
                <a:spcPct val="50000"/>
              </a:lnSpc>
              <a:buFont typeface="+mj-lt"/>
              <a:buAutoNum type="arabicPeriod"/>
            </a:pPr>
            <a:r>
              <a:rPr lang="en-US" sz="4800" b="0" dirty="0" smtClean="0">
                <a:latin typeface="Calibri"/>
                <a:cs typeface="Calibri"/>
              </a:rPr>
              <a:t>How many people click the email link</a:t>
            </a:r>
          </a:p>
          <a:p>
            <a:pPr marL="1549400" lvl="1" indent="-914400">
              <a:lnSpc>
                <a:spcPct val="80000"/>
              </a:lnSpc>
              <a:buFont typeface="+mj-lt"/>
              <a:buAutoNum type="arabicPeriod"/>
            </a:pPr>
            <a:r>
              <a:rPr lang="en-US" sz="4800" dirty="0" smtClean="0">
                <a:latin typeface="Calibri"/>
                <a:cs typeface="Calibri"/>
              </a:rPr>
              <a:t>How many people interact with elements on the page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b="0" dirty="0" smtClean="0"/>
              <a:t>Create  a segment for people that interacted with the page to learn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04833" y="427860"/>
            <a:ext cx="6545498" cy="564256"/>
          </a:xfrm>
        </p:spPr>
        <p:txBody>
          <a:bodyPr/>
          <a:lstStyle/>
          <a:p>
            <a:r>
              <a:rPr lang="en-US" dirty="0"/>
              <a:t>CURRENT PAGE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1472" y="4648200"/>
            <a:ext cx="18281055" cy="2876649"/>
          </a:xfrm>
        </p:spPr>
        <p:txBody>
          <a:bodyPr/>
          <a:lstStyle/>
          <a:p>
            <a:r>
              <a:rPr lang="en-US" sz="9600" b="1" spc="-400" dirty="0" smtClean="0">
                <a:latin typeface="Trebuchet MS" charset="0"/>
                <a:ea typeface="Trebuchet MS" charset="0"/>
                <a:cs typeface="Trebuchet MS" charset="0"/>
              </a:rPr>
              <a:t>UX APPROACH, SITEMAP &amp; PROTOTYPE</a:t>
            </a:r>
            <a:endParaRPr lang="en-US" sz="9600" b="1" spc="-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757</Words>
  <Application>Microsoft Macintosh PowerPoint</Application>
  <PresentationFormat>Custom</PresentationFormat>
  <Paragraphs>168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Best Buy for Business User Experience &amp; Schedule</vt:lpstr>
      <vt:lpstr>PowerPoint Presentation</vt:lpstr>
      <vt:lpstr>BUSINESS GOALS</vt:lpstr>
      <vt:lpstr>PowerPoint Presentation</vt:lpstr>
      <vt:lpstr>C URRENT PAGE PERFORMANCE</vt:lpstr>
      <vt:lpstr>PowerPoint Presentation</vt:lpstr>
      <vt:lpstr>PowerPoint Presentation</vt:lpstr>
      <vt:lpstr>PowerPoint Presentation</vt:lpstr>
      <vt:lpstr>UX APPROACH, SITEMAP &amp;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Experience &amp; Usability</dc:title>
  <cp:lastModifiedBy>Antek Wodzynski</cp:lastModifiedBy>
  <cp:revision>137</cp:revision>
  <cp:lastPrinted>2017-02-27T06:51:40Z</cp:lastPrinted>
  <dcterms:modified xsi:type="dcterms:W3CDTF">2017-03-10T01:02:40Z</dcterms:modified>
</cp:coreProperties>
</file>