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1"/>
  </p:notesMasterIdLst>
  <p:handoutMasterIdLst>
    <p:handoutMasterId r:id="rId22"/>
  </p:handoutMasterIdLst>
  <p:sldIdLst>
    <p:sldId id="290" r:id="rId2"/>
    <p:sldId id="291" r:id="rId3"/>
    <p:sldId id="292" r:id="rId4"/>
    <p:sldId id="293" r:id="rId5"/>
    <p:sldId id="294" r:id="rId6"/>
    <p:sldId id="295" r:id="rId7"/>
    <p:sldId id="310" r:id="rId8"/>
    <p:sldId id="297" r:id="rId9"/>
    <p:sldId id="299" r:id="rId10"/>
    <p:sldId id="300" r:id="rId11"/>
    <p:sldId id="298" r:id="rId12"/>
    <p:sldId id="301" r:id="rId13"/>
    <p:sldId id="302" r:id="rId14"/>
    <p:sldId id="308" r:id="rId15"/>
    <p:sldId id="304" r:id="rId16"/>
    <p:sldId id="305" r:id="rId17"/>
    <p:sldId id="307" r:id="rId18"/>
    <p:sldId id="311" r:id="rId19"/>
    <p:sldId id="312"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Alice (Best Buy Canada)" initials="LA(BC" lastIdx="1" clrIdx="0">
    <p:extLst>
      <p:ext uri="{19B8F6BF-5375-455C-9EA6-DF929625EA0E}">
        <p15:presenceInfo xmlns:p15="http://schemas.microsoft.com/office/powerpoint/2012/main" userId="S-1-5-21-4048110804-1351215846-2879495322-2629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A8AA"/>
    <a:srgbClr val="E37222"/>
    <a:srgbClr val="C8C9C7"/>
    <a:srgbClr val="FFCC00"/>
    <a:srgbClr val="000000"/>
    <a:srgbClr val="41A336"/>
    <a:srgbClr val="A6A610"/>
    <a:srgbClr val="08440B"/>
    <a:srgbClr val="734D0F"/>
    <a:srgbClr val="0642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420" autoAdjust="0"/>
    <p:restoredTop sz="94660"/>
  </p:normalViewPr>
  <p:slideViewPr>
    <p:cSldViewPr snapToGrid="0">
      <p:cViewPr varScale="1">
        <p:scale>
          <a:sx n="71" d="100"/>
          <a:sy n="71" d="100"/>
        </p:scale>
        <p:origin x="1320" y="60"/>
      </p:cViewPr>
      <p:guideLst/>
    </p:cSldViewPr>
  </p:slideViewPr>
  <p:notesTextViewPr>
    <p:cViewPr>
      <p:scale>
        <a:sx n="3" d="2"/>
        <a:sy n="3" d="2"/>
      </p:scale>
      <p:origin x="0" y="0"/>
    </p:cViewPr>
  </p:notesTextViewPr>
  <p:sorterViewPr>
    <p:cViewPr>
      <p:scale>
        <a:sx n="100" d="100"/>
        <a:sy n="100" d="100"/>
      </p:scale>
      <p:origin x="0" y="-3738"/>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6.xlsx"/></Relationships>
</file>

<file path=ppt/charts/_rels/chart13.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a.bestbuy.com\div\Consumer%20Insights\2016%20Panel\External%20-%20Geek%20Squad%20Home%20Membership\Presentation\GSHM_Charts_(n=15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1454362985415E-2"/>
          <c:y val="3.9702140164185544E-2"/>
          <c:w val="0.95745709127402912"/>
          <c:h val="0.86284715216008634"/>
        </c:manualLayout>
      </c:layout>
      <c:barChart>
        <c:barDir val="bar"/>
        <c:grouping val="stacked"/>
        <c:varyColors val="0"/>
        <c:ser>
          <c:idx val="0"/>
          <c:order val="0"/>
          <c:tx>
            <c:strRef>
              <c:f>Q_LTR!$D$42</c:f>
              <c:strCache>
                <c:ptCount val="1"/>
                <c:pt idx="0">
                  <c:v>Detractors</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Q_LTR!$E$41:$F$41</c:f>
              <c:strCache>
                <c:ptCount val="2"/>
                <c:pt idx="0">
                  <c:v>Standalone</c:v>
                </c:pt>
                <c:pt idx="1">
                  <c:v>With Product</c:v>
                </c:pt>
              </c:strCache>
            </c:strRef>
          </c:cat>
          <c:val>
            <c:numRef>
              <c:f>Q_LTR!$E$42:$F$42</c:f>
              <c:numCache>
                <c:formatCode>0%</c:formatCode>
                <c:ptCount val="2"/>
                <c:pt idx="0">
                  <c:v>0.234375</c:v>
                </c:pt>
                <c:pt idx="1">
                  <c:v>0.3837209302325581</c:v>
                </c:pt>
              </c:numCache>
            </c:numRef>
          </c:val>
        </c:ser>
        <c:ser>
          <c:idx val="1"/>
          <c:order val="1"/>
          <c:tx>
            <c:strRef>
              <c:f>Q_LTR!$D$43</c:f>
              <c:strCache>
                <c:ptCount val="1"/>
                <c:pt idx="0">
                  <c:v>Passives</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Q_LTR!$E$41:$F$41</c:f>
              <c:strCache>
                <c:ptCount val="2"/>
                <c:pt idx="0">
                  <c:v>Standalone</c:v>
                </c:pt>
                <c:pt idx="1">
                  <c:v>With Product</c:v>
                </c:pt>
              </c:strCache>
            </c:strRef>
          </c:cat>
          <c:val>
            <c:numRef>
              <c:f>Q_LTR!$E$43:$F$43</c:f>
              <c:numCache>
                <c:formatCode>0%</c:formatCode>
                <c:ptCount val="2"/>
                <c:pt idx="0">
                  <c:v>0.203125</c:v>
                </c:pt>
                <c:pt idx="1">
                  <c:v>0.26744186046511631</c:v>
                </c:pt>
              </c:numCache>
            </c:numRef>
          </c:val>
        </c:ser>
        <c:ser>
          <c:idx val="2"/>
          <c:order val="2"/>
          <c:tx>
            <c:strRef>
              <c:f>Q_LTR!$D$44</c:f>
              <c:strCache>
                <c:ptCount val="1"/>
                <c:pt idx="0">
                  <c:v>Promoters</c:v>
                </c:pt>
              </c:strCache>
            </c:strRef>
          </c:tx>
          <c:spPr>
            <a:solidFill>
              <a:srgbClr val="E3722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Q_LTR!$E$41:$F$41</c:f>
              <c:strCache>
                <c:ptCount val="2"/>
                <c:pt idx="0">
                  <c:v>Standalone</c:v>
                </c:pt>
                <c:pt idx="1">
                  <c:v>With Product</c:v>
                </c:pt>
              </c:strCache>
            </c:strRef>
          </c:cat>
          <c:val>
            <c:numRef>
              <c:f>Q_LTR!$E$44:$F$44</c:f>
              <c:numCache>
                <c:formatCode>0%</c:formatCode>
                <c:ptCount val="2"/>
                <c:pt idx="0">
                  <c:v>0.5625</c:v>
                </c:pt>
                <c:pt idx="1">
                  <c:v>0.34883720930232559</c:v>
                </c:pt>
              </c:numCache>
            </c:numRef>
          </c:val>
        </c:ser>
        <c:dLbls>
          <c:showLegendKey val="0"/>
          <c:showVal val="0"/>
          <c:showCatName val="0"/>
          <c:showSerName val="0"/>
          <c:showPercent val="0"/>
          <c:showBubbleSize val="0"/>
        </c:dLbls>
        <c:gapWidth val="80"/>
        <c:overlap val="100"/>
        <c:axId val="160656776"/>
        <c:axId val="160657168"/>
      </c:barChart>
      <c:catAx>
        <c:axId val="160656776"/>
        <c:scaling>
          <c:orientation val="maxMin"/>
        </c:scaling>
        <c:delete val="1"/>
        <c:axPos val="l"/>
        <c:numFmt formatCode="General" sourceLinked="1"/>
        <c:majorTickMark val="none"/>
        <c:minorTickMark val="none"/>
        <c:tickLblPos val="nextTo"/>
        <c:crossAx val="160657168"/>
        <c:crosses val="autoZero"/>
        <c:auto val="1"/>
        <c:lblAlgn val="ctr"/>
        <c:lblOffset val="100"/>
        <c:noMultiLvlLbl val="0"/>
      </c:catAx>
      <c:valAx>
        <c:axId val="160657168"/>
        <c:scaling>
          <c:orientation val="minMax"/>
          <c:max val="1"/>
        </c:scaling>
        <c:delete val="1"/>
        <c:axPos val="t"/>
        <c:numFmt formatCode="0%" sourceLinked="1"/>
        <c:majorTickMark val="none"/>
        <c:minorTickMark val="none"/>
        <c:tickLblPos val="nextTo"/>
        <c:crossAx val="1606567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Q_Communication!$I$58</c:f>
              <c:strCache>
                <c:ptCount val="1"/>
                <c:pt idx="0">
                  <c:v>0 - 6</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Q_Communication!$J$58</c:f>
              <c:numCache>
                <c:formatCode>0%</c:formatCode>
                <c:ptCount val="1"/>
                <c:pt idx="0">
                  <c:v>0.36363636363636359</c:v>
                </c:pt>
              </c:numCache>
            </c:numRef>
          </c:val>
        </c:ser>
        <c:ser>
          <c:idx val="1"/>
          <c:order val="1"/>
          <c:tx>
            <c:strRef>
              <c:f>Q_Communication!$I$59</c:f>
              <c:strCache>
                <c:ptCount val="1"/>
                <c:pt idx="0">
                  <c:v>7 - 8</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Q_Communication!$J$59</c:f>
              <c:numCache>
                <c:formatCode>0%</c:formatCode>
                <c:ptCount val="1"/>
                <c:pt idx="0">
                  <c:v>0.24242424242424243</c:v>
                </c:pt>
              </c:numCache>
            </c:numRef>
          </c:val>
        </c:ser>
        <c:ser>
          <c:idx val="2"/>
          <c:order val="2"/>
          <c:tx>
            <c:strRef>
              <c:f>Q_Communication!$I$60</c:f>
              <c:strCache>
                <c:ptCount val="1"/>
                <c:pt idx="0">
                  <c:v>9 - 10</c:v>
                </c:pt>
              </c:strCache>
            </c:strRef>
          </c:tx>
          <c:spPr>
            <a:solidFill>
              <a:srgbClr val="E3722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Q_Communication!$J$60</c:f>
              <c:numCache>
                <c:formatCode>0%</c:formatCode>
                <c:ptCount val="1"/>
                <c:pt idx="0">
                  <c:v>0.39393939393939392</c:v>
                </c:pt>
              </c:numCache>
            </c:numRef>
          </c:val>
        </c:ser>
        <c:dLbls>
          <c:showLegendKey val="0"/>
          <c:showVal val="0"/>
          <c:showCatName val="0"/>
          <c:showSerName val="0"/>
          <c:showPercent val="0"/>
          <c:showBubbleSize val="0"/>
        </c:dLbls>
        <c:gapWidth val="150"/>
        <c:overlap val="100"/>
        <c:axId val="309470608"/>
        <c:axId val="309471000"/>
      </c:barChart>
      <c:catAx>
        <c:axId val="309470608"/>
        <c:scaling>
          <c:orientation val="minMax"/>
        </c:scaling>
        <c:delete val="1"/>
        <c:axPos val="b"/>
        <c:numFmt formatCode="General" sourceLinked="1"/>
        <c:majorTickMark val="none"/>
        <c:minorTickMark val="none"/>
        <c:tickLblPos val="nextTo"/>
        <c:crossAx val="309471000"/>
        <c:crosses val="autoZero"/>
        <c:auto val="1"/>
        <c:lblAlgn val="ctr"/>
        <c:lblOffset val="100"/>
        <c:noMultiLvlLbl val="0"/>
      </c:catAx>
      <c:valAx>
        <c:axId val="309471000"/>
        <c:scaling>
          <c:orientation val="minMax"/>
          <c:max val="1"/>
        </c:scaling>
        <c:delete val="1"/>
        <c:axPos val="l"/>
        <c:numFmt formatCode="0%" sourceLinked="1"/>
        <c:majorTickMark val="none"/>
        <c:minorTickMark val="none"/>
        <c:tickLblPos val="nextTo"/>
        <c:crossAx val="309470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Sheet1!$A$2:$A$7</c:f>
              <c:strCache>
                <c:ptCount val="6"/>
                <c:pt idx="0">
                  <c:v>Less than $24,999</c:v>
                </c:pt>
                <c:pt idx="1">
                  <c:v>$25,000 to $49,999</c:v>
                </c:pt>
                <c:pt idx="2">
                  <c:v>$50,000 to $99,999</c:v>
                </c:pt>
                <c:pt idx="3">
                  <c:v>$100,000 to $149,999</c:v>
                </c:pt>
                <c:pt idx="4">
                  <c:v>$150,000 to $199,999</c:v>
                </c:pt>
                <c:pt idx="5">
                  <c:v>$200,000 or more</c:v>
                </c:pt>
              </c:strCache>
            </c:strRef>
          </c:cat>
          <c:val>
            <c:numRef>
              <c:f>Sheet1!$B$2:$B$7</c:f>
              <c:numCache>
                <c:formatCode>General</c:formatCode>
                <c:ptCount val="6"/>
                <c:pt idx="0">
                  <c:v>5</c:v>
                </c:pt>
                <c:pt idx="1">
                  <c:v>5</c:v>
                </c:pt>
                <c:pt idx="2">
                  <c:v>20</c:v>
                </c:pt>
                <c:pt idx="3">
                  <c:v>40</c:v>
                </c:pt>
                <c:pt idx="4">
                  <c:v>10</c:v>
                </c:pt>
                <c:pt idx="5">
                  <c:v>10</c:v>
                </c:pt>
              </c:numCache>
            </c:numRef>
          </c:val>
        </c:ser>
        <c:dLbls>
          <c:showLegendKey val="0"/>
          <c:showVal val="0"/>
          <c:showCatName val="0"/>
          <c:showSerName val="0"/>
          <c:showPercent val="0"/>
          <c:showBubbleSize val="0"/>
        </c:dLbls>
        <c:gapWidth val="219"/>
        <c:overlap val="-27"/>
        <c:axId val="305425872"/>
        <c:axId val="305426264"/>
      </c:barChart>
      <c:catAx>
        <c:axId val="30542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Avenir Next for Best Buy" panose="020B0503020202020204" pitchFamily="34" charset="0"/>
                <a:ea typeface="+mn-ea"/>
                <a:cs typeface="+mn-cs"/>
              </a:defRPr>
            </a:pPr>
            <a:endParaRPr lang="en-US"/>
          </a:p>
        </c:txPr>
        <c:crossAx val="305426264"/>
        <c:crosses val="autoZero"/>
        <c:auto val="1"/>
        <c:lblAlgn val="ctr"/>
        <c:lblOffset val="100"/>
        <c:noMultiLvlLbl val="0"/>
      </c:catAx>
      <c:valAx>
        <c:axId val="305426264"/>
        <c:scaling>
          <c:orientation val="minMax"/>
        </c:scaling>
        <c:delete val="1"/>
        <c:axPos val="l"/>
        <c:numFmt formatCode="General" sourceLinked="1"/>
        <c:majorTickMark val="none"/>
        <c:minorTickMark val="none"/>
        <c:tickLblPos val="nextTo"/>
        <c:crossAx val="305425872"/>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A7A8AA"/>
              </a:solidFill>
              <a:ln>
                <a:noFill/>
              </a:ln>
              <a:effectLst/>
            </c:spPr>
          </c:dPt>
          <c:dPt>
            <c:idx val="1"/>
            <c:invertIfNegative val="0"/>
            <c:bubble3D val="0"/>
            <c:spPr>
              <a:solidFill>
                <a:srgbClr val="E37222"/>
              </a:solidFill>
              <a:ln>
                <a:solidFill>
                  <a:srgbClr val="E37222"/>
                </a:solidFill>
              </a:ln>
              <a:effectLst/>
            </c:spPr>
          </c:dPt>
          <c:dLbls>
            <c:dLbl>
              <c:idx val="0"/>
              <c:layout>
                <c:manualLayout>
                  <c:x val="-5.0925337632079971E-17"/>
                  <c:y val="-0.30555555555555558"/>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0.40740740740740738"/>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venir Next for Best Buy" panose="020B0503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strRef>
              <c:f>'Hidden Variables'!$A$16:$A$17</c:f>
              <c:strCache>
                <c:ptCount val="2"/>
                <c:pt idx="0">
                  <c:v>Standalone</c:v>
                </c:pt>
                <c:pt idx="1">
                  <c:v>With product</c:v>
                </c:pt>
              </c:strCache>
            </c:strRef>
          </c:cat>
          <c:val>
            <c:numRef>
              <c:f>'Hidden Variables'!$B$16:$B$17</c:f>
              <c:numCache>
                <c:formatCode>0%</c:formatCode>
                <c:ptCount val="2"/>
                <c:pt idx="0">
                  <c:v>0.42666666666666669</c:v>
                </c:pt>
                <c:pt idx="1">
                  <c:v>0.57333333333333336</c:v>
                </c:pt>
              </c:numCache>
            </c:numRef>
          </c:val>
        </c:ser>
        <c:dLbls>
          <c:showLegendKey val="0"/>
          <c:showVal val="0"/>
          <c:showCatName val="0"/>
          <c:showSerName val="0"/>
          <c:showPercent val="0"/>
          <c:showBubbleSize val="0"/>
        </c:dLbls>
        <c:gapWidth val="80"/>
        <c:overlap val="100"/>
        <c:axId val="161483448"/>
        <c:axId val="161483840"/>
      </c:barChart>
      <c:catAx>
        <c:axId val="161483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crossAx val="161483840"/>
        <c:crosses val="autoZero"/>
        <c:auto val="1"/>
        <c:lblAlgn val="ctr"/>
        <c:lblOffset val="100"/>
        <c:noMultiLvlLbl val="0"/>
      </c:catAx>
      <c:valAx>
        <c:axId val="161483840"/>
        <c:scaling>
          <c:orientation val="minMax"/>
          <c:max val="0.70000000000000007"/>
        </c:scaling>
        <c:delete val="1"/>
        <c:axPos val="l"/>
        <c:numFmt formatCode="0%" sourceLinked="1"/>
        <c:majorTickMark val="none"/>
        <c:minorTickMark val="none"/>
        <c:tickLblPos val="nextTo"/>
        <c:crossAx val="161483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E3722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'Hidden Variables'!$I$16:$I$17</c:f>
              <c:strCache>
                <c:ptCount val="2"/>
                <c:pt idx="0">
                  <c:v>Computer / Laptop / Tablet</c:v>
                </c:pt>
                <c:pt idx="1">
                  <c:v>Other Products</c:v>
                </c:pt>
              </c:strCache>
            </c:strRef>
          </c:cat>
          <c:val>
            <c:numRef>
              <c:f>'Hidden Variables'!$J$16:$J$17</c:f>
              <c:numCache>
                <c:formatCode>0%</c:formatCode>
                <c:ptCount val="2"/>
                <c:pt idx="0">
                  <c:v>0.86046511627906974</c:v>
                </c:pt>
                <c:pt idx="1">
                  <c:v>0.13953488372093023</c:v>
                </c:pt>
              </c:numCache>
            </c:numRef>
          </c:val>
        </c:ser>
        <c:dLbls>
          <c:showLegendKey val="0"/>
          <c:showVal val="0"/>
          <c:showCatName val="0"/>
          <c:showSerName val="0"/>
          <c:showPercent val="0"/>
          <c:showBubbleSize val="0"/>
        </c:dLbls>
        <c:gapWidth val="80"/>
        <c:overlap val="-27"/>
        <c:axId val="305422736"/>
        <c:axId val="305423128"/>
      </c:barChart>
      <c:catAx>
        <c:axId val="30542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crossAx val="305423128"/>
        <c:crosses val="autoZero"/>
        <c:auto val="1"/>
        <c:lblAlgn val="ctr"/>
        <c:lblOffset val="100"/>
        <c:noMultiLvlLbl val="0"/>
      </c:catAx>
      <c:valAx>
        <c:axId val="305423128"/>
        <c:scaling>
          <c:orientation val="minMax"/>
        </c:scaling>
        <c:delete val="1"/>
        <c:axPos val="l"/>
        <c:numFmt formatCode="0%" sourceLinked="1"/>
        <c:majorTickMark val="none"/>
        <c:minorTickMark val="none"/>
        <c:tickLblPos val="nextTo"/>
        <c:crossAx val="30542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34919948392625"/>
          <c:y val="5.1289037553806371E-2"/>
          <c:w val="0.84863368777146175"/>
          <c:h val="0.92477607825441732"/>
        </c:manualLayout>
      </c:layout>
      <c:barChart>
        <c:barDir val="bar"/>
        <c:grouping val="stacked"/>
        <c:varyColors val="0"/>
        <c:ser>
          <c:idx val="0"/>
          <c:order val="0"/>
          <c:tx>
            <c:strRef>
              <c:f>'Tech Proficiency'!$I$41</c:f>
              <c:strCache>
                <c:ptCount val="1"/>
                <c:pt idx="0">
                  <c:v>1 to 3</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'Tech Proficiency'!$J$40:$L$40</c:f>
              <c:strCache>
                <c:ptCount val="3"/>
                <c:pt idx="0">
                  <c:v>I am comfortable with technology</c:v>
                </c:pt>
                <c:pt idx="1">
                  <c:v>I like trying to figure out how technology / electronics products work</c:v>
                </c:pt>
                <c:pt idx="2">
                  <c:v>When it comes to electronics, I am an expert</c:v>
                </c:pt>
              </c:strCache>
            </c:strRef>
          </c:cat>
          <c:val>
            <c:numRef>
              <c:f>'Tech Proficiency'!$J$41:$L$41</c:f>
              <c:numCache>
                <c:formatCode>0%</c:formatCode>
                <c:ptCount val="3"/>
                <c:pt idx="0">
                  <c:v>0.24</c:v>
                </c:pt>
                <c:pt idx="1">
                  <c:v>0.33333333333333337</c:v>
                </c:pt>
                <c:pt idx="2">
                  <c:v>0.56666666666666665</c:v>
                </c:pt>
              </c:numCache>
            </c:numRef>
          </c:val>
        </c:ser>
        <c:ser>
          <c:idx val="1"/>
          <c:order val="1"/>
          <c:tx>
            <c:strRef>
              <c:f>'Tech Proficiency'!$I$42</c:f>
              <c:strCache>
                <c:ptCount val="1"/>
                <c:pt idx="0">
                  <c:v>4 to 5</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'Tech Proficiency'!$J$40:$L$40</c:f>
              <c:strCache>
                <c:ptCount val="3"/>
                <c:pt idx="0">
                  <c:v>I am comfortable with technology</c:v>
                </c:pt>
                <c:pt idx="1">
                  <c:v>I like trying to figure out how technology / electronics products work</c:v>
                </c:pt>
                <c:pt idx="2">
                  <c:v>When it comes to electronics, I am an expert</c:v>
                </c:pt>
              </c:strCache>
            </c:strRef>
          </c:cat>
          <c:val>
            <c:numRef>
              <c:f>'Tech Proficiency'!$J$42:$L$42</c:f>
              <c:numCache>
                <c:formatCode>0%</c:formatCode>
                <c:ptCount val="3"/>
                <c:pt idx="0">
                  <c:v>0.39333333333333331</c:v>
                </c:pt>
                <c:pt idx="1">
                  <c:v>0.31333333333333335</c:v>
                </c:pt>
                <c:pt idx="2">
                  <c:v>0.34666666666666668</c:v>
                </c:pt>
              </c:numCache>
            </c:numRef>
          </c:val>
        </c:ser>
        <c:ser>
          <c:idx val="2"/>
          <c:order val="2"/>
          <c:tx>
            <c:strRef>
              <c:f>'Tech Proficiency'!$I$43</c:f>
              <c:strCache>
                <c:ptCount val="1"/>
                <c:pt idx="0">
                  <c:v>6 to 7</c:v>
                </c:pt>
              </c:strCache>
            </c:strRef>
          </c:tx>
          <c:spPr>
            <a:solidFill>
              <a:srgbClr val="E3722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'Tech Proficiency'!$J$40:$L$40</c:f>
              <c:strCache>
                <c:ptCount val="3"/>
                <c:pt idx="0">
                  <c:v>I am comfortable with technology</c:v>
                </c:pt>
                <c:pt idx="1">
                  <c:v>I like trying to figure out how technology / electronics products work</c:v>
                </c:pt>
                <c:pt idx="2">
                  <c:v>When it comes to electronics, I am an expert</c:v>
                </c:pt>
              </c:strCache>
            </c:strRef>
          </c:cat>
          <c:val>
            <c:numRef>
              <c:f>'Tech Proficiency'!$J$43:$L$43</c:f>
              <c:numCache>
                <c:formatCode>0%</c:formatCode>
                <c:ptCount val="3"/>
                <c:pt idx="0">
                  <c:v>0.3666666666666667</c:v>
                </c:pt>
                <c:pt idx="1">
                  <c:v>0.35333333333333333</c:v>
                </c:pt>
                <c:pt idx="2">
                  <c:v>8.666666666666667E-2</c:v>
                </c:pt>
              </c:numCache>
            </c:numRef>
          </c:val>
        </c:ser>
        <c:dLbls>
          <c:showLegendKey val="0"/>
          <c:showVal val="0"/>
          <c:showCatName val="0"/>
          <c:showSerName val="0"/>
          <c:showPercent val="0"/>
          <c:showBubbleSize val="0"/>
        </c:dLbls>
        <c:gapWidth val="80"/>
        <c:overlap val="100"/>
        <c:axId val="305423912"/>
        <c:axId val="305424304"/>
      </c:barChart>
      <c:catAx>
        <c:axId val="305423912"/>
        <c:scaling>
          <c:orientation val="maxMin"/>
        </c:scaling>
        <c:delete val="1"/>
        <c:axPos val="l"/>
        <c:numFmt formatCode="General" sourceLinked="1"/>
        <c:majorTickMark val="none"/>
        <c:minorTickMark val="none"/>
        <c:tickLblPos val="nextTo"/>
        <c:crossAx val="305424304"/>
        <c:crosses val="autoZero"/>
        <c:auto val="1"/>
        <c:lblAlgn val="ctr"/>
        <c:lblOffset val="100"/>
        <c:noMultiLvlLbl val="0"/>
      </c:catAx>
      <c:valAx>
        <c:axId val="305424304"/>
        <c:scaling>
          <c:orientation val="minMax"/>
          <c:max val="1"/>
        </c:scaling>
        <c:delete val="1"/>
        <c:axPos val="t"/>
        <c:numFmt formatCode="0%" sourceLinked="1"/>
        <c:majorTickMark val="none"/>
        <c:minorTickMark val="none"/>
        <c:tickLblPos val="nextTo"/>
        <c:crossAx val="305423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0</c:v>
                </c:pt>
                <c:pt idx="1">
                  <c:v>1</c:v>
                </c:pt>
                <c:pt idx="2">
                  <c:v>2</c:v>
                </c:pt>
                <c:pt idx="3">
                  <c:v>3</c:v>
                </c:pt>
                <c:pt idx="4">
                  <c:v>4</c:v>
                </c:pt>
                <c:pt idx="5">
                  <c:v>5+</c:v>
                </c:pt>
              </c:strCache>
            </c:strRef>
          </c:cat>
          <c:val>
            <c:numRef>
              <c:f>Sheet1!$B$2:$B$7</c:f>
              <c:numCache>
                <c:formatCode>0%</c:formatCode>
                <c:ptCount val="6"/>
                <c:pt idx="0">
                  <c:v>0.01</c:v>
                </c:pt>
                <c:pt idx="1">
                  <c:v>0.37</c:v>
                </c:pt>
                <c:pt idx="2">
                  <c:v>0.32</c:v>
                </c:pt>
                <c:pt idx="3">
                  <c:v>0.17</c:v>
                </c:pt>
                <c:pt idx="4">
                  <c:v>0.1</c:v>
                </c:pt>
                <c:pt idx="5">
                  <c:v>0.03</c:v>
                </c:pt>
              </c:numCache>
            </c:numRef>
          </c:val>
        </c:ser>
        <c:dLbls>
          <c:showLegendKey val="0"/>
          <c:showVal val="0"/>
          <c:showCatName val="0"/>
          <c:showSerName val="0"/>
          <c:showPercent val="0"/>
          <c:showBubbleSize val="0"/>
        </c:dLbls>
        <c:gapWidth val="80"/>
        <c:overlap val="-27"/>
        <c:axId val="309472960"/>
        <c:axId val="309473352"/>
      </c:barChart>
      <c:catAx>
        <c:axId val="30947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309473352"/>
        <c:crosses val="autoZero"/>
        <c:auto val="1"/>
        <c:lblAlgn val="ctr"/>
        <c:lblOffset val="100"/>
        <c:noMultiLvlLbl val="0"/>
      </c:catAx>
      <c:valAx>
        <c:axId val="309473352"/>
        <c:scaling>
          <c:orientation val="minMax"/>
          <c:max val="0.75000000000000011"/>
          <c:min val="0"/>
        </c:scaling>
        <c:delete val="1"/>
        <c:axPos val="l"/>
        <c:numFmt formatCode="0%" sourceLinked="1"/>
        <c:majorTickMark val="none"/>
        <c:minorTickMark val="none"/>
        <c:tickLblPos val="nextTo"/>
        <c:crossAx val="309472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570995717054658E-2"/>
          <c:y val="0.20377385591420835"/>
          <c:w val="0.9412507574951543"/>
          <c:h val="0.63909618819968816"/>
        </c:manualLayout>
      </c:layout>
      <c:barChart>
        <c:barDir val="col"/>
        <c:grouping val="clustered"/>
        <c:varyColors val="0"/>
        <c:ser>
          <c:idx val="0"/>
          <c:order val="0"/>
          <c:tx>
            <c:strRef>
              <c:f>Sheet1!$B$1</c:f>
              <c:strCache>
                <c:ptCount val="1"/>
                <c:pt idx="0">
                  <c:v>Series 1</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0</c:v>
                </c:pt>
                <c:pt idx="1">
                  <c:v>1</c:v>
                </c:pt>
                <c:pt idx="2">
                  <c:v>2</c:v>
                </c:pt>
                <c:pt idx="3">
                  <c:v>3</c:v>
                </c:pt>
                <c:pt idx="4">
                  <c:v>4</c:v>
                </c:pt>
                <c:pt idx="5">
                  <c:v>5+</c:v>
                </c:pt>
              </c:strCache>
            </c:strRef>
          </c:cat>
          <c:val>
            <c:numRef>
              <c:f>Sheet1!$B$2:$B$7</c:f>
              <c:numCache>
                <c:formatCode>0%</c:formatCode>
                <c:ptCount val="6"/>
                <c:pt idx="0">
                  <c:v>0.18</c:v>
                </c:pt>
                <c:pt idx="1">
                  <c:v>0.43</c:v>
                </c:pt>
                <c:pt idx="2">
                  <c:v>0.25</c:v>
                </c:pt>
                <c:pt idx="3">
                  <c:v>0.09</c:v>
                </c:pt>
                <c:pt idx="4">
                  <c:v>0.02</c:v>
                </c:pt>
                <c:pt idx="5">
                  <c:v>0.03</c:v>
                </c:pt>
              </c:numCache>
            </c:numRef>
          </c:val>
        </c:ser>
        <c:dLbls>
          <c:showLegendKey val="0"/>
          <c:showVal val="0"/>
          <c:showCatName val="0"/>
          <c:showSerName val="0"/>
          <c:showPercent val="0"/>
          <c:showBubbleSize val="0"/>
        </c:dLbls>
        <c:gapWidth val="80"/>
        <c:overlap val="-27"/>
        <c:axId val="307714192"/>
        <c:axId val="307714584"/>
      </c:barChart>
      <c:catAx>
        <c:axId val="307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307714584"/>
        <c:crosses val="autoZero"/>
        <c:auto val="1"/>
        <c:lblAlgn val="ctr"/>
        <c:lblOffset val="100"/>
        <c:noMultiLvlLbl val="0"/>
      </c:catAx>
      <c:valAx>
        <c:axId val="307714584"/>
        <c:scaling>
          <c:orientation val="minMax"/>
          <c:max val="0.75000000000000011"/>
          <c:min val="0"/>
        </c:scaling>
        <c:delete val="1"/>
        <c:axPos val="l"/>
        <c:numFmt formatCode="0%" sourceLinked="1"/>
        <c:majorTickMark val="none"/>
        <c:minorTickMark val="none"/>
        <c:tickLblPos val="nextTo"/>
        <c:crossAx val="307714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0</c:v>
                </c:pt>
                <c:pt idx="1">
                  <c:v>1</c:v>
                </c:pt>
                <c:pt idx="2">
                  <c:v>2</c:v>
                </c:pt>
                <c:pt idx="3">
                  <c:v>3</c:v>
                </c:pt>
                <c:pt idx="4">
                  <c:v>4</c:v>
                </c:pt>
                <c:pt idx="5">
                  <c:v>5+</c:v>
                </c:pt>
              </c:strCache>
            </c:strRef>
          </c:cat>
          <c:val>
            <c:numRef>
              <c:f>Sheet1!$B$2:$B$7</c:f>
              <c:numCache>
                <c:formatCode>0%</c:formatCode>
                <c:ptCount val="6"/>
                <c:pt idx="0">
                  <c:v>0.03</c:v>
                </c:pt>
                <c:pt idx="1">
                  <c:v>0.23</c:v>
                </c:pt>
                <c:pt idx="2">
                  <c:v>0.33</c:v>
                </c:pt>
                <c:pt idx="3">
                  <c:v>0.24</c:v>
                </c:pt>
                <c:pt idx="4">
                  <c:v>0.11</c:v>
                </c:pt>
                <c:pt idx="5">
                  <c:v>7.0000000000000007E-2</c:v>
                </c:pt>
              </c:numCache>
            </c:numRef>
          </c:val>
        </c:ser>
        <c:dLbls>
          <c:showLegendKey val="0"/>
          <c:showVal val="0"/>
          <c:showCatName val="0"/>
          <c:showSerName val="0"/>
          <c:showPercent val="0"/>
          <c:showBubbleSize val="0"/>
        </c:dLbls>
        <c:gapWidth val="80"/>
        <c:overlap val="-27"/>
        <c:axId val="308950520"/>
        <c:axId val="308950912"/>
      </c:barChart>
      <c:catAx>
        <c:axId val="308950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308950912"/>
        <c:crosses val="autoZero"/>
        <c:auto val="1"/>
        <c:lblAlgn val="ctr"/>
        <c:lblOffset val="100"/>
        <c:noMultiLvlLbl val="0"/>
      </c:catAx>
      <c:valAx>
        <c:axId val="308950912"/>
        <c:scaling>
          <c:orientation val="minMax"/>
          <c:max val="0.75000000000000011"/>
          <c:min val="0"/>
        </c:scaling>
        <c:delete val="1"/>
        <c:axPos val="l"/>
        <c:numFmt formatCode="0%" sourceLinked="1"/>
        <c:majorTickMark val="none"/>
        <c:minorTickMark val="none"/>
        <c:tickLblPos val="nextTo"/>
        <c:crossAx val="308950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56091965930868E-2"/>
          <c:y val="0.20377385591420835"/>
          <c:w val="0.91961194935509893"/>
          <c:h val="0.63909618819968816"/>
        </c:manualLayout>
      </c:layout>
      <c:barChart>
        <c:barDir val="col"/>
        <c:grouping val="clustered"/>
        <c:varyColors val="0"/>
        <c:ser>
          <c:idx val="0"/>
          <c:order val="0"/>
          <c:tx>
            <c:strRef>
              <c:f>Sheet1!$B$1</c:f>
              <c:strCache>
                <c:ptCount val="1"/>
                <c:pt idx="0">
                  <c:v>Series 1</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5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0</c:v>
                </c:pt>
                <c:pt idx="1">
                  <c:v>1</c:v>
                </c:pt>
                <c:pt idx="2">
                  <c:v>2</c:v>
                </c:pt>
                <c:pt idx="3">
                  <c:v>3</c:v>
                </c:pt>
                <c:pt idx="4">
                  <c:v>4</c:v>
                </c:pt>
                <c:pt idx="5">
                  <c:v>5+</c:v>
                </c:pt>
              </c:strCache>
            </c:strRef>
          </c:cat>
          <c:val>
            <c:numRef>
              <c:f>Sheet1!$B$2:$B$7</c:f>
              <c:numCache>
                <c:formatCode>0%</c:formatCode>
                <c:ptCount val="6"/>
                <c:pt idx="0">
                  <c:v>0.12</c:v>
                </c:pt>
                <c:pt idx="1">
                  <c:v>0.21</c:v>
                </c:pt>
                <c:pt idx="2">
                  <c:v>0.37</c:v>
                </c:pt>
                <c:pt idx="3">
                  <c:v>0.17</c:v>
                </c:pt>
                <c:pt idx="4">
                  <c:v>0.08</c:v>
                </c:pt>
                <c:pt idx="5">
                  <c:v>0.04</c:v>
                </c:pt>
              </c:numCache>
            </c:numRef>
          </c:val>
        </c:ser>
        <c:dLbls>
          <c:showLegendKey val="0"/>
          <c:showVal val="0"/>
          <c:showCatName val="0"/>
          <c:showSerName val="0"/>
          <c:showPercent val="0"/>
          <c:showBubbleSize val="0"/>
        </c:dLbls>
        <c:gapWidth val="80"/>
        <c:overlap val="-27"/>
        <c:axId val="308951696"/>
        <c:axId val="308952088"/>
      </c:barChart>
      <c:catAx>
        <c:axId val="30895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308952088"/>
        <c:crosses val="autoZero"/>
        <c:auto val="1"/>
        <c:lblAlgn val="ctr"/>
        <c:lblOffset val="100"/>
        <c:noMultiLvlLbl val="0"/>
      </c:catAx>
      <c:valAx>
        <c:axId val="308952088"/>
        <c:scaling>
          <c:orientation val="minMax"/>
          <c:max val="0.75000000000000011"/>
          <c:min val="0"/>
        </c:scaling>
        <c:delete val="1"/>
        <c:axPos val="l"/>
        <c:numFmt formatCode="0%" sourceLinked="1"/>
        <c:majorTickMark val="none"/>
        <c:minorTickMark val="none"/>
        <c:tickLblPos val="nextTo"/>
        <c:crossAx val="308951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1451124082755E-2"/>
          <c:y val="6.7185130233756232E-2"/>
          <c:w val="0.95745709775183452"/>
          <c:h val="0.87596591341460384"/>
        </c:manualLayout>
      </c:layout>
      <c:barChart>
        <c:barDir val="bar"/>
        <c:grouping val="stacked"/>
        <c:varyColors val="0"/>
        <c:ser>
          <c:idx val="0"/>
          <c:order val="0"/>
          <c:tx>
            <c:strRef>
              <c:f>Q1_LTR!$D$18</c:f>
              <c:strCache>
                <c:ptCount val="1"/>
                <c:pt idx="0">
                  <c:v>Detractors</c:v>
                </c:pt>
              </c:strCache>
            </c:strRef>
          </c:tx>
          <c:spPr>
            <a:solidFill>
              <a:srgbClr val="000000"/>
            </a:solidFill>
            <a:ln>
              <a:noFill/>
            </a:ln>
            <a:effectLst/>
          </c:spPr>
          <c:invertIfNegative val="0"/>
          <c:dLbls>
            <c:dLbl>
              <c:idx val="0"/>
              <c:layout/>
              <c:tx>
                <c:rich>
                  <a:bodyPr/>
                  <a:lstStyle/>
                  <a:p>
                    <a:fld id="{A7543124-3DEE-4BAC-8997-EB229F1B9B75}" type="VALUE">
                      <a:rPr lang="en-US" sz="1200"/>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Q1_LTR!$E$18</c:f>
              <c:numCache>
                <c:formatCode>0%</c:formatCode>
                <c:ptCount val="1"/>
                <c:pt idx="0">
                  <c:v>0.32</c:v>
                </c:pt>
              </c:numCache>
            </c:numRef>
          </c:val>
        </c:ser>
        <c:ser>
          <c:idx val="1"/>
          <c:order val="1"/>
          <c:tx>
            <c:strRef>
              <c:f>Q1_LTR!$D$19</c:f>
              <c:strCache>
                <c:ptCount val="1"/>
                <c:pt idx="0">
                  <c:v>Passives</c:v>
                </c:pt>
              </c:strCache>
            </c:strRef>
          </c:tx>
          <c:spPr>
            <a:solidFill>
              <a:srgbClr val="C8C9C7"/>
            </a:solidFill>
            <a:ln>
              <a:noFill/>
            </a:ln>
            <a:effectLst/>
          </c:spPr>
          <c:invertIfNegative val="0"/>
          <c:dLbls>
            <c:dLbl>
              <c:idx val="0"/>
              <c:layout/>
              <c:tx>
                <c:rich>
                  <a:bodyPr/>
                  <a:lstStyle/>
                  <a:p>
                    <a:fld id="{D8F16585-E31A-4DF6-AE11-6141A3F27627}" type="VALUE">
                      <a:rPr lang="en-US" sz="1200"/>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Q1_LTR!$E$19</c:f>
              <c:numCache>
                <c:formatCode>0%</c:formatCode>
                <c:ptCount val="1"/>
                <c:pt idx="0">
                  <c:v>0.24</c:v>
                </c:pt>
              </c:numCache>
            </c:numRef>
          </c:val>
        </c:ser>
        <c:ser>
          <c:idx val="2"/>
          <c:order val="2"/>
          <c:tx>
            <c:strRef>
              <c:f>Q1_LTR!$D$20</c:f>
              <c:strCache>
                <c:ptCount val="1"/>
                <c:pt idx="0">
                  <c:v>Promoters</c:v>
                </c:pt>
              </c:strCache>
            </c:strRef>
          </c:tx>
          <c:spPr>
            <a:solidFill>
              <a:srgbClr val="E47823"/>
            </a:solidFill>
            <a:ln>
              <a:noFill/>
            </a:ln>
            <a:effectLst/>
          </c:spPr>
          <c:invertIfNegative val="0"/>
          <c:dPt>
            <c:idx val="0"/>
            <c:invertIfNegative val="0"/>
            <c:bubble3D val="0"/>
            <c:spPr>
              <a:solidFill>
                <a:srgbClr val="E37222"/>
              </a:solidFill>
              <a:ln>
                <a:noFill/>
              </a:ln>
              <a:effectLst/>
            </c:spPr>
          </c:dPt>
          <c:dLbls>
            <c:dLbl>
              <c:idx val="0"/>
              <c:layout/>
              <c:tx>
                <c:rich>
                  <a:bodyPr/>
                  <a:lstStyle/>
                  <a:p>
                    <a:fld id="{41B51174-3D86-414D-97D4-E98D809C6B51}" type="VALUE">
                      <a:rPr lang="en-US" sz="1200" baseline="0">
                        <a:solidFill>
                          <a:schemeClr val="bg1"/>
                        </a:solidFill>
                        <a:latin typeface="Avenir Next for Best Buy" panose="020B0503020202020204" pitchFamily="34" charset="0"/>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Q1_LTR!$E$20</c:f>
              <c:numCache>
                <c:formatCode>0%</c:formatCode>
                <c:ptCount val="1"/>
                <c:pt idx="0">
                  <c:v>0.44</c:v>
                </c:pt>
              </c:numCache>
            </c:numRef>
          </c:val>
        </c:ser>
        <c:dLbls>
          <c:showLegendKey val="0"/>
          <c:showVal val="0"/>
          <c:showCatName val="0"/>
          <c:showSerName val="0"/>
          <c:showPercent val="0"/>
          <c:showBubbleSize val="0"/>
        </c:dLbls>
        <c:gapWidth val="150"/>
        <c:overlap val="100"/>
        <c:axId val="161891504"/>
        <c:axId val="161891896"/>
      </c:barChart>
      <c:catAx>
        <c:axId val="161891504"/>
        <c:scaling>
          <c:orientation val="minMax"/>
        </c:scaling>
        <c:delete val="1"/>
        <c:axPos val="l"/>
        <c:numFmt formatCode="General" sourceLinked="1"/>
        <c:majorTickMark val="none"/>
        <c:minorTickMark val="none"/>
        <c:tickLblPos val="nextTo"/>
        <c:crossAx val="161891896"/>
        <c:crosses val="autoZero"/>
        <c:auto val="1"/>
        <c:lblAlgn val="ctr"/>
        <c:lblOffset val="100"/>
        <c:noMultiLvlLbl val="0"/>
      </c:catAx>
      <c:valAx>
        <c:axId val="161891896"/>
        <c:scaling>
          <c:orientation val="minMax"/>
          <c:max val="1"/>
        </c:scaling>
        <c:delete val="1"/>
        <c:axPos val="b"/>
        <c:numFmt formatCode="0%" sourceLinked="1"/>
        <c:majorTickMark val="none"/>
        <c:minorTickMark val="none"/>
        <c:tickLblPos val="nextTo"/>
        <c:crossAx val="161891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Q_LTR!$D$18</c:f>
              <c:strCache>
                <c:ptCount val="1"/>
                <c:pt idx="0">
                  <c:v>Detractors</c:v>
                </c:pt>
              </c:strCache>
            </c:strRef>
          </c:tx>
          <c:spPr>
            <a:solidFill>
              <a:schemeClr val="tx1"/>
            </a:solidFill>
            <a:ln>
              <a:noFill/>
            </a:ln>
            <a:effectLst/>
          </c:spPr>
          <c:invertIfNegative val="0"/>
          <c:dLbls>
            <c:dLbl>
              <c:idx val="0"/>
              <c:layout/>
              <c:tx>
                <c:rich>
                  <a:bodyPr/>
                  <a:lstStyle/>
                  <a:p>
                    <a:fld id="{A7543124-3DEE-4BAC-8997-EB229F1B9B75}" type="VALUE">
                      <a:rPr lang="en-US" sz="1200"/>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Q_LTR!$E$18</c:f>
              <c:numCache>
                <c:formatCode>0%</c:formatCode>
                <c:ptCount val="1"/>
                <c:pt idx="0">
                  <c:v>0.32</c:v>
                </c:pt>
              </c:numCache>
            </c:numRef>
          </c:val>
        </c:ser>
        <c:ser>
          <c:idx val="1"/>
          <c:order val="1"/>
          <c:tx>
            <c:strRef>
              <c:f>Q_LTR!$D$19</c:f>
              <c:strCache>
                <c:ptCount val="1"/>
                <c:pt idx="0">
                  <c:v>Passives</c:v>
                </c:pt>
              </c:strCache>
            </c:strRef>
          </c:tx>
          <c:spPr>
            <a:solidFill>
              <a:schemeClr val="bg1">
                <a:lumMod val="65000"/>
              </a:schemeClr>
            </a:solidFill>
            <a:ln>
              <a:noFill/>
            </a:ln>
            <a:effectLst/>
          </c:spPr>
          <c:invertIfNegative val="0"/>
          <c:dLbls>
            <c:dLbl>
              <c:idx val="0"/>
              <c:layout/>
              <c:tx>
                <c:rich>
                  <a:bodyPr/>
                  <a:lstStyle/>
                  <a:p>
                    <a:fld id="{D8F16585-E31A-4DF6-AE11-6141A3F27627}" type="VALUE">
                      <a:rPr lang="en-US" sz="1200"/>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Q_LTR!$E$19</c:f>
              <c:numCache>
                <c:formatCode>0%</c:formatCode>
                <c:ptCount val="1"/>
                <c:pt idx="0">
                  <c:v>0.24</c:v>
                </c:pt>
              </c:numCache>
            </c:numRef>
          </c:val>
        </c:ser>
        <c:ser>
          <c:idx val="2"/>
          <c:order val="2"/>
          <c:tx>
            <c:strRef>
              <c:f>Q_LTR!$D$20</c:f>
              <c:strCache>
                <c:ptCount val="1"/>
                <c:pt idx="0">
                  <c:v>Promoters</c:v>
                </c:pt>
              </c:strCache>
            </c:strRef>
          </c:tx>
          <c:spPr>
            <a:solidFill>
              <a:srgbClr val="E47823"/>
            </a:solidFill>
            <a:ln>
              <a:noFill/>
            </a:ln>
            <a:effectLst/>
          </c:spPr>
          <c:invertIfNegative val="0"/>
          <c:dLbls>
            <c:dLbl>
              <c:idx val="0"/>
              <c:layout/>
              <c:tx>
                <c:rich>
                  <a:bodyPr/>
                  <a:lstStyle/>
                  <a:p>
                    <a:fld id="{41B51174-3D86-414D-97D4-E98D809C6B51}" type="VALUE">
                      <a:rPr lang="en-US" sz="1200" baseline="0">
                        <a:solidFill>
                          <a:schemeClr val="bg1"/>
                        </a:solidFill>
                        <a:latin typeface="Avenir Next for Best Buy" panose="020B0503020202020204" pitchFamily="34" charset="0"/>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Q_LTR!$E$20</c:f>
              <c:numCache>
                <c:formatCode>0%</c:formatCode>
                <c:ptCount val="1"/>
                <c:pt idx="0">
                  <c:v>0.44</c:v>
                </c:pt>
              </c:numCache>
            </c:numRef>
          </c:val>
        </c:ser>
        <c:dLbls>
          <c:showLegendKey val="0"/>
          <c:showVal val="0"/>
          <c:showCatName val="0"/>
          <c:showSerName val="0"/>
          <c:showPercent val="0"/>
          <c:showBubbleSize val="0"/>
        </c:dLbls>
        <c:gapWidth val="150"/>
        <c:overlap val="100"/>
        <c:axId val="161892680"/>
        <c:axId val="161893072"/>
      </c:barChart>
      <c:catAx>
        <c:axId val="161892680"/>
        <c:scaling>
          <c:orientation val="minMax"/>
        </c:scaling>
        <c:delete val="1"/>
        <c:axPos val="l"/>
        <c:numFmt formatCode="General" sourceLinked="1"/>
        <c:majorTickMark val="none"/>
        <c:minorTickMark val="none"/>
        <c:tickLblPos val="nextTo"/>
        <c:crossAx val="161893072"/>
        <c:crosses val="autoZero"/>
        <c:auto val="1"/>
        <c:lblAlgn val="ctr"/>
        <c:lblOffset val="100"/>
        <c:noMultiLvlLbl val="0"/>
      </c:catAx>
      <c:valAx>
        <c:axId val="161893072"/>
        <c:scaling>
          <c:orientation val="minMax"/>
          <c:max val="1"/>
        </c:scaling>
        <c:delete val="1"/>
        <c:axPos val="b"/>
        <c:numFmt formatCode="0%" sourceLinked="1"/>
        <c:majorTickMark val="none"/>
        <c:minorTickMark val="none"/>
        <c:tickLblPos val="nextTo"/>
        <c:crossAx val="161892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Q3_WhyBuy!$A$25:$A$32</c:f>
              <c:strCache>
                <c:ptCount val="8"/>
                <c:pt idx="0">
                  <c:v>Recommended by Best Buy Employee / Geek Squad Agent</c:v>
                </c:pt>
                <c:pt idx="1">
                  <c:v>Needed at least one of the services immediately</c:v>
                </c:pt>
                <c:pt idx="2">
                  <c:v>Peace of mind / support will always be available to me</c:v>
                </c:pt>
                <c:pt idx="3">
                  <c:v>Membership will save me time / no need to set up / repair things myself</c:v>
                </c:pt>
                <c:pt idx="4">
                  <c:v>Membership will simplify my life / one plan covers everything</c:v>
                </c:pt>
                <c:pt idx="5">
                  <c:v>Members will have other savings (special pricing, discount, trade in premiums)</c:v>
                </c:pt>
                <c:pt idx="6">
                  <c:v>Recommended by family / friends / colleagues</c:v>
                </c:pt>
                <c:pt idx="7">
                  <c:v>Others</c:v>
                </c:pt>
              </c:strCache>
            </c:strRef>
          </c:cat>
          <c:val>
            <c:numRef>
              <c:f>Q3_WhyBuy!$B$25:$B$32</c:f>
              <c:numCache>
                <c:formatCode>0%</c:formatCode>
                <c:ptCount val="8"/>
                <c:pt idx="0">
                  <c:v>0.57999999999999996</c:v>
                </c:pt>
                <c:pt idx="1">
                  <c:v>0.53333333333333333</c:v>
                </c:pt>
                <c:pt idx="2">
                  <c:v>0.42666666666666669</c:v>
                </c:pt>
                <c:pt idx="3">
                  <c:v>0.38666666666666666</c:v>
                </c:pt>
                <c:pt idx="4">
                  <c:v>0.36</c:v>
                </c:pt>
                <c:pt idx="5">
                  <c:v>0.22666666666666666</c:v>
                </c:pt>
                <c:pt idx="6">
                  <c:v>7.3333333333333334E-2</c:v>
                </c:pt>
                <c:pt idx="7">
                  <c:v>0.04</c:v>
                </c:pt>
              </c:numCache>
            </c:numRef>
          </c:val>
        </c:ser>
        <c:dLbls>
          <c:showLegendKey val="0"/>
          <c:showVal val="0"/>
          <c:showCatName val="0"/>
          <c:showSerName val="0"/>
          <c:showPercent val="0"/>
          <c:showBubbleSize val="0"/>
        </c:dLbls>
        <c:gapWidth val="80"/>
        <c:axId val="161893856"/>
        <c:axId val="161894248"/>
      </c:barChart>
      <c:catAx>
        <c:axId val="1618938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161894248"/>
        <c:crosses val="autoZero"/>
        <c:auto val="1"/>
        <c:lblAlgn val="ctr"/>
        <c:lblOffset val="100"/>
        <c:noMultiLvlLbl val="0"/>
      </c:catAx>
      <c:valAx>
        <c:axId val="161894248"/>
        <c:scaling>
          <c:orientation val="minMax"/>
        </c:scaling>
        <c:delete val="1"/>
        <c:axPos val="t"/>
        <c:numFmt formatCode="0%" sourceLinked="1"/>
        <c:majorTickMark val="none"/>
        <c:minorTickMark val="none"/>
        <c:tickLblPos val="nextTo"/>
        <c:crossAx val="161893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52947892363091E-2"/>
          <c:y val="2.7870220161310837E-2"/>
          <c:w val="0.83840351463680118"/>
          <c:h val="0.94878086149838103"/>
        </c:manualLayout>
      </c:layout>
      <c:scatterChart>
        <c:scatterStyle val="lineMarker"/>
        <c:varyColors val="0"/>
        <c:ser>
          <c:idx val="0"/>
          <c:order val="0"/>
          <c:tx>
            <c:strRef>
              <c:f>Sheet1!$B$1</c:f>
              <c:strCache>
                <c:ptCount val="1"/>
                <c:pt idx="0">
                  <c:v>Y-Values</c:v>
                </c:pt>
              </c:strCache>
            </c:strRef>
          </c:tx>
          <c:spPr>
            <a:ln w="19050" cap="rnd">
              <a:solidFill>
                <a:srgbClr val="A7A8AA"/>
              </a:solidFill>
              <a:round/>
            </a:ln>
            <a:effectLst/>
          </c:spPr>
          <c:marker>
            <c:symbol val="circle"/>
            <c:size val="5"/>
            <c:spPr>
              <a:solidFill>
                <a:srgbClr val="E37222"/>
              </a:solidFill>
              <a:ln w="19050">
                <a:solidFill>
                  <a:srgbClr val="E37222"/>
                </a:solidFill>
              </a:ln>
              <a:effectLst/>
            </c:spPr>
          </c:marker>
          <c:xVal>
            <c:numRef>
              <c:f>Sheet1!$A$2:$A$12</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xVal>
          <c:yVal>
            <c:numRef>
              <c:f>Sheet1!$B$2:$B$12</c:f>
              <c:numCache>
                <c:formatCode>0.00</c:formatCode>
                <c:ptCount val="11"/>
                <c:pt idx="0">
                  <c:v>1.8666666666666667</c:v>
                </c:pt>
                <c:pt idx="1">
                  <c:v>1.7400000000000002</c:v>
                </c:pt>
                <c:pt idx="2">
                  <c:v>1.6866666666666665</c:v>
                </c:pt>
                <c:pt idx="3">
                  <c:v>1.4733333333333332</c:v>
                </c:pt>
                <c:pt idx="4">
                  <c:v>0.6333333333333333</c:v>
                </c:pt>
                <c:pt idx="5">
                  <c:v>0.56666666666666665</c:v>
                </c:pt>
                <c:pt idx="6">
                  <c:v>0.53333333333333333</c:v>
                </c:pt>
                <c:pt idx="7">
                  <c:v>0.44666666666666671</c:v>
                </c:pt>
                <c:pt idx="8">
                  <c:v>0.43333333333333329</c:v>
                </c:pt>
                <c:pt idx="9">
                  <c:v>0.37333333333333335</c:v>
                </c:pt>
                <c:pt idx="10">
                  <c:v>0.2466666666666667</c:v>
                </c:pt>
              </c:numCache>
            </c:numRef>
          </c:yVal>
          <c:smooth val="0"/>
        </c:ser>
        <c:dLbls>
          <c:showLegendKey val="0"/>
          <c:showVal val="0"/>
          <c:showCatName val="0"/>
          <c:showSerName val="0"/>
          <c:showPercent val="0"/>
          <c:showBubbleSize val="0"/>
        </c:dLbls>
        <c:axId val="309422576"/>
        <c:axId val="309422968"/>
      </c:scatterChart>
      <c:valAx>
        <c:axId val="309422576"/>
        <c:scaling>
          <c:orientation val="minMax"/>
        </c:scaling>
        <c:delete val="1"/>
        <c:axPos val="b"/>
        <c:numFmt formatCode="General" sourceLinked="1"/>
        <c:majorTickMark val="none"/>
        <c:minorTickMark val="none"/>
        <c:tickLblPos val="nextTo"/>
        <c:crossAx val="309422968"/>
        <c:crosses val="autoZero"/>
        <c:crossBetween val="midCat"/>
      </c:valAx>
      <c:valAx>
        <c:axId val="309422968"/>
        <c:scaling>
          <c:orientation val="minMax"/>
        </c:scaling>
        <c:delete val="1"/>
        <c:axPos val="l"/>
        <c:numFmt formatCode="0.00" sourceLinked="1"/>
        <c:majorTickMark val="none"/>
        <c:minorTickMark val="none"/>
        <c:tickLblPos val="nextTo"/>
        <c:crossAx val="3094225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Q_NoValue!$B$26:$B$37</c:f>
              <c:strCache>
                <c:ptCount val="12"/>
                <c:pt idx="0">
                  <c:v>Digital HD movie rentals</c:v>
                </c:pt>
                <c:pt idx="1">
                  <c:v>Data Backup Software with 1TB of Cloud Storage</c:v>
                </c:pt>
                <c:pt idx="2">
                  <c:v>20% Added to Trade-In Value of Your Device(s)</c:v>
                </c:pt>
                <c:pt idx="3">
                  <c:v>In-Home Installation &amp; Support</c:v>
                </c:pt>
                <c:pt idx="4">
                  <c:v>Data Recovery Discount for Lost Files / Hard Drive Failures</c:v>
                </c:pt>
                <c:pt idx="5">
                  <c:v>Discount on Additional In-Home Services Above Entitled Amount</c:v>
                </c:pt>
                <c:pt idx="6">
                  <c:v>Internet Security / Virus Protection</c:v>
                </c:pt>
                <c:pt idx="7">
                  <c:v>Geek Squad Protection Plan Special Pricing</c:v>
                </c:pt>
                <c:pt idx="8">
                  <c:v>Whole Home Coverage</c:v>
                </c:pt>
                <c:pt idx="9">
                  <c:v>20% off Discount on Hardware Repairs for Tablets and Computers</c:v>
                </c:pt>
                <c:pt idx="10">
                  <c:v>In-Store / Online Support</c:v>
                </c:pt>
                <c:pt idx="11">
                  <c:v>None.  All the benefits are valuable to me</c:v>
                </c:pt>
              </c:strCache>
            </c:strRef>
          </c:cat>
          <c:val>
            <c:numRef>
              <c:f>Q_NoValue!$C$26:$C$37</c:f>
              <c:numCache>
                <c:formatCode>0%</c:formatCode>
                <c:ptCount val="12"/>
                <c:pt idx="0">
                  <c:v>0.30666666666666664</c:v>
                </c:pt>
                <c:pt idx="1">
                  <c:v>0.2</c:v>
                </c:pt>
                <c:pt idx="2">
                  <c:v>0.14666666666666667</c:v>
                </c:pt>
                <c:pt idx="3">
                  <c:v>0.13333333333333333</c:v>
                </c:pt>
                <c:pt idx="4">
                  <c:v>0.12</c:v>
                </c:pt>
                <c:pt idx="5">
                  <c:v>0.11333333333333333</c:v>
                </c:pt>
                <c:pt idx="6">
                  <c:v>0.1</c:v>
                </c:pt>
                <c:pt idx="7">
                  <c:v>7.3333333333333334E-2</c:v>
                </c:pt>
                <c:pt idx="8">
                  <c:v>6.6666666666666666E-2</c:v>
                </c:pt>
                <c:pt idx="9">
                  <c:v>6.6666666666666666E-2</c:v>
                </c:pt>
                <c:pt idx="10">
                  <c:v>0.06</c:v>
                </c:pt>
                <c:pt idx="11">
                  <c:v>0.43333333333333335</c:v>
                </c:pt>
              </c:numCache>
            </c:numRef>
          </c:val>
        </c:ser>
        <c:dLbls>
          <c:showLegendKey val="0"/>
          <c:showVal val="0"/>
          <c:showCatName val="0"/>
          <c:showSerName val="0"/>
          <c:showPercent val="0"/>
          <c:showBubbleSize val="0"/>
        </c:dLbls>
        <c:gapWidth val="80"/>
        <c:axId val="161480704"/>
        <c:axId val="161481096"/>
      </c:barChart>
      <c:catAx>
        <c:axId val="16148070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161481096"/>
        <c:crosses val="autoZero"/>
        <c:auto val="1"/>
        <c:lblAlgn val="ctr"/>
        <c:lblOffset val="100"/>
        <c:noMultiLvlLbl val="0"/>
      </c:catAx>
      <c:valAx>
        <c:axId val="161481096"/>
        <c:scaling>
          <c:orientation val="minMax"/>
          <c:max val="0.60000000000000009"/>
        </c:scaling>
        <c:delete val="1"/>
        <c:axPos val="t"/>
        <c:numFmt formatCode="0%" sourceLinked="1"/>
        <c:majorTickMark val="none"/>
        <c:minorTickMark val="none"/>
        <c:tickLblPos val="nextTo"/>
        <c:crossAx val="161480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Q_Awareness!$B$30:$B$41</c:f>
              <c:strCache>
                <c:ptCount val="12"/>
                <c:pt idx="0">
                  <c:v>In-Store / Online Support</c:v>
                </c:pt>
                <c:pt idx="1">
                  <c:v>Whole Home Coverage</c:v>
                </c:pt>
                <c:pt idx="2">
                  <c:v>Internet Security / Virus Protection</c:v>
                </c:pt>
                <c:pt idx="3">
                  <c:v>In-Home Installation &amp; Support</c:v>
                </c:pt>
                <c:pt idx="4">
                  <c:v>Digital HD movie rentals</c:v>
                </c:pt>
                <c:pt idx="5">
                  <c:v>Geek Squad Protection Plan Special Pricing</c:v>
                </c:pt>
                <c:pt idx="6">
                  <c:v>Data Backup Software with 1TB of Cloud Storage</c:v>
                </c:pt>
                <c:pt idx="7">
                  <c:v>20% off Discount on Hardware Repairs for Tablets and Computers</c:v>
                </c:pt>
                <c:pt idx="8">
                  <c:v>Data Recovery Discount for Lost Files / Hard Drive Failures</c:v>
                </c:pt>
                <c:pt idx="9">
                  <c:v>Discount on Additional In-Home Services Above Entitled Amount</c:v>
                </c:pt>
                <c:pt idx="10">
                  <c:v>20% Added to Trade-In Value of Your Device(s)</c:v>
                </c:pt>
                <c:pt idx="11">
                  <c:v>None of the above</c:v>
                </c:pt>
              </c:strCache>
            </c:strRef>
          </c:cat>
          <c:val>
            <c:numRef>
              <c:f>Q_Awareness!$C$30:$C$41</c:f>
              <c:numCache>
                <c:formatCode>0%</c:formatCode>
                <c:ptCount val="12"/>
                <c:pt idx="0">
                  <c:v>0.65333333333333332</c:v>
                </c:pt>
                <c:pt idx="1">
                  <c:v>0.57333333333333336</c:v>
                </c:pt>
                <c:pt idx="2">
                  <c:v>0.56000000000000005</c:v>
                </c:pt>
                <c:pt idx="3">
                  <c:v>0.51333333333333331</c:v>
                </c:pt>
                <c:pt idx="4">
                  <c:v>0.44</c:v>
                </c:pt>
                <c:pt idx="5">
                  <c:v>0.28666666666666668</c:v>
                </c:pt>
                <c:pt idx="6">
                  <c:v>0.26</c:v>
                </c:pt>
                <c:pt idx="7">
                  <c:v>0.25333333333333335</c:v>
                </c:pt>
                <c:pt idx="8">
                  <c:v>0.24</c:v>
                </c:pt>
                <c:pt idx="9">
                  <c:v>0.18</c:v>
                </c:pt>
                <c:pt idx="10">
                  <c:v>0.14666666666666667</c:v>
                </c:pt>
                <c:pt idx="11">
                  <c:v>0.12</c:v>
                </c:pt>
              </c:numCache>
            </c:numRef>
          </c:val>
        </c:ser>
        <c:dLbls>
          <c:showLegendKey val="0"/>
          <c:showVal val="0"/>
          <c:showCatName val="0"/>
          <c:showSerName val="0"/>
          <c:showPercent val="0"/>
          <c:showBubbleSize val="0"/>
        </c:dLbls>
        <c:gapWidth val="80"/>
        <c:axId val="161482272"/>
        <c:axId val="161482664"/>
      </c:barChart>
      <c:catAx>
        <c:axId val="1614822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for Best Buy" panose="020B0503020202020204" pitchFamily="34" charset="0"/>
                <a:ea typeface="+mn-ea"/>
                <a:cs typeface="+mn-cs"/>
              </a:defRPr>
            </a:pPr>
            <a:endParaRPr lang="en-US"/>
          </a:p>
        </c:txPr>
        <c:crossAx val="161482664"/>
        <c:crosses val="autoZero"/>
        <c:auto val="1"/>
        <c:lblAlgn val="ctr"/>
        <c:lblOffset val="100"/>
        <c:noMultiLvlLbl val="0"/>
      </c:catAx>
      <c:valAx>
        <c:axId val="161482664"/>
        <c:scaling>
          <c:orientation val="minMax"/>
          <c:max val="0.8"/>
        </c:scaling>
        <c:delete val="1"/>
        <c:axPos val="t"/>
        <c:numFmt formatCode="0%" sourceLinked="1"/>
        <c:majorTickMark val="none"/>
        <c:minorTickMark val="none"/>
        <c:tickLblPos val="nextTo"/>
        <c:crossAx val="161482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Q_Communication!$I$24</c:f>
              <c:strCache>
                <c:ptCount val="1"/>
                <c:pt idx="0">
                  <c:v>0 - 6</c:v>
                </c:pt>
              </c:strCache>
            </c:strRef>
          </c:tx>
          <c:spPr>
            <a:solidFill>
              <a:schemeClr val="accent1"/>
            </a:solidFill>
            <a:ln>
              <a:noFill/>
            </a:ln>
            <a:effectLst/>
          </c:spPr>
          <c:invertIfNegative val="0"/>
          <c:dPt>
            <c:idx val="0"/>
            <c:invertIfNegative val="0"/>
            <c:bubble3D val="0"/>
            <c:spPr>
              <a:solidFill>
                <a:schemeClr val="tx1"/>
              </a:solidFill>
              <a:ln>
                <a:noFill/>
              </a:ln>
              <a:effectLst/>
            </c:spPr>
          </c:dPt>
          <c:dLbls>
            <c:dLbl>
              <c:idx val="0"/>
              <c:layout/>
              <c:tx>
                <c:rich>
                  <a:bodyPr/>
                  <a:lstStyle/>
                  <a:p>
                    <a:fld id="{ADA979D8-32B6-48B9-80EA-54E4F66A4301}" type="VALUE">
                      <a:rPr lang="en-US" sz="1000" b="0" smtClean="0">
                        <a:latin typeface="Avenir Next for Best Buy" panose="020B0503020202020204" pitchFamily="34" charset="0"/>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Q_Communication!$J$24</c:f>
              <c:numCache>
                <c:formatCode>0%</c:formatCode>
                <c:ptCount val="1"/>
                <c:pt idx="0">
                  <c:v>0.34246575342465746</c:v>
                </c:pt>
              </c:numCache>
            </c:numRef>
          </c:val>
        </c:ser>
        <c:ser>
          <c:idx val="1"/>
          <c:order val="1"/>
          <c:tx>
            <c:strRef>
              <c:f>Q_Communication!$I$25</c:f>
              <c:strCache>
                <c:ptCount val="1"/>
                <c:pt idx="0">
                  <c:v>7 - 8</c:v>
                </c:pt>
              </c:strCache>
            </c:strRef>
          </c:tx>
          <c:spPr>
            <a:solidFill>
              <a:srgbClr val="A7A8AA"/>
            </a:solidFill>
            <a:ln>
              <a:noFill/>
            </a:ln>
            <a:effectLst/>
          </c:spPr>
          <c:invertIfNegative val="0"/>
          <c:dLbls>
            <c:dLbl>
              <c:idx val="0"/>
              <c:layout/>
              <c:tx>
                <c:rich>
                  <a:bodyPr/>
                  <a:lstStyle/>
                  <a:p>
                    <a:fld id="{2D414D20-EDC8-4219-8E9E-50CFA4B5D96B}" type="VALUE">
                      <a:rPr lang="en-US" sz="1000" b="0" smtClean="0">
                        <a:solidFill>
                          <a:schemeClr val="bg1"/>
                        </a:solidFill>
                        <a:latin typeface="Avenir Next for Best Buy" panose="020B0503020202020204" pitchFamily="34" charset="0"/>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Q_Communication!$J$25</c:f>
              <c:numCache>
                <c:formatCode>0%</c:formatCode>
                <c:ptCount val="1"/>
                <c:pt idx="0">
                  <c:v>0.26027397260273971</c:v>
                </c:pt>
              </c:numCache>
            </c:numRef>
          </c:val>
        </c:ser>
        <c:ser>
          <c:idx val="2"/>
          <c:order val="2"/>
          <c:tx>
            <c:strRef>
              <c:f>Q_Communication!$I$26</c:f>
              <c:strCache>
                <c:ptCount val="1"/>
                <c:pt idx="0">
                  <c:v>9 - 10</c:v>
                </c:pt>
              </c:strCache>
            </c:strRef>
          </c:tx>
          <c:spPr>
            <a:solidFill>
              <a:srgbClr val="E37222"/>
            </a:solidFill>
            <a:ln>
              <a:noFill/>
            </a:ln>
            <a:effectLst/>
          </c:spPr>
          <c:invertIfNegative val="0"/>
          <c:dLbls>
            <c:dLbl>
              <c:idx val="0"/>
              <c:layout/>
              <c:tx>
                <c:rich>
                  <a:bodyPr/>
                  <a:lstStyle/>
                  <a:p>
                    <a:fld id="{81CE62DA-D516-419C-9E0C-0666FF82E3E9}" type="VALUE">
                      <a:rPr lang="en-US" sz="1000" b="0" smtClean="0">
                        <a:solidFill>
                          <a:schemeClr val="bg1"/>
                        </a:solidFill>
                        <a:latin typeface="Avenir Next for Best Buy" panose="020B0503020202020204" pitchFamily="34" charset="0"/>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Q_Communication!$J$26</c:f>
              <c:numCache>
                <c:formatCode>0%</c:formatCode>
                <c:ptCount val="1"/>
                <c:pt idx="0">
                  <c:v>0.39726027397260272</c:v>
                </c:pt>
              </c:numCache>
            </c:numRef>
          </c:val>
        </c:ser>
        <c:dLbls>
          <c:showLegendKey val="0"/>
          <c:showVal val="0"/>
          <c:showCatName val="0"/>
          <c:showSerName val="0"/>
          <c:showPercent val="0"/>
          <c:showBubbleSize val="0"/>
        </c:dLbls>
        <c:gapWidth val="150"/>
        <c:overlap val="100"/>
        <c:axId val="309424144"/>
        <c:axId val="309424536"/>
      </c:barChart>
      <c:catAx>
        <c:axId val="309424144"/>
        <c:scaling>
          <c:orientation val="minMax"/>
        </c:scaling>
        <c:delete val="1"/>
        <c:axPos val="b"/>
        <c:numFmt formatCode="General" sourceLinked="1"/>
        <c:majorTickMark val="none"/>
        <c:minorTickMark val="none"/>
        <c:tickLblPos val="nextTo"/>
        <c:crossAx val="309424536"/>
        <c:crosses val="autoZero"/>
        <c:auto val="1"/>
        <c:lblAlgn val="ctr"/>
        <c:lblOffset val="100"/>
        <c:noMultiLvlLbl val="0"/>
      </c:catAx>
      <c:valAx>
        <c:axId val="309424536"/>
        <c:scaling>
          <c:orientation val="minMax"/>
          <c:max val="1"/>
        </c:scaling>
        <c:delete val="1"/>
        <c:axPos val="l"/>
        <c:numFmt formatCode="0%" sourceLinked="1"/>
        <c:majorTickMark val="none"/>
        <c:minorTickMark val="none"/>
        <c:tickLblPos val="nextTo"/>
        <c:crossAx val="30942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Q_Communication!$I$42</c:f>
              <c:strCache>
                <c:ptCount val="1"/>
                <c:pt idx="0">
                  <c:v>0 - 6</c:v>
                </c:pt>
              </c:strCache>
            </c:strRef>
          </c:tx>
          <c:spPr>
            <a:solidFill>
              <a:schemeClr val="tx1"/>
            </a:solidFill>
            <a:ln>
              <a:noFill/>
            </a:ln>
            <a:effectLst/>
          </c:spPr>
          <c:invertIfNegative val="0"/>
          <c:dLbls>
            <c:dLbl>
              <c:idx val="0"/>
              <c:layout/>
              <c:tx>
                <c:rich>
                  <a:bodyPr/>
                  <a:lstStyle/>
                  <a:p>
                    <a:fld id="{473EFAB6-4DA7-4198-96C3-E517C68DE85E}" type="VALUE">
                      <a:rPr lang="en-US" sz="1000">
                        <a:solidFill>
                          <a:schemeClr val="bg1"/>
                        </a:solidFill>
                        <a:latin typeface="Avenir Next for Best Buy" panose="020B0503020202020204" pitchFamily="34" charset="0"/>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Q_Communication!$J$42</c:f>
              <c:numCache>
                <c:formatCode>0%</c:formatCode>
                <c:ptCount val="1"/>
                <c:pt idx="0">
                  <c:v>0.36764705882352944</c:v>
                </c:pt>
              </c:numCache>
            </c:numRef>
          </c:val>
        </c:ser>
        <c:ser>
          <c:idx val="1"/>
          <c:order val="1"/>
          <c:tx>
            <c:strRef>
              <c:f>Q_Communication!$I$43</c:f>
              <c:strCache>
                <c:ptCount val="1"/>
                <c:pt idx="0">
                  <c:v>7 - 8</c:v>
                </c:pt>
              </c:strCache>
            </c:strRef>
          </c:tx>
          <c:spPr>
            <a:solidFill>
              <a:srgbClr val="A7A8A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Q_Communication!$J$43</c:f>
              <c:numCache>
                <c:formatCode>0%</c:formatCode>
                <c:ptCount val="1"/>
                <c:pt idx="0">
                  <c:v>0.23529411764705882</c:v>
                </c:pt>
              </c:numCache>
            </c:numRef>
          </c:val>
        </c:ser>
        <c:ser>
          <c:idx val="2"/>
          <c:order val="2"/>
          <c:tx>
            <c:strRef>
              <c:f>Q_Communication!$I$44</c:f>
              <c:strCache>
                <c:ptCount val="1"/>
                <c:pt idx="0">
                  <c:v>9 - 10</c:v>
                </c:pt>
              </c:strCache>
            </c:strRef>
          </c:tx>
          <c:spPr>
            <a:solidFill>
              <a:srgbClr val="E3722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venir Next for Best Buy"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Q_Communication!$J$44</c:f>
              <c:numCache>
                <c:formatCode>0%</c:formatCode>
                <c:ptCount val="1"/>
                <c:pt idx="0">
                  <c:v>0.3970588235294118</c:v>
                </c:pt>
              </c:numCache>
            </c:numRef>
          </c:val>
        </c:ser>
        <c:dLbls>
          <c:showLegendKey val="0"/>
          <c:showVal val="0"/>
          <c:showCatName val="0"/>
          <c:showSerName val="0"/>
          <c:showPercent val="0"/>
          <c:showBubbleSize val="0"/>
        </c:dLbls>
        <c:gapWidth val="150"/>
        <c:overlap val="100"/>
        <c:axId val="309425320"/>
        <c:axId val="309425712"/>
      </c:barChart>
      <c:catAx>
        <c:axId val="309425320"/>
        <c:scaling>
          <c:orientation val="minMax"/>
        </c:scaling>
        <c:delete val="1"/>
        <c:axPos val="b"/>
        <c:numFmt formatCode="General" sourceLinked="1"/>
        <c:majorTickMark val="none"/>
        <c:minorTickMark val="none"/>
        <c:tickLblPos val="nextTo"/>
        <c:crossAx val="309425712"/>
        <c:crosses val="autoZero"/>
        <c:auto val="1"/>
        <c:lblAlgn val="ctr"/>
        <c:lblOffset val="100"/>
        <c:noMultiLvlLbl val="0"/>
      </c:catAx>
      <c:valAx>
        <c:axId val="309425712"/>
        <c:scaling>
          <c:orientation val="minMax"/>
          <c:max val="1"/>
        </c:scaling>
        <c:delete val="1"/>
        <c:axPos val="l"/>
        <c:numFmt formatCode="0%" sourceLinked="1"/>
        <c:majorTickMark val="none"/>
        <c:minorTickMark val="none"/>
        <c:tickLblPos val="nextTo"/>
        <c:crossAx val="309425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54D0F84-EA00-4353-A3D1-AB0B2416AB52}" type="datetimeFigureOut">
              <a:rPr lang="en-US" smtClean="0"/>
              <a:t>11/28/2016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2D9D5E2-E5D8-4FAA-8D34-F42CF16BE57A}" type="slidenum">
              <a:rPr lang="en-US" smtClean="0"/>
              <a:t>‹#›</a:t>
            </a:fld>
            <a:endParaRPr lang="en-US"/>
          </a:p>
        </p:txBody>
      </p:sp>
    </p:spTree>
    <p:extLst>
      <p:ext uri="{BB962C8B-B14F-4D97-AF65-F5344CB8AC3E}">
        <p14:creationId xmlns:p14="http://schemas.microsoft.com/office/powerpoint/2010/main" val="1897966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20C3E45-9A6E-4C42-A8A4-FC6E8BFFF4E2}" type="datetimeFigureOut">
              <a:rPr lang="en-US" smtClean="0"/>
              <a:t>11/28/2016</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0937DC4-0393-422D-A337-BBB6CA884568}" type="slidenum">
              <a:rPr lang="en-US" smtClean="0"/>
              <a:t>‹#›</a:t>
            </a:fld>
            <a:endParaRPr lang="en-US" dirty="0"/>
          </a:p>
        </p:txBody>
      </p:sp>
    </p:spTree>
    <p:extLst>
      <p:ext uri="{BB962C8B-B14F-4D97-AF65-F5344CB8AC3E}">
        <p14:creationId xmlns:p14="http://schemas.microsoft.com/office/powerpoint/2010/main" val="278553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937DC4-0393-422D-A337-BBB6CA884568}" type="slidenum">
              <a:rPr lang="en-US" smtClean="0"/>
              <a:t>1</a:t>
            </a:fld>
            <a:endParaRPr lang="en-US" dirty="0"/>
          </a:p>
        </p:txBody>
      </p:sp>
    </p:spTree>
    <p:extLst>
      <p:ext uri="{BB962C8B-B14F-4D97-AF65-F5344CB8AC3E}">
        <p14:creationId xmlns:p14="http://schemas.microsoft.com/office/powerpoint/2010/main" val="3229665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3196" y="2738889"/>
            <a:ext cx="6858000" cy="1865768"/>
          </a:xfrm>
          <a:ln>
            <a:noFill/>
          </a:ln>
        </p:spPr>
        <p:txBody>
          <a:bodyPr anchor="t">
            <a:normAutofit/>
          </a:bodyPr>
          <a:lstStyle>
            <a:lvl1pPr algn="l">
              <a:defRPr sz="4400" b="1" baseline="0">
                <a:latin typeface="Avenir Next for Best Buy" panose="020B0503020202020204" pitchFamily="34" charset="0"/>
              </a:defRPr>
            </a:lvl1pPr>
          </a:lstStyle>
          <a:p>
            <a:r>
              <a:rPr lang="en-US" dirty="0" smtClean="0"/>
              <a:t>GEEK SQUAD</a:t>
            </a:r>
            <a:br>
              <a:rPr lang="en-US" dirty="0" smtClean="0"/>
            </a:br>
            <a:r>
              <a:rPr lang="en-US" dirty="0" smtClean="0"/>
              <a:t>HEADER</a:t>
            </a:r>
            <a:br>
              <a:rPr lang="en-US" dirty="0" smtClean="0"/>
            </a:br>
            <a:r>
              <a:rPr lang="en-US" b="0" dirty="0" smtClean="0"/>
              <a:t>DATE</a:t>
            </a:r>
            <a:endParaRPr lang="en-US" dirty="0"/>
          </a:p>
        </p:txBody>
      </p:sp>
      <p:sp>
        <p:nvSpPr>
          <p:cNvPr id="11" name="Text Placeholder 10"/>
          <p:cNvSpPr>
            <a:spLocks noGrp="1"/>
          </p:cNvSpPr>
          <p:nvPr>
            <p:ph type="body" sz="quarter" idx="13" hasCustomPrompt="1"/>
          </p:nvPr>
        </p:nvSpPr>
        <p:spPr>
          <a:xfrm>
            <a:off x="1052513" y="4563836"/>
            <a:ext cx="6638925" cy="490538"/>
          </a:xfrm>
        </p:spPr>
        <p:txBody>
          <a:bodyPr/>
          <a:lstStyle>
            <a:lvl1pPr marL="0" indent="0">
              <a:buNone/>
              <a:defRPr baseline="0"/>
            </a:lvl1pPr>
            <a:lvl2pPr marL="457200" indent="0">
              <a:buNone/>
              <a:defRPr/>
            </a:lvl2pPr>
            <a:lvl4pPr marL="1371600" indent="0">
              <a:buNone/>
              <a:defRPr/>
            </a:lvl4pPr>
          </a:lstStyle>
          <a:p>
            <a:pPr lvl="0"/>
            <a:r>
              <a:rPr lang="en-US" dirty="0" smtClean="0"/>
              <a:t>TITLE GOES HERE</a:t>
            </a:r>
            <a:endParaRPr lang="en-US" dirty="0"/>
          </a:p>
        </p:txBody>
      </p:sp>
      <p:sp>
        <p:nvSpPr>
          <p:cNvPr id="12" name="Footer Placeholder 4"/>
          <p:cNvSpPr>
            <a:spLocks noGrp="1"/>
          </p:cNvSpPr>
          <p:nvPr>
            <p:ph type="ftr" sz="quarter" idx="3"/>
          </p:nvPr>
        </p:nvSpPr>
        <p:spPr>
          <a:xfrm>
            <a:off x="628650" y="6429604"/>
            <a:ext cx="5829300" cy="291872"/>
          </a:xfrm>
          <a:prstGeom prst="rect">
            <a:avLst/>
          </a:prstGeom>
        </p:spPr>
        <p:txBody>
          <a:bodyPr vert="horz" lIns="91440" tIns="45720" rIns="91440" bIns="45720" rtlCol="0" anchor="ctr"/>
          <a:lstStyle>
            <a:lvl1pPr algn="ctr">
              <a:defRPr sz="700">
                <a:solidFill>
                  <a:schemeClr val="tx1"/>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96167" y="1905763"/>
            <a:ext cx="949020" cy="615914"/>
          </a:xfrm>
          <a:prstGeom prst="rect">
            <a:avLst/>
          </a:prstGeom>
        </p:spPr>
      </p:pic>
      <p:sp>
        <p:nvSpPr>
          <p:cNvPr id="13" name="Slide Number Placeholder 5"/>
          <p:cNvSpPr>
            <a:spLocks noGrp="1"/>
          </p:cNvSpPr>
          <p:nvPr>
            <p:ph type="sldNum" sz="quarter" idx="4"/>
          </p:nvPr>
        </p:nvSpPr>
        <p:spPr>
          <a:xfrm>
            <a:off x="6457950" y="6429604"/>
            <a:ext cx="2057400" cy="291872"/>
          </a:xfrm>
          <a:prstGeom prst="rect">
            <a:avLst/>
          </a:prstGeom>
        </p:spPr>
        <p:txBody>
          <a:bodyPr vert="horz" lIns="91440" tIns="45720" rIns="91440" bIns="45720" rtlCol="0" anchor="ctr"/>
          <a:lstStyle>
            <a:lvl1pPr algn="r">
              <a:defRPr sz="1000">
                <a:solidFill>
                  <a:schemeClr val="tx1">
                    <a:tint val="75000"/>
                  </a:schemeClr>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5" name="Straight Connector 14"/>
          <p:cNvCxnSpPr/>
          <p:nvPr userDrawn="1"/>
        </p:nvCxnSpPr>
        <p:spPr>
          <a:xfrm flipH="1">
            <a:off x="628650" y="6429604"/>
            <a:ext cx="788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955347" y="2040953"/>
            <a:ext cx="4082" cy="403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6" y="1871910"/>
            <a:ext cx="915768" cy="683621"/>
          </a:xfrm>
          <a:prstGeom prst="rect">
            <a:avLst/>
          </a:prstGeom>
        </p:spPr>
      </p:pic>
    </p:spTree>
    <p:extLst>
      <p:ext uri="{BB962C8B-B14F-4D97-AF65-F5344CB8AC3E}">
        <p14:creationId xmlns:p14="http://schemas.microsoft.com/office/powerpoint/2010/main" val="11916604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9"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0" name="Straight Connector 9"/>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3161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9"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0" name="Straight Connector 9"/>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211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596993" y="110673"/>
            <a:ext cx="40005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fld id="{7A69D58D-3B49-485D-8D3C-7E33DFA96681}" type="slidenum">
              <a:rPr lang="en-US" smtClean="0"/>
              <a:pPr/>
              <a:t>‹#›</a:t>
            </a:fld>
            <a:endParaRPr lang="en-US" dirty="0"/>
          </a:p>
        </p:txBody>
      </p:sp>
    </p:spTree>
    <p:extLst>
      <p:ext uri="{BB962C8B-B14F-4D97-AF65-F5344CB8AC3E}">
        <p14:creationId xmlns:p14="http://schemas.microsoft.com/office/powerpoint/2010/main" val="171335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69D58D-3B49-485D-8D3C-7E33DFA96681}" type="slidenum">
              <a:rPr lang="en-US" smtClean="0"/>
              <a:pPr/>
              <a:t>‹#›</a:t>
            </a:fld>
            <a:endParaRPr lang="en-US" dirty="0"/>
          </a:p>
        </p:txBody>
      </p:sp>
      <p:cxnSp>
        <p:nvCxnSpPr>
          <p:cNvPr id="4" name="Straight Connector 3"/>
          <p:cNvCxnSpPr/>
          <p:nvPr userDrawn="1"/>
        </p:nvCxnSpPr>
        <p:spPr>
          <a:xfrm>
            <a:off x="261852" y="2707820"/>
            <a:ext cx="8424949" cy="0"/>
          </a:xfrm>
          <a:prstGeom prst="line">
            <a:avLst/>
          </a:prstGeom>
          <a:ln>
            <a:solidFill>
              <a:srgbClr val="FFF200"/>
            </a:solidFill>
          </a:ln>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1" hasCustomPrompt="1"/>
          </p:nvPr>
        </p:nvSpPr>
        <p:spPr>
          <a:xfrm>
            <a:off x="1780041" y="1968049"/>
            <a:ext cx="5583918" cy="823913"/>
          </a:xfrm>
          <a:prstGeom prst="rect">
            <a:avLst/>
          </a:prstGeom>
        </p:spPr>
        <p:txBody>
          <a:bodyPr anchor="ctr"/>
          <a:lstStyle>
            <a:lvl1pPr marL="0" indent="0" algn="ctr">
              <a:buNone/>
              <a:defRPr sz="2700" b="1" baseline="0">
                <a:solidFill>
                  <a:srgbClr val="003B64"/>
                </a:solidFill>
                <a:latin typeface="Avenir Next for Best Buy" panose="020B0503020202020204" pitchFamily="34" charset="0"/>
              </a:defRPr>
            </a:lvl1pPr>
          </a:lstStyle>
          <a:p>
            <a:pPr lvl="0"/>
            <a:r>
              <a:rPr lang="en-US" dirty="0"/>
              <a:t>Insert Divider Slide Title</a:t>
            </a:r>
          </a:p>
        </p:txBody>
      </p:sp>
    </p:spTree>
    <p:extLst>
      <p:ext uri="{BB962C8B-B14F-4D97-AF65-F5344CB8AC3E}">
        <p14:creationId xmlns:p14="http://schemas.microsoft.com/office/powerpoint/2010/main" val="148546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596993" y="110673"/>
            <a:ext cx="40005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fld id="{7A69D58D-3B49-485D-8D3C-7E33DFA96681}" type="slidenum">
              <a:rPr lang="en-US" smtClean="0"/>
              <a:pPr/>
              <a:t>‹#›</a:t>
            </a:fld>
            <a:endParaRPr lang="en-US" dirty="0"/>
          </a:p>
        </p:txBody>
      </p:sp>
    </p:spTree>
    <p:extLst>
      <p:ext uri="{BB962C8B-B14F-4D97-AF65-F5344CB8AC3E}">
        <p14:creationId xmlns:p14="http://schemas.microsoft.com/office/powerpoint/2010/main" val="407539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8"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3" name="Straight Connector 12"/>
          <p:cNvCxnSpPr/>
          <p:nvPr userDrawn="1"/>
        </p:nvCxnSpPr>
        <p:spPr>
          <a:xfrm flipH="1">
            <a:off x="628650" y="6429604"/>
            <a:ext cx="78867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5475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11"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2" name="Straight Connector 11"/>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430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12"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3" name="Straight Connector 12"/>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3005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Footer Placeholder 4"/>
          <p:cNvSpPr>
            <a:spLocks noGrp="1"/>
          </p:cNvSpPr>
          <p:nvPr>
            <p:ph type="ftr" sz="quarter" idx="10"/>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14" name="Slide Number Placeholder 5"/>
          <p:cNvSpPr>
            <a:spLocks noGrp="1"/>
          </p:cNvSpPr>
          <p:nvPr>
            <p:ph type="sldNum" sz="quarter" idx="11"/>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5" name="Straight Connector 14"/>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0679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10"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1" name="Straight Connector 10"/>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2965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9"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0" name="Straight Connector 9"/>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9352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12"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3" name="Straight Connector 12"/>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60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Footer Placeholder 4"/>
          <p:cNvSpPr>
            <a:spLocks noGrp="1"/>
          </p:cNvSpPr>
          <p:nvPr>
            <p:ph type="ftr" sz="quarter" idx="3"/>
          </p:nvPr>
        </p:nvSpPr>
        <p:spPr>
          <a:xfrm>
            <a:off x="628650" y="6432698"/>
            <a:ext cx="5829300" cy="288778"/>
          </a:xfrm>
          <a:prstGeom prst="rect">
            <a:avLst/>
          </a:prstGeom>
        </p:spPr>
        <p:txBody>
          <a:bodyPr vert="horz" lIns="91440" tIns="45720" rIns="91440" bIns="45720" rtlCol="0" anchor="ctr"/>
          <a:lstStyle>
            <a:lvl1pPr algn="ctr">
              <a:defRPr sz="700">
                <a:solidFill>
                  <a:schemeClr val="bg2"/>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12" name="Slide Number Placeholder 5"/>
          <p:cNvSpPr>
            <a:spLocks noGrp="1"/>
          </p:cNvSpPr>
          <p:nvPr>
            <p:ph type="sldNum" sz="quarter" idx="4"/>
          </p:nvPr>
        </p:nvSpPr>
        <p:spPr>
          <a:xfrm>
            <a:off x="6457950" y="6432698"/>
            <a:ext cx="2057400" cy="288778"/>
          </a:xfrm>
          <a:prstGeom prst="rect">
            <a:avLst/>
          </a:prstGeom>
        </p:spPr>
        <p:txBody>
          <a:bodyPr vert="horz" lIns="91440" tIns="45720" rIns="91440" bIns="45720" rtlCol="0" anchor="ctr"/>
          <a:lstStyle>
            <a:lvl1pPr algn="r">
              <a:defRPr sz="1000">
                <a:solidFill>
                  <a:schemeClr val="bg2"/>
                </a:solidFill>
                <a:latin typeface="Avenir Next for Best Buy" panose="020B0503020202020204" pitchFamily="34" charset="0"/>
              </a:defRPr>
            </a:lvl1pPr>
          </a:lstStyle>
          <a:p>
            <a:endParaRPr lang="en-US" dirty="0" smtClean="0"/>
          </a:p>
          <a:p>
            <a:r>
              <a:rPr lang="en-US" dirty="0" smtClean="0"/>
              <a:t>PAGE </a:t>
            </a:r>
            <a:fld id="{7A69D58D-3B49-485D-8D3C-7E33DFA96681}" type="slidenum">
              <a:rPr lang="en-US" smtClean="0"/>
              <a:pPr/>
              <a:t>‹#›</a:t>
            </a:fld>
            <a:endParaRPr lang="en-US" dirty="0"/>
          </a:p>
        </p:txBody>
      </p:sp>
      <p:cxnSp>
        <p:nvCxnSpPr>
          <p:cNvPr id="13" name="Straight Connector 12"/>
          <p:cNvCxnSpPr/>
          <p:nvPr userDrawn="1"/>
        </p:nvCxnSpPr>
        <p:spPr>
          <a:xfrm flipV="1">
            <a:off x="628650" y="6413332"/>
            <a:ext cx="7886700" cy="2449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74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28650" y="6356351"/>
            <a:ext cx="5829300" cy="365125"/>
          </a:xfrm>
          <a:prstGeom prst="rect">
            <a:avLst/>
          </a:prstGeom>
        </p:spPr>
        <p:txBody>
          <a:bodyPr vert="horz" lIns="91440" tIns="45720" rIns="91440" bIns="45720" rtlCol="0" anchor="ctr"/>
          <a:lstStyle>
            <a:lvl1pPr algn="ctr">
              <a:defRPr sz="700">
                <a:solidFill>
                  <a:schemeClr val="tx1"/>
                </a:solidFill>
                <a:latin typeface="Avenir Next for Best Buy" panose="020B0503020202020204" pitchFamily="34" charset="0"/>
              </a:defRPr>
            </a:lvl1pPr>
          </a:lstStyle>
          <a:p>
            <a:pPr algn="l"/>
            <a:r>
              <a:rPr lang="en-US" smtClean="0"/>
              <a:t>Prepared by the Consumer Insights Team. Confidential – Best Buy internal use only.  Do not copy, publish, or distribute.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t"/>
          <a:lstStyle>
            <a:lvl1pPr algn="r">
              <a:defRPr sz="1000">
                <a:solidFill>
                  <a:schemeClr val="tx1">
                    <a:tint val="75000"/>
                  </a:schemeClr>
                </a:solidFill>
                <a:latin typeface="Avenir Next for Best Buy" panose="020B0503020202020204" pitchFamily="34" charset="0"/>
              </a:defRPr>
            </a:lvl1pPr>
          </a:lstStyle>
          <a:p>
            <a:fld id="{7A69D58D-3B49-485D-8D3C-7E33DFA96681}" type="slidenum">
              <a:rPr lang="en-US" smtClean="0"/>
              <a:pPr/>
              <a:t>‹#›</a:t>
            </a:fld>
            <a:endParaRPr lang="en-US" dirty="0"/>
          </a:p>
        </p:txBody>
      </p:sp>
    </p:spTree>
    <p:extLst>
      <p:ext uri="{BB962C8B-B14F-4D97-AF65-F5344CB8AC3E}">
        <p14:creationId xmlns:p14="http://schemas.microsoft.com/office/powerpoint/2010/main" val="25197506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61" r:id="rId12"/>
    <p:sldLayoutId id="2147483664" r:id="rId13"/>
    <p:sldLayoutId id="2147483667" r:id="rId14"/>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for Best Buy"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for Best Buy"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for Best Buy"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chart" Target="../charts/chart8.xml"/><Relationship Id="rId7"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image" Target="../media/image6.emf"/><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image" Target="../media/image14.JPG"/><Relationship Id="rId7" Type="http://schemas.openxmlformats.org/officeDocument/2006/relationships/chart" Target="../charts/chart16.xm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chart" Target="../charts/chart15.xml"/><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chart" Target="../charts/char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GEEK SQUAD</a:t>
            </a:r>
            <a:br>
              <a:rPr lang="en-US" dirty="0" smtClean="0"/>
            </a:br>
            <a:r>
              <a:rPr lang="en-US" dirty="0" smtClean="0"/>
              <a:t>HOME MEMBERSHIP</a:t>
            </a:r>
            <a:br>
              <a:rPr lang="en-US" dirty="0" smtClean="0"/>
            </a:br>
            <a:r>
              <a:rPr lang="en-US" b="0" dirty="0" smtClean="0">
                <a:latin typeface="BBY Apex Light" panose="02010600040501010103" pitchFamily="50" charset="0"/>
                <a:ea typeface="BBY Apex Light" panose="02010600040501010103" pitchFamily="50" charset="0"/>
              </a:rPr>
              <a:t>NOV ‘16</a:t>
            </a:r>
            <a:endParaRPr lang="en-US" b="0" dirty="0">
              <a:latin typeface="BBY Apex Light" panose="02010600040501010103" pitchFamily="50" charset="0"/>
              <a:ea typeface="BBY Apex Light" panose="02010600040501010103" pitchFamily="50" charset="0"/>
            </a:endParaRPr>
          </a:p>
        </p:txBody>
      </p:sp>
      <p:sp>
        <p:nvSpPr>
          <p:cNvPr id="4" name="Text Placeholder 3"/>
          <p:cNvSpPr>
            <a:spLocks noGrp="1"/>
          </p:cNvSpPr>
          <p:nvPr>
            <p:ph type="body" sz="quarter" idx="13"/>
          </p:nvPr>
        </p:nvSpPr>
        <p:spPr>
          <a:xfrm>
            <a:off x="1052513" y="4349650"/>
            <a:ext cx="6638925" cy="490538"/>
          </a:xfrm>
        </p:spPr>
        <p:txBody>
          <a:bodyPr>
            <a:normAutofit/>
          </a:bodyPr>
          <a:lstStyle/>
          <a:p>
            <a:r>
              <a:rPr lang="en-US" sz="1800" dirty="0" smtClean="0">
                <a:latin typeface="BBY Apex Light" panose="02010600040501010103" pitchFamily="50" charset="0"/>
                <a:ea typeface="BBY Apex Light" panose="02010600040501010103" pitchFamily="50" charset="0"/>
              </a:rPr>
              <a:t>CLIENT SURVEY</a:t>
            </a:r>
            <a:endParaRPr lang="en-US" sz="1800" dirty="0">
              <a:latin typeface="BBY Apex Light" panose="02010600040501010103" pitchFamily="50" charset="0"/>
              <a:ea typeface="BBY Apex Light" panose="02010600040501010103" pitchFamily="50" charset="0"/>
            </a:endParaRPr>
          </a:p>
        </p:txBody>
      </p:sp>
      <p:sp>
        <p:nvSpPr>
          <p:cNvPr id="6" name="Footer Placeholder 5"/>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7" name="Slide Number Placeholder 6"/>
          <p:cNvSpPr>
            <a:spLocks noGrp="1"/>
          </p:cNvSpPr>
          <p:nvPr>
            <p:ph type="sldNum" sz="quarter" idx="4"/>
          </p:nvPr>
        </p:nvSpPr>
        <p:spPr/>
        <p:txBody>
          <a:bodyPr/>
          <a:lstStyle/>
          <a:p>
            <a:fld id="{7A69D58D-3B49-485D-8D3C-7E33DFA96681}" type="slidenum">
              <a:rPr lang="en-US" smtClean="0"/>
              <a:pPr/>
              <a:t>1</a:t>
            </a:fld>
            <a:endParaRPr lang="en-US" dirty="0"/>
          </a:p>
        </p:txBody>
      </p:sp>
    </p:spTree>
    <p:extLst>
      <p:ext uri="{BB962C8B-B14F-4D97-AF65-F5344CB8AC3E}">
        <p14:creationId xmlns:p14="http://schemas.microsoft.com/office/powerpoint/2010/main" val="334780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10</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Q6. Which </a:t>
            </a:r>
            <a:r>
              <a:rPr lang="en-US" sz="800" dirty="0">
                <a:solidFill>
                  <a:schemeClr val="bg2"/>
                </a:solidFill>
              </a:rPr>
              <a:t>of the following benefits are not of value to you</a:t>
            </a:r>
            <a:r>
              <a:rPr lang="en-US" sz="800" dirty="0" smtClean="0">
                <a:solidFill>
                  <a:schemeClr val="bg2"/>
                </a:solidFill>
              </a:rPr>
              <a:t>? Q7. Why do you say that? </a:t>
            </a:r>
          </a:p>
          <a:p>
            <a:r>
              <a:rPr lang="en-US" sz="800" dirty="0" smtClean="0">
                <a:solidFill>
                  <a:schemeClr val="bg2"/>
                </a:solidFill>
              </a:rPr>
              <a:t>Base: All respondents (n=150)</a:t>
            </a:r>
            <a:endParaRPr lang="en-US" sz="800" dirty="0">
              <a:solidFill>
                <a:schemeClr val="bg2"/>
              </a:solidFill>
            </a:endParaRPr>
          </a:p>
        </p:txBody>
      </p:sp>
      <p:grpSp>
        <p:nvGrpSpPr>
          <p:cNvPr id="3" name="Group 2"/>
          <p:cNvGrpSpPr/>
          <p:nvPr/>
        </p:nvGrpSpPr>
        <p:grpSpPr>
          <a:xfrm>
            <a:off x="77382" y="1738360"/>
            <a:ext cx="9017562" cy="3743029"/>
            <a:chOff x="77382" y="1738360"/>
            <a:chExt cx="9017562" cy="3743029"/>
          </a:xfrm>
        </p:grpSpPr>
        <p:graphicFrame>
          <p:nvGraphicFramePr>
            <p:cNvPr id="8" name="Chart 7"/>
            <p:cNvGraphicFramePr>
              <a:graphicFrameLocks/>
            </p:cNvGraphicFramePr>
            <p:nvPr>
              <p:extLst>
                <p:ext uri="{D42A27DB-BD31-4B8C-83A1-F6EECF244321}">
                  <p14:modId xmlns:p14="http://schemas.microsoft.com/office/powerpoint/2010/main" val="3523703093"/>
                </p:ext>
              </p:extLst>
            </p:nvPr>
          </p:nvGraphicFramePr>
          <p:xfrm>
            <a:off x="77382" y="1895227"/>
            <a:ext cx="8115300" cy="3586162"/>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ular Callout 8"/>
            <p:cNvSpPr/>
            <p:nvPr/>
          </p:nvSpPr>
          <p:spPr>
            <a:xfrm>
              <a:off x="4905292" y="3741572"/>
              <a:ext cx="1673535" cy="260381"/>
            </a:xfrm>
            <a:prstGeom prst="wedgeRectCallout">
              <a:avLst>
                <a:gd name="adj1" fmla="val -56734"/>
                <a:gd name="adj2" fmla="val -2198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Males (16%)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Females (</a:t>
              </a:r>
              <a:r>
                <a:rPr lang="en-US" sz="900" dirty="0">
                  <a:solidFill>
                    <a:srgbClr val="E37222"/>
                  </a:solidFill>
                  <a:latin typeface="Avenir Next for Best Buy" panose="020B0503020202020204" pitchFamily="34" charset="0"/>
                </a:rPr>
                <a:t>5</a:t>
              </a:r>
              <a:r>
                <a:rPr lang="en-US" sz="900" dirty="0" smtClean="0">
                  <a:solidFill>
                    <a:srgbClr val="E37222"/>
                  </a:solidFill>
                  <a:latin typeface="Avenir Next for Best Buy" panose="020B0503020202020204" pitchFamily="34" charset="0"/>
                </a:rPr>
                <a:t>%)</a:t>
              </a:r>
              <a:endParaRPr lang="en-US" sz="900" dirty="0">
                <a:solidFill>
                  <a:srgbClr val="E37222"/>
                </a:solidFill>
                <a:latin typeface="Avenir Next for Best Buy" panose="020B0503020202020204" pitchFamily="34" charset="0"/>
              </a:endParaRPr>
            </a:p>
          </p:txBody>
        </p:sp>
        <p:sp>
          <p:nvSpPr>
            <p:cNvPr id="10" name="Rectangular Callout 9"/>
            <p:cNvSpPr/>
            <p:nvPr/>
          </p:nvSpPr>
          <p:spPr>
            <a:xfrm>
              <a:off x="5555688" y="2406778"/>
              <a:ext cx="1804524" cy="248353"/>
            </a:xfrm>
            <a:prstGeom prst="wedgeRectCallout">
              <a:avLst>
                <a:gd name="adj1" fmla="val -54492"/>
                <a:gd name="adj2" fmla="val -18721"/>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Males (31%)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Females (10%)</a:t>
              </a:r>
              <a:endParaRPr lang="en-US" sz="900" dirty="0">
                <a:solidFill>
                  <a:srgbClr val="E37222"/>
                </a:solidFill>
                <a:latin typeface="Avenir Next for Best Buy" panose="020B0503020202020204" pitchFamily="34" charset="0"/>
              </a:endParaRPr>
            </a:p>
          </p:txBody>
        </p:sp>
        <p:sp>
          <p:nvSpPr>
            <p:cNvPr id="11" name="Rectangular Callout 10"/>
            <p:cNvSpPr/>
            <p:nvPr/>
          </p:nvSpPr>
          <p:spPr>
            <a:xfrm>
              <a:off x="5005836" y="3199172"/>
              <a:ext cx="2235041" cy="248353"/>
            </a:xfrm>
            <a:prstGeom prst="wedgeRectCallout">
              <a:avLst>
                <a:gd name="adj1" fmla="val -53113"/>
                <a:gd name="adj2" fmla="val -2198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Males (19%)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Females (5%)</a:t>
              </a:r>
              <a:endParaRPr lang="en-US" sz="900" dirty="0">
                <a:solidFill>
                  <a:srgbClr val="E37222"/>
                </a:solidFill>
                <a:latin typeface="Avenir Next for Best Buy" panose="020B0503020202020204" pitchFamily="34" charset="0"/>
              </a:endParaRPr>
            </a:p>
          </p:txBody>
        </p:sp>
        <p:sp>
          <p:nvSpPr>
            <p:cNvPr id="12" name="Rectangular Callout 11"/>
            <p:cNvSpPr/>
            <p:nvPr/>
          </p:nvSpPr>
          <p:spPr>
            <a:xfrm>
              <a:off x="6338615" y="2079125"/>
              <a:ext cx="1804524" cy="248353"/>
            </a:xfrm>
            <a:prstGeom prst="wedgeRectCallout">
              <a:avLst>
                <a:gd name="adj1" fmla="val -54492"/>
                <a:gd name="adj2" fmla="val -18721"/>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Males (41%)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Females (23%)</a:t>
              </a:r>
              <a:endParaRPr lang="en-US" sz="900" dirty="0">
                <a:solidFill>
                  <a:srgbClr val="E37222"/>
                </a:solidFill>
                <a:latin typeface="Avenir Next for Best Buy" panose="020B0503020202020204" pitchFamily="34" charset="0"/>
              </a:endParaRPr>
            </a:p>
          </p:txBody>
        </p:sp>
        <p:sp>
          <p:nvSpPr>
            <p:cNvPr id="13" name="Rectangular Callout 12"/>
            <p:cNvSpPr/>
            <p:nvPr/>
          </p:nvSpPr>
          <p:spPr>
            <a:xfrm>
              <a:off x="7290420" y="5113697"/>
              <a:ext cx="1804524" cy="248353"/>
            </a:xfrm>
            <a:prstGeom prst="wedgeRectCallout">
              <a:avLst>
                <a:gd name="adj1" fmla="val -54492"/>
                <a:gd name="adj2" fmla="val -18721"/>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Females (58%)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Males (28%)</a:t>
              </a:r>
              <a:endParaRPr lang="en-US" sz="900" dirty="0">
                <a:solidFill>
                  <a:srgbClr val="E37222"/>
                </a:solidFill>
                <a:latin typeface="Avenir Next for Best Buy" panose="020B0503020202020204" pitchFamily="34" charset="0"/>
              </a:endParaRPr>
            </a:p>
          </p:txBody>
        </p:sp>
        <p:sp>
          <p:nvSpPr>
            <p:cNvPr id="17" name="Rectangular Callout 16"/>
            <p:cNvSpPr/>
            <p:nvPr/>
          </p:nvSpPr>
          <p:spPr>
            <a:xfrm>
              <a:off x="6336063" y="1738360"/>
              <a:ext cx="1807075" cy="314790"/>
            </a:xfrm>
            <a:prstGeom prst="wedgeRectCallout">
              <a:avLst>
                <a:gd name="adj1" fmla="val -55375"/>
                <a:gd name="adj2" fmla="val -3986"/>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Standalone Purchase (41%)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Purchase With Product (23%)</a:t>
              </a:r>
              <a:endParaRPr lang="en-US" sz="900" dirty="0">
                <a:solidFill>
                  <a:srgbClr val="E37222"/>
                </a:solidFill>
                <a:latin typeface="Avenir Next for Best Buy" panose="020B0503020202020204" pitchFamily="34" charset="0"/>
              </a:endParaRPr>
            </a:p>
          </p:txBody>
        </p:sp>
      </p:grpSp>
      <p:sp>
        <p:nvSpPr>
          <p:cNvPr id="15" name="Title 1"/>
          <p:cNvSpPr>
            <a:spLocks noGrp="1"/>
          </p:cNvSpPr>
          <p:nvPr>
            <p:ph type="title"/>
          </p:nvPr>
        </p:nvSpPr>
        <p:spPr>
          <a:xfrm>
            <a:off x="191681" y="751338"/>
            <a:ext cx="8570181" cy="488544"/>
          </a:xfrm>
        </p:spPr>
        <p:txBody>
          <a:bodyPr>
            <a:noAutofit/>
          </a:bodyPr>
          <a:lstStyle/>
          <a:p>
            <a:r>
              <a:rPr lang="en-US" sz="1600" b="0" dirty="0" smtClean="0"/>
              <a:t>While close to half claim to find value in all the benefits, this is most likely due to the typical mindset of consumers wanting to have more rather than less.  </a:t>
            </a:r>
            <a:endParaRPr lang="en-US" sz="1600" dirty="0"/>
          </a:p>
        </p:txBody>
      </p:sp>
      <p:sp>
        <p:nvSpPr>
          <p:cNvPr id="14" name="Title 1"/>
          <p:cNvSpPr txBox="1">
            <a:spLocks/>
          </p:cNvSpPr>
          <p:nvPr/>
        </p:nvSpPr>
        <p:spPr>
          <a:xfrm>
            <a:off x="171769" y="130458"/>
            <a:ext cx="7886700" cy="663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b="0" dirty="0" smtClean="0">
                <a:solidFill>
                  <a:prstClr val="black"/>
                </a:solidFill>
              </a:rPr>
              <a:t>LEAST VALUABLE </a:t>
            </a:r>
            <a:r>
              <a:rPr lang="en-US" dirty="0" smtClean="0">
                <a:solidFill>
                  <a:prstClr val="black"/>
                </a:solidFill>
              </a:rPr>
              <a:t>BENEFITS:</a:t>
            </a:r>
            <a:r>
              <a:rPr lang="en-US" sz="1600" b="0" dirty="0" smtClean="0"/>
              <a:t> </a:t>
            </a:r>
            <a:endParaRPr lang="en-US" sz="1600" dirty="0"/>
          </a:p>
        </p:txBody>
      </p:sp>
    </p:spTree>
    <p:extLst>
      <p:ext uri="{BB962C8B-B14F-4D97-AF65-F5344CB8AC3E}">
        <p14:creationId xmlns:p14="http://schemas.microsoft.com/office/powerpoint/2010/main" val="3542641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80" y="166059"/>
            <a:ext cx="8570181" cy="656575"/>
          </a:xfrm>
        </p:spPr>
        <p:txBody>
          <a:bodyPr>
            <a:noAutofit/>
          </a:bodyPr>
          <a:lstStyle/>
          <a:p>
            <a:r>
              <a:rPr lang="en-US" b="0" dirty="0" smtClean="0"/>
              <a:t>PROGRAM </a:t>
            </a:r>
            <a:r>
              <a:rPr lang="en-US" dirty="0" smtClean="0"/>
              <a:t>UNDERSTANDING:</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11</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Q4</a:t>
            </a:r>
            <a:r>
              <a:rPr lang="en-US" sz="800" dirty="0">
                <a:solidFill>
                  <a:schemeClr val="bg2"/>
                </a:solidFill>
              </a:rPr>
              <a:t>. The Geek Squad Home Membership plan includes the following benefits.  </a:t>
            </a:r>
            <a:r>
              <a:rPr lang="en-US" sz="800" dirty="0" smtClean="0">
                <a:solidFill>
                  <a:schemeClr val="bg2"/>
                </a:solidFill>
              </a:rPr>
              <a:t>Which </a:t>
            </a:r>
            <a:r>
              <a:rPr lang="en-US" sz="800" dirty="0">
                <a:solidFill>
                  <a:schemeClr val="bg2"/>
                </a:solidFill>
              </a:rPr>
              <a:t>of the following benefits did you believe were included in your plan prior to today</a:t>
            </a:r>
            <a:r>
              <a:rPr lang="en-US" sz="800" dirty="0" smtClean="0">
                <a:solidFill>
                  <a:schemeClr val="bg2"/>
                </a:solidFill>
              </a:rPr>
              <a:t>? </a:t>
            </a:r>
          </a:p>
          <a:p>
            <a:r>
              <a:rPr lang="en-US" sz="800" dirty="0" smtClean="0">
                <a:solidFill>
                  <a:schemeClr val="bg2"/>
                </a:solidFill>
              </a:rPr>
              <a:t>Base: All respondents (n=150)</a:t>
            </a:r>
            <a:endParaRPr lang="en-US" sz="800" dirty="0">
              <a:solidFill>
                <a:schemeClr val="bg2"/>
              </a:solidFill>
            </a:endParaRPr>
          </a:p>
        </p:txBody>
      </p:sp>
      <p:graphicFrame>
        <p:nvGraphicFramePr>
          <p:cNvPr id="7" name="Chart 6"/>
          <p:cNvGraphicFramePr>
            <a:graphicFrameLocks/>
          </p:cNvGraphicFramePr>
          <p:nvPr>
            <p:extLst>
              <p:ext uri="{D42A27DB-BD31-4B8C-83A1-F6EECF244321}">
                <p14:modId xmlns:p14="http://schemas.microsoft.com/office/powerpoint/2010/main" val="3615229313"/>
              </p:ext>
            </p:extLst>
          </p:nvPr>
        </p:nvGraphicFramePr>
        <p:xfrm>
          <a:off x="873476" y="1753865"/>
          <a:ext cx="7267575" cy="398145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txBox="1">
            <a:spLocks/>
          </p:cNvSpPr>
          <p:nvPr/>
        </p:nvSpPr>
        <p:spPr>
          <a:xfrm>
            <a:off x="191681" y="715002"/>
            <a:ext cx="8570181" cy="92954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sz="1600" b="0" dirty="0" smtClean="0"/>
              <a:t>While core benefits have the highest awareness, there is still room for improvement.  Around a third of clients are unaware that they have access to the most valued benefit and approximately half are unaware they have the right to the other three most valued benefits. </a:t>
            </a:r>
            <a:endParaRPr lang="en-US" sz="1600" dirty="0"/>
          </a:p>
        </p:txBody>
      </p:sp>
    </p:spTree>
    <p:extLst>
      <p:ext uri="{BB962C8B-B14F-4D97-AF65-F5344CB8AC3E}">
        <p14:creationId xmlns:p14="http://schemas.microsoft.com/office/powerpoint/2010/main" val="1933139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36" y="90153"/>
            <a:ext cx="9044163" cy="642738"/>
          </a:xfrm>
        </p:spPr>
        <p:txBody>
          <a:bodyPr>
            <a:normAutofit/>
          </a:bodyPr>
          <a:lstStyle/>
          <a:p>
            <a:r>
              <a:rPr lang="en-US" b="0" dirty="0" smtClean="0"/>
              <a:t>COMMUNICATION</a:t>
            </a:r>
            <a:r>
              <a:rPr lang="en-US" dirty="0" smtClean="0"/>
              <a:t> EFFECTIVENESS:</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12</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Q9</a:t>
            </a:r>
            <a:r>
              <a:rPr lang="en-US" sz="800" dirty="0">
                <a:solidFill>
                  <a:schemeClr val="bg2"/>
                </a:solidFill>
              </a:rPr>
              <a:t>. Please rate your satisfaction with the following aspects of our </a:t>
            </a:r>
            <a:r>
              <a:rPr lang="en-US" sz="800" dirty="0" smtClean="0">
                <a:solidFill>
                  <a:schemeClr val="bg2"/>
                </a:solidFill>
              </a:rPr>
              <a:t>offering. Scale from 0 - 10 where 0 is Poor and 10 is Excellent or Don’t Know / NA.</a:t>
            </a:r>
          </a:p>
          <a:p>
            <a:r>
              <a:rPr lang="en-US" sz="800" dirty="0" smtClean="0">
                <a:solidFill>
                  <a:schemeClr val="bg2"/>
                </a:solidFill>
              </a:rPr>
              <a:t>Base: All respondents excluding Don’t Know (Agent / Employee Explanation n=146; Brochure n=136; Email Communication n=132)</a:t>
            </a:r>
            <a:endParaRPr lang="en-US" sz="800" dirty="0">
              <a:solidFill>
                <a:schemeClr val="bg2"/>
              </a:solidFill>
            </a:endParaRPr>
          </a:p>
        </p:txBody>
      </p:sp>
      <p:grpSp>
        <p:nvGrpSpPr>
          <p:cNvPr id="17" name="Group 16"/>
          <p:cNvGrpSpPr/>
          <p:nvPr/>
        </p:nvGrpSpPr>
        <p:grpSpPr>
          <a:xfrm>
            <a:off x="0" y="1628601"/>
            <a:ext cx="2841883" cy="3896031"/>
            <a:chOff x="0" y="2025109"/>
            <a:chExt cx="2841883" cy="3896031"/>
          </a:xfrm>
        </p:grpSpPr>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64" y="2328753"/>
              <a:ext cx="1406010" cy="31478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0" y="5521030"/>
              <a:ext cx="2650844" cy="400110"/>
            </a:xfrm>
            <a:prstGeom prst="rect">
              <a:avLst/>
            </a:prstGeom>
            <a:noFill/>
          </p:spPr>
          <p:txBody>
            <a:bodyPr wrap="square" rtlCol="0">
              <a:spAutoFit/>
            </a:bodyPr>
            <a:lstStyle/>
            <a:p>
              <a:pPr algn="ctr"/>
              <a:r>
                <a:rPr lang="en-US" sz="1000" b="1" dirty="0" smtClean="0">
                  <a:solidFill>
                    <a:schemeClr val="tx1">
                      <a:lumMod val="85000"/>
                      <a:lumOff val="15000"/>
                    </a:schemeClr>
                  </a:solidFill>
                  <a:latin typeface="Avenir Next for Best Buy" panose="020B0503020202020204" pitchFamily="34" charset="0"/>
                </a:rPr>
                <a:t>Explanation of Plan by Geek </a:t>
              </a:r>
              <a:r>
                <a:rPr lang="en-US" sz="1000" b="1" dirty="0">
                  <a:solidFill>
                    <a:schemeClr val="tx1">
                      <a:lumMod val="85000"/>
                      <a:lumOff val="15000"/>
                    </a:schemeClr>
                  </a:solidFill>
                  <a:latin typeface="Avenir Next for Best Buy" panose="020B0503020202020204" pitchFamily="34" charset="0"/>
                </a:rPr>
                <a:t>Squad Agent / Best Buy </a:t>
              </a:r>
              <a:r>
                <a:rPr lang="en-US" sz="1000" b="1" dirty="0" smtClean="0">
                  <a:solidFill>
                    <a:schemeClr val="tx1">
                      <a:lumMod val="85000"/>
                      <a:lumOff val="15000"/>
                    </a:schemeClr>
                  </a:solidFill>
                  <a:latin typeface="Avenir Next for Best Buy" panose="020B0503020202020204" pitchFamily="34" charset="0"/>
                </a:rPr>
                <a:t>Employee</a:t>
              </a:r>
              <a:endParaRPr lang="en-US" sz="1000" b="1" dirty="0">
                <a:solidFill>
                  <a:schemeClr val="tx1">
                    <a:lumMod val="85000"/>
                    <a:lumOff val="15000"/>
                  </a:schemeClr>
                </a:solidFill>
                <a:latin typeface="Avenir Next for Best Buy" panose="020B0503020202020204" pitchFamily="34" charset="0"/>
              </a:endParaRPr>
            </a:p>
          </p:txBody>
        </p:sp>
        <p:sp>
          <p:nvSpPr>
            <p:cNvPr id="15" name="TextBox 14"/>
            <p:cNvSpPr txBox="1"/>
            <p:nvPr/>
          </p:nvSpPr>
          <p:spPr>
            <a:xfrm>
              <a:off x="1422388" y="2025109"/>
              <a:ext cx="1023493" cy="246221"/>
            </a:xfrm>
            <a:prstGeom prst="rect">
              <a:avLst/>
            </a:prstGeom>
            <a:noFill/>
          </p:spPr>
          <p:txBody>
            <a:bodyPr wrap="square" rtlCol="0">
              <a:spAutoFit/>
            </a:bodyPr>
            <a:lstStyle/>
            <a:p>
              <a:pPr algn="ctr"/>
              <a:r>
                <a:rPr lang="en-US" sz="1000" b="1" i="1" dirty="0" smtClean="0">
                  <a:solidFill>
                    <a:srgbClr val="A7A8AA"/>
                  </a:solidFill>
                  <a:latin typeface="Avenir Next for Best Buy" panose="020B0503020202020204" pitchFamily="34" charset="0"/>
                </a:rPr>
                <a:t>Average: 7.0</a:t>
              </a:r>
              <a:endParaRPr lang="en-US" sz="1000" b="1" i="1" dirty="0">
                <a:solidFill>
                  <a:srgbClr val="A7A8AA"/>
                </a:solidFill>
                <a:latin typeface="Avenir Next for Best Buy" panose="020B0503020202020204"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2534930795"/>
                </p:ext>
              </p:extLst>
            </p:nvPr>
          </p:nvGraphicFramePr>
          <p:xfrm>
            <a:off x="1001327" y="2177455"/>
            <a:ext cx="1840556" cy="340418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590317" y="2599827"/>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9 to 10</a:t>
              </a:r>
              <a:endParaRPr lang="en-US" sz="1000" b="1" dirty="0">
                <a:solidFill>
                  <a:schemeClr val="bg1"/>
                </a:solidFill>
                <a:latin typeface="Avenir Next for Best Buy" panose="020B0503020202020204" pitchFamily="34" charset="0"/>
              </a:endParaRPr>
            </a:p>
          </p:txBody>
        </p:sp>
        <p:sp>
          <p:nvSpPr>
            <p:cNvPr id="24" name="TextBox 23"/>
            <p:cNvSpPr txBox="1"/>
            <p:nvPr/>
          </p:nvSpPr>
          <p:spPr>
            <a:xfrm>
              <a:off x="1568126" y="3637463"/>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7 to 8</a:t>
              </a:r>
              <a:endParaRPr lang="en-US" sz="1000" b="1" dirty="0">
                <a:solidFill>
                  <a:schemeClr val="bg1"/>
                </a:solidFill>
                <a:latin typeface="Avenir Next for Best Buy" panose="020B0503020202020204" pitchFamily="34" charset="0"/>
              </a:endParaRPr>
            </a:p>
          </p:txBody>
        </p:sp>
        <p:sp>
          <p:nvSpPr>
            <p:cNvPr id="25" name="TextBox 24"/>
            <p:cNvSpPr txBox="1"/>
            <p:nvPr/>
          </p:nvSpPr>
          <p:spPr>
            <a:xfrm>
              <a:off x="1564174" y="4579246"/>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1 to 6</a:t>
              </a:r>
              <a:endParaRPr lang="en-US" sz="1000" b="1" dirty="0">
                <a:solidFill>
                  <a:schemeClr val="bg1"/>
                </a:solidFill>
                <a:latin typeface="Avenir Next for Best Buy" panose="020B0503020202020204" pitchFamily="34" charset="0"/>
              </a:endParaRPr>
            </a:p>
          </p:txBody>
        </p:sp>
      </p:grpSp>
      <p:grpSp>
        <p:nvGrpSpPr>
          <p:cNvPr id="33" name="Group 32"/>
          <p:cNvGrpSpPr/>
          <p:nvPr/>
        </p:nvGrpSpPr>
        <p:grpSpPr>
          <a:xfrm>
            <a:off x="2728594" y="1628600"/>
            <a:ext cx="3238690" cy="3896032"/>
            <a:chOff x="2728594" y="2025108"/>
            <a:chExt cx="3238690" cy="3896032"/>
          </a:xfrm>
        </p:grpSpPr>
        <p:grpSp>
          <p:nvGrpSpPr>
            <p:cNvPr id="13" name="Group 12"/>
            <p:cNvGrpSpPr/>
            <p:nvPr/>
          </p:nvGrpSpPr>
          <p:grpSpPr>
            <a:xfrm>
              <a:off x="2728594" y="3301454"/>
              <a:ext cx="1959227" cy="2176193"/>
              <a:chOff x="3123915" y="2782013"/>
              <a:chExt cx="2495079" cy="2495079"/>
            </a:xfrm>
          </p:grpSpPr>
          <p:pic>
            <p:nvPicPr>
              <p:cNvPr id="1028" name="Picture 4" descr="Image res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3915" y="2782013"/>
                <a:ext cx="2495079" cy="24950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5"/>
              <a:stretch>
                <a:fillRect/>
              </a:stretch>
            </p:blipFill>
            <p:spPr>
              <a:xfrm rot="20116794">
                <a:off x="4040287" y="3530878"/>
                <a:ext cx="662333" cy="405165"/>
              </a:xfrm>
              <a:prstGeom prst="rect">
                <a:avLst/>
              </a:prstGeom>
            </p:spPr>
          </p:pic>
        </p:grpSp>
        <p:sp>
          <p:nvSpPr>
            <p:cNvPr id="19" name="TextBox 18"/>
            <p:cNvSpPr txBox="1"/>
            <p:nvPr/>
          </p:nvSpPr>
          <p:spPr>
            <a:xfrm>
              <a:off x="2872673" y="5521030"/>
              <a:ext cx="2574259" cy="400110"/>
            </a:xfrm>
            <a:prstGeom prst="rect">
              <a:avLst/>
            </a:prstGeom>
            <a:noFill/>
          </p:spPr>
          <p:txBody>
            <a:bodyPr wrap="square" rtlCol="0">
              <a:spAutoFit/>
            </a:bodyPr>
            <a:lstStyle/>
            <a:p>
              <a:pPr algn="ctr"/>
              <a:r>
                <a:rPr lang="en-US" sz="1000" b="1" dirty="0" smtClean="0">
                  <a:solidFill>
                    <a:schemeClr val="tx1">
                      <a:lumMod val="85000"/>
                      <a:lumOff val="15000"/>
                    </a:schemeClr>
                  </a:solidFill>
                  <a:latin typeface="Avenir Next for Best Buy" panose="020B0503020202020204" pitchFamily="34" charset="0"/>
                </a:rPr>
                <a:t>Explanation of Plan in </a:t>
              </a:r>
            </a:p>
            <a:p>
              <a:pPr algn="ctr"/>
              <a:r>
                <a:rPr lang="en-US" sz="1000" b="1" dirty="0" smtClean="0">
                  <a:solidFill>
                    <a:schemeClr val="tx1">
                      <a:lumMod val="85000"/>
                      <a:lumOff val="15000"/>
                    </a:schemeClr>
                  </a:solidFill>
                  <a:latin typeface="Avenir Next for Best Buy" panose="020B0503020202020204" pitchFamily="34" charset="0"/>
                </a:rPr>
                <a:t>Program Brochure</a:t>
              </a:r>
              <a:endParaRPr lang="en-US" sz="1000" b="1" dirty="0">
                <a:solidFill>
                  <a:schemeClr val="tx1">
                    <a:lumMod val="85000"/>
                    <a:lumOff val="15000"/>
                  </a:schemeClr>
                </a:solidFill>
                <a:latin typeface="Avenir Next for Best Buy" panose="020B0503020202020204" pitchFamily="34" charset="0"/>
              </a:endParaRPr>
            </a:p>
          </p:txBody>
        </p:sp>
        <p:graphicFrame>
          <p:nvGraphicFramePr>
            <p:cNvPr id="27" name="Chart 26"/>
            <p:cNvGraphicFramePr>
              <a:graphicFrameLocks/>
            </p:cNvGraphicFramePr>
            <p:nvPr>
              <p:extLst>
                <p:ext uri="{D42A27DB-BD31-4B8C-83A1-F6EECF244321}">
                  <p14:modId xmlns:p14="http://schemas.microsoft.com/office/powerpoint/2010/main" val="3428977985"/>
                </p:ext>
              </p:extLst>
            </p:nvPr>
          </p:nvGraphicFramePr>
          <p:xfrm>
            <a:off x="4090034" y="2199714"/>
            <a:ext cx="1877250" cy="3405877"/>
          </p:xfrm>
          <a:graphic>
            <a:graphicData uri="http://schemas.openxmlformats.org/drawingml/2006/chart">
              <c:chart xmlns:c="http://schemas.openxmlformats.org/drawingml/2006/chart" xmlns:r="http://schemas.openxmlformats.org/officeDocument/2006/relationships" r:id="rId6"/>
            </a:graphicData>
          </a:graphic>
        </p:graphicFrame>
        <p:sp>
          <p:nvSpPr>
            <p:cNvPr id="28" name="TextBox 27"/>
            <p:cNvSpPr txBox="1"/>
            <p:nvPr/>
          </p:nvSpPr>
          <p:spPr>
            <a:xfrm>
              <a:off x="4525731" y="2025108"/>
              <a:ext cx="1023493" cy="246221"/>
            </a:xfrm>
            <a:prstGeom prst="rect">
              <a:avLst/>
            </a:prstGeom>
            <a:noFill/>
          </p:spPr>
          <p:txBody>
            <a:bodyPr wrap="square" rtlCol="0">
              <a:spAutoFit/>
            </a:bodyPr>
            <a:lstStyle/>
            <a:p>
              <a:pPr algn="ctr"/>
              <a:r>
                <a:rPr lang="en-US" sz="1000" b="1" i="1" dirty="0" smtClean="0">
                  <a:solidFill>
                    <a:srgbClr val="A7A8AA"/>
                  </a:solidFill>
                  <a:latin typeface="Avenir Next for Best Buy" panose="020B0503020202020204" pitchFamily="34" charset="0"/>
                </a:rPr>
                <a:t>Average: 6.8</a:t>
              </a:r>
              <a:endParaRPr lang="en-US" sz="1000" b="1" i="1" dirty="0">
                <a:solidFill>
                  <a:srgbClr val="A7A8AA"/>
                </a:solidFill>
                <a:latin typeface="Avenir Next for Best Buy" panose="020B0503020202020204" pitchFamily="34" charset="0"/>
              </a:endParaRPr>
            </a:p>
          </p:txBody>
        </p:sp>
        <p:sp>
          <p:nvSpPr>
            <p:cNvPr id="30" name="TextBox 29"/>
            <p:cNvSpPr txBox="1"/>
            <p:nvPr/>
          </p:nvSpPr>
          <p:spPr>
            <a:xfrm>
              <a:off x="4696885" y="2603042"/>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9 to 10</a:t>
              </a:r>
              <a:endParaRPr lang="en-US" sz="1000" b="1" dirty="0">
                <a:solidFill>
                  <a:schemeClr val="bg1"/>
                </a:solidFill>
                <a:latin typeface="Avenir Next for Best Buy" panose="020B0503020202020204" pitchFamily="34" charset="0"/>
              </a:endParaRPr>
            </a:p>
          </p:txBody>
        </p:sp>
        <p:sp>
          <p:nvSpPr>
            <p:cNvPr id="31" name="TextBox 30"/>
            <p:cNvSpPr txBox="1"/>
            <p:nvPr/>
          </p:nvSpPr>
          <p:spPr>
            <a:xfrm>
              <a:off x="4705703" y="3637463"/>
              <a:ext cx="663547" cy="246221"/>
            </a:xfrm>
            <a:prstGeom prst="rect">
              <a:avLst/>
            </a:prstGeom>
            <a:noFill/>
          </p:spPr>
          <p:txBody>
            <a:bodyPr wrap="square" rtlCol="0">
              <a:spAutoFit/>
            </a:bodyPr>
            <a:lstStyle/>
            <a:p>
              <a:pPr algn="ctr"/>
              <a:r>
                <a:rPr lang="en-US" sz="1000" b="1" dirty="0">
                  <a:solidFill>
                    <a:schemeClr val="bg1"/>
                  </a:solidFill>
                  <a:latin typeface="Avenir Next for Best Buy" panose="020B0503020202020204" pitchFamily="34" charset="0"/>
                </a:rPr>
                <a:t>7</a:t>
              </a:r>
              <a:r>
                <a:rPr lang="en-US" sz="1000" b="1" dirty="0" smtClean="0">
                  <a:solidFill>
                    <a:schemeClr val="bg1"/>
                  </a:solidFill>
                  <a:latin typeface="Avenir Next for Best Buy" panose="020B0503020202020204" pitchFamily="34" charset="0"/>
                </a:rPr>
                <a:t> to 8</a:t>
              </a:r>
              <a:endParaRPr lang="en-US" sz="1000" b="1" dirty="0">
                <a:solidFill>
                  <a:schemeClr val="bg1"/>
                </a:solidFill>
                <a:latin typeface="Avenir Next for Best Buy" panose="020B0503020202020204" pitchFamily="34" charset="0"/>
              </a:endParaRPr>
            </a:p>
          </p:txBody>
        </p:sp>
        <p:sp>
          <p:nvSpPr>
            <p:cNvPr id="32" name="TextBox 31"/>
            <p:cNvSpPr txBox="1"/>
            <p:nvPr/>
          </p:nvSpPr>
          <p:spPr>
            <a:xfrm>
              <a:off x="4689870" y="4579246"/>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1 to 6</a:t>
              </a:r>
              <a:endParaRPr lang="en-US" sz="1000" b="1" dirty="0">
                <a:solidFill>
                  <a:schemeClr val="bg1"/>
                </a:solidFill>
                <a:latin typeface="Avenir Next for Best Buy" panose="020B0503020202020204" pitchFamily="34" charset="0"/>
              </a:endParaRPr>
            </a:p>
          </p:txBody>
        </p:sp>
      </p:grpSp>
      <p:grpSp>
        <p:nvGrpSpPr>
          <p:cNvPr id="38" name="Group 37"/>
          <p:cNvGrpSpPr/>
          <p:nvPr/>
        </p:nvGrpSpPr>
        <p:grpSpPr>
          <a:xfrm>
            <a:off x="5853631" y="1599489"/>
            <a:ext cx="3406750" cy="3925143"/>
            <a:chOff x="5853631" y="1995997"/>
            <a:chExt cx="3406750" cy="3925143"/>
          </a:xfrm>
        </p:grpSpPr>
        <p:grpSp>
          <p:nvGrpSpPr>
            <p:cNvPr id="12" name="Group 11"/>
            <p:cNvGrpSpPr/>
            <p:nvPr/>
          </p:nvGrpSpPr>
          <p:grpSpPr>
            <a:xfrm>
              <a:off x="5864208" y="3855951"/>
              <a:ext cx="1973435" cy="1585331"/>
              <a:chOff x="5414593" y="2588016"/>
              <a:chExt cx="2539295" cy="2065867"/>
            </a:xfrm>
          </p:grpSpPr>
          <p:pic>
            <p:nvPicPr>
              <p:cNvPr id="11" name="Picture 10"/>
              <p:cNvPicPr>
                <a:picLocks noChangeAspect="1"/>
              </p:cNvPicPr>
              <p:nvPr/>
            </p:nvPicPr>
            <p:blipFill>
              <a:blip r:embed="rId7"/>
              <a:stretch>
                <a:fillRect/>
              </a:stretch>
            </p:blipFill>
            <p:spPr>
              <a:xfrm>
                <a:off x="5414593" y="2588016"/>
                <a:ext cx="2539295" cy="2065867"/>
              </a:xfrm>
              <a:prstGeom prst="rect">
                <a:avLst/>
              </a:prstGeom>
            </p:spPr>
          </p:pic>
          <p:sp>
            <p:nvSpPr>
              <p:cNvPr id="9" name="Rectangle 8"/>
              <p:cNvSpPr/>
              <p:nvPr/>
            </p:nvSpPr>
            <p:spPr>
              <a:xfrm>
                <a:off x="7388028" y="3180021"/>
                <a:ext cx="461248" cy="291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7010434" y="2929316"/>
                <a:ext cx="476216" cy="291313"/>
              </a:xfrm>
              <a:prstGeom prst="rect">
                <a:avLst/>
              </a:prstGeom>
            </p:spPr>
          </p:pic>
        </p:grpSp>
        <p:sp>
          <p:nvSpPr>
            <p:cNvPr id="20" name="TextBox 19"/>
            <p:cNvSpPr txBox="1"/>
            <p:nvPr/>
          </p:nvSpPr>
          <p:spPr>
            <a:xfrm>
              <a:off x="5853631" y="5521030"/>
              <a:ext cx="2925643" cy="400110"/>
            </a:xfrm>
            <a:prstGeom prst="rect">
              <a:avLst/>
            </a:prstGeom>
            <a:noFill/>
          </p:spPr>
          <p:txBody>
            <a:bodyPr wrap="square" rtlCol="0">
              <a:spAutoFit/>
            </a:bodyPr>
            <a:lstStyle/>
            <a:p>
              <a:pPr algn="ctr"/>
              <a:r>
                <a:rPr lang="en-US" sz="1000" b="1" dirty="0" smtClean="0">
                  <a:solidFill>
                    <a:schemeClr val="tx1">
                      <a:lumMod val="85000"/>
                      <a:lumOff val="15000"/>
                    </a:schemeClr>
                  </a:solidFill>
                  <a:latin typeface="Avenir Next for Best Buy" panose="020B0503020202020204" pitchFamily="34" charset="0"/>
                </a:rPr>
                <a:t>Usefulness of Geek Squad Home Membership Email Communications</a:t>
              </a:r>
              <a:endParaRPr lang="en-US" sz="1000" b="1" dirty="0">
                <a:solidFill>
                  <a:schemeClr val="tx1">
                    <a:lumMod val="85000"/>
                    <a:lumOff val="15000"/>
                  </a:schemeClr>
                </a:solidFill>
                <a:latin typeface="Avenir Next for Best Buy" panose="020B0503020202020204" pitchFamily="34" charset="0"/>
              </a:endParaRPr>
            </a:p>
          </p:txBody>
        </p:sp>
        <p:sp>
          <p:nvSpPr>
            <p:cNvPr id="29" name="TextBox 28"/>
            <p:cNvSpPr txBox="1"/>
            <p:nvPr/>
          </p:nvSpPr>
          <p:spPr>
            <a:xfrm>
              <a:off x="7740159" y="1995997"/>
              <a:ext cx="1023493" cy="246221"/>
            </a:xfrm>
            <a:prstGeom prst="rect">
              <a:avLst/>
            </a:prstGeom>
            <a:noFill/>
          </p:spPr>
          <p:txBody>
            <a:bodyPr wrap="square" rtlCol="0">
              <a:spAutoFit/>
            </a:bodyPr>
            <a:lstStyle/>
            <a:p>
              <a:pPr algn="ctr"/>
              <a:r>
                <a:rPr lang="en-US" sz="1000" b="1" i="1" dirty="0" smtClean="0">
                  <a:solidFill>
                    <a:srgbClr val="A7A8AA"/>
                  </a:solidFill>
                  <a:latin typeface="Avenir Next for Best Buy" panose="020B0503020202020204" pitchFamily="34" charset="0"/>
                </a:rPr>
                <a:t>Average: 6.9</a:t>
              </a:r>
              <a:endParaRPr lang="en-US" sz="1000" b="1" i="1" dirty="0">
                <a:solidFill>
                  <a:srgbClr val="A7A8AA"/>
                </a:solidFill>
                <a:latin typeface="Avenir Next for Best Buy" panose="020B0503020202020204" pitchFamily="34" charset="0"/>
              </a:endParaRPr>
            </a:p>
          </p:txBody>
        </p:sp>
        <p:graphicFrame>
          <p:nvGraphicFramePr>
            <p:cNvPr id="34" name="Chart 33"/>
            <p:cNvGraphicFramePr>
              <a:graphicFrameLocks/>
            </p:cNvGraphicFramePr>
            <p:nvPr>
              <p:extLst>
                <p:ext uri="{D42A27DB-BD31-4B8C-83A1-F6EECF244321}">
                  <p14:modId xmlns:p14="http://schemas.microsoft.com/office/powerpoint/2010/main" val="3521757943"/>
                </p:ext>
              </p:extLst>
            </p:nvPr>
          </p:nvGraphicFramePr>
          <p:xfrm>
            <a:off x="7414064" y="2178152"/>
            <a:ext cx="1846317" cy="3407566"/>
          </p:xfrm>
          <a:graphic>
            <a:graphicData uri="http://schemas.openxmlformats.org/drawingml/2006/chart">
              <c:chart xmlns:c="http://schemas.openxmlformats.org/drawingml/2006/chart" xmlns:r="http://schemas.openxmlformats.org/officeDocument/2006/relationships" r:id="rId8"/>
            </a:graphicData>
          </a:graphic>
        </p:graphicFrame>
        <p:sp>
          <p:nvSpPr>
            <p:cNvPr id="35" name="TextBox 34"/>
            <p:cNvSpPr txBox="1"/>
            <p:nvPr/>
          </p:nvSpPr>
          <p:spPr>
            <a:xfrm>
              <a:off x="7973080" y="2599827"/>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9 to 10</a:t>
              </a:r>
              <a:endParaRPr lang="en-US" sz="1000" b="1" dirty="0">
                <a:solidFill>
                  <a:schemeClr val="bg1"/>
                </a:solidFill>
                <a:latin typeface="Avenir Next for Best Buy" panose="020B0503020202020204" pitchFamily="34" charset="0"/>
              </a:endParaRPr>
            </a:p>
          </p:txBody>
        </p:sp>
        <p:sp>
          <p:nvSpPr>
            <p:cNvPr id="36" name="TextBox 35"/>
            <p:cNvSpPr txBox="1"/>
            <p:nvPr/>
          </p:nvSpPr>
          <p:spPr>
            <a:xfrm>
              <a:off x="7973080" y="3609730"/>
              <a:ext cx="663547" cy="246221"/>
            </a:xfrm>
            <a:prstGeom prst="rect">
              <a:avLst/>
            </a:prstGeom>
            <a:noFill/>
          </p:spPr>
          <p:txBody>
            <a:bodyPr wrap="square" rtlCol="0">
              <a:spAutoFit/>
            </a:bodyPr>
            <a:lstStyle/>
            <a:p>
              <a:pPr algn="ctr"/>
              <a:r>
                <a:rPr lang="en-US" sz="1000" b="1" dirty="0">
                  <a:solidFill>
                    <a:schemeClr val="bg1"/>
                  </a:solidFill>
                  <a:latin typeface="Avenir Next for Best Buy" panose="020B0503020202020204" pitchFamily="34" charset="0"/>
                </a:rPr>
                <a:t>7</a:t>
              </a:r>
              <a:r>
                <a:rPr lang="en-US" sz="1000" b="1" dirty="0" smtClean="0">
                  <a:solidFill>
                    <a:schemeClr val="bg1"/>
                  </a:solidFill>
                  <a:latin typeface="Avenir Next for Best Buy" panose="020B0503020202020204" pitchFamily="34" charset="0"/>
                </a:rPr>
                <a:t> to 8</a:t>
              </a:r>
              <a:endParaRPr lang="en-US" sz="1000" b="1" dirty="0">
                <a:solidFill>
                  <a:schemeClr val="bg1"/>
                </a:solidFill>
                <a:latin typeface="Avenir Next for Best Buy" panose="020B0503020202020204" pitchFamily="34" charset="0"/>
              </a:endParaRPr>
            </a:p>
          </p:txBody>
        </p:sp>
        <p:sp>
          <p:nvSpPr>
            <p:cNvPr id="37" name="TextBox 36"/>
            <p:cNvSpPr txBox="1"/>
            <p:nvPr/>
          </p:nvSpPr>
          <p:spPr>
            <a:xfrm>
              <a:off x="7973079" y="4579245"/>
              <a:ext cx="663547" cy="246221"/>
            </a:xfrm>
            <a:prstGeom prst="rect">
              <a:avLst/>
            </a:prstGeom>
            <a:noFill/>
          </p:spPr>
          <p:txBody>
            <a:bodyPr wrap="square" rtlCol="0">
              <a:spAutoFit/>
            </a:bodyPr>
            <a:lstStyle/>
            <a:p>
              <a:pPr algn="ctr"/>
              <a:r>
                <a:rPr lang="en-US" sz="1000" b="1" dirty="0" smtClean="0">
                  <a:solidFill>
                    <a:schemeClr val="bg1"/>
                  </a:solidFill>
                  <a:latin typeface="Avenir Next for Best Buy" panose="020B0503020202020204" pitchFamily="34" charset="0"/>
                </a:rPr>
                <a:t>1 to 6</a:t>
              </a:r>
              <a:endParaRPr lang="en-US" sz="1000" b="1" dirty="0">
                <a:solidFill>
                  <a:schemeClr val="bg1"/>
                </a:solidFill>
                <a:latin typeface="Avenir Next for Best Buy" panose="020B0503020202020204" pitchFamily="34" charset="0"/>
              </a:endParaRPr>
            </a:p>
          </p:txBody>
        </p:sp>
      </p:grpSp>
      <p:sp>
        <p:nvSpPr>
          <p:cNvPr id="41" name="Rectangular Callout 40"/>
          <p:cNvSpPr/>
          <p:nvPr/>
        </p:nvSpPr>
        <p:spPr>
          <a:xfrm>
            <a:off x="2421005" y="2084980"/>
            <a:ext cx="1807075" cy="314790"/>
          </a:xfrm>
          <a:prstGeom prst="wedgeRectCallout">
            <a:avLst>
              <a:gd name="adj1" fmla="val -55375"/>
              <a:gd name="adj2" fmla="val -3986"/>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Standalone Purchase (50%)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Purchase With Product (32%)</a:t>
            </a:r>
            <a:endParaRPr lang="en-US" sz="900" dirty="0">
              <a:solidFill>
                <a:srgbClr val="E37222"/>
              </a:solidFill>
              <a:latin typeface="Avenir Next for Best Buy" panose="020B0503020202020204" pitchFamily="34" charset="0"/>
            </a:endParaRPr>
          </a:p>
        </p:txBody>
      </p:sp>
      <p:sp>
        <p:nvSpPr>
          <p:cNvPr id="42" name="Rectangular Callout 41"/>
          <p:cNvSpPr/>
          <p:nvPr/>
        </p:nvSpPr>
        <p:spPr>
          <a:xfrm>
            <a:off x="4598809" y="5602095"/>
            <a:ext cx="1859141" cy="324523"/>
          </a:xfrm>
          <a:prstGeom prst="wedgeRectCallout">
            <a:avLst>
              <a:gd name="adj1" fmla="val -24087"/>
              <a:gd name="adj2" fmla="val -45379"/>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37222"/>
                </a:solidFill>
                <a:latin typeface="Avenir Next for Best Buy" panose="020B0503020202020204" pitchFamily="34" charset="0"/>
              </a:rPr>
              <a:t>Purchase With Product </a:t>
            </a:r>
            <a:r>
              <a:rPr lang="en-US" sz="900" dirty="0" smtClean="0">
                <a:solidFill>
                  <a:srgbClr val="E37222"/>
                </a:solidFill>
                <a:latin typeface="Avenir Next for Best Buy" panose="020B0503020202020204" pitchFamily="34" charset="0"/>
              </a:rPr>
              <a:t>(44%) </a:t>
            </a:r>
            <a:r>
              <a:rPr lang="en-US" sz="1050" b="1" dirty="0" smtClean="0">
                <a:solidFill>
                  <a:srgbClr val="E37222"/>
                </a:solidFill>
                <a:latin typeface="Avenir Next for Best Buy" panose="020B0503020202020204" pitchFamily="34" charset="0"/>
              </a:rPr>
              <a:t>&gt; </a:t>
            </a:r>
          </a:p>
          <a:p>
            <a:pPr algn="ctr"/>
            <a:r>
              <a:rPr lang="en-US" sz="900" dirty="0" smtClean="0">
                <a:solidFill>
                  <a:srgbClr val="E37222"/>
                </a:solidFill>
                <a:latin typeface="Avenir Next for Best Buy" panose="020B0503020202020204" pitchFamily="34" charset="0"/>
              </a:rPr>
              <a:t>Standalone </a:t>
            </a:r>
            <a:r>
              <a:rPr lang="en-US" sz="900" dirty="0">
                <a:solidFill>
                  <a:srgbClr val="E37222"/>
                </a:solidFill>
                <a:latin typeface="Avenir Next for Best Buy" panose="020B0503020202020204" pitchFamily="34" charset="0"/>
              </a:rPr>
              <a:t>Purchase </a:t>
            </a:r>
            <a:r>
              <a:rPr lang="en-US" sz="900" b="1" dirty="0" smtClean="0">
                <a:solidFill>
                  <a:srgbClr val="E37222"/>
                </a:solidFill>
                <a:latin typeface="Avenir Next for Best Buy" panose="020B0503020202020204" pitchFamily="34" charset="0"/>
              </a:rPr>
              <a:t> </a:t>
            </a:r>
            <a:r>
              <a:rPr lang="en-US" sz="900" dirty="0" smtClean="0">
                <a:solidFill>
                  <a:srgbClr val="E37222"/>
                </a:solidFill>
                <a:latin typeface="Avenir Next for Best Buy" panose="020B0503020202020204" pitchFamily="34" charset="0"/>
              </a:rPr>
              <a:t>(27%)</a:t>
            </a:r>
            <a:endParaRPr lang="en-US" sz="900" dirty="0">
              <a:solidFill>
                <a:srgbClr val="E37222"/>
              </a:solidFill>
              <a:latin typeface="Avenir Next for Best Buy" panose="020B0503020202020204" pitchFamily="34" charset="0"/>
            </a:endParaRPr>
          </a:p>
        </p:txBody>
      </p:sp>
      <p:cxnSp>
        <p:nvCxnSpPr>
          <p:cNvPr id="40" name="Straight Arrow Connector 39"/>
          <p:cNvCxnSpPr/>
          <p:nvPr/>
        </p:nvCxnSpPr>
        <p:spPr>
          <a:xfrm flipH="1" flipV="1">
            <a:off x="5369251" y="4903774"/>
            <a:ext cx="598033" cy="696632"/>
          </a:xfrm>
          <a:prstGeom prst="straightConnector1">
            <a:avLst/>
          </a:prstGeom>
          <a:ln>
            <a:solidFill>
              <a:srgbClr val="E37222"/>
            </a:solidFill>
            <a:tailEnd type="triangle"/>
          </a:ln>
        </p:spPr>
        <p:style>
          <a:lnRef idx="1">
            <a:schemeClr val="accent1"/>
          </a:lnRef>
          <a:fillRef idx="0">
            <a:schemeClr val="accent1"/>
          </a:fillRef>
          <a:effectRef idx="0">
            <a:schemeClr val="accent1"/>
          </a:effectRef>
          <a:fontRef idx="minor">
            <a:schemeClr val="tx1"/>
          </a:fontRef>
        </p:style>
      </p:cxnSp>
      <p:sp>
        <p:nvSpPr>
          <p:cNvPr id="39" name="Title 1"/>
          <p:cNvSpPr txBox="1">
            <a:spLocks/>
          </p:cNvSpPr>
          <p:nvPr/>
        </p:nvSpPr>
        <p:spPr>
          <a:xfrm>
            <a:off x="191681" y="578522"/>
            <a:ext cx="8570181" cy="8551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sz="1600" b="0" dirty="0" smtClean="0"/>
              <a:t>An average score of 7 out of 10 is achieved across all three touchpoints measured.  While in absolute terms, this is satisfactory score, verbatim comments coming out in the next slide indicate communication is an opportunity area.</a:t>
            </a:r>
            <a:endParaRPr lang="en-US" sz="1600" dirty="0"/>
          </a:p>
        </p:txBody>
      </p:sp>
    </p:spTree>
    <p:extLst>
      <p:ext uri="{BB962C8B-B14F-4D97-AF65-F5344CB8AC3E}">
        <p14:creationId xmlns:p14="http://schemas.microsoft.com/office/powerpoint/2010/main" val="321315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51" y="29832"/>
            <a:ext cx="8903768" cy="772592"/>
          </a:xfrm>
        </p:spPr>
        <p:txBody>
          <a:bodyPr>
            <a:normAutofit/>
          </a:bodyPr>
          <a:lstStyle/>
          <a:p>
            <a:r>
              <a:rPr lang="en-US" dirty="0" smtClean="0"/>
              <a:t>IMPROVEMENT</a:t>
            </a:r>
            <a:r>
              <a:rPr lang="en-US" b="0" dirty="0" smtClean="0"/>
              <a:t> OPPORTUNITIES</a:t>
            </a:r>
            <a:r>
              <a:rPr lang="en-US" dirty="0" smtClean="0"/>
              <a:t>:</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13</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Q10</a:t>
            </a:r>
            <a:r>
              <a:rPr lang="en-US" sz="800" dirty="0">
                <a:solidFill>
                  <a:schemeClr val="bg2"/>
                </a:solidFill>
              </a:rPr>
              <a:t>. Is there anything we can do to improve the Home Membership plan</a:t>
            </a:r>
            <a:r>
              <a:rPr lang="en-US" sz="800" dirty="0" smtClean="0">
                <a:solidFill>
                  <a:schemeClr val="bg2"/>
                </a:solidFill>
              </a:rPr>
              <a:t>?</a:t>
            </a:r>
          </a:p>
          <a:p>
            <a:r>
              <a:rPr lang="en-US" sz="800" dirty="0" smtClean="0">
                <a:solidFill>
                  <a:schemeClr val="bg2"/>
                </a:solidFill>
              </a:rPr>
              <a:t>Base: (n=53)</a:t>
            </a:r>
            <a:endParaRPr lang="en-US" sz="800" dirty="0">
              <a:solidFill>
                <a:schemeClr val="bg2"/>
              </a:solidFill>
            </a:endParaRPr>
          </a:p>
        </p:txBody>
      </p:sp>
      <p:sp>
        <p:nvSpPr>
          <p:cNvPr id="3" name="Oval Callout 2"/>
          <p:cNvSpPr/>
          <p:nvPr/>
        </p:nvSpPr>
        <p:spPr>
          <a:xfrm>
            <a:off x="5114166" y="1538707"/>
            <a:ext cx="1408014" cy="876229"/>
          </a:xfrm>
          <a:prstGeom prst="wedgeEllipseCallout">
            <a:avLst>
              <a:gd name="adj1" fmla="val -31584"/>
              <a:gd name="adj2" fmla="val 5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latin typeface="Avenir Next for Best Buy" panose="020B0503020202020204" pitchFamily="34" charset="0"/>
              </a:rPr>
              <a:t>“Better </a:t>
            </a:r>
            <a:r>
              <a:rPr lang="en-US" sz="1000" i="1" dirty="0">
                <a:latin typeface="Avenir Next for Best Buy" panose="020B0503020202020204" pitchFamily="34" charset="0"/>
              </a:rPr>
              <a:t>Explanation of Benefits of Plan when </a:t>
            </a:r>
            <a:r>
              <a:rPr lang="en-US" sz="1000" i="1" dirty="0" smtClean="0">
                <a:latin typeface="Avenir Next for Best Buy" panose="020B0503020202020204" pitchFamily="34" charset="0"/>
              </a:rPr>
              <a:t>Purchasing”</a:t>
            </a:r>
            <a:endParaRPr lang="en-US" sz="1000" i="1" dirty="0">
              <a:latin typeface="Avenir Next for Best Buy" panose="020B0503020202020204" pitchFamily="34" charset="0"/>
            </a:endParaRPr>
          </a:p>
        </p:txBody>
      </p:sp>
      <p:sp>
        <p:nvSpPr>
          <p:cNvPr id="8" name="Rounded Rectangular Callout 7"/>
          <p:cNvSpPr/>
          <p:nvPr/>
        </p:nvSpPr>
        <p:spPr>
          <a:xfrm>
            <a:off x="364985" y="1583200"/>
            <a:ext cx="3158423" cy="1525641"/>
          </a:xfrm>
          <a:prstGeom prst="wedgeRoundRectCallout">
            <a:avLst>
              <a:gd name="adj1" fmla="val -5135"/>
              <a:gd name="adj2" fmla="val 67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“At this time I am not totally comfortable with the online support, but that may take some time to get used to. I have only accessed online support twice. The last time I was online for well over an hour, had some doubts as to whether agent was actually helping me or was also dealing with other customers, responses were very slow. The experience was </a:t>
            </a:r>
            <a:r>
              <a:rPr lang="en-US" sz="1000" i="1" dirty="0" smtClean="0">
                <a:latin typeface="Avenir Next for Best Buy" panose="020B0503020202020204" pitchFamily="34" charset="0"/>
              </a:rPr>
              <a:t>exhausting.”</a:t>
            </a:r>
            <a:endParaRPr lang="en-US" sz="1000" i="1" dirty="0">
              <a:latin typeface="Avenir Next for Best Buy" panose="020B0503020202020204" pitchFamily="34" charset="0"/>
            </a:endParaRPr>
          </a:p>
        </p:txBody>
      </p:sp>
      <p:sp>
        <p:nvSpPr>
          <p:cNvPr id="9" name="Oval Callout 8"/>
          <p:cNvSpPr/>
          <p:nvPr/>
        </p:nvSpPr>
        <p:spPr>
          <a:xfrm>
            <a:off x="6740665" y="1496480"/>
            <a:ext cx="2160573" cy="987016"/>
          </a:xfrm>
          <a:prstGeom prst="wedgeEllipseCallout">
            <a:avLst>
              <a:gd name="adj1" fmla="val -42458"/>
              <a:gd name="adj2" fmla="val 50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latin typeface="Avenir Next for Best Buy" panose="020B0503020202020204" pitchFamily="34" charset="0"/>
              </a:rPr>
              <a:t>“It </a:t>
            </a:r>
            <a:r>
              <a:rPr lang="en-US" sz="1000" i="1" dirty="0">
                <a:latin typeface="Avenir Next for Best Buy" panose="020B0503020202020204" pitchFamily="34" charset="0"/>
              </a:rPr>
              <a:t>would have been nice to have a brochure so we would know exactly what we were buying</a:t>
            </a:r>
            <a:r>
              <a:rPr lang="en-US" sz="1000" i="1" dirty="0" smtClean="0">
                <a:latin typeface="Avenir Next for Best Buy" panose="020B0503020202020204" pitchFamily="34" charset="0"/>
              </a:rPr>
              <a:t>.”</a:t>
            </a:r>
            <a:endParaRPr lang="en-US" sz="1000" i="1" dirty="0">
              <a:latin typeface="Avenir Next for Best Buy" panose="020B0503020202020204" pitchFamily="34" charset="0"/>
            </a:endParaRPr>
          </a:p>
        </p:txBody>
      </p:sp>
      <p:sp>
        <p:nvSpPr>
          <p:cNvPr id="10" name="Rounded Rectangular Callout 9"/>
          <p:cNvSpPr/>
          <p:nvPr/>
        </p:nvSpPr>
        <p:spPr>
          <a:xfrm>
            <a:off x="197496" y="3744626"/>
            <a:ext cx="1397141" cy="684277"/>
          </a:xfrm>
          <a:prstGeom prst="wedgeRoundRectCallout">
            <a:avLst>
              <a:gd name="adj1" fmla="val -5135"/>
              <a:gd name="adj2" fmla="val 67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latin typeface="Avenir Next for Best Buy" panose="020B0503020202020204" pitchFamily="34" charset="0"/>
              </a:rPr>
              <a:t>“Decrease </a:t>
            </a:r>
            <a:r>
              <a:rPr lang="en-US" sz="1000" i="1" dirty="0">
                <a:latin typeface="Avenir Next for Best Buy" panose="020B0503020202020204" pitchFamily="34" charset="0"/>
              </a:rPr>
              <a:t>the online wait time to connect with an agent</a:t>
            </a:r>
            <a:r>
              <a:rPr lang="en-US" sz="1000" i="1" dirty="0" smtClean="0">
                <a:latin typeface="Avenir Next for Best Buy" panose="020B0503020202020204" pitchFamily="34" charset="0"/>
              </a:rPr>
              <a:t>.”</a:t>
            </a:r>
            <a:endParaRPr lang="en-US" sz="1000" i="1" dirty="0">
              <a:latin typeface="Avenir Next for Best Buy" panose="020B0503020202020204" pitchFamily="34" charset="0"/>
            </a:endParaRPr>
          </a:p>
        </p:txBody>
      </p:sp>
      <p:sp>
        <p:nvSpPr>
          <p:cNvPr id="11" name="Oval Callout 10"/>
          <p:cNvSpPr/>
          <p:nvPr/>
        </p:nvSpPr>
        <p:spPr>
          <a:xfrm>
            <a:off x="4758117" y="3939449"/>
            <a:ext cx="4264502" cy="2270108"/>
          </a:xfrm>
          <a:prstGeom prst="wedgeEllipseCallout">
            <a:avLst>
              <a:gd name="adj1" fmla="val -42845"/>
              <a:gd name="adj2" fmla="val 435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“I must say I have not been pleased with this plan. I called once to get more information on it and the service representative I spoke to was very rude and seemed like she didn't understand the plan either. Also, when I purchased the plan, there were a lot of things the sales representative </a:t>
            </a:r>
            <a:r>
              <a:rPr lang="en-US" sz="1000" i="1" dirty="0" err="1">
                <a:latin typeface="Avenir Next for Best Buy" panose="020B0503020202020204" pitchFamily="34" charset="0"/>
              </a:rPr>
              <a:t>didnt</a:t>
            </a:r>
            <a:r>
              <a:rPr lang="en-US" sz="1000" i="1" dirty="0">
                <a:latin typeface="Avenir Next for Best Buy" panose="020B0503020202020204" pitchFamily="34" charset="0"/>
              </a:rPr>
              <a:t> mention. The fact that this is a 2 year contract was not mentioned to me. Also, I was given no brochures or outline of the plan and Its become a struggle to find out exactly what my plan covers, and who to call when </a:t>
            </a:r>
            <a:r>
              <a:rPr lang="en-US" sz="1000" i="1" dirty="0" err="1">
                <a:latin typeface="Avenir Next for Best Buy" panose="020B0503020202020204" pitchFamily="34" charset="0"/>
              </a:rPr>
              <a:t>i</a:t>
            </a:r>
            <a:r>
              <a:rPr lang="en-US" sz="1000" i="1" dirty="0">
                <a:latin typeface="Avenir Next for Best Buy" panose="020B0503020202020204" pitchFamily="34" charset="0"/>
              </a:rPr>
              <a:t> want to use it.”</a:t>
            </a:r>
          </a:p>
        </p:txBody>
      </p:sp>
      <p:sp>
        <p:nvSpPr>
          <p:cNvPr id="12" name="Oval Callout 11"/>
          <p:cNvSpPr/>
          <p:nvPr/>
        </p:nvSpPr>
        <p:spPr>
          <a:xfrm>
            <a:off x="6740665" y="2690950"/>
            <a:ext cx="2281954" cy="1053676"/>
          </a:xfrm>
          <a:prstGeom prst="wedgeEllipseCallout">
            <a:avLst>
              <a:gd name="adj1" fmla="val -31584"/>
              <a:gd name="adj2" fmla="val 5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“Provide me with more information. For instance I did not receive a brochure that lists the services given to me.”</a:t>
            </a:r>
          </a:p>
        </p:txBody>
      </p:sp>
      <p:sp>
        <p:nvSpPr>
          <p:cNvPr id="13" name="Oval Callout 12"/>
          <p:cNvSpPr/>
          <p:nvPr/>
        </p:nvSpPr>
        <p:spPr>
          <a:xfrm>
            <a:off x="3714597" y="1856702"/>
            <a:ext cx="1331139" cy="614177"/>
          </a:xfrm>
          <a:prstGeom prst="wedgeEllipseCallout">
            <a:avLst>
              <a:gd name="adj1" fmla="val -31584"/>
              <a:gd name="adj2" fmla="val 5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“We are new to it. Ask me in a year.”</a:t>
            </a:r>
          </a:p>
        </p:txBody>
      </p:sp>
      <p:sp>
        <p:nvSpPr>
          <p:cNvPr id="14" name="Rounded Rectangular Callout 13"/>
          <p:cNvSpPr/>
          <p:nvPr/>
        </p:nvSpPr>
        <p:spPr>
          <a:xfrm>
            <a:off x="276647" y="4740494"/>
            <a:ext cx="2477427" cy="1127573"/>
          </a:xfrm>
          <a:prstGeom prst="wedgeRoundRectCallout">
            <a:avLst>
              <a:gd name="adj1" fmla="val -5135"/>
              <a:gd name="adj2" fmla="val 67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“You need more then 1 or 2 staff members in a store of this size. If they are busy with </a:t>
            </a:r>
            <a:r>
              <a:rPr lang="en-US" sz="1000" i="1" dirty="0" err="1">
                <a:latin typeface="Avenir Next for Best Buy" panose="020B0503020202020204" pitchFamily="34" charset="0"/>
              </a:rPr>
              <a:t>customers..then</a:t>
            </a:r>
            <a:r>
              <a:rPr lang="en-US" sz="1000" i="1" dirty="0">
                <a:latin typeface="Avenir Next for Best Buy" panose="020B0503020202020204" pitchFamily="34" charset="0"/>
              </a:rPr>
              <a:t> the </a:t>
            </a:r>
            <a:r>
              <a:rPr lang="en-US" sz="1000" i="1" dirty="0" err="1">
                <a:latin typeface="Avenir Next for Best Buy" panose="020B0503020202020204" pitchFamily="34" charset="0"/>
              </a:rPr>
              <a:t>additionnal</a:t>
            </a:r>
            <a:r>
              <a:rPr lang="en-US" sz="1000" i="1" dirty="0">
                <a:latin typeface="Avenir Next for Best Buy" panose="020B0503020202020204" pitchFamily="34" charset="0"/>
              </a:rPr>
              <a:t> customers are waiting.  I was very close to walking out &amp; the 2 customers behind me.. did walk out</a:t>
            </a:r>
            <a:r>
              <a:rPr lang="en-US" sz="1000" i="1" dirty="0" smtClean="0">
                <a:latin typeface="Avenir Next for Best Buy" panose="020B0503020202020204" pitchFamily="34" charset="0"/>
              </a:rPr>
              <a:t>.”</a:t>
            </a:r>
            <a:endParaRPr lang="en-US" sz="1000" i="1" dirty="0">
              <a:latin typeface="Avenir Next for Best Buy" panose="020B0503020202020204" pitchFamily="34" charset="0"/>
            </a:endParaRPr>
          </a:p>
        </p:txBody>
      </p:sp>
      <p:sp>
        <p:nvSpPr>
          <p:cNvPr id="16" name="Oval Callout 15"/>
          <p:cNvSpPr/>
          <p:nvPr/>
        </p:nvSpPr>
        <p:spPr>
          <a:xfrm>
            <a:off x="2799843" y="4740494"/>
            <a:ext cx="1804524" cy="1040297"/>
          </a:xfrm>
          <a:prstGeom prst="wedgeEllipseCallout">
            <a:avLst>
              <a:gd name="adj1" fmla="val -31584"/>
              <a:gd name="adj2" fmla="val 5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latin typeface="Avenir Next for Best Buy" panose="020B0503020202020204" pitchFamily="34" charset="0"/>
              </a:rPr>
              <a:t>“</a:t>
            </a:r>
            <a:r>
              <a:rPr lang="en-US" sz="1000" i="1" dirty="0">
                <a:latin typeface="Avenir Next for Best Buy" panose="020B0503020202020204" pitchFamily="34" charset="0"/>
              </a:rPr>
              <a:t>Cancel it free of charge at anytime ,  just like the Best Buy employee said I could</a:t>
            </a:r>
            <a:r>
              <a:rPr lang="en-US" sz="1000" i="1" dirty="0" smtClean="0">
                <a:latin typeface="Avenir Next for Best Buy" panose="020B0503020202020204" pitchFamily="34" charset="0"/>
              </a:rPr>
              <a:t>.”</a:t>
            </a:r>
            <a:endParaRPr lang="en-US" sz="1000" i="1" dirty="0">
              <a:latin typeface="Avenir Next for Best Buy" panose="020B0503020202020204" pitchFamily="34" charset="0"/>
            </a:endParaRPr>
          </a:p>
        </p:txBody>
      </p:sp>
      <p:sp>
        <p:nvSpPr>
          <p:cNvPr id="17" name="Oval Callout 16"/>
          <p:cNvSpPr/>
          <p:nvPr/>
        </p:nvSpPr>
        <p:spPr>
          <a:xfrm>
            <a:off x="3568335" y="2614136"/>
            <a:ext cx="2905546" cy="1491494"/>
          </a:xfrm>
          <a:prstGeom prst="wedgeEllipseCallout">
            <a:avLst>
              <a:gd name="adj1" fmla="val -31584"/>
              <a:gd name="adj2" fmla="val 5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“The 'front desk' people were not up to scratch on what could and what couldn't be done by the service people.  The reason I joined was to solve a problem that the '</a:t>
            </a:r>
            <a:r>
              <a:rPr lang="en-US" sz="1000" i="1" dirty="0" err="1">
                <a:latin typeface="Avenir Next for Best Buy" panose="020B0503020202020204" pitchFamily="34" charset="0"/>
              </a:rPr>
              <a:t>front'said</a:t>
            </a:r>
            <a:r>
              <a:rPr lang="en-US" sz="1000" i="1" dirty="0">
                <a:latin typeface="Avenir Next for Best Buy" panose="020B0503020202020204" pitchFamily="34" charset="0"/>
              </a:rPr>
              <a:t> they could do, but what the tech's couldn't deliver</a:t>
            </a:r>
            <a:r>
              <a:rPr lang="en-US" sz="1000" i="1" dirty="0" smtClean="0">
                <a:latin typeface="Avenir Next for Best Buy" panose="020B0503020202020204" pitchFamily="34" charset="0"/>
              </a:rPr>
              <a:t>.”</a:t>
            </a:r>
            <a:endParaRPr lang="en-US" sz="1000" i="1" dirty="0">
              <a:latin typeface="Avenir Next for Best Buy" panose="020B0503020202020204" pitchFamily="34" charset="0"/>
            </a:endParaRPr>
          </a:p>
        </p:txBody>
      </p:sp>
      <p:sp>
        <p:nvSpPr>
          <p:cNvPr id="18" name="Rounded Rectangular Callout 17"/>
          <p:cNvSpPr/>
          <p:nvPr/>
        </p:nvSpPr>
        <p:spPr>
          <a:xfrm>
            <a:off x="1778985" y="3596466"/>
            <a:ext cx="1656085" cy="684277"/>
          </a:xfrm>
          <a:prstGeom prst="wedgeRoundRectCallout">
            <a:avLst>
              <a:gd name="adj1" fmla="val -5135"/>
              <a:gd name="adj2" fmla="val 67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latin typeface="Avenir Next for Best Buy" panose="020B0503020202020204" pitchFamily="34" charset="0"/>
              </a:rPr>
              <a:t>“Increase personnel number at Geek </a:t>
            </a:r>
            <a:r>
              <a:rPr lang="en-US" sz="1000" i="1" dirty="0" err="1">
                <a:latin typeface="Avenir Next for Best Buy" panose="020B0503020202020204" pitchFamily="34" charset="0"/>
              </a:rPr>
              <a:t>sqad</a:t>
            </a:r>
            <a:r>
              <a:rPr lang="en-US" sz="1000" i="1" dirty="0">
                <a:latin typeface="Avenir Next for Best Buy" panose="020B0503020202020204" pitchFamily="34" charset="0"/>
              </a:rPr>
              <a:t> services”</a:t>
            </a:r>
          </a:p>
        </p:txBody>
      </p:sp>
      <p:sp>
        <p:nvSpPr>
          <p:cNvPr id="19" name="Title 1"/>
          <p:cNvSpPr txBox="1">
            <a:spLocks/>
          </p:cNvSpPr>
          <p:nvPr/>
        </p:nvSpPr>
        <p:spPr>
          <a:xfrm>
            <a:off x="191681" y="633114"/>
            <a:ext cx="8830938" cy="8551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sz="1600" b="0" dirty="0" smtClean="0"/>
              <a:t>Key themes emerging indicate that it is still early on in the pilot program.  However, Employee / Agent knowledge of the plan during point of sale, communication of benefits to clients, and wait times during usage of the plan are areas to work on prior to full roll out.  </a:t>
            </a:r>
            <a:endParaRPr lang="en-US" sz="1600" dirty="0"/>
          </a:p>
        </p:txBody>
      </p:sp>
    </p:spTree>
    <p:extLst>
      <p:ext uri="{BB962C8B-B14F-4D97-AF65-F5344CB8AC3E}">
        <p14:creationId xmlns:p14="http://schemas.microsoft.com/office/powerpoint/2010/main" val="1680007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28650" y="1190838"/>
            <a:ext cx="7886700" cy="4677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for Best Buy"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for Best Buy"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for Best Buy"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b="1" dirty="0" smtClean="0"/>
          </a:p>
          <a:p>
            <a:pPr marL="0" indent="0">
              <a:buFont typeface="Arial" panose="020B0604020202020204" pitchFamily="34" charset="0"/>
              <a:buNone/>
            </a:pPr>
            <a:r>
              <a:rPr lang="en-US" sz="1600" b="1" dirty="0" smtClean="0"/>
              <a:t>This research was completed by the Best Buy Consumer Insights Team. Please contact us if you have any questions or are interested in follow-up research.</a:t>
            </a:r>
          </a:p>
          <a:p>
            <a:pPr marL="0" indent="0">
              <a:buFont typeface="Arial" panose="020B0604020202020204" pitchFamily="34" charset="0"/>
              <a:buNone/>
            </a:pPr>
            <a:endParaRPr lang="en-US" sz="1600" dirty="0" smtClean="0"/>
          </a:p>
          <a:p>
            <a:pPr marL="0" indent="0">
              <a:buFont typeface="Arial" panose="020B0604020202020204" pitchFamily="34" charset="0"/>
              <a:buNone/>
            </a:pPr>
            <a:r>
              <a:rPr lang="en-US" sz="1600" b="1" dirty="0" smtClean="0">
                <a:solidFill>
                  <a:schemeClr val="tx2"/>
                </a:solidFill>
              </a:rPr>
              <a:t>CONTACT US:</a:t>
            </a:r>
          </a:p>
          <a:p>
            <a:pPr marL="0" indent="0">
              <a:spcBef>
                <a:spcPts val="0"/>
              </a:spcBef>
              <a:buNone/>
            </a:pPr>
            <a:endParaRPr lang="en-US" sz="1500" b="1" dirty="0" smtClean="0"/>
          </a:p>
          <a:p>
            <a:pPr marL="0" indent="0">
              <a:spcBef>
                <a:spcPts val="0"/>
              </a:spcBef>
              <a:buNone/>
            </a:pPr>
            <a:r>
              <a:rPr lang="en-US" sz="1500" b="1" dirty="0" smtClean="0"/>
              <a:t>Michelle</a:t>
            </a:r>
            <a:r>
              <a:rPr lang="en-US" sz="1500" dirty="0" smtClean="0"/>
              <a:t> Yuen</a:t>
            </a:r>
          </a:p>
          <a:p>
            <a:pPr marL="0" indent="0">
              <a:spcBef>
                <a:spcPts val="0"/>
              </a:spcBef>
              <a:buNone/>
            </a:pPr>
            <a:r>
              <a:rPr lang="en-US" sz="1200" dirty="0" smtClean="0"/>
              <a:t>Senior Research Analyst, Consumer Insights</a:t>
            </a:r>
          </a:p>
          <a:p>
            <a:pPr marL="0" indent="0">
              <a:spcBef>
                <a:spcPts val="0"/>
              </a:spcBef>
              <a:buNone/>
            </a:pPr>
            <a:r>
              <a:rPr lang="en-US" sz="1200" dirty="0" smtClean="0"/>
              <a:t>(</a:t>
            </a:r>
            <a:r>
              <a:rPr lang="en-US" sz="1200" dirty="0"/>
              <a:t>604) 412-1164   </a:t>
            </a:r>
            <a:r>
              <a:rPr lang="en-US" sz="1200" dirty="0" smtClean="0"/>
              <a:t>|   </a:t>
            </a:r>
            <a:r>
              <a:rPr lang="en-US" sz="1200" u="sng" dirty="0" smtClean="0"/>
              <a:t>miyuen@bestbuycanada.ca</a:t>
            </a:r>
            <a:r>
              <a:rPr lang="en-US" sz="1200" dirty="0" smtClean="0"/>
              <a:t> </a:t>
            </a:r>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500" b="1" dirty="0" smtClean="0"/>
              <a:t>Katherine </a:t>
            </a:r>
            <a:r>
              <a:rPr lang="en-US" sz="1500" dirty="0" smtClean="0"/>
              <a:t>Cumming</a:t>
            </a:r>
            <a:endParaRPr lang="en-US" sz="1500" dirty="0"/>
          </a:p>
          <a:p>
            <a:pPr marL="0" indent="0">
              <a:spcBef>
                <a:spcPts val="0"/>
              </a:spcBef>
              <a:buNone/>
            </a:pPr>
            <a:r>
              <a:rPr lang="en-US" sz="1200" dirty="0" smtClean="0"/>
              <a:t>Manager, </a:t>
            </a:r>
            <a:r>
              <a:rPr lang="en-US" sz="1200" dirty="0"/>
              <a:t>Consumer Insights</a:t>
            </a:r>
          </a:p>
          <a:p>
            <a:pPr marL="0" indent="0">
              <a:spcBef>
                <a:spcPts val="0"/>
              </a:spcBef>
              <a:buNone/>
            </a:pPr>
            <a:r>
              <a:rPr lang="en-US" sz="1200" dirty="0"/>
              <a:t>(604) </a:t>
            </a:r>
            <a:r>
              <a:rPr lang="en-US" sz="1200" dirty="0" smtClean="0"/>
              <a:t>412-1947 </a:t>
            </a:r>
            <a:r>
              <a:rPr lang="en-US" sz="1200" dirty="0"/>
              <a:t>  </a:t>
            </a:r>
            <a:r>
              <a:rPr lang="en-US" sz="1200" dirty="0" smtClean="0"/>
              <a:t>|   </a:t>
            </a:r>
            <a:r>
              <a:rPr lang="en-US" sz="1200" u="sng" dirty="0" smtClean="0"/>
              <a:t>kcumming@bestbuycanada.ca</a:t>
            </a:r>
            <a:r>
              <a:rPr lang="en-US" sz="1200" dirty="0" smtClean="0"/>
              <a:t> </a:t>
            </a:r>
            <a:endParaRPr lang="en-US" sz="1200" dirty="0"/>
          </a:p>
          <a:p>
            <a:pPr marL="0" indent="0">
              <a:spcBef>
                <a:spcPts val="0"/>
              </a:spcBef>
              <a:buNone/>
            </a:pPr>
            <a:endParaRPr lang="en-US" sz="1200" dirty="0"/>
          </a:p>
          <a:p>
            <a:pPr marL="0" indent="0">
              <a:spcBef>
                <a:spcPts val="0"/>
              </a:spcBef>
              <a:buNone/>
            </a:pPr>
            <a:endParaRPr lang="en-US" sz="1500" dirty="0" smtClean="0"/>
          </a:p>
          <a:p>
            <a:pPr marL="0" indent="0">
              <a:spcBef>
                <a:spcPts val="0"/>
              </a:spcBef>
              <a:buNone/>
            </a:pPr>
            <a:endParaRPr lang="en-US" dirty="0"/>
          </a:p>
        </p:txBody>
      </p:sp>
      <p:sp>
        <p:nvSpPr>
          <p:cNvPr id="2" name="Title 1"/>
          <p:cNvSpPr>
            <a:spLocks noGrp="1"/>
          </p:cNvSpPr>
          <p:nvPr>
            <p:ph type="title"/>
          </p:nvPr>
        </p:nvSpPr>
        <p:spPr/>
        <p:txBody>
          <a:bodyPr/>
          <a:lstStyle/>
          <a:p>
            <a:r>
              <a:rPr lang="en-US" b="0" dirty="0" smtClean="0"/>
              <a:t>ANY</a:t>
            </a:r>
            <a:r>
              <a:rPr lang="en-US" dirty="0" smtClean="0"/>
              <a:t> QUESTIONS?</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14</a:t>
            </a:fld>
            <a:endParaRPr lang="en-US" dirty="0"/>
          </a:p>
        </p:txBody>
      </p:sp>
    </p:spTree>
    <p:extLst>
      <p:ext uri="{BB962C8B-B14F-4D97-AF65-F5344CB8AC3E}">
        <p14:creationId xmlns:p14="http://schemas.microsoft.com/office/powerpoint/2010/main" val="3653683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APPENDIX</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15</a:t>
            </a:fld>
            <a:endParaRPr lang="en-US" dirty="0"/>
          </a:p>
        </p:txBody>
      </p:sp>
    </p:spTree>
    <p:extLst>
      <p:ext uri="{BB962C8B-B14F-4D97-AF65-F5344CB8AC3E}">
        <p14:creationId xmlns:p14="http://schemas.microsoft.com/office/powerpoint/2010/main" val="420732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773" y="138763"/>
            <a:ext cx="7886700" cy="788260"/>
          </a:xfrm>
        </p:spPr>
        <p:txBody>
          <a:bodyPr/>
          <a:lstStyle/>
          <a:p>
            <a:r>
              <a:rPr lang="en-US" b="0" dirty="0" smtClean="0">
                <a:solidFill>
                  <a:schemeClr val="bg1"/>
                </a:solidFill>
              </a:rPr>
              <a:t>RESPONDENT</a:t>
            </a:r>
            <a:r>
              <a:rPr lang="en-US" dirty="0" smtClean="0">
                <a:solidFill>
                  <a:schemeClr val="bg1"/>
                </a:solidFill>
              </a:rPr>
              <a:t> PROFILE:</a:t>
            </a:r>
            <a:endParaRPr lang="en-US" dirty="0">
              <a:solidFill>
                <a:schemeClr val="bg1"/>
              </a:solidFill>
            </a:endParaRPr>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16</a:t>
            </a:fld>
            <a:endParaRPr lang="en-US" dirty="0"/>
          </a:p>
        </p:txBody>
      </p:sp>
      <p:sp>
        <p:nvSpPr>
          <p:cNvPr id="43" name="Text Placeholder 1"/>
          <p:cNvSpPr txBox="1">
            <a:spLocks/>
          </p:cNvSpPr>
          <p:nvPr/>
        </p:nvSpPr>
        <p:spPr>
          <a:xfrm>
            <a:off x="1638276" y="3761755"/>
            <a:ext cx="2650504" cy="350944"/>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00000"/>
              </a:lnSpc>
              <a:buFont typeface="+mj-lt"/>
              <a:buNone/>
            </a:pPr>
            <a:r>
              <a:rPr lang="en-US" dirty="0" smtClean="0">
                <a:solidFill>
                  <a:schemeClr val="tx2"/>
                </a:solidFill>
              </a:rPr>
              <a:t>HOUSEHOLD INCOME:</a:t>
            </a:r>
            <a:endParaRPr lang="en-US" dirty="0">
              <a:solidFill>
                <a:schemeClr val="tx2"/>
              </a:solidFill>
            </a:endParaRPr>
          </a:p>
        </p:txBody>
      </p:sp>
      <p:grpSp>
        <p:nvGrpSpPr>
          <p:cNvPr id="3" name="Group 2"/>
          <p:cNvGrpSpPr/>
          <p:nvPr/>
        </p:nvGrpSpPr>
        <p:grpSpPr>
          <a:xfrm>
            <a:off x="890421" y="1094352"/>
            <a:ext cx="1590480" cy="2549158"/>
            <a:chOff x="890421" y="1199548"/>
            <a:chExt cx="1590480" cy="2549158"/>
          </a:xfrm>
        </p:grpSpPr>
        <p:sp>
          <p:nvSpPr>
            <p:cNvPr id="8" name="Rectangle 7"/>
            <p:cNvSpPr/>
            <p:nvPr/>
          </p:nvSpPr>
          <p:spPr>
            <a:xfrm>
              <a:off x="981291" y="1757183"/>
              <a:ext cx="621271" cy="122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86654" y="2468869"/>
              <a:ext cx="713281" cy="513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890421" y="1743734"/>
              <a:ext cx="777015" cy="1358589"/>
            </a:xfrm>
            <a:custGeom>
              <a:avLst/>
              <a:gdLst>
                <a:gd name="connsiteX0" fmla="*/ 780969 w 2820473"/>
                <a:gd name="connsiteY0" fmla="*/ 1104452 h 4443211"/>
                <a:gd name="connsiteX1" fmla="*/ 640926 w 2820473"/>
                <a:gd name="connsiteY1" fmla="*/ 1244495 h 4443211"/>
                <a:gd name="connsiteX2" fmla="*/ 640926 w 2820473"/>
                <a:gd name="connsiteY2" fmla="*/ 1257783 h 4443211"/>
                <a:gd name="connsiteX3" fmla="*/ 640925 w 2820473"/>
                <a:gd name="connsiteY3" fmla="*/ 1257788 h 4443211"/>
                <a:gd name="connsiteX4" fmla="*/ 640925 w 2820473"/>
                <a:gd name="connsiteY4" fmla="*/ 1411124 h 4443211"/>
                <a:gd name="connsiteX5" fmla="*/ 640926 w 2820473"/>
                <a:gd name="connsiteY5" fmla="*/ 1411124 h 4443211"/>
                <a:gd name="connsiteX6" fmla="*/ 640926 w 2820473"/>
                <a:gd name="connsiteY6" fmla="*/ 2265986 h 4443211"/>
                <a:gd name="connsiteX7" fmla="*/ 780969 w 2820473"/>
                <a:gd name="connsiteY7" fmla="*/ 2406029 h 4443211"/>
                <a:gd name="connsiteX8" fmla="*/ 921012 w 2820473"/>
                <a:gd name="connsiteY8" fmla="*/ 2265986 h 4443211"/>
                <a:gd name="connsiteX9" fmla="*/ 921012 w 2820473"/>
                <a:gd name="connsiteY9" fmla="*/ 1411124 h 4443211"/>
                <a:gd name="connsiteX10" fmla="*/ 953963 w 2820473"/>
                <a:gd name="connsiteY10" fmla="*/ 1411124 h 4443211"/>
                <a:gd name="connsiteX11" fmla="*/ 953963 w 2820473"/>
                <a:gd name="connsiteY11" fmla="*/ 2702591 h 4443211"/>
                <a:gd name="connsiteX12" fmla="*/ 953964 w 2820473"/>
                <a:gd name="connsiteY12" fmla="*/ 2702591 h 4443211"/>
                <a:gd name="connsiteX13" fmla="*/ 953964 w 2820473"/>
                <a:gd name="connsiteY13" fmla="*/ 3901196 h 4443211"/>
                <a:gd name="connsiteX14" fmla="*/ 1151672 w 2820473"/>
                <a:gd name="connsiteY14" fmla="*/ 4098904 h 4443211"/>
                <a:gd name="connsiteX15" fmla="*/ 1349380 w 2820473"/>
                <a:gd name="connsiteY15" fmla="*/ 3901196 h 4443211"/>
                <a:gd name="connsiteX16" fmla="*/ 1349380 w 2820473"/>
                <a:gd name="connsiteY16" fmla="*/ 2702591 h 4443211"/>
                <a:gd name="connsiteX17" fmla="*/ 1464710 w 2820473"/>
                <a:gd name="connsiteY17" fmla="*/ 2702591 h 4443211"/>
                <a:gd name="connsiteX18" fmla="*/ 1464710 w 2820473"/>
                <a:gd name="connsiteY18" fmla="*/ 3901196 h 4443211"/>
                <a:gd name="connsiteX19" fmla="*/ 1662418 w 2820473"/>
                <a:gd name="connsiteY19" fmla="*/ 4098904 h 4443211"/>
                <a:gd name="connsiteX20" fmla="*/ 1860126 w 2820473"/>
                <a:gd name="connsiteY20" fmla="*/ 3901196 h 4443211"/>
                <a:gd name="connsiteX21" fmla="*/ 1860126 w 2820473"/>
                <a:gd name="connsiteY21" fmla="*/ 2702591 h 4443211"/>
                <a:gd name="connsiteX22" fmla="*/ 1860126 w 2820473"/>
                <a:gd name="connsiteY22" fmla="*/ 2698473 h 4443211"/>
                <a:gd name="connsiteX23" fmla="*/ 1860126 w 2820473"/>
                <a:gd name="connsiteY23" fmla="*/ 1411124 h 4443211"/>
                <a:gd name="connsiteX24" fmla="*/ 1884840 w 2820473"/>
                <a:gd name="connsiteY24" fmla="*/ 1411124 h 4443211"/>
                <a:gd name="connsiteX25" fmla="*/ 1884840 w 2820473"/>
                <a:gd name="connsiteY25" fmla="*/ 2265986 h 4443211"/>
                <a:gd name="connsiteX26" fmla="*/ 2024883 w 2820473"/>
                <a:gd name="connsiteY26" fmla="*/ 2406029 h 4443211"/>
                <a:gd name="connsiteX27" fmla="*/ 2045475 w 2820473"/>
                <a:gd name="connsiteY27" fmla="*/ 2401872 h 4443211"/>
                <a:gd name="connsiteX28" fmla="*/ 2066072 w 2820473"/>
                <a:gd name="connsiteY28" fmla="*/ 2406030 h 4443211"/>
                <a:gd name="connsiteX29" fmla="*/ 2206115 w 2820473"/>
                <a:gd name="connsiteY29" fmla="*/ 2265987 h 4443211"/>
                <a:gd name="connsiteX30" fmla="*/ 2206115 w 2820473"/>
                <a:gd name="connsiteY30" fmla="*/ 1302161 h 4443211"/>
                <a:gd name="connsiteX31" fmla="*/ 2206114 w 2820473"/>
                <a:gd name="connsiteY31" fmla="*/ 1302156 h 4443211"/>
                <a:gd name="connsiteX32" fmla="*/ 2206114 w 2820473"/>
                <a:gd name="connsiteY32" fmla="*/ 1257788 h 4443211"/>
                <a:gd name="connsiteX33" fmla="*/ 2052778 w 2820473"/>
                <a:gd name="connsiteY33" fmla="*/ 1104452 h 4443211"/>
                <a:gd name="connsiteX34" fmla="*/ 2024883 w 2820473"/>
                <a:gd name="connsiteY34" fmla="*/ 1104452 h 4443211"/>
                <a:gd name="connsiteX35" fmla="*/ 794261 w 2820473"/>
                <a:gd name="connsiteY35" fmla="*/ 1104452 h 4443211"/>
                <a:gd name="connsiteX36" fmla="*/ 787615 w 2820473"/>
                <a:gd name="connsiteY36" fmla="*/ 1105794 h 4443211"/>
                <a:gd name="connsiteX37" fmla="*/ 1402437 w 2820473"/>
                <a:gd name="connsiteY37" fmla="*/ 259877 h 4443211"/>
                <a:gd name="connsiteX38" fmla="*/ 1019867 w 2820473"/>
                <a:gd name="connsiteY38" fmla="*/ 640975 h 4443211"/>
                <a:gd name="connsiteX39" fmla="*/ 1402437 w 2820473"/>
                <a:gd name="connsiteY39" fmla="*/ 1022073 h 4443211"/>
                <a:gd name="connsiteX40" fmla="*/ 1785007 w 2820473"/>
                <a:gd name="connsiteY40" fmla="*/ 640975 h 4443211"/>
                <a:gd name="connsiteX41" fmla="*/ 1402437 w 2820473"/>
                <a:gd name="connsiteY41" fmla="*/ 259877 h 4443211"/>
                <a:gd name="connsiteX42" fmla="*/ 0 w 2820473"/>
                <a:gd name="connsiteY42" fmla="*/ 0 h 4443211"/>
                <a:gd name="connsiteX43" fmla="*/ 2820473 w 2820473"/>
                <a:gd name="connsiteY43" fmla="*/ 0 h 4443211"/>
                <a:gd name="connsiteX44" fmla="*/ 2820473 w 2820473"/>
                <a:gd name="connsiteY44" fmla="*/ 4443211 h 4443211"/>
                <a:gd name="connsiteX45" fmla="*/ 0 w 2820473"/>
                <a:gd name="connsiteY45" fmla="*/ 4443211 h 444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820473" h="4443211">
                  <a:moveTo>
                    <a:pt x="780969" y="1104452"/>
                  </a:moveTo>
                  <a:cubicBezTo>
                    <a:pt x="703625" y="1104452"/>
                    <a:pt x="640926" y="1167151"/>
                    <a:pt x="640926" y="1244495"/>
                  </a:cubicBezTo>
                  <a:lnTo>
                    <a:pt x="640926" y="1257783"/>
                  </a:lnTo>
                  <a:lnTo>
                    <a:pt x="640925" y="1257788"/>
                  </a:lnTo>
                  <a:lnTo>
                    <a:pt x="640925" y="1411124"/>
                  </a:lnTo>
                  <a:lnTo>
                    <a:pt x="640926" y="1411124"/>
                  </a:lnTo>
                  <a:lnTo>
                    <a:pt x="640926" y="2265986"/>
                  </a:lnTo>
                  <a:cubicBezTo>
                    <a:pt x="640926" y="2343330"/>
                    <a:pt x="703625" y="2406029"/>
                    <a:pt x="780969" y="2406029"/>
                  </a:cubicBezTo>
                  <a:cubicBezTo>
                    <a:pt x="858313" y="2406029"/>
                    <a:pt x="921012" y="2343330"/>
                    <a:pt x="921012" y="2265986"/>
                  </a:cubicBezTo>
                  <a:lnTo>
                    <a:pt x="921012" y="1411124"/>
                  </a:lnTo>
                  <a:lnTo>
                    <a:pt x="953963" y="1411124"/>
                  </a:lnTo>
                  <a:lnTo>
                    <a:pt x="953963" y="2702591"/>
                  </a:lnTo>
                  <a:lnTo>
                    <a:pt x="953964" y="2702591"/>
                  </a:lnTo>
                  <a:lnTo>
                    <a:pt x="953964" y="3901196"/>
                  </a:lnTo>
                  <a:cubicBezTo>
                    <a:pt x="953964" y="4010387"/>
                    <a:pt x="1042481" y="4098904"/>
                    <a:pt x="1151672" y="4098904"/>
                  </a:cubicBezTo>
                  <a:cubicBezTo>
                    <a:pt x="1260863" y="4098904"/>
                    <a:pt x="1349380" y="4010387"/>
                    <a:pt x="1349380" y="3901196"/>
                  </a:cubicBezTo>
                  <a:lnTo>
                    <a:pt x="1349380" y="2702591"/>
                  </a:lnTo>
                  <a:lnTo>
                    <a:pt x="1464710" y="2702591"/>
                  </a:lnTo>
                  <a:lnTo>
                    <a:pt x="1464710" y="3901196"/>
                  </a:lnTo>
                  <a:cubicBezTo>
                    <a:pt x="1464710" y="4010387"/>
                    <a:pt x="1553227" y="4098904"/>
                    <a:pt x="1662418" y="4098904"/>
                  </a:cubicBezTo>
                  <a:cubicBezTo>
                    <a:pt x="1771609" y="4098904"/>
                    <a:pt x="1860126" y="4010387"/>
                    <a:pt x="1860126" y="3901196"/>
                  </a:cubicBezTo>
                  <a:lnTo>
                    <a:pt x="1860126" y="2702591"/>
                  </a:lnTo>
                  <a:lnTo>
                    <a:pt x="1860126" y="2698473"/>
                  </a:lnTo>
                  <a:lnTo>
                    <a:pt x="1860126" y="1411124"/>
                  </a:lnTo>
                  <a:lnTo>
                    <a:pt x="1884840" y="1411124"/>
                  </a:lnTo>
                  <a:lnTo>
                    <a:pt x="1884840" y="2265986"/>
                  </a:lnTo>
                  <a:cubicBezTo>
                    <a:pt x="1884840" y="2343330"/>
                    <a:pt x="1947539" y="2406029"/>
                    <a:pt x="2024883" y="2406029"/>
                  </a:cubicBezTo>
                  <a:lnTo>
                    <a:pt x="2045475" y="2401872"/>
                  </a:lnTo>
                  <a:lnTo>
                    <a:pt x="2066072" y="2406030"/>
                  </a:lnTo>
                  <a:cubicBezTo>
                    <a:pt x="2143416" y="2406030"/>
                    <a:pt x="2206115" y="2343331"/>
                    <a:pt x="2206115" y="2265987"/>
                  </a:cubicBezTo>
                  <a:lnTo>
                    <a:pt x="2206115" y="1302161"/>
                  </a:lnTo>
                  <a:lnTo>
                    <a:pt x="2206114" y="1302156"/>
                  </a:lnTo>
                  <a:lnTo>
                    <a:pt x="2206114" y="1257788"/>
                  </a:lnTo>
                  <a:cubicBezTo>
                    <a:pt x="2206114" y="1173103"/>
                    <a:pt x="2137463" y="1104452"/>
                    <a:pt x="2052778" y="1104452"/>
                  </a:cubicBezTo>
                  <a:lnTo>
                    <a:pt x="2024883" y="1104452"/>
                  </a:lnTo>
                  <a:lnTo>
                    <a:pt x="794261" y="1104452"/>
                  </a:lnTo>
                  <a:lnTo>
                    <a:pt x="787615" y="1105794"/>
                  </a:lnTo>
                  <a:close/>
                  <a:moveTo>
                    <a:pt x="1402437" y="259877"/>
                  </a:moveTo>
                  <a:cubicBezTo>
                    <a:pt x="1191149" y="259877"/>
                    <a:pt x="1019867" y="430500"/>
                    <a:pt x="1019867" y="640975"/>
                  </a:cubicBezTo>
                  <a:cubicBezTo>
                    <a:pt x="1019867" y="851450"/>
                    <a:pt x="1191149" y="1022073"/>
                    <a:pt x="1402437" y="1022073"/>
                  </a:cubicBezTo>
                  <a:cubicBezTo>
                    <a:pt x="1613725" y="1022073"/>
                    <a:pt x="1785007" y="851450"/>
                    <a:pt x="1785007" y="640975"/>
                  </a:cubicBezTo>
                  <a:cubicBezTo>
                    <a:pt x="1785007" y="430500"/>
                    <a:pt x="1613725" y="259877"/>
                    <a:pt x="1402437" y="259877"/>
                  </a:cubicBezTo>
                  <a:close/>
                  <a:moveTo>
                    <a:pt x="0" y="0"/>
                  </a:moveTo>
                  <a:lnTo>
                    <a:pt x="2820473" y="0"/>
                  </a:lnTo>
                  <a:lnTo>
                    <a:pt x="2820473" y="4443211"/>
                  </a:lnTo>
                  <a:lnTo>
                    <a:pt x="0" y="444321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72309" y="1743734"/>
              <a:ext cx="655303" cy="1260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67437" y="2384948"/>
              <a:ext cx="660175" cy="6672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12"/>
            <p:cNvSpPr/>
            <p:nvPr/>
          </p:nvSpPr>
          <p:spPr>
            <a:xfrm>
              <a:off x="1591221" y="1717645"/>
              <a:ext cx="889680" cy="1393167"/>
            </a:xfrm>
            <a:custGeom>
              <a:avLst/>
              <a:gdLst>
                <a:gd name="connsiteX0" fmla="*/ 1859329 w 2871989"/>
                <a:gd name="connsiteY0" fmla="*/ 1440302 h 4597757"/>
                <a:gd name="connsiteX1" fmla="*/ 1900517 w 2871989"/>
                <a:gd name="connsiteY1" fmla="*/ 1440302 h 4597757"/>
                <a:gd name="connsiteX2" fmla="*/ 1900517 w 2871989"/>
                <a:gd name="connsiteY2" fmla="*/ 2274127 h 4597757"/>
                <a:gd name="connsiteX3" fmla="*/ 1859329 w 2871989"/>
                <a:gd name="connsiteY3" fmla="*/ 2179296 h 4597757"/>
                <a:gd name="connsiteX4" fmla="*/ 936689 w 2871989"/>
                <a:gd name="connsiteY4" fmla="*/ 1440302 h 4597757"/>
                <a:gd name="connsiteX5" fmla="*/ 977878 w 2871989"/>
                <a:gd name="connsiteY5" fmla="*/ 1440302 h 4597757"/>
                <a:gd name="connsiteX6" fmla="*/ 977878 w 2871989"/>
                <a:gd name="connsiteY6" fmla="*/ 2177036 h 4597757"/>
                <a:gd name="connsiteX7" fmla="*/ 936689 w 2871989"/>
                <a:gd name="connsiteY7" fmla="*/ 2271870 h 4597757"/>
                <a:gd name="connsiteX8" fmla="*/ 809939 w 2871989"/>
                <a:gd name="connsiteY8" fmla="*/ 1133630 h 4597757"/>
                <a:gd name="connsiteX9" fmla="*/ 656603 w 2871989"/>
                <a:gd name="connsiteY9" fmla="*/ 1286966 h 4597757"/>
                <a:gd name="connsiteX10" fmla="*/ 656603 w 2871989"/>
                <a:gd name="connsiteY10" fmla="*/ 1319468 h 4597757"/>
                <a:gd name="connsiteX11" fmla="*/ 656603 w 2871989"/>
                <a:gd name="connsiteY11" fmla="*/ 1440302 h 4597757"/>
                <a:gd name="connsiteX12" fmla="*/ 656603 w 2871989"/>
                <a:gd name="connsiteY12" fmla="*/ 2340959 h 4597757"/>
                <a:gd name="connsiteX13" fmla="*/ 796646 w 2871989"/>
                <a:gd name="connsiteY13" fmla="*/ 2481002 h 4597757"/>
                <a:gd name="connsiteX14" fmla="*/ 850587 w 2871989"/>
                <a:gd name="connsiteY14" fmla="*/ 2470112 h 4597757"/>
                <a:gd name="connsiteX15" fmla="*/ 643510 w 2871989"/>
                <a:gd name="connsiteY15" fmla="*/ 2946886 h 4597757"/>
                <a:gd name="connsiteX16" fmla="*/ 969641 w 2871989"/>
                <a:gd name="connsiteY16" fmla="*/ 2946886 h 4597757"/>
                <a:gd name="connsiteX17" fmla="*/ 969641 w 2871989"/>
                <a:gd name="connsiteY17" fmla="*/ 3976169 h 4597757"/>
                <a:gd name="connsiteX18" fmla="*/ 1167349 w 2871989"/>
                <a:gd name="connsiteY18" fmla="*/ 4173877 h 4597757"/>
                <a:gd name="connsiteX19" fmla="*/ 1365057 w 2871989"/>
                <a:gd name="connsiteY19" fmla="*/ 3976169 h 4597757"/>
                <a:gd name="connsiteX20" fmla="*/ 1365057 w 2871989"/>
                <a:gd name="connsiteY20" fmla="*/ 2946886 h 4597757"/>
                <a:gd name="connsiteX21" fmla="*/ 1480387 w 2871989"/>
                <a:gd name="connsiteY21" fmla="*/ 2946886 h 4597757"/>
                <a:gd name="connsiteX22" fmla="*/ 1480387 w 2871989"/>
                <a:gd name="connsiteY22" fmla="*/ 3976169 h 4597757"/>
                <a:gd name="connsiteX23" fmla="*/ 1678095 w 2871989"/>
                <a:gd name="connsiteY23" fmla="*/ 4173877 h 4597757"/>
                <a:gd name="connsiteX24" fmla="*/ 1875803 w 2871989"/>
                <a:gd name="connsiteY24" fmla="*/ 3976169 h 4597757"/>
                <a:gd name="connsiteX25" fmla="*/ 1875803 w 2871989"/>
                <a:gd name="connsiteY25" fmla="*/ 2946886 h 4597757"/>
                <a:gd name="connsiteX26" fmla="*/ 2192715 w 2871989"/>
                <a:gd name="connsiteY26" fmla="*/ 2946886 h 4597757"/>
                <a:gd name="connsiteX27" fmla="*/ 1985398 w 2871989"/>
                <a:gd name="connsiteY27" fmla="*/ 2469558 h 4597757"/>
                <a:gd name="connsiteX28" fmla="*/ 1986049 w 2871989"/>
                <a:gd name="connsiteY28" fmla="*/ 2469997 h 4597757"/>
                <a:gd name="connsiteX29" fmla="*/ 2040560 w 2871989"/>
                <a:gd name="connsiteY29" fmla="*/ 2481002 h 4597757"/>
                <a:gd name="connsiteX30" fmla="*/ 2061152 w 2871989"/>
                <a:gd name="connsiteY30" fmla="*/ 2476845 h 4597757"/>
                <a:gd name="connsiteX31" fmla="*/ 2081749 w 2871989"/>
                <a:gd name="connsiteY31" fmla="*/ 2481003 h 4597757"/>
                <a:gd name="connsiteX32" fmla="*/ 2221792 w 2871989"/>
                <a:gd name="connsiteY32" fmla="*/ 2340960 h 4597757"/>
                <a:gd name="connsiteX33" fmla="*/ 2221792 w 2871989"/>
                <a:gd name="connsiteY33" fmla="*/ 1440302 h 4597757"/>
                <a:gd name="connsiteX34" fmla="*/ 2221792 w 2871989"/>
                <a:gd name="connsiteY34" fmla="*/ 1377134 h 4597757"/>
                <a:gd name="connsiteX35" fmla="*/ 2221792 w 2871989"/>
                <a:gd name="connsiteY35" fmla="*/ 1286966 h 4597757"/>
                <a:gd name="connsiteX36" fmla="*/ 2068456 w 2871989"/>
                <a:gd name="connsiteY36" fmla="*/ 1133630 h 4597757"/>
                <a:gd name="connsiteX37" fmla="*/ 1418114 w 2871989"/>
                <a:gd name="connsiteY37" fmla="*/ 334850 h 4597757"/>
                <a:gd name="connsiteX38" fmla="*/ 1035544 w 2871989"/>
                <a:gd name="connsiteY38" fmla="*/ 715948 h 4597757"/>
                <a:gd name="connsiteX39" fmla="*/ 1418114 w 2871989"/>
                <a:gd name="connsiteY39" fmla="*/ 1097046 h 4597757"/>
                <a:gd name="connsiteX40" fmla="*/ 1800684 w 2871989"/>
                <a:gd name="connsiteY40" fmla="*/ 715948 h 4597757"/>
                <a:gd name="connsiteX41" fmla="*/ 1418114 w 2871989"/>
                <a:gd name="connsiteY41" fmla="*/ 334850 h 4597757"/>
                <a:gd name="connsiteX42" fmla="*/ 0 w 2871989"/>
                <a:gd name="connsiteY42" fmla="*/ 0 h 4597757"/>
                <a:gd name="connsiteX43" fmla="*/ 2871989 w 2871989"/>
                <a:gd name="connsiteY43" fmla="*/ 0 h 4597757"/>
                <a:gd name="connsiteX44" fmla="*/ 2871989 w 2871989"/>
                <a:gd name="connsiteY44" fmla="*/ 4597757 h 4597757"/>
                <a:gd name="connsiteX45" fmla="*/ 0 w 2871989"/>
                <a:gd name="connsiteY45" fmla="*/ 4597757 h 459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871989" h="4597757">
                  <a:moveTo>
                    <a:pt x="1859329" y="1440302"/>
                  </a:moveTo>
                  <a:lnTo>
                    <a:pt x="1900517" y="1440302"/>
                  </a:lnTo>
                  <a:lnTo>
                    <a:pt x="1900517" y="2274127"/>
                  </a:lnTo>
                  <a:lnTo>
                    <a:pt x="1859329" y="2179296"/>
                  </a:lnTo>
                  <a:close/>
                  <a:moveTo>
                    <a:pt x="936689" y="1440302"/>
                  </a:moveTo>
                  <a:lnTo>
                    <a:pt x="977878" y="1440302"/>
                  </a:lnTo>
                  <a:lnTo>
                    <a:pt x="977878" y="2177036"/>
                  </a:lnTo>
                  <a:lnTo>
                    <a:pt x="936689" y="2271870"/>
                  </a:lnTo>
                  <a:close/>
                  <a:moveTo>
                    <a:pt x="809939" y="1133630"/>
                  </a:moveTo>
                  <a:cubicBezTo>
                    <a:pt x="725254" y="1133630"/>
                    <a:pt x="656603" y="1202281"/>
                    <a:pt x="656603" y="1286966"/>
                  </a:cubicBezTo>
                  <a:lnTo>
                    <a:pt x="656603" y="1319468"/>
                  </a:lnTo>
                  <a:lnTo>
                    <a:pt x="656603" y="1440302"/>
                  </a:lnTo>
                  <a:lnTo>
                    <a:pt x="656603" y="2340959"/>
                  </a:lnTo>
                  <a:cubicBezTo>
                    <a:pt x="656603" y="2418303"/>
                    <a:pt x="719302" y="2481002"/>
                    <a:pt x="796646" y="2481002"/>
                  </a:cubicBezTo>
                  <a:lnTo>
                    <a:pt x="850587" y="2470112"/>
                  </a:lnTo>
                  <a:lnTo>
                    <a:pt x="643510" y="2946886"/>
                  </a:lnTo>
                  <a:lnTo>
                    <a:pt x="969641" y="2946886"/>
                  </a:lnTo>
                  <a:lnTo>
                    <a:pt x="969641" y="3976169"/>
                  </a:lnTo>
                  <a:cubicBezTo>
                    <a:pt x="969641" y="4085360"/>
                    <a:pt x="1058158" y="4173877"/>
                    <a:pt x="1167349" y="4173877"/>
                  </a:cubicBezTo>
                  <a:cubicBezTo>
                    <a:pt x="1276540" y="4173877"/>
                    <a:pt x="1365057" y="4085360"/>
                    <a:pt x="1365057" y="3976169"/>
                  </a:cubicBezTo>
                  <a:lnTo>
                    <a:pt x="1365057" y="2946886"/>
                  </a:lnTo>
                  <a:lnTo>
                    <a:pt x="1480387" y="2946886"/>
                  </a:lnTo>
                  <a:lnTo>
                    <a:pt x="1480387" y="3976169"/>
                  </a:lnTo>
                  <a:cubicBezTo>
                    <a:pt x="1480387" y="4085360"/>
                    <a:pt x="1568904" y="4173877"/>
                    <a:pt x="1678095" y="4173877"/>
                  </a:cubicBezTo>
                  <a:cubicBezTo>
                    <a:pt x="1787286" y="4173877"/>
                    <a:pt x="1875803" y="4085360"/>
                    <a:pt x="1875803" y="3976169"/>
                  </a:cubicBezTo>
                  <a:lnTo>
                    <a:pt x="1875803" y="2946886"/>
                  </a:lnTo>
                  <a:lnTo>
                    <a:pt x="2192715" y="2946886"/>
                  </a:lnTo>
                  <a:lnTo>
                    <a:pt x="1985398" y="2469558"/>
                  </a:lnTo>
                  <a:lnTo>
                    <a:pt x="1986049" y="2469997"/>
                  </a:lnTo>
                  <a:cubicBezTo>
                    <a:pt x="2002804" y="2477083"/>
                    <a:pt x="2021224" y="2481002"/>
                    <a:pt x="2040560" y="2481002"/>
                  </a:cubicBezTo>
                  <a:lnTo>
                    <a:pt x="2061152" y="2476845"/>
                  </a:lnTo>
                  <a:lnTo>
                    <a:pt x="2081749" y="2481003"/>
                  </a:lnTo>
                  <a:cubicBezTo>
                    <a:pt x="2159093" y="2481003"/>
                    <a:pt x="2221792" y="2418304"/>
                    <a:pt x="2221792" y="2340960"/>
                  </a:cubicBezTo>
                  <a:lnTo>
                    <a:pt x="2221792" y="1440302"/>
                  </a:lnTo>
                  <a:lnTo>
                    <a:pt x="2221792" y="1377134"/>
                  </a:lnTo>
                  <a:lnTo>
                    <a:pt x="2221792" y="1286966"/>
                  </a:lnTo>
                  <a:cubicBezTo>
                    <a:pt x="2221792" y="1202281"/>
                    <a:pt x="2153141" y="1133630"/>
                    <a:pt x="2068456" y="1133630"/>
                  </a:cubicBezTo>
                  <a:close/>
                  <a:moveTo>
                    <a:pt x="1418114" y="334850"/>
                  </a:moveTo>
                  <a:cubicBezTo>
                    <a:pt x="1206826" y="334850"/>
                    <a:pt x="1035544" y="505473"/>
                    <a:pt x="1035544" y="715948"/>
                  </a:cubicBezTo>
                  <a:cubicBezTo>
                    <a:pt x="1035544" y="926423"/>
                    <a:pt x="1206826" y="1097046"/>
                    <a:pt x="1418114" y="1097046"/>
                  </a:cubicBezTo>
                  <a:cubicBezTo>
                    <a:pt x="1629402" y="1097046"/>
                    <a:pt x="1800684" y="926423"/>
                    <a:pt x="1800684" y="715948"/>
                  </a:cubicBezTo>
                  <a:cubicBezTo>
                    <a:pt x="1800684" y="505473"/>
                    <a:pt x="1629402" y="334850"/>
                    <a:pt x="1418114" y="334850"/>
                  </a:cubicBezTo>
                  <a:close/>
                  <a:moveTo>
                    <a:pt x="0" y="0"/>
                  </a:moveTo>
                  <a:lnTo>
                    <a:pt x="2871989" y="0"/>
                  </a:lnTo>
                  <a:lnTo>
                    <a:pt x="2871989" y="4597757"/>
                  </a:lnTo>
                  <a:lnTo>
                    <a:pt x="0" y="45977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
            <p:cNvSpPr txBox="1">
              <a:spLocks/>
            </p:cNvSpPr>
            <p:nvPr/>
          </p:nvSpPr>
          <p:spPr>
            <a:xfrm>
              <a:off x="1063001" y="3078925"/>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45%</a:t>
              </a:r>
              <a:endParaRPr lang="en-US" sz="1200" dirty="0">
                <a:solidFill>
                  <a:schemeClr val="bg1"/>
                </a:solidFill>
              </a:endParaRPr>
            </a:p>
          </p:txBody>
        </p:sp>
        <p:sp>
          <p:nvSpPr>
            <p:cNvPr id="16" name="Text Placeholder 1"/>
            <p:cNvSpPr txBox="1">
              <a:spLocks/>
            </p:cNvSpPr>
            <p:nvPr/>
          </p:nvSpPr>
          <p:spPr>
            <a:xfrm>
              <a:off x="1824154" y="3078925"/>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52%</a:t>
              </a:r>
              <a:endParaRPr lang="en-US" sz="1200" dirty="0">
                <a:solidFill>
                  <a:schemeClr val="bg1"/>
                </a:solidFill>
              </a:endParaRPr>
            </a:p>
          </p:txBody>
        </p:sp>
        <p:sp>
          <p:nvSpPr>
            <p:cNvPr id="17" name="Text Placeholder 1"/>
            <p:cNvSpPr txBox="1">
              <a:spLocks/>
            </p:cNvSpPr>
            <p:nvPr/>
          </p:nvSpPr>
          <p:spPr>
            <a:xfrm>
              <a:off x="1054909" y="3239491"/>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b="0" dirty="0" smtClean="0">
                  <a:solidFill>
                    <a:schemeClr val="bg1"/>
                  </a:solidFill>
                </a:rPr>
                <a:t>Male</a:t>
              </a:r>
              <a:endParaRPr lang="en-US" sz="1200" b="0" dirty="0">
                <a:solidFill>
                  <a:schemeClr val="bg1"/>
                </a:solidFill>
              </a:endParaRPr>
            </a:p>
          </p:txBody>
        </p:sp>
        <p:sp>
          <p:nvSpPr>
            <p:cNvPr id="18" name="Text Placeholder 1"/>
            <p:cNvSpPr txBox="1">
              <a:spLocks/>
            </p:cNvSpPr>
            <p:nvPr/>
          </p:nvSpPr>
          <p:spPr>
            <a:xfrm>
              <a:off x="1769012" y="3239491"/>
              <a:ext cx="556945"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b="0" dirty="0" smtClean="0">
                  <a:solidFill>
                    <a:schemeClr val="bg1"/>
                  </a:solidFill>
                </a:rPr>
                <a:t>Female</a:t>
              </a:r>
              <a:endParaRPr lang="en-US" sz="1200" b="0" dirty="0">
                <a:solidFill>
                  <a:schemeClr val="bg1"/>
                </a:solidFill>
              </a:endParaRPr>
            </a:p>
          </p:txBody>
        </p:sp>
        <p:sp>
          <p:nvSpPr>
            <p:cNvPr id="42" name="Text Placeholder 1"/>
            <p:cNvSpPr txBox="1">
              <a:spLocks/>
            </p:cNvSpPr>
            <p:nvPr/>
          </p:nvSpPr>
          <p:spPr>
            <a:xfrm>
              <a:off x="925419" y="1199548"/>
              <a:ext cx="1345396" cy="350944"/>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00000"/>
                </a:lnSpc>
                <a:buFont typeface="+mj-lt"/>
                <a:buNone/>
              </a:pPr>
              <a:r>
                <a:rPr lang="en-US" dirty="0" smtClean="0">
                  <a:solidFill>
                    <a:schemeClr val="tx2"/>
                  </a:solidFill>
                </a:rPr>
                <a:t>GENDER:</a:t>
              </a:r>
              <a:endParaRPr lang="en-US" dirty="0">
                <a:solidFill>
                  <a:schemeClr val="tx2"/>
                </a:solidFill>
              </a:endParaRPr>
            </a:p>
          </p:txBody>
        </p:sp>
        <p:sp>
          <p:nvSpPr>
            <p:cNvPr id="57" name="Text Placeholder 1"/>
            <p:cNvSpPr txBox="1">
              <a:spLocks/>
            </p:cNvSpPr>
            <p:nvPr/>
          </p:nvSpPr>
          <p:spPr>
            <a:xfrm>
              <a:off x="906605" y="3490095"/>
              <a:ext cx="1547195"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3% </a:t>
              </a:r>
              <a:r>
                <a:rPr lang="en-US" sz="1200" b="0" dirty="0" smtClean="0">
                  <a:solidFill>
                    <a:schemeClr val="bg1"/>
                  </a:solidFill>
                </a:rPr>
                <a:t>Prefer not to say</a:t>
              </a:r>
              <a:endParaRPr lang="en-US" sz="1200" b="0" dirty="0">
                <a:solidFill>
                  <a:schemeClr val="bg1"/>
                </a:solidFill>
              </a:endParaRPr>
            </a:p>
          </p:txBody>
        </p:sp>
      </p:grpSp>
      <p:grpSp>
        <p:nvGrpSpPr>
          <p:cNvPr id="33" name="Group 32"/>
          <p:cNvGrpSpPr/>
          <p:nvPr/>
        </p:nvGrpSpPr>
        <p:grpSpPr>
          <a:xfrm>
            <a:off x="3656592" y="1080049"/>
            <a:ext cx="4980837" cy="2537356"/>
            <a:chOff x="3721328" y="1185245"/>
            <a:chExt cx="4980837" cy="2537356"/>
          </a:xfrm>
        </p:grpSpPr>
        <p:sp>
          <p:nvSpPr>
            <p:cNvPr id="14" name="Text Placeholder 1"/>
            <p:cNvSpPr txBox="1">
              <a:spLocks/>
            </p:cNvSpPr>
            <p:nvPr/>
          </p:nvSpPr>
          <p:spPr>
            <a:xfrm>
              <a:off x="3826675" y="1185245"/>
              <a:ext cx="745325" cy="350944"/>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00000"/>
                </a:lnSpc>
                <a:buFont typeface="+mj-lt"/>
                <a:buNone/>
              </a:pPr>
              <a:r>
                <a:rPr lang="en-US" dirty="0" smtClean="0">
                  <a:solidFill>
                    <a:schemeClr val="tx2"/>
                  </a:solidFill>
                </a:rPr>
                <a:t>AGE:</a:t>
              </a:r>
              <a:endParaRPr lang="en-US" dirty="0">
                <a:solidFill>
                  <a:schemeClr val="tx2"/>
                </a:solidFill>
              </a:endParaRPr>
            </a:p>
          </p:txBody>
        </p:sp>
        <p:grpSp>
          <p:nvGrpSpPr>
            <p:cNvPr id="20" name="Group 19"/>
            <p:cNvGrpSpPr/>
            <p:nvPr/>
          </p:nvGrpSpPr>
          <p:grpSpPr>
            <a:xfrm>
              <a:off x="5118130" y="2994776"/>
              <a:ext cx="1182753" cy="419177"/>
              <a:chOff x="4466902" y="3127297"/>
              <a:chExt cx="744467" cy="419177"/>
            </a:xfrm>
          </p:grpSpPr>
          <p:sp>
            <p:nvSpPr>
              <p:cNvPr id="21" name="Text Placeholder 1"/>
              <p:cNvSpPr txBox="1">
                <a:spLocks/>
              </p:cNvSpPr>
              <p:nvPr/>
            </p:nvSpPr>
            <p:spPr>
              <a:xfrm>
                <a:off x="4615805" y="3127297"/>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24%</a:t>
                </a:r>
                <a:endParaRPr lang="en-US" sz="1200" dirty="0">
                  <a:solidFill>
                    <a:schemeClr val="bg1"/>
                  </a:solidFill>
                </a:endParaRPr>
              </a:p>
            </p:txBody>
          </p:sp>
          <p:sp>
            <p:nvSpPr>
              <p:cNvPr id="22" name="Text Placeholder 1"/>
              <p:cNvSpPr txBox="1">
                <a:spLocks/>
              </p:cNvSpPr>
              <p:nvPr/>
            </p:nvSpPr>
            <p:spPr>
              <a:xfrm>
                <a:off x="4466902" y="3287863"/>
                <a:ext cx="744467"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b="0" dirty="0" smtClean="0">
                    <a:solidFill>
                      <a:schemeClr val="bg1"/>
                    </a:solidFill>
                  </a:rPr>
                  <a:t>25 to 44</a:t>
                </a:r>
                <a:endParaRPr lang="en-US" sz="1200" b="0" dirty="0">
                  <a:solidFill>
                    <a:schemeClr val="bg1"/>
                  </a:solidFill>
                </a:endParaRPr>
              </a:p>
            </p:txBody>
          </p:sp>
        </p:grpSp>
        <p:grpSp>
          <p:nvGrpSpPr>
            <p:cNvPr id="23" name="Group 22"/>
            <p:cNvGrpSpPr/>
            <p:nvPr/>
          </p:nvGrpSpPr>
          <p:grpSpPr>
            <a:xfrm>
              <a:off x="7519412" y="2989342"/>
              <a:ext cx="1182753" cy="419177"/>
              <a:chOff x="4466902" y="3127297"/>
              <a:chExt cx="744467" cy="419177"/>
            </a:xfrm>
          </p:grpSpPr>
          <p:sp>
            <p:nvSpPr>
              <p:cNvPr id="24" name="Text Placeholder 1"/>
              <p:cNvSpPr txBox="1">
                <a:spLocks/>
              </p:cNvSpPr>
              <p:nvPr/>
            </p:nvSpPr>
            <p:spPr>
              <a:xfrm>
                <a:off x="4615805" y="3127297"/>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27%</a:t>
                </a:r>
                <a:endParaRPr lang="en-US" sz="1200" dirty="0">
                  <a:solidFill>
                    <a:schemeClr val="bg1"/>
                  </a:solidFill>
                </a:endParaRPr>
              </a:p>
            </p:txBody>
          </p:sp>
          <p:sp>
            <p:nvSpPr>
              <p:cNvPr id="25" name="Text Placeholder 1"/>
              <p:cNvSpPr txBox="1">
                <a:spLocks/>
              </p:cNvSpPr>
              <p:nvPr/>
            </p:nvSpPr>
            <p:spPr>
              <a:xfrm>
                <a:off x="4466902" y="3287863"/>
                <a:ext cx="744467"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b="0" dirty="0" smtClean="0">
                    <a:solidFill>
                      <a:schemeClr val="bg1"/>
                    </a:solidFill>
                  </a:rPr>
                  <a:t>65+</a:t>
                </a:r>
                <a:endParaRPr lang="en-US" sz="1200" b="0" dirty="0">
                  <a:solidFill>
                    <a:schemeClr val="bg1"/>
                  </a:solidFill>
                </a:endParaRPr>
              </a:p>
            </p:txBody>
          </p:sp>
        </p:grpSp>
        <p:grpSp>
          <p:nvGrpSpPr>
            <p:cNvPr id="26" name="Group 25"/>
            <p:cNvGrpSpPr/>
            <p:nvPr/>
          </p:nvGrpSpPr>
          <p:grpSpPr>
            <a:xfrm>
              <a:off x="3773776" y="3001070"/>
              <a:ext cx="1182753" cy="419177"/>
              <a:chOff x="4466902" y="3127297"/>
              <a:chExt cx="744467" cy="419177"/>
            </a:xfrm>
          </p:grpSpPr>
          <p:sp>
            <p:nvSpPr>
              <p:cNvPr id="27" name="Text Placeholder 1"/>
              <p:cNvSpPr txBox="1">
                <a:spLocks/>
              </p:cNvSpPr>
              <p:nvPr/>
            </p:nvSpPr>
            <p:spPr>
              <a:xfrm>
                <a:off x="4615805" y="3127297"/>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9%</a:t>
                </a:r>
                <a:endParaRPr lang="en-US" sz="1200" dirty="0">
                  <a:solidFill>
                    <a:schemeClr val="bg1"/>
                  </a:solidFill>
                </a:endParaRPr>
              </a:p>
            </p:txBody>
          </p:sp>
          <p:sp>
            <p:nvSpPr>
              <p:cNvPr id="28" name="Text Placeholder 1"/>
              <p:cNvSpPr txBox="1">
                <a:spLocks/>
              </p:cNvSpPr>
              <p:nvPr/>
            </p:nvSpPr>
            <p:spPr>
              <a:xfrm>
                <a:off x="4466902" y="3287863"/>
                <a:ext cx="744467"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b="0" dirty="0" smtClean="0">
                    <a:solidFill>
                      <a:schemeClr val="bg1"/>
                    </a:solidFill>
                  </a:rPr>
                  <a:t>24 and under</a:t>
                </a:r>
                <a:endParaRPr lang="en-US" sz="1200" b="0" dirty="0">
                  <a:solidFill>
                    <a:schemeClr val="bg1"/>
                  </a:solidFill>
                </a:endParaRPr>
              </a:p>
            </p:txBody>
          </p:sp>
        </p:grpSp>
        <p:grpSp>
          <p:nvGrpSpPr>
            <p:cNvPr id="29" name="Group 28"/>
            <p:cNvGrpSpPr/>
            <p:nvPr/>
          </p:nvGrpSpPr>
          <p:grpSpPr>
            <a:xfrm>
              <a:off x="6326860" y="2998862"/>
              <a:ext cx="1182753" cy="419177"/>
              <a:chOff x="4466902" y="3127297"/>
              <a:chExt cx="744467" cy="419177"/>
            </a:xfrm>
          </p:grpSpPr>
          <p:sp>
            <p:nvSpPr>
              <p:cNvPr id="30" name="Text Placeholder 1"/>
              <p:cNvSpPr txBox="1">
                <a:spLocks/>
              </p:cNvSpPr>
              <p:nvPr/>
            </p:nvSpPr>
            <p:spPr>
              <a:xfrm>
                <a:off x="4615805" y="3127297"/>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38%</a:t>
                </a:r>
                <a:endParaRPr lang="en-US" sz="1200" dirty="0">
                  <a:solidFill>
                    <a:schemeClr val="bg1"/>
                  </a:solidFill>
                </a:endParaRPr>
              </a:p>
            </p:txBody>
          </p:sp>
          <p:sp>
            <p:nvSpPr>
              <p:cNvPr id="31" name="Text Placeholder 1"/>
              <p:cNvSpPr txBox="1">
                <a:spLocks/>
              </p:cNvSpPr>
              <p:nvPr/>
            </p:nvSpPr>
            <p:spPr>
              <a:xfrm>
                <a:off x="4466902" y="3287863"/>
                <a:ext cx="744467"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b="0" dirty="0" smtClean="0">
                    <a:solidFill>
                      <a:schemeClr val="bg1"/>
                    </a:solidFill>
                  </a:rPr>
                  <a:t>45 to 64</a:t>
                </a:r>
              </a:p>
            </p:txBody>
          </p:sp>
        </p:grpSp>
        <p:grpSp>
          <p:nvGrpSpPr>
            <p:cNvPr id="32" name="Group 31"/>
            <p:cNvGrpSpPr/>
            <p:nvPr/>
          </p:nvGrpSpPr>
          <p:grpSpPr>
            <a:xfrm>
              <a:off x="3721328" y="1651021"/>
              <a:ext cx="1368878" cy="1319316"/>
              <a:chOff x="3877922" y="1857623"/>
              <a:chExt cx="822960" cy="813162"/>
            </a:xfrm>
          </p:grpSpPr>
          <p:sp>
            <p:nvSpPr>
              <p:cNvPr id="34" name="Oval 33"/>
              <p:cNvSpPr/>
              <p:nvPr/>
            </p:nvSpPr>
            <p:spPr>
              <a:xfrm>
                <a:off x="3964304" y="1939237"/>
                <a:ext cx="660771" cy="66077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2" cstate="print">
                <a:clrChange>
                  <a:clrFrom>
                    <a:srgbClr val="E6E5E0"/>
                  </a:clrFrom>
                  <a:clrTo>
                    <a:srgbClr val="E6E5E0">
                      <a:alpha val="0"/>
                    </a:srgbClr>
                  </a:clrTo>
                </a:clrChange>
                <a:extLst>
                  <a:ext uri="{28A0092B-C50C-407E-A947-70E740481C1C}">
                    <a14:useLocalDpi xmlns:a14="http://schemas.microsoft.com/office/drawing/2010/main" val="0"/>
                  </a:ext>
                </a:extLst>
              </a:blip>
              <a:stretch>
                <a:fillRect/>
              </a:stretch>
            </p:blipFill>
            <p:spPr>
              <a:xfrm>
                <a:off x="3877922" y="1857623"/>
                <a:ext cx="822960" cy="813162"/>
              </a:xfrm>
              <a:prstGeom prst="rect">
                <a:avLst/>
              </a:prstGeom>
            </p:spPr>
          </p:pic>
        </p:grpSp>
        <p:grpSp>
          <p:nvGrpSpPr>
            <p:cNvPr id="19" name="Group 18"/>
            <p:cNvGrpSpPr/>
            <p:nvPr/>
          </p:nvGrpSpPr>
          <p:grpSpPr>
            <a:xfrm>
              <a:off x="4938625" y="1584311"/>
              <a:ext cx="1385703" cy="1274903"/>
              <a:chOff x="4891391" y="1837437"/>
              <a:chExt cx="777240" cy="793037"/>
            </a:xfrm>
          </p:grpSpPr>
          <p:sp>
            <p:nvSpPr>
              <p:cNvPr id="36" name="Oval 35"/>
              <p:cNvSpPr/>
              <p:nvPr/>
            </p:nvSpPr>
            <p:spPr>
              <a:xfrm>
                <a:off x="4966511" y="1939237"/>
                <a:ext cx="660771" cy="66077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clrChange>
                  <a:clrFrom>
                    <a:srgbClr val="E6E5E0"/>
                  </a:clrFrom>
                  <a:clrTo>
                    <a:srgbClr val="E6E5E0">
                      <a:alpha val="0"/>
                    </a:srgbClr>
                  </a:clrTo>
                </a:clrChange>
                <a:extLst>
                  <a:ext uri="{28A0092B-C50C-407E-A947-70E740481C1C}">
                    <a14:useLocalDpi xmlns:a14="http://schemas.microsoft.com/office/drawing/2010/main" val="0"/>
                  </a:ext>
                </a:extLst>
              </a:blip>
              <a:stretch>
                <a:fillRect/>
              </a:stretch>
            </p:blipFill>
            <p:spPr>
              <a:xfrm>
                <a:off x="4891391" y="1837437"/>
                <a:ext cx="777240" cy="793037"/>
              </a:xfrm>
              <a:prstGeom prst="rect">
                <a:avLst/>
              </a:prstGeom>
            </p:spPr>
          </p:pic>
        </p:grpSp>
        <p:grpSp>
          <p:nvGrpSpPr>
            <p:cNvPr id="7" name="Group 6"/>
            <p:cNvGrpSpPr/>
            <p:nvPr/>
          </p:nvGrpSpPr>
          <p:grpSpPr>
            <a:xfrm>
              <a:off x="6162376" y="1640865"/>
              <a:ext cx="1451043" cy="1353237"/>
              <a:chOff x="5924345" y="1865105"/>
              <a:chExt cx="822960" cy="810250"/>
            </a:xfrm>
          </p:grpSpPr>
          <p:sp>
            <p:nvSpPr>
              <p:cNvPr id="37" name="Oval 36"/>
              <p:cNvSpPr/>
              <p:nvPr/>
            </p:nvSpPr>
            <p:spPr>
              <a:xfrm>
                <a:off x="6004270" y="1939237"/>
                <a:ext cx="660771" cy="66077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clrChange>
                  <a:clrFrom>
                    <a:srgbClr val="E5E4DF"/>
                  </a:clrFrom>
                  <a:clrTo>
                    <a:srgbClr val="E5E4DF">
                      <a:alpha val="0"/>
                    </a:srgbClr>
                  </a:clrTo>
                </a:clrChange>
                <a:extLst>
                  <a:ext uri="{28A0092B-C50C-407E-A947-70E740481C1C}">
                    <a14:useLocalDpi xmlns:a14="http://schemas.microsoft.com/office/drawing/2010/main" val="0"/>
                  </a:ext>
                </a:extLst>
              </a:blip>
              <a:stretch>
                <a:fillRect/>
              </a:stretch>
            </p:blipFill>
            <p:spPr>
              <a:xfrm>
                <a:off x="5924345" y="1865105"/>
                <a:ext cx="822960" cy="810250"/>
              </a:xfrm>
              <a:prstGeom prst="rect">
                <a:avLst/>
              </a:prstGeom>
            </p:spPr>
          </p:pic>
        </p:grpSp>
        <p:grpSp>
          <p:nvGrpSpPr>
            <p:cNvPr id="6" name="Group 5"/>
            <p:cNvGrpSpPr/>
            <p:nvPr/>
          </p:nvGrpSpPr>
          <p:grpSpPr>
            <a:xfrm>
              <a:off x="7405294" y="1621848"/>
              <a:ext cx="1272595" cy="1282778"/>
              <a:chOff x="6955910" y="1852401"/>
              <a:chExt cx="777240" cy="793433"/>
            </a:xfrm>
          </p:grpSpPr>
          <p:sp>
            <p:nvSpPr>
              <p:cNvPr id="38" name="Oval 37"/>
              <p:cNvSpPr/>
              <p:nvPr/>
            </p:nvSpPr>
            <p:spPr>
              <a:xfrm>
                <a:off x="7028748" y="1939237"/>
                <a:ext cx="660771" cy="66077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5" cstate="print">
                <a:clrChange>
                  <a:clrFrom>
                    <a:srgbClr val="E5E4DF"/>
                  </a:clrFrom>
                  <a:clrTo>
                    <a:srgbClr val="E5E4DF">
                      <a:alpha val="0"/>
                    </a:srgbClr>
                  </a:clrTo>
                </a:clrChange>
                <a:extLst>
                  <a:ext uri="{28A0092B-C50C-407E-A947-70E740481C1C}">
                    <a14:useLocalDpi xmlns:a14="http://schemas.microsoft.com/office/drawing/2010/main" val="0"/>
                  </a:ext>
                </a:extLst>
              </a:blip>
              <a:stretch>
                <a:fillRect/>
              </a:stretch>
            </p:blipFill>
            <p:spPr>
              <a:xfrm>
                <a:off x="6955910" y="1852401"/>
                <a:ext cx="777240" cy="793433"/>
              </a:xfrm>
              <a:prstGeom prst="rect">
                <a:avLst/>
              </a:prstGeom>
            </p:spPr>
          </p:pic>
        </p:grpSp>
        <p:sp>
          <p:nvSpPr>
            <p:cNvPr id="67" name="Text Placeholder 1"/>
            <p:cNvSpPr txBox="1">
              <a:spLocks/>
            </p:cNvSpPr>
            <p:nvPr/>
          </p:nvSpPr>
          <p:spPr>
            <a:xfrm>
              <a:off x="5545668" y="3463990"/>
              <a:ext cx="1547195"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3% </a:t>
              </a:r>
              <a:r>
                <a:rPr lang="en-US" sz="1200" b="0" dirty="0" smtClean="0">
                  <a:solidFill>
                    <a:schemeClr val="bg1"/>
                  </a:solidFill>
                </a:rPr>
                <a:t>Prefer not to say</a:t>
              </a:r>
              <a:endParaRPr lang="en-US" sz="1200" b="0" dirty="0">
                <a:solidFill>
                  <a:schemeClr val="bg1"/>
                </a:solidFill>
              </a:endParaRPr>
            </a:p>
          </p:txBody>
        </p:sp>
      </p:grpSp>
      <p:grpSp>
        <p:nvGrpSpPr>
          <p:cNvPr id="45" name="Group 44"/>
          <p:cNvGrpSpPr/>
          <p:nvPr/>
        </p:nvGrpSpPr>
        <p:grpSpPr>
          <a:xfrm>
            <a:off x="1548276" y="3473017"/>
            <a:ext cx="6096000" cy="2559959"/>
            <a:chOff x="1524000" y="3804789"/>
            <a:chExt cx="6096000" cy="2559959"/>
          </a:xfrm>
        </p:grpSpPr>
        <p:graphicFrame>
          <p:nvGraphicFramePr>
            <p:cNvPr id="47" name="Chart 46"/>
            <p:cNvGraphicFramePr/>
            <p:nvPr>
              <p:extLst>
                <p:ext uri="{D42A27DB-BD31-4B8C-83A1-F6EECF244321}">
                  <p14:modId xmlns:p14="http://schemas.microsoft.com/office/powerpoint/2010/main" val="2767858050"/>
                </p:ext>
              </p:extLst>
            </p:nvPr>
          </p:nvGraphicFramePr>
          <p:xfrm>
            <a:off x="1524000" y="3804789"/>
            <a:ext cx="6096000" cy="2559959"/>
          </p:xfrm>
          <a:graphic>
            <a:graphicData uri="http://schemas.openxmlformats.org/drawingml/2006/chart">
              <c:chart xmlns:c="http://schemas.openxmlformats.org/drawingml/2006/chart" xmlns:r="http://schemas.openxmlformats.org/officeDocument/2006/relationships" r:id="rId6"/>
            </a:graphicData>
          </a:graphic>
        </p:graphicFrame>
        <p:pic>
          <p:nvPicPr>
            <p:cNvPr id="48" name="Picture 47"/>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t="43915"/>
            <a:stretch/>
          </p:blipFill>
          <p:spPr>
            <a:xfrm>
              <a:off x="1856643" y="5551065"/>
              <a:ext cx="595278" cy="268290"/>
            </a:xfrm>
            <a:prstGeom prst="rect">
              <a:avLst/>
            </a:prstGeom>
          </p:spPr>
        </p:pic>
        <p:pic>
          <p:nvPicPr>
            <p:cNvPr id="49" name="Picture 48"/>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t="46060"/>
            <a:stretch/>
          </p:blipFill>
          <p:spPr>
            <a:xfrm>
              <a:off x="2810606" y="5236088"/>
              <a:ext cx="595278" cy="219126"/>
            </a:xfrm>
            <a:prstGeom prst="rect">
              <a:avLst/>
            </a:prstGeom>
          </p:spPr>
        </p:pic>
        <p:pic>
          <p:nvPicPr>
            <p:cNvPr id="50" name="Picture 49"/>
            <p:cNvPicPr>
              <a:picLocks noChangeAspect="1"/>
            </p:cNvPicPr>
            <p:nvPr/>
          </p:nvPicPr>
          <p:blipFill>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3780787" y="5421208"/>
              <a:ext cx="595278" cy="406237"/>
            </a:xfrm>
            <a:prstGeom prst="rect">
              <a:avLst/>
            </a:prstGeom>
          </p:spPr>
        </p:pic>
        <p:pic>
          <p:nvPicPr>
            <p:cNvPr id="51" name="Picture 50"/>
            <p:cNvPicPr>
              <a:picLocks noChangeAspect="1"/>
            </p:cNvPicPr>
            <p:nvPr/>
          </p:nvPicPr>
          <p:blipFill>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3780787" y="5074225"/>
              <a:ext cx="595278" cy="406237"/>
            </a:xfrm>
            <a:prstGeom prst="rect">
              <a:avLst/>
            </a:prstGeom>
          </p:spPr>
        </p:pic>
        <p:pic>
          <p:nvPicPr>
            <p:cNvPr id="53" name="Picture 52"/>
            <p:cNvPicPr>
              <a:picLocks noChangeAspect="1"/>
            </p:cNvPicPr>
            <p:nvPr/>
          </p:nvPicPr>
          <p:blipFill>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728560" y="5421208"/>
              <a:ext cx="595278" cy="406237"/>
            </a:xfrm>
            <a:prstGeom prst="rect">
              <a:avLst/>
            </a:prstGeom>
          </p:spPr>
        </p:pic>
        <p:sp>
          <p:nvSpPr>
            <p:cNvPr id="60" name="Text Placeholder 1"/>
            <p:cNvSpPr txBox="1">
              <a:spLocks/>
            </p:cNvSpPr>
            <p:nvPr/>
          </p:nvSpPr>
          <p:spPr>
            <a:xfrm>
              <a:off x="1960157" y="5303576"/>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a:solidFill>
                    <a:schemeClr val="bg1"/>
                  </a:solidFill>
                </a:rPr>
                <a:t>8</a:t>
              </a:r>
              <a:r>
                <a:rPr lang="en-US" sz="1200" dirty="0" smtClean="0">
                  <a:solidFill>
                    <a:schemeClr val="bg1"/>
                  </a:solidFill>
                </a:rPr>
                <a:t>%</a:t>
              </a:r>
              <a:endParaRPr lang="en-US" sz="1200" dirty="0">
                <a:solidFill>
                  <a:schemeClr val="bg1"/>
                </a:solidFill>
              </a:endParaRPr>
            </a:p>
          </p:txBody>
        </p:sp>
        <p:sp>
          <p:nvSpPr>
            <p:cNvPr id="61" name="Text Placeholder 1"/>
            <p:cNvSpPr txBox="1">
              <a:spLocks/>
            </p:cNvSpPr>
            <p:nvPr/>
          </p:nvSpPr>
          <p:spPr>
            <a:xfrm>
              <a:off x="2930094" y="4948735"/>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17%</a:t>
              </a:r>
              <a:endParaRPr lang="en-US" sz="1200" dirty="0">
                <a:solidFill>
                  <a:schemeClr val="bg1"/>
                </a:solidFill>
              </a:endParaRPr>
            </a:p>
          </p:txBody>
        </p:sp>
        <p:sp>
          <p:nvSpPr>
            <p:cNvPr id="62" name="Text Placeholder 1"/>
            <p:cNvSpPr txBox="1">
              <a:spLocks/>
            </p:cNvSpPr>
            <p:nvPr/>
          </p:nvSpPr>
          <p:spPr>
            <a:xfrm>
              <a:off x="3879371" y="4602307"/>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23%</a:t>
              </a:r>
              <a:endParaRPr lang="en-US" sz="1200" dirty="0">
                <a:solidFill>
                  <a:schemeClr val="bg1"/>
                </a:solidFill>
              </a:endParaRPr>
            </a:p>
          </p:txBody>
        </p:sp>
        <p:sp>
          <p:nvSpPr>
            <p:cNvPr id="63" name="Text Placeholder 1"/>
            <p:cNvSpPr txBox="1">
              <a:spLocks/>
            </p:cNvSpPr>
            <p:nvPr/>
          </p:nvSpPr>
          <p:spPr>
            <a:xfrm>
              <a:off x="4881195" y="5027400"/>
              <a:ext cx="420404"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15%</a:t>
              </a:r>
              <a:endParaRPr lang="en-US" sz="1200" dirty="0">
                <a:solidFill>
                  <a:schemeClr val="bg1"/>
                </a:solidFill>
              </a:endParaRPr>
            </a:p>
          </p:txBody>
        </p:sp>
        <p:pic>
          <p:nvPicPr>
            <p:cNvPr id="68" name="Picture 67"/>
            <p:cNvPicPr>
              <a:picLocks noChangeAspect="1"/>
            </p:cNvPicPr>
            <p:nvPr/>
          </p:nvPicPr>
          <p:blipFill>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2825098" y="5408742"/>
              <a:ext cx="595278" cy="406237"/>
            </a:xfrm>
            <a:prstGeom prst="rect">
              <a:avLst/>
            </a:prstGeom>
          </p:spPr>
        </p:pic>
        <p:pic>
          <p:nvPicPr>
            <p:cNvPr id="69" name="Picture 68"/>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t="46060"/>
            <a:stretch/>
          </p:blipFill>
          <p:spPr>
            <a:xfrm>
              <a:off x="3784092" y="4895259"/>
              <a:ext cx="595278" cy="219126"/>
            </a:xfrm>
            <a:prstGeom prst="rect">
              <a:avLst/>
            </a:prstGeom>
          </p:spPr>
        </p:pic>
        <p:pic>
          <p:nvPicPr>
            <p:cNvPr id="70" name="Picture 69"/>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t="46060"/>
            <a:stretch/>
          </p:blipFill>
          <p:spPr>
            <a:xfrm>
              <a:off x="4725374" y="5243204"/>
              <a:ext cx="595278" cy="219126"/>
            </a:xfrm>
            <a:prstGeom prst="rect">
              <a:avLst/>
            </a:prstGeom>
          </p:spPr>
        </p:pic>
        <p:pic>
          <p:nvPicPr>
            <p:cNvPr id="72" name="Picture 71"/>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t="43915"/>
            <a:stretch/>
          </p:blipFill>
          <p:spPr>
            <a:xfrm>
              <a:off x="5737316" y="5535017"/>
              <a:ext cx="595278" cy="268290"/>
            </a:xfrm>
            <a:prstGeom prst="rect">
              <a:avLst/>
            </a:prstGeom>
          </p:spPr>
        </p:pic>
        <p:sp>
          <p:nvSpPr>
            <p:cNvPr id="73" name="Text Placeholder 1"/>
            <p:cNvSpPr txBox="1">
              <a:spLocks/>
            </p:cNvSpPr>
            <p:nvPr/>
          </p:nvSpPr>
          <p:spPr>
            <a:xfrm>
              <a:off x="5840830" y="5279436"/>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7%</a:t>
              </a:r>
              <a:endParaRPr lang="en-US" sz="1200" dirty="0">
                <a:solidFill>
                  <a:schemeClr val="bg1"/>
                </a:solidFill>
              </a:endParaRPr>
            </a:p>
          </p:txBody>
        </p:sp>
        <p:pic>
          <p:nvPicPr>
            <p:cNvPr id="74" name="Picture 73"/>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t="43915"/>
            <a:stretch/>
          </p:blipFill>
          <p:spPr>
            <a:xfrm>
              <a:off x="6623006" y="5534672"/>
              <a:ext cx="595278" cy="268290"/>
            </a:xfrm>
            <a:prstGeom prst="rect">
              <a:avLst/>
            </a:prstGeom>
          </p:spPr>
        </p:pic>
        <p:sp>
          <p:nvSpPr>
            <p:cNvPr id="44" name="Rectangle 43"/>
            <p:cNvSpPr/>
            <p:nvPr/>
          </p:nvSpPr>
          <p:spPr>
            <a:xfrm>
              <a:off x="6693939" y="5444629"/>
              <a:ext cx="524345" cy="180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 Placeholder 1"/>
            <p:cNvSpPr txBox="1">
              <a:spLocks/>
            </p:cNvSpPr>
            <p:nvPr/>
          </p:nvSpPr>
          <p:spPr>
            <a:xfrm>
              <a:off x="6726520" y="5279091"/>
              <a:ext cx="446661"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2%</a:t>
              </a:r>
              <a:endParaRPr lang="en-US" sz="1200" dirty="0">
                <a:solidFill>
                  <a:schemeClr val="bg1"/>
                </a:solidFill>
              </a:endParaRPr>
            </a:p>
          </p:txBody>
        </p:sp>
      </p:grpSp>
      <p:sp>
        <p:nvSpPr>
          <p:cNvPr id="76" name="Text Placeholder 1"/>
          <p:cNvSpPr txBox="1">
            <a:spLocks/>
          </p:cNvSpPr>
          <p:nvPr/>
        </p:nvSpPr>
        <p:spPr>
          <a:xfrm>
            <a:off x="2669151" y="6084493"/>
            <a:ext cx="3957576" cy="258611"/>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00000"/>
              </a:lnSpc>
              <a:buFont typeface="+mj-lt"/>
              <a:buNone/>
            </a:pPr>
            <a:r>
              <a:rPr lang="en-US" sz="1200" dirty="0" smtClean="0">
                <a:solidFill>
                  <a:schemeClr val="bg1"/>
                </a:solidFill>
              </a:rPr>
              <a:t>29% </a:t>
            </a:r>
            <a:r>
              <a:rPr lang="en-US" sz="1200" b="0" dirty="0" smtClean="0">
                <a:solidFill>
                  <a:schemeClr val="bg1"/>
                </a:solidFill>
              </a:rPr>
              <a:t>Don’t Know / Prefer not to say</a:t>
            </a:r>
            <a:endParaRPr lang="en-US" sz="1200" b="0" dirty="0">
              <a:solidFill>
                <a:schemeClr val="bg1"/>
              </a:solidFill>
            </a:endParaRPr>
          </a:p>
        </p:txBody>
      </p:sp>
      <p:sp>
        <p:nvSpPr>
          <p:cNvPr id="77" name="Rectangular Callout 76"/>
          <p:cNvSpPr/>
          <p:nvPr/>
        </p:nvSpPr>
        <p:spPr>
          <a:xfrm>
            <a:off x="5211905" y="1026315"/>
            <a:ext cx="2264984" cy="468928"/>
          </a:xfrm>
          <a:prstGeom prst="wedgeRectCallout">
            <a:avLst>
              <a:gd name="adj1" fmla="val -56447"/>
              <a:gd name="adj2" fmla="val -21242"/>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Average Age:</a:t>
            </a:r>
          </a:p>
          <a:p>
            <a:pPr algn="ctr"/>
            <a:r>
              <a:rPr lang="en-US" sz="900" dirty="0" smtClean="0">
                <a:solidFill>
                  <a:srgbClr val="E37222"/>
                </a:solidFill>
                <a:latin typeface="Avenir Next for Best Buy" panose="020B0503020202020204" pitchFamily="34" charset="0"/>
              </a:rPr>
              <a:t>Standalone Purchase (54 years old)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Purchase With Product (47 years old)</a:t>
            </a:r>
            <a:endParaRPr lang="en-US" sz="900" dirty="0">
              <a:solidFill>
                <a:srgbClr val="E37222"/>
              </a:solidFill>
              <a:latin typeface="Avenir Next for Best Buy" panose="020B0503020202020204" pitchFamily="34" charset="0"/>
            </a:endParaRPr>
          </a:p>
        </p:txBody>
      </p:sp>
    </p:spTree>
    <p:extLst>
      <p:ext uri="{BB962C8B-B14F-4D97-AF65-F5344CB8AC3E}">
        <p14:creationId xmlns:p14="http://schemas.microsoft.com/office/powerpoint/2010/main" val="3735516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4" name="Slide Number Placeholder 3"/>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17</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978680432"/>
              </p:ext>
            </p:extLst>
          </p:nvPr>
        </p:nvGraphicFramePr>
        <p:xfrm>
          <a:off x="195726" y="2876208"/>
          <a:ext cx="3548357"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3208493" y="4790483"/>
            <a:ext cx="768743" cy="276999"/>
          </a:xfrm>
          <a:prstGeom prst="rect">
            <a:avLst/>
          </a:prstGeom>
          <a:noFill/>
        </p:spPr>
        <p:txBody>
          <a:bodyPr wrap="square" rtlCol="0">
            <a:spAutoFit/>
          </a:bodyPr>
          <a:lstStyle/>
          <a:p>
            <a:r>
              <a:rPr lang="en-US" sz="1200" dirty="0" smtClean="0">
                <a:solidFill>
                  <a:schemeClr val="bg1"/>
                </a:solidFill>
                <a:latin typeface="Avenir Next for Best Buy" panose="020B0503020202020204" pitchFamily="34" charset="0"/>
              </a:rPr>
              <a:t>No GSP</a:t>
            </a:r>
            <a:endParaRPr lang="en-US" sz="1200" dirty="0">
              <a:solidFill>
                <a:schemeClr val="bg1"/>
              </a:solidFill>
              <a:latin typeface="Avenir Next for Best Buy" panose="020B0503020202020204" pitchFamily="34" charset="0"/>
            </a:endParaRPr>
          </a:p>
        </p:txBody>
      </p:sp>
      <p:sp>
        <p:nvSpPr>
          <p:cNvPr id="19" name="Rectangle 18"/>
          <p:cNvSpPr/>
          <p:nvPr/>
        </p:nvSpPr>
        <p:spPr>
          <a:xfrm>
            <a:off x="2329197" y="4021628"/>
            <a:ext cx="906308" cy="462554"/>
          </a:xfrm>
          <a:prstGeom prst="rect">
            <a:avLst/>
          </a:prstGeom>
          <a:pattFill prst="dkUpDiag">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21105" y="3419368"/>
            <a:ext cx="914400" cy="622488"/>
          </a:xfrm>
          <a:prstGeom prst="rect">
            <a:avLst/>
          </a:prstGeom>
          <a:pattFill prst="pct20">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488302" y="4783908"/>
            <a:ext cx="566442" cy="276999"/>
          </a:xfrm>
          <a:prstGeom prst="rect">
            <a:avLst/>
          </a:prstGeom>
          <a:noFill/>
        </p:spPr>
        <p:txBody>
          <a:bodyPr wrap="square" rtlCol="0">
            <a:spAutoFit/>
          </a:bodyPr>
          <a:lstStyle/>
          <a:p>
            <a:pPr algn="ctr"/>
            <a:r>
              <a:rPr lang="en-US" sz="1200" b="1" dirty="0" smtClean="0">
                <a:solidFill>
                  <a:schemeClr val="bg1"/>
                </a:solidFill>
                <a:latin typeface="Avenir Next for Best Buy" panose="020B0503020202020204" pitchFamily="34" charset="0"/>
              </a:rPr>
              <a:t>52%</a:t>
            </a:r>
            <a:endParaRPr lang="en-US" sz="1200" b="1" dirty="0">
              <a:solidFill>
                <a:schemeClr val="bg1"/>
              </a:solidFill>
              <a:latin typeface="Avenir Next for Best Buy" panose="020B0503020202020204" pitchFamily="34" charset="0"/>
            </a:endParaRPr>
          </a:p>
        </p:txBody>
      </p:sp>
      <p:sp>
        <p:nvSpPr>
          <p:cNvPr id="23" name="TextBox 22"/>
          <p:cNvSpPr txBox="1"/>
          <p:nvPr/>
        </p:nvSpPr>
        <p:spPr>
          <a:xfrm>
            <a:off x="2504486" y="4094784"/>
            <a:ext cx="566442" cy="276999"/>
          </a:xfrm>
          <a:prstGeom prst="rect">
            <a:avLst/>
          </a:prstGeom>
          <a:noFill/>
        </p:spPr>
        <p:txBody>
          <a:bodyPr wrap="square" rtlCol="0">
            <a:spAutoFit/>
          </a:bodyPr>
          <a:lstStyle/>
          <a:p>
            <a:pPr algn="ctr"/>
            <a:r>
              <a:rPr lang="en-US" sz="1200" b="1" dirty="0" smtClean="0">
                <a:latin typeface="Avenir Next for Best Buy" panose="020B0503020202020204" pitchFamily="34" charset="0"/>
              </a:rPr>
              <a:t>20%</a:t>
            </a:r>
            <a:endParaRPr lang="en-US" sz="1200" b="1" dirty="0">
              <a:latin typeface="Avenir Next for Best Buy" panose="020B0503020202020204" pitchFamily="34" charset="0"/>
            </a:endParaRPr>
          </a:p>
        </p:txBody>
      </p:sp>
      <p:sp>
        <p:nvSpPr>
          <p:cNvPr id="24" name="TextBox 23"/>
          <p:cNvSpPr txBox="1"/>
          <p:nvPr/>
        </p:nvSpPr>
        <p:spPr>
          <a:xfrm>
            <a:off x="3208492" y="4141838"/>
            <a:ext cx="1092426" cy="276999"/>
          </a:xfrm>
          <a:prstGeom prst="rect">
            <a:avLst/>
          </a:prstGeom>
          <a:noFill/>
        </p:spPr>
        <p:txBody>
          <a:bodyPr wrap="square" rtlCol="0">
            <a:spAutoFit/>
          </a:bodyPr>
          <a:lstStyle/>
          <a:p>
            <a:r>
              <a:rPr lang="en-US" sz="1200" dirty="0" smtClean="0">
                <a:solidFill>
                  <a:schemeClr val="bg1"/>
                </a:solidFill>
                <a:latin typeface="Avenir Next for Best Buy" panose="020B0503020202020204" pitchFamily="34" charset="0"/>
              </a:rPr>
              <a:t>GSP with AD</a:t>
            </a:r>
            <a:endParaRPr lang="en-US" sz="1200" dirty="0">
              <a:solidFill>
                <a:schemeClr val="bg1"/>
              </a:solidFill>
              <a:latin typeface="Avenir Next for Best Buy" panose="020B0503020202020204" pitchFamily="34" charset="0"/>
            </a:endParaRPr>
          </a:p>
        </p:txBody>
      </p:sp>
      <p:sp>
        <p:nvSpPr>
          <p:cNvPr id="25" name="TextBox 24"/>
          <p:cNvSpPr txBox="1"/>
          <p:nvPr/>
        </p:nvSpPr>
        <p:spPr>
          <a:xfrm>
            <a:off x="3208492" y="3594419"/>
            <a:ext cx="687825" cy="276999"/>
          </a:xfrm>
          <a:prstGeom prst="rect">
            <a:avLst/>
          </a:prstGeom>
          <a:noFill/>
        </p:spPr>
        <p:txBody>
          <a:bodyPr wrap="square" rtlCol="0">
            <a:spAutoFit/>
          </a:bodyPr>
          <a:lstStyle/>
          <a:p>
            <a:r>
              <a:rPr lang="en-US" sz="1200" dirty="0" smtClean="0">
                <a:solidFill>
                  <a:schemeClr val="bg1"/>
                </a:solidFill>
                <a:latin typeface="Avenir Next for Best Buy" panose="020B0503020202020204" pitchFamily="34" charset="0"/>
              </a:rPr>
              <a:t>GSP</a:t>
            </a:r>
            <a:endParaRPr lang="en-US" sz="1200" dirty="0">
              <a:solidFill>
                <a:schemeClr val="bg1"/>
              </a:solidFill>
              <a:latin typeface="Avenir Next for Best Buy" panose="020B0503020202020204" pitchFamily="34" charset="0"/>
            </a:endParaRPr>
          </a:p>
        </p:txBody>
      </p:sp>
      <p:sp>
        <p:nvSpPr>
          <p:cNvPr id="26" name="TextBox 25"/>
          <p:cNvSpPr txBox="1"/>
          <p:nvPr/>
        </p:nvSpPr>
        <p:spPr>
          <a:xfrm>
            <a:off x="2504486" y="3546573"/>
            <a:ext cx="566442" cy="276999"/>
          </a:xfrm>
          <a:prstGeom prst="rect">
            <a:avLst/>
          </a:prstGeom>
          <a:noFill/>
        </p:spPr>
        <p:txBody>
          <a:bodyPr wrap="square" rtlCol="0">
            <a:spAutoFit/>
          </a:bodyPr>
          <a:lstStyle/>
          <a:p>
            <a:pPr algn="ctr"/>
            <a:r>
              <a:rPr lang="en-US" sz="1200" b="1" dirty="0" smtClean="0">
                <a:latin typeface="Avenir Next for Best Buy" panose="020B0503020202020204" pitchFamily="34" charset="0"/>
              </a:rPr>
              <a:t>28%</a:t>
            </a:r>
            <a:endParaRPr lang="en-US" sz="1200" b="1" dirty="0">
              <a:latin typeface="Avenir Next for Best Buy" panose="020B0503020202020204" pitchFamily="34" charset="0"/>
            </a:endParaRPr>
          </a:p>
        </p:txBody>
      </p:sp>
      <p:sp>
        <p:nvSpPr>
          <p:cNvPr id="28" name="TextBox 27"/>
          <p:cNvSpPr txBox="1"/>
          <p:nvPr/>
        </p:nvSpPr>
        <p:spPr>
          <a:xfrm>
            <a:off x="633877" y="5634077"/>
            <a:ext cx="768743" cy="246221"/>
          </a:xfrm>
          <a:prstGeom prst="rect">
            <a:avLst/>
          </a:prstGeom>
          <a:noFill/>
        </p:spPr>
        <p:txBody>
          <a:bodyPr wrap="square" rtlCol="0">
            <a:spAutoFit/>
          </a:bodyPr>
          <a:lstStyle/>
          <a:p>
            <a:pPr algn="ctr"/>
            <a:r>
              <a:rPr lang="en-US" sz="1000" dirty="0">
                <a:solidFill>
                  <a:schemeClr val="bg1"/>
                </a:solidFill>
                <a:latin typeface="Avenir Next for Best Buy" panose="020B0503020202020204" pitchFamily="34" charset="0"/>
              </a:rPr>
              <a:t>(n=64)</a:t>
            </a:r>
          </a:p>
        </p:txBody>
      </p:sp>
      <p:sp>
        <p:nvSpPr>
          <p:cNvPr id="29" name="TextBox 28"/>
          <p:cNvSpPr txBox="1"/>
          <p:nvPr/>
        </p:nvSpPr>
        <p:spPr>
          <a:xfrm>
            <a:off x="2548991" y="5634077"/>
            <a:ext cx="768743" cy="246221"/>
          </a:xfrm>
          <a:prstGeom prst="rect">
            <a:avLst/>
          </a:prstGeom>
          <a:noFill/>
        </p:spPr>
        <p:txBody>
          <a:bodyPr wrap="square" rtlCol="0">
            <a:spAutoFit/>
          </a:bodyPr>
          <a:lstStyle/>
          <a:p>
            <a:pPr algn="ctr"/>
            <a:r>
              <a:rPr lang="en-US" sz="1000" dirty="0">
                <a:solidFill>
                  <a:schemeClr val="bg1"/>
                </a:solidFill>
                <a:latin typeface="Avenir Next for Best Buy" panose="020B0503020202020204" pitchFamily="34" charset="0"/>
              </a:rPr>
              <a:t>(</a:t>
            </a:r>
            <a:r>
              <a:rPr lang="en-US" sz="1000" dirty="0" smtClean="0">
                <a:solidFill>
                  <a:schemeClr val="bg1"/>
                </a:solidFill>
                <a:latin typeface="Avenir Next for Best Buy" panose="020B0503020202020204" pitchFamily="34" charset="0"/>
              </a:rPr>
              <a:t>n=86)</a:t>
            </a:r>
            <a:endParaRPr lang="en-US" sz="1000" dirty="0">
              <a:solidFill>
                <a:schemeClr val="bg1"/>
              </a:solidFill>
              <a:latin typeface="Avenir Next for Best Buy" panose="020B0503020202020204" pitchFamily="34" charset="0"/>
            </a:endParaRPr>
          </a:p>
        </p:txBody>
      </p:sp>
      <p:sp>
        <p:nvSpPr>
          <p:cNvPr id="30" name="Text Placeholder 1"/>
          <p:cNvSpPr txBox="1">
            <a:spLocks/>
          </p:cNvSpPr>
          <p:nvPr/>
        </p:nvSpPr>
        <p:spPr>
          <a:xfrm>
            <a:off x="282101" y="1388493"/>
            <a:ext cx="2610801" cy="627943"/>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00000"/>
              </a:lnSpc>
              <a:buFont typeface="+mj-lt"/>
              <a:buNone/>
            </a:pPr>
            <a:r>
              <a:rPr lang="en-US" dirty="0" smtClean="0">
                <a:solidFill>
                  <a:schemeClr val="tx2"/>
                </a:solidFill>
              </a:rPr>
              <a:t>MEMBERSHIP PURCHASE TYPE:</a:t>
            </a:r>
            <a:endParaRPr lang="en-US" dirty="0">
              <a:solidFill>
                <a:schemeClr val="tx2"/>
              </a:solidFill>
            </a:endParaRPr>
          </a:p>
        </p:txBody>
      </p:sp>
      <p:sp>
        <p:nvSpPr>
          <p:cNvPr id="34" name="Text Placeholder 1"/>
          <p:cNvSpPr txBox="1">
            <a:spLocks/>
          </p:cNvSpPr>
          <p:nvPr/>
        </p:nvSpPr>
        <p:spPr>
          <a:xfrm>
            <a:off x="5126701" y="1457821"/>
            <a:ext cx="3475132" cy="627943"/>
          </a:xfrm>
          <a:prstGeom prst="rect">
            <a:avLst/>
          </a:prstGeom>
        </p:spPr>
        <p:txBody>
          <a:bodyPr vert="horz" wrap="square" lIns="0" tIns="0" rIns="0" bIns="73230" rtlCol="0" anchor="t" anchorCtr="0">
            <a:spAutoFit/>
          </a:bodyPr>
          <a:lstStyle>
            <a:lvl1pPr marL="412097" indent="-412097" algn="l" defTabSz="732306" rtl="0" eaLnBrk="1" latinLnBrk="0" hangingPunct="1">
              <a:lnSpc>
                <a:spcPct val="150000"/>
              </a:lnSpc>
              <a:spcBef>
                <a:spcPts val="0"/>
              </a:spcBef>
              <a:buFont typeface="+mj-lt"/>
              <a:buAutoNum type="arabicPeriod"/>
              <a:defRPr lang="en-US" sz="1800" b="1" i="0" kern="1200" baseline="0">
                <a:solidFill>
                  <a:schemeClr val="accent1"/>
                </a:solidFill>
                <a:latin typeface="Avenir Next for Best Buy" pitchFamily="34" charset="0"/>
                <a:ea typeface="+mn-ea"/>
                <a:cs typeface="+mn-cs"/>
              </a:defRPr>
            </a:lvl1pPr>
            <a:lvl2pPr marL="188162" indent="-190706" algn="l" defTabSz="732306" rtl="0" eaLnBrk="1" latinLnBrk="0" hangingPunct="1">
              <a:spcBef>
                <a:spcPct val="20000"/>
              </a:spcBef>
              <a:buFont typeface="Arial" pitchFamily="34" charset="0"/>
              <a:buChar char="•"/>
              <a:defRPr lang="en-US" sz="1400" kern="1200" dirty="0" smtClean="0">
                <a:solidFill>
                  <a:schemeClr val="accent1"/>
                </a:solidFill>
                <a:latin typeface="Avenir Next for Best Buy" pitchFamily="34" charset="0"/>
                <a:ea typeface="+mn-ea"/>
                <a:cs typeface="+mn-cs"/>
              </a:defRPr>
            </a:lvl2pPr>
            <a:lvl3pPr marL="370006" indent="-184368" algn="l" defTabSz="732306" rtl="0" eaLnBrk="1" latinLnBrk="0" hangingPunct="1">
              <a:lnSpc>
                <a:spcPct val="150000"/>
              </a:lnSpc>
              <a:spcBef>
                <a:spcPts val="0"/>
              </a:spcBef>
              <a:buFont typeface="Avenir Next for Best Buy" pitchFamily="34" charset="0"/>
              <a:buChar char="—"/>
              <a:defRPr lang="en-US" sz="1400" kern="1200" dirty="0" smtClean="0">
                <a:solidFill>
                  <a:schemeClr val="tx1"/>
                </a:solidFill>
                <a:latin typeface="Avenir Next for Best Buy" pitchFamily="34" charset="0"/>
                <a:ea typeface="+mn-ea"/>
                <a:cs typeface="+mn-cs"/>
              </a:defRPr>
            </a:lvl3pPr>
            <a:lvl4pPr marL="546743" indent="-176738" algn="l" defTabSz="732306" rtl="0" eaLnBrk="1" latinLnBrk="0" hangingPunct="1">
              <a:lnSpc>
                <a:spcPct val="150000"/>
              </a:lnSpc>
              <a:spcBef>
                <a:spcPts val="0"/>
              </a:spcBef>
              <a:buFont typeface="Arial" pitchFamily="34" charset="0"/>
              <a:buChar char="•"/>
              <a:defRPr lang="en-US" sz="1400" kern="1200" dirty="0" smtClean="0">
                <a:solidFill>
                  <a:schemeClr val="tx1"/>
                </a:solidFill>
                <a:latin typeface="Avenir Next for Best Buy" pitchFamily="34" charset="0"/>
                <a:ea typeface="+mn-ea"/>
                <a:cs typeface="+mn-cs"/>
              </a:defRPr>
            </a:lvl4pPr>
            <a:lvl5pPr marL="780699" indent="-233956" algn="l" defTabSz="732306" rtl="0" eaLnBrk="1" latinLnBrk="0" hangingPunct="1">
              <a:lnSpc>
                <a:spcPct val="150000"/>
              </a:lnSpc>
              <a:spcBef>
                <a:spcPts val="0"/>
              </a:spcBef>
              <a:buFont typeface="Avenir Next for Best Buy" pitchFamily="34" charset="0"/>
              <a:buChar char="—"/>
              <a:defRPr lang="en-US" sz="1400" kern="1200" baseline="0" dirty="0">
                <a:solidFill>
                  <a:schemeClr val="tx1"/>
                </a:solidFill>
                <a:latin typeface="Avenir Next for Best Buy" pitchFamily="34" charset="0"/>
                <a:ea typeface="+mn-ea"/>
                <a:cs typeface="+mn-cs"/>
              </a:defRPr>
            </a:lvl5pPr>
            <a:lvl6pPr marL="957438" indent="-176738" algn="l" defTabSz="732306" rtl="0" eaLnBrk="1" latinLnBrk="0" hangingPunct="1">
              <a:lnSpc>
                <a:spcPct val="150000"/>
              </a:lnSpc>
              <a:spcBef>
                <a:spcPts val="0"/>
              </a:spcBef>
              <a:buFont typeface="Arial" pitchFamily="34" charset="0"/>
              <a:buChar char="•"/>
              <a:defRPr sz="1400" kern="1200">
                <a:solidFill>
                  <a:schemeClr val="tx1"/>
                </a:solidFill>
                <a:latin typeface="Avenir Next for Best Buy" pitchFamily="34" charset="0"/>
                <a:ea typeface="+mn-ea"/>
                <a:cs typeface="+mn-cs"/>
              </a:defRPr>
            </a:lvl6pPr>
            <a:lvl7pPr marL="2379997"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6151"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2303" indent="-183077" algn="l" defTabSz="73230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00000"/>
              </a:lnSpc>
              <a:buFont typeface="+mj-lt"/>
              <a:buNone/>
            </a:pPr>
            <a:r>
              <a:rPr lang="en-US" dirty="0" smtClean="0">
                <a:solidFill>
                  <a:schemeClr val="tx2"/>
                </a:solidFill>
              </a:rPr>
              <a:t>AMONG MEMBERSHIP PURCHASES WITH PRODUCT:</a:t>
            </a:r>
            <a:endParaRPr lang="en-US" dirty="0">
              <a:solidFill>
                <a:schemeClr val="tx2"/>
              </a:solidFill>
            </a:endParaRPr>
          </a:p>
        </p:txBody>
      </p:sp>
      <p:sp>
        <p:nvSpPr>
          <p:cNvPr id="65" name="Rectangle 64"/>
          <p:cNvSpPr/>
          <p:nvPr/>
        </p:nvSpPr>
        <p:spPr>
          <a:xfrm>
            <a:off x="2220314" y="3026418"/>
            <a:ext cx="2032052" cy="2977869"/>
          </a:xfrm>
          <a:prstGeom prst="rect">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rot="16200000">
            <a:off x="4296366" y="4197162"/>
            <a:ext cx="285536" cy="357778"/>
          </a:xfrm>
          <a:prstGeom prst="downArrow">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hart 36"/>
          <p:cNvGraphicFramePr>
            <a:graphicFrameLocks/>
          </p:cNvGraphicFramePr>
          <p:nvPr>
            <p:extLst>
              <p:ext uri="{D42A27DB-BD31-4B8C-83A1-F6EECF244321}">
                <p14:modId xmlns:p14="http://schemas.microsoft.com/office/powerpoint/2010/main" val="2083974860"/>
              </p:ext>
            </p:extLst>
          </p:nvPr>
        </p:nvGraphicFramePr>
        <p:xfrm>
          <a:off x="4903776" y="2028655"/>
          <a:ext cx="3560494" cy="3605422"/>
        </p:xfrm>
        <a:graphic>
          <a:graphicData uri="http://schemas.openxmlformats.org/drawingml/2006/chart">
            <c:chart xmlns:c="http://schemas.openxmlformats.org/drawingml/2006/chart" xmlns:r="http://schemas.openxmlformats.org/officeDocument/2006/relationships" r:id="rId3"/>
          </a:graphicData>
        </a:graphic>
      </p:graphicFrame>
      <p:sp>
        <p:nvSpPr>
          <p:cNvPr id="39" name="Rectangle 38"/>
          <p:cNvSpPr/>
          <p:nvPr/>
        </p:nvSpPr>
        <p:spPr>
          <a:xfrm>
            <a:off x="5403967" y="2608586"/>
            <a:ext cx="914400" cy="733425"/>
          </a:xfrm>
          <a:prstGeom prst="rect">
            <a:avLst/>
          </a:prstGeom>
          <a:pattFill prst="pct20">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12059" y="3312477"/>
            <a:ext cx="906308" cy="569445"/>
          </a:xfrm>
          <a:prstGeom prst="rect">
            <a:avLst/>
          </a:prstGeom>
          <a:pattFill prst="dkUpDiag">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577946" y="4491976"/>
            <a:ext cx="566442" cy="276999"/>
          </a:xfrm>
          <a:prstGeom prst="rect">
            <a:avLst/>
          </a:prstGeom>
          <a:noFill/>
        </p:spPr>
        <p:txBody>
          <a:bodyPr wrap="square" rtlCol="0">
            <a:spAutoFit/>
          </a:bodyPr>
          <a:lstStyle/>
          <a:p>
            <a:pPr algn="ctr"/>
            <a:r>
              <a:rPr lang="en-US" sz="1200" b="1" dirty="0" smtClean="0">
                <a:solidFill>
                  <a:schemeClr val="bg1"/>
                </a:solidFill>
                <a:latin typeface="Avenir Next for Best Buy" panose="020B0503020202020204" pitchFamily="34" charset="0"/>
              </a:rPr>
              <a:t>53%</a:t>
            </a:r>
            <a:endParaRPr lang="en-US" sz="1200" b="1" dirty="0">
              <a:solidFill>
                <a:schemeClr val="bg1"/>
              </a:solidFill>
              <a:latin typeface="Avenir Next for Best Buy" panose="020B0503020202020204" pitchFamily="34" charset="0"/>
            </a:endParaRPr>
          </a:p>
        </p:txBody>
      </p:sp>
      <p:sp>
        <p:nvSpPr>
          <p:cNvPr id="38" name="TextBox 37"/>
          <p:cNvSpPr txBox="1"/>
          <p:nvPr/>
        </p:nvSpPr>
        <p:spPr>
          <a:xfrm>
            <a:off x="5577946" y="2822032"/>
            <a:ext cx="566442" cy="276999"/>
          </a:xfrm>
          <a:prstGeom prst="rect">
            <a:avLst/>
          </a:prstGeom>
          <a:noFill/>
        </p:spPr>
        <p:txBody>
          <a:bodyPr wrap="square" rtlCol="0">
            <a:spAutoFit/>
          </a:bodyPr>
          <a:lstStyle/>
          <a:p>
            <a:pPr algn="ctr"/>
            <a:r>
              <a:rPr lang="en-US" sz="1200" b="1" dirty="0" smtClean="0">
                <a:latin typeface="Avenir Next for Best Buy" panose="020B0503020202020204" pitchFamily="34" charset="0"/>
              </a:rPr>
              <a:t>26%</a:t>
            </a:r>
            <a:endParaRPr lang="en-US" sz="1200" b="1" dirty="0">
              <a:latin typeface="Avenir Next for Best Buy" panose="020B0503020202020204" pitchFamily="34" charset="0"/>
            </a:endParaRPr>
          </a:p>
        </p:txBody>
      </p:sp>
      <p:sp>
        <p:nvSpPr>
          <p:cNvPr id="42" name="TextBox 41"/>
          <p:cNvSpPr txBox="1"/>
          <p:nvPr/>
        </p:nvSpPr>
        <p:spPr>
          <a:xfrm>
            <a:off x="5577946" y="3488374"/>
            <a:ext cx="566442" cy="276999"/>
          </a:xfrm>
          <a:prstGeom prst="rect">
            <a:avLst/>
          </a:prstGeom>
          <a:noFill/>
        </p:spPr>
        <p:txBody>
          <a:bodyPr wrap="square" rtlCol="0">
            <a:spAutoFit/>
          </a:bodyPr>
          <a:lstStyle/>
          <a:p>
            <a:pPr algn="ctr"/>
            <a:r>
              <a:rPr lang="en-US" sz="1200" b="1" dirty="0" smtClean="0">
                <a:latin typeface="Avenir Next for Best Buy" panose="020B0503020202020204" pitchFamily="34" charset="0"/>
              </a:rPr>
              <a:t>22%</a:t>
            </a:r>
            <a:endParaRPr lang="en-US" sz="1200" b="1" dirty="0">
              <a:latin typeface="Avenir Next for Best Buy" panose="020B0503020202020204" pitchFamily="34" charset="0"/>
            </a:endParaRPr>
          </a:p>
        </p:txBody>
      </p:sp>
      <p:sp>
        <p:nvSpPr>
          <p:cNvPr id="46" name="Rectangle 45"/>
          <p:cNvSpPr/>
          <p:nvPr/>
        </p:nvSpPr>
        <p:spPr>
          <a:xfrm>
            <a:off x="7050695" y="4871406"/>
            <a:ext cx="914400" cy="214384"/>
          </a:xfrm>
          <a:prstGeom prst="rect">
            <a:avLst/>
          </a:prstGeom>
          <a:pattFill prst="pct20">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50695" y="5083666"/>
            <a:ext cx="906308" cy="45719"/>
          </a:xfrm>
          <a:prstGeom prst="rect">
            <a:avLst/>
          </a:prstGeom>
          <a:pattFill prst="dkUpDiag">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244904" y="4825539"/>
            <a:ext cx="566442" cy="276999"/>
          </a:xfrm>
          <a:prstGeom prst="rect">
            <a:avLst/>
          </a:prstGeom>
          <a:noFill/>
        </p:spPr>
        <p:txBody>
          <a:bodyPr wrap="square" rtlCol="0">
            <a:spAutoFit/>
          </a:bodyPr>
          <a:lstStyle/>
          <a:p>
            <a:pPr algn="ctr"/>
            <a:r>
              <a:rPr lang="en-US" sz="1200" b="1" dirty="0" smtClean="0">
                <a:latin typeface="Avenir Next for Best Buy" panose="020B0503020202020204" pitchFamily="34" charset="0"/>
              </a:rPr>
              <a:t>42%</a:t>
            </a:r>
            <a:endParaRPr lang="en-US" sz="1200" b="1" dirty="0">
              <a:latin typeface="Avenir Next for Best Buy" panose="020B0503020202020204" pitchFamily="34" charset="0"/>
            </a:endParaRPr>
          </a:p>
        </p:txBody>
      </p:sp>
      <p:sp>
        <p:nvSpPr>
          <p:cNvPr id="49" name="TextBox 48"/>
          <p:cNvSpPr txBox="1"/>
          <p:nvPr/>
        </p:nvSpPr>
        <p:spPr>
          <a:xfrm>
            <a:off x="7247435" y="4973771"/>
            <a:ext cx="566442" cy="276999"/>
          </a:xfrm>
          <a:prstGeom prst="rect">
            <a:avLst/>
          </a:prstGeom>
          <a:noFill/>
        </p:spPr>
        <p:txBody>
          <a:bodyPr wrap="square" rtlCol="0">
            <a:spAutoFit/>
          </a:bodyPr>
          <a:lstStyle/>
          <a:p>
            <a:pPr algn="ctr"/>
            <a:r>
              <a:rPr lang="en-US" sz="1200" b="1" dirty="0" smtClean="0">
                <a:latin typeface="Avenir Next for Best Buy" panose="020B0503020202020204" pitchFamily="34" charset="0"/>
              </a:rPr>
              <a:t>8%</a:t>
            </a:r>
            <a:endParaRPr lang="en-US" sz="1200" b="1" dirty="0">
              <a:latin typeface="Avenir Next for Best Buy" panose="020B0503020202020204" pitchFamily="34" charset="0"/>
            </a:endParaRPr>
          </a:p>
        </p:txBody>
      </p:sp>
      <p:sp>
        <p:nvSpPr>
          <p:cNvPr id="50" name="TextBox 49"/>
          <p:cNvSpPr txBox="1"/>
          <p:nvPr/>
        </p:nvSpPr>
        <p:spPr>
          <a:xfrm>
            <a:off x="7251481" y="5106863"/>
            <a:ext cx="566442" cy="276999"/>
          </a:xfrm>
          <a:prstGeom prst="rect">
            <a:avLst/>
          </a:prstGeom>
          <a:noFill/>
        </p:spPr>
        <p:txBody>
          <a:bodyPr wrap="square" rtlCol="0">
            <a:spAutoFit/>
          </a:bodyPr>
          <a:lstStyle/>
          <a:p>
            <a:pPr algn="ctr"/>
            <a:r>
              <a:rPr lang="en-US" sz="1200" b="1" dirty="0" smtClean="0">
                <a:solidFill>
                  <a:schemeClr val="bg1"/>
                </a:solidFill>
                <a:latin typeface="Avenir Next for Best Buy" panose="020B0503020202020204" pitchFamily="34" charset="0"/>
              </a:rPr>
              <a:t>50%</a:t>
            </a:r>
            <a:endParaRPr lang="en-US" sz="1200" b="1" dirty="0">
              <a:solidFill>
                <a:schemeClr val="bg1"/>
              </a:solidFill>
              <a:latin typeface="Avenir Next for Best Buy" panose="020B0503020202020204" pitchFamily="34" charset="0"/>
            </a:endParaRPr>
          </a:p>
        </p:txBody>
      </p:sp>
      <p:grpSp>
        <p:nvGrpSpPr>
          <p:cNvPr id="68" name="Group 67"/>
          <p:cNvGrpSpPr/>
          <p:nvPr/>
        </p:nvGrpSpPr>
        <p:grpSpPr>
          <a:xfrm>
            <a:off x="5438104" y="5717031"/>
            <a:ext cx="2574025" cy="292477"/>
            <a:chOff x="6054615" y="5858061"/>
            <a:chExt cx="2574025" cy="292477"/>
          </a:xfrm>
        </p:grpSpPr>
        <p:sp>
          <p:nvSpPr>
            <p:cNvPr id="43" name="TextBox 42"/>
            <p:cNvSpPr txBox="1"/>
            <p:nvPr/>
          </p:nvSpPr>
          <p:spPr>
            <a:xfrm>
              <a:off x="7859897" y="5868381"/>
              <a:ext cx="768743" cy="276999"/>
            </a:xfrm>
            <a:prstGeom prst="rect">
              <a:avLst/>
            </a:prstGeom>
            <a:noFill/>
          </p:spPr>
          <p:txBody>
            <a:bodyPr wrap="square" rtlCol="0">
              <a:spAutoFit/>
            </a:bodyPr>
            <a:lstStyle/>
            <a:p>
              <a:r>
                <a:rPr lang="en-US" sz="1200" dirty="0" smtClean="0">
                  <a:solidFill>
                    <a:schemeClr val="bg1"/>
                  </a:solidFill>
                  <a:latin typeface="Avenir Next for Best Buy" panose="020B0503020202020204" pitchFamily="34" charset="0"/>
                </a:rPr>
                <a:t>No GSP</a:t>
              </a:r>
              <a:endParaRPr lang="en-US" sz="1200" dirty="0">
                <a:solidFill>
                  <a:schemeClr val="bg1"/>
                </a:solidFill>
                <a:latin typeface="Avenir Next for Best Buy" panose="020B0503020202020204" pitchFamily="34" charset="0"/>
              </a:endParaRPr>
            </a:p>
          </p:txBody>
        </p:sp>
        <p:sp>
          <p:nvSpPr>
            <p:cNvPr id="44" name="TextBox 43"/>
            <p:cNvSpPr txBox="1"/>
            <p:nvPr/>
          </p:nvSpPr>
          <p:spPr>
            <a:xfrm>
              <a:off x="6694643" y="5858061"/>
              <a:ext cx="1092426" cy="276999"/>
            </a:xfrm>
            <a:prstGeom prst="rect">
              <a:avLst/>
            </a:prstGeom>
            <a:noFill/>
          </p:spPr>
          <p:txBody>
            <a:bodyPr wrap="square" rtlCol="0">
              <a:spAutoFit/>
            </a:bodyPr>
            <a:lstStyle/>
            <a:p>
              <a:r>
                <a:rPr lang="en-US" sz="1200" dirty="0" smtClean="0">
                  <a:solidFill>
                    <a:schemeClr val="bg1"/>
                  </a:solidFill>
                  <a:latin typeface="Avenir Next for Best Buy" panose="020B0503020202020204" pitchFamily="34" charset="0"/>
                </a:rPr>
                <a:t>GSP with AD</a:t>
              </a:r>
              <a:endParaRPr lang="en-US" sz="1200" dirty="0">
                <a:solidFill>
                  <a:schemeClr val="bg1"/>
                </a:solidFill>
                <a:latin typeface="Avenir Next for Best Buy" panose="020B0503020202020204" pitchFamily="34" charset="0"/>
              </a:endParaRPr>
            </a:p>
          </p:txBody>
        </p:sp>
        <p:sp>
          <p:nvSpPr>
            <p:cNvPr id="45" name="TextBox 44"/>
            <p:cNvSpPr txBox="1"/>
            <p:nvPr/>
          </p:nvSpPr>
          <p:spPr>
            <a:xfrm>
              <a:off x="6112013" y="5873539"/>
              <a:ext cx="687825" cy="276999"/>
            </a:xfrm>
            <a:prstGeom prst="rect">
              <a:avLst/>
            </a:prstGeom>
            <a:noFill/>
          </p:spPr>
          <p:txBody>
            <a:bodyPr wrap="square" rtlCol="0">
              <a:spAutoFit/>
            </a:bodyPr>
            <a:lstStyle/>
            <a:p>
              <a:r>
                <a:rPr lang="en-US" sz="1200" dirty="0" smtClean="0">
                  <a:solidFill>
                    <a:schemeClr val="bg1"/>
                  </a:solidFill>
                  <a:latin typeface="Avenir Next for Best Buy" panose="020B0503020202020204" pitchFamily="34" charset="0"/>
                </a:rPr>
                <a:t>GSP</a:t>
              </a:r>
              <a:endParaRPr lang="en-US" sz="1200" dirty="0">
                <a:solidFill>
                  <a:schemeClr val="bg1"/>
                </a:solidFill>
                <a:latin typeface="Avenir Next for Best Buy" panose="020B0503020202020204" pitchFamily="34" charset="0"/>
              </a:endParaRPr>
            </a:p>
          </p:txBody>
        </p:sp>
        <p:sp>
          <p:nvSpPr>
            <p:cNvPr id="52" name="Rectangle 51"/>
            <p:cNvSpPr/>
            <p:nvPr/>
          </p:nvSpPr>
          <p:spPr>
            <a:xfrm>
              <a:off x="6628393" y="5942718"/>
              <a:ext cx="114796" cy="126306"/>
            </a:xfrm>
            <a:prstGeom prst="rect">
              <a:avLst/>
            </a:prstGeom>
            <a:pattFill prst="dkUpDiag">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054615" y="5932115"/>
              <a:ext cx="114796" cy="126306"/>
            </a:xfrm>
            <a:prstGeom prst="rect">
              <a:avLst/>
            </a:prstGeom>
            <a:pattFill prst="pct20">
              <a:fgClr>
                <a:srgbClr val="E3722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777469" y="5939449"/>
              <a:ext cx="114796" cy="126306"/>
            </a:xfrm>
            <a:prstGeom prst="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itle 1"/>
          <p:cNvSpPr>
            <a:spLocks noGrp="1"/>
          </p:cNvSpPr>
          <p:nvPr>
            <p:ph type="title"/>
          </p:nvPr>
        </p:nvSpPr>
        <p:spPr>
          <a:xfrm>
            <a:off x="199773" y="138763"/>
            <a:ext cx="7886700" cy="788260"/>
          </a:xfrm>
        </p:spPr>
        <p:txBody>
          <a:bodyPr/>
          <a:lstStyle/>
          <a:p>
            <a:r>
              <a:rPr lang="en-US" b="0" dirty="0" smtClean="0">
                <a:solidFill>
                  <a:schemeClr val="bg1"/>
                </a:solidFill>
              </a:rPr>
              <a:t>RESPONDENT</a:t>
            </a:r>
            <a:r>
              <a:rPr lang="en-US" dirty="0" smtClean="0">
                <a:solidFill>
                  <a:schemeClr val="bg1"/>
                </a:solidFill>
              </a:rPr>
              <a:t> PROFILE: </a:t>
            </a:r>
            <a:endParaRPr lang="en-US" dirty="0">
              <a:solidFill>
                <a:schemeClr val="bg1"/>
              </a:solidFill>
            </a:endParaRPr>
          </a:p>
        </p:txBody>
      </p:sp>
    </p:spTree>
    <p:extLst>
      <p:ext uri="{BB962C8B-B14F-4D97-AF65-F5344CB8AC3E}">
        <p14:creationId xmlns:p14="http://schemas.microsoft.com/office/powerpoint/2010/main" val="927725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35" y="154733"/>
            <a:ext cx="7886700" cy="767759"/>
          </a:xfrm>
        </p:spPr>
        <p:txBody>
          <a:bodyPr/>
          <a:lstStyle/>
          <a:p>
            <a:r>
              <a:rPr lang="en-US" b="0" dirty="0" smtClean="0"/>
              <a:t>TECH</a:t>
            </a:r>
            <a:r>
              <a:rPr lang="en-US" dirty="0" smtClean="0"/>
              <a:t> PROFICIENCY:</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18</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Q14. </a:t>
            </a:r>
            <a:r>
              <a:rPr lang="en-US" sz="800" dirty="0">
                <a:solidFill>
                  <a:schemeClr val="bg2"/>
                </a:solidFill>
              </a:rPr>
              <a:t>Finally, using the scale below, please indicate how much you agree or disagree with each of the following statements</a:t>
            </a:r>
            <a:r>
              <a:rPr lang="en-US" sz="800" dirty="0" smtClean="0">
                <a:solidFill>
                  <a:schemeClr val="bg2"/>
                </a:solidFill>
              </a:rPr>
              <a:t>.</a:t>
            </a:r>
          </a:p>
          <a:p>
            <a:r>
              <a:rPr lang="en-US" sz="800" dirty="0" smtClean="0">
                <a:solidFill>
                  <a:schemeClr val="bg2"/>
                </a:solidFill>
              </a:rPr>
              <a:t>Base: (n=150)</a:t>
            </a:r>
            <a:endParaRPr lang="en-US" sz="800" dirty="0">
              <a:solidFill>
                <a:schemeClr val="bg2"/>
              </a:solidFill>
            </a:endParaRPr>
          </a:p>
        </p:txBody>
      </p:sp>
      <p:grpSp>
        <p:nvGrpSpPr>
          <p:cNvPr id="17" name="Group 16"/>
          <p:cNvGrpSpPr/>
          <p:nvPr/>
        </p:nvGrpSpPr>
        <p:grpSpPr>
          <a:xfrm>
            <a:off x="-89013" y="1592643"/>
            <a:ext cx="8474890" cy="3829660"/>
            <a:chOff x="40460" y="1897626"/>
            <a:chExt cx="8474890" cy="3829660"/>
          </a:xfrm>
        </p:grpSpPr>
        <p:graphicFrame>
          <p:nvGraphicFramePr>
            <p:cNvPr id="7" name="Chart 6"/>
            <p:cNvGraphicFramePr>
              <a:graphicFrameLocks/>
            </p:cNvGraphicFramePr>
            <p:nvPr>
              <p:extLst>
                <p:ext uri="{D42A27DB-BD31-4B8C-83A1-F6EECF244321}">
                  <p14:modId xmlns:p14="http://schemas.microsoft.com/office/powerpoint/2010/main" val="165342896"/>
                </p:ext>
              </p:extLst>
            </p:nvPr>
          </p:nvGraphicFramePr>
          <p:xfrm>
            <a:off x="1602223" y="1897626"/>
            <a:ext cx="6913127" cy="371424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02300" y="2421693"/>
              <a:ext cx="2280605" cy="461665"/>
            </a:xfrm>
            <a:prstGeom prst="rect">
              <a:avLst/>
            </a:prstGeom>
            <a:noFill/>
          </p:spPr>
          <p:txBody>
            <a:bodyPr wrap="square" rtlCol="0">
              <a:spAutoFit/>
            </a:bodyPr>
            <a:lstStyle/>
            <a:p>
              <a:pPr algn="r"/>
              <a:r>
                <a:rPr lang="en-US" sz="1200" dirty="0" smtClean="0">
                  <a:latin typeface="Avenir Next for Best Buy" panose="020B0503020202020204" pitchFamily="34" charset="0"/>
                </a:rPr>
                <a:t>I am comfortable with technology</a:t>
              </a:r>
              <a:endParaRPr lang="en-US" sz="1200" dirty="0">
                <a:latin typeface="Avenir Next for Best Buy" panose="020B0503020202020204" pitchFamily="34" charset="0"/>
              </a:endParaRPr>
            </a:p>
          </p:txBody>
        </p:sp>
        <p:sp>
          <p:nvSpPr>
            <p:cNvPr id="8" name="TextBox 7"/>
            <p:cNvSpPr txBox="1"/>
            <p:nvPr/>
          </p:nvSpPr>
          <p:spPr>
            <a:xfrm>
              <a:off x="40460" y="3446066"/>
              <a:ext cx="2410078" cy="646331"/>
            </a:xfrm>
            <a:prstGeom prst="rect">
              <a:avLst/>
            </a:prstGeom>
            <a:noFill/>
          </p:spPr>
          <p:txBody>
            <a:bodyPr wrap="square" rtlCol="0">
              <a:spAutoFit/>
            </a:bodyPr>
            <a:lstStyle/>
            <a:p>
              <a:pPr algn="r"/>
              <a:r>
                <a:rPr lang="en-US" sz="1200" dirty="0" smtClean="0">
                  <a:latin typeface="Avenir Next for Best Buy" panose="020B0503020202020204" pitchFamily="34" charset="0"/>
                </a:rPr>
                <a:t>I like trying to figure out how technology / electronics products work</a:t>
              </a:r>
              <a:endParaRPr lang="en-US" sz="1200" dirty="0">
                <a:latin typeface="Avenir Next for Best Buy" panose="020B0503020202020204" pitchFamily="34" charset="0"/>
              </a:endParaRPr>
            </a:p>
          </p:txBody>
        </p:sp>
        <p:sp>
          <p:nvSpPr>
            <p:cNvPr id="9" name="TextBox 8"/>
            <p:cNvSpPr txBox="1"/>
            <p:nvPr/>
          </p:nvSpPr>
          <p:spPr>
            <a:xfrm>
              <a:off x="202301" y="4702207"/>
              <a:ext cx="2248237" cy="461665"/>
            </a:xfrm>
            <a:prstGeom prst="rect">
              <a:avLst/>
            </a:prstGeom>
            <a:noFill/>
          </p:spPr>
          <p:txBody>
            <a:bodyPr wrap="square" rtlCol="0">
              <a:spAutoFit/>
            </a:bodyPr>
            <a:lstStyle/>
            <a:p>
              <a:pPr algn="r"/>
              <a:r>
                <a:rPr lang="en-US" sz="1200" dirty="0" smtClean="0">
                  <a:latin typeface="Avenir Next for Best Buy" panose="020B0503020202020204" pitchFamily="34" charset="0"/>
                </a:rPr>
                <a:t>When it comes to electronics, I am an expert</a:t>
              </a:r>
              <a:endParaRPr lang="en-US" sz="1200" dirty="0">
                <a:latin typeface="Avenir Next for Best Buy" panose="020B0503020202020204" pitchFamily="34" charset="0"/>
              </a:endParaRPr>
            </a:p>
          </p:txBody>
        </p:sp>
        <p:grpSp>
          <p:nvGrpSpPr>
            <p:cNvPr id="16" name="Group 15"/>
            <p:cNvGrpSpPr/>
            <p:nvPr/>
          </p:nvGrpSpPr>
          <p:grpSpPr>
            <a:xfrm>
              <a:off x="2964383" y="5477534"/>
              <a:ext cx="5057352" cy="249752"/>
              <a:chOff x="2890205" y="5611312"/>
              <a:chExt cx="5057352" cy="249752"/>
            </a:xfrm>
          </p:grpSpPr>
          <p:sp>
            <p:nvSpPr>
              <p:cNvPr id="10" name="TextBox 9"/>
              <p:cNvSpPr txBox="1"/>
              <p:nvPr/>
            </p:nvSpPr>
            <p:spPr>
              <a:xfrm>
                <a:off x="3035862" y="5611312"/>
                <a:ext cx="2202381" cy="246221"/>
              </a:xfrm>
              <a:prstGeom prst="rect">
                <a:avLst/>
              </a:prstGeom>
              <a:noFill/>
            </p:spPr>
            <p:txBody>
              <a:bodyPr wrap="square" rtlCol="0">
                <a:spAutoFit/>
              </a:bodyPr>
              <a:lstStyle/>
              <a:p>
                <a:r>
                  <a:rPr lang="en-US" sz="1000" dirty="0" smtClean="0">
                    <a:latin typeface="Avenir Next for Best Buy" panose="020B0503020202020204" pitchFamily="34" charset="0"/>
                  </a:rPr>
                  <a:t>1 (Completely Disagree) to 3</a:t>
                </a:r>
                <a:endParaRPr lang="en-US" sz="1000" dirty="0">
                  <a:latin typeface="Avenir Next for Best Buy" panose="020B0503020202020204" pitchFamily="34" charset="0"/>
                </a:endParaRPr>
              </a:p>
            </p:txBody>
          </p:sp>
          <p:sp>
            <p:nvSpPr>
              <p:cNvPr id="11" name="TextBox 10"/>
              <p:cNvSpPr txBox="1"/>
              <p:nvPr/>
            </p:nvSpPr>
            <p:spPr>
              <a:xfrm>
                <a:off x="5120740" y="5614843"/>
                <a:ext cx="733847" cy="246221"/>
              </a:xfrm>
              <a:prstGeom prst="rect">
                <a:avLst/>
              </a:prstGeom>
              <a:noFill/>
            </p:spPr>
            <p:txBody>
              <a:bodyPr wrap="square" rtlCol="0">
                <a:spAutoFit/>
              </a:bodyPr>
              <a:lstStyle/>
              <a:p>
                <a:r>
                  <a:rPr lang="en-US" sz="1000" dirty="0" smtClean="0">
                    <a:latin typeface="Avenir Next for Best Buy" panose="020B0503020202020204" pitchFamily="34" charset="0"/>
                  </a:rPr>
                  <a:t>4 to 5</a:t>
                </a:r>
                <a:endParaRPr lang="en-US" sz="1000" dirty="0">
                  <a:latin typeface="Avenir Next for Best Buy" panose="020B0503020202020204" pitchFamily="34" charset="0"/>
                </a:endParaRPr>
              </a:p>
            </p:txBody>
          </p:sp>
          <p:sp>
            <p:nvSpPr>
              <p:cNvPr id="12" name="TextBox 11"/>
              <p:cNvSpPr txBox="1"/>
              <p:nvPr/>
            </p:nvSpPr>
            <p:spPr>
              <a:xfrm>
                <a:off x="5896057" y="5614843"/>
                <a:ext cx="2051500" cy="246221"/>
              </a:xfrm>
              <a:prstGeom prst="rect">
                <a:avLst/>
              </a:prstGeom>
              <a:noFill/>
            </p:spPr>
            <p:txBody>
              <a:bodyPr wrap="square" rtlCol="0">
                <a:spAutoFit/>
              </a:bodyPr>
              <a:lstStyle/>
              <a:p>
                <a:r>
                  <a:rPr lang="en-US" sz="1000" dirty="0" smtClean="0">
                    <a:latin typeface="Avenir Next for Best Buy" panose="020B0503020202020204" pitchFamily="34" charset="0"/>
                  </a:rPr>
                  <a:t>6 to 7 (Completely Agree)</a:t>
                </a:r>
                <a:endParaRPr lang="en-US" sz="1000" dirty="0">
                  <a:latin typeface="Avenir Next for Best Buy" panose="020B0503020202020204" pitchFamily="34" charset="0"/>
                </a:endParaRPr>
              </a:p>
            </p:txBody>
          </p:sp>
          <p:sp>
            <p:nvSpPr>
              <p:cNvPr id="13" name="Rectangle 12"/>
              <p:cNvSpPr/>
              <p:nvPr/>
            </p:nvSpPr>
            <p:spPr>
              <a:xfrm>
                <a:off x="2890205" y="5664752"/>
                <a:ext cx="145657" cy="139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973145" y="5663549"/>
                <a:ext cx="145657" cy="139342"/>
              </a:xfrm>
              <a:prstGeom prst="rect">
                <a:avLst/>
              </a:prstGeom>
              <a:solidFill>
                <a:srgbClr val="A7A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49899" y="5663549"/>
                <a:ext cx="145657" cy="139342"/>
              </a:xfrm>
              <a:prstGeom prst="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 name="Rectangular Callout 17"/>
          <p:cNvSpPr/>
          <p:nvPr/>
        </p:nvSpPr>
        <p:spPr>
          <a:xfrm>
            <a:off x="2321064" y="2723024"/>
            <a:ext cx="1911071" cy="359613"/>
          </a:xfrm>
          <a:prstGeom prst="wedgeRectCallout">
            <a:avLst>
              <a:gd name="adj1" fmla="val -1747"/>
              <a:gd name="adj2" fmla="val 6940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Completely Disagree:</a:t>
            </a:r>
          </a:p>
          <a:p>
            <a:pPr algn="ctr"/>
            <a:r>
              <a:rPr lang="en-US" sz="900" dirty="0" smtClean="0">
                <a:solidFill>
                  <a:srgbClr val="E37222"/>
                </a:solidFill>
                <a:latin typeface="Avenir Next for Best Buy" panose="020B0503020202020204" pitchFamily="34" charset="0"/>
              </a:rPr>
              <a:t>Females (17%)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Males (</a:t>
            </a:r>
            <a:r>
              <a:rPr lang="en-US" sz="900" dirty="0">
                <a:solidFill>
                  <a:srgbClr val="E37222"/>
                </a:solidFill>
                <a:latin typeface="Avenir Next for Best Buy" panose="020B0503020202020204" pitchFamily="34" charset="0"/>
              </a:rPr>
              <a:t>6</a:t>
            </a:r>
            <a:r>
              <a:rPr lang="en-US" sz="900" dirty="0" smtClean="0">
                <a:solidFill>
                  <a:srgbClr val="E37222"/>
                </a:solidFill>
                <a:latin typeface="Avenir Next for Best Buy" panose="020B0503020202020204" pitchFamily="34" charset="0"/>
              </a:rPr>
              <a:t>%)</a:t>
            </a:r>
            <a:endParaRPr lang="en-US" sz="900" dirty="0">
              <a:solidFill>
                <a:srgbClr val="E37222"/>
              </a:solidFill>
              <a:latin typeface="Avenir Next for Best Buy" panose="020B0503020202020204" pitchFamily="34" charset="0"/>
            </a:endParaRPr>
          </a:p>
        </p:txBody>
      </p:sp>
      <p:sp>
        <p:nvSpPr>
          <p:cNvPr id="19" name="Rectangular Callout 18"/>
          <p:cNvSpPr/>
          <p:nvPr/>
        </p:nvSpPr>
        <p:spPr>
          <a:xfrm>
            <a:off x="2321065" y="3880144"/>
            <a:ext cx="1911070" cy="359613"/>
          </a:xfrm>
          <a:prstGeom prst="wedgeRectCallout">
            <a:avLst>
              <a:gd name="adj1" fmla="val -1747"/>
              <a:gd name="adj2" fmla="val 6940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Completely Disagree:</a:t>
            </a:r>
          </a:p>
          <a:p>
            <a:pPr algn="ctr"/>
            <a:r>
              <a:rPr lang="en-US" sz="900" dirty="0" smtClean="0">
                <a:solidFill>
                  <a:srgbClr val="E37222"/>
                </a:solidFill>
                <a:latin typeface="Avenir Next for Best Buy" panose="020B0503020202020204" pitchFamily="34" charset="0"/>
              </a:rPr>
              <a:t>Females (32%)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Males (15%)</a:t>
            </a:r>
            <a:endParaRPr lang="en-US" sz="900" dirty="0">
              <a:solidFill>
                <a:srgbClr val="E37222"/>
              </a:solidFill>
              <a:latin typeface="Avenir Next for Best Buy" panose="020B0503020202020204" pitchFamily="34" charset="0"/>
            </a:endParaRPr>
          </a:p>
        </p:txBody>
      </p:sp>
      <p:sp>
        <p:nvSpPr>
          <p:cNvPr id="20" name="Rectangular Callout 19"/>
          <p:cNvSpPr/>
          <p:nvPr/>
        </p:nvSpPr>
        <p:spPr>
          <a:xfrm>
            <a:off x="6050654" y="1590954"/>
            <a:ext cx="2525557" cy="359613"/>
          </a:xfrm>
          <a:prstGeom prst="wedgeRectCallout">
            <a:avLst>
              <a:gd name="adj1" fmla="val 3334"/>
              <a:gd name="adj2" fmla="val 6490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Completely Agree:</a:t>
            </a:r>
          </a:p>
          <a:p>
            <a:pPr algn="ctr"/>
            <a:r>
              <a:rPr lang="en-US" sz="900" dirty="0" smtClean="0">
                <a:solidFill>
                  <a:srgbClr val="E37222"/>
                </a:solidFill>
                <a:latin typeface="Avenir Next for Best Buy" panose="020B0503020202020204" pitchFamily="34" charset="0"/>
              </a:rPr>
              <a:t>Under 44 </a:t>
            </a:r>
            <a:r>
              <a:rPr lang="en-US" sz="900" dirty="0" err="1" smtClean="0">
                <a:solidFill>
                  <a:srgbClr val="E37222"/>
                </a:solidFill>
                <a:latin typeface="Avenir Next for Best Buy" panose="020B0503020202020204" pitchFamily="34" charset="0"/>
              </a:rPr>
              <a:t>yrs</a:t>
            </a:r>
            <a:r>
              <a:rPr lang="en-US" sz="900" dirty="0" smtClean="0">
                <a:solidFill>
                  <a:srgbClr val="E37222"/>
                </a:solidFill>
                <a:latin typeface="Avenir Next for Best Buy" panose="020B0503020202020204" pitchFamily="34" charset="0"/>
              </a:rPr>
              <a:t> old (39%)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45 </a:t>
            </a:r>
            <a:r>
              <a:rPr lang="en-US" sz="900" dirty="0" err="1" smtClean="0">
                <a:solidFill>
                  <a:srgbClr val="E37222"/>
                </a:solidFill>
                <a:latin typeface="Avenir Next for Best Buy" panose="020B0503020202020204" pitchFamily="34" charset="0"/>
              </a:rPr>
              <a:t>yrs</a:t>
            </a:r>
            <a:r>
              <a:rPr lang="en-US" sz="900" dirty="0" smtClean="0">
                <a:solidFill>
                  <a:srgbClr val="E37222"/>
                </a:solidFill>
                <a:latin typeface="Avenir Next for Best Buy" panose="020B0503020202020204" pitchFamily="34" charset="0"/>
              </a:rPr>
              <a:t> old + (8%)</a:t>
            </a:r>
            <a:endParaRPr lang="en-US" sz="900" dirty="0">
              <a:solidFill>
                <a:srgbClr val="E37222"/>
              </a:solidFill>
              <a:latin typeface="Avenir Next for Best Buy" panose="020B0503020202020204" pitchFamily="34" charset="0"/>
            </a:endParaRPr>
          </a:p>
        </p:txBody>
      </p:sp>
      <p:sp>
        <p:nvSpPr>
          <p:cNvPr id="21" name="Rectangular Callout 20"/>
          <p:cNvSpPr/>
          <p:nvPr/>
        </p:nvSpPr>
        <p:spPr>
          <a:xfrm>
            <a:off x="6050653" y="2745525"/>
            <a:ext cx="2525557" cy="359613"/>
          </a:xfrm>
          <a:prstGeom prst="wedgeRectCallout">
            <a:avLst>
              <a:gd name="adj1" fmla="val 3334"/>
              <a:gd name="adj2" fmla="val 6490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Completely Agree:</a:t>
            </a:r>
          </a:p>
          <a:p>
            <a:pPr algn="ctr"/>
            <a:r>
              <a:rPr lang="en-US" sz="900" dirty="0" smtClean="0">
                <a:solidFill>
                  <a:srgbClr val="E37222"/>
                </a:solidFill>
                <a:latin typeface="Avenir Next for Best Buy" panose="020B0503020202020204" pitchFamily="34" charset="0"/>
              </a:rPr>
              <a:t>Under 44 </a:t>
            </a:r>
            <a:r>
              <a:rPr lang="en-US" sz="900" dirty="0" err="1" smtClean="0">
                <a:solidFill>
                  <a:srgbClr val="E37222"/>
                </a:solidFill>
                <a:latin typeface="Avenir Next for Best Buy" panose="020B0503020202020204" pitchFamily="34" charset="0"/>
              </a:rPr>
              <a:t>yrs</a:t>
            </a:r>
            <a:r>
              <a:rPr lang="en-US" sz="900" dirty="0" smtClean="0">
                <a:solidFill>
                  <a:srgbClr val="E37222"/>
                </a:solidFill>
                <a:latin typeface="Avenir Next for Best Buy" panose="020B0503020202020204" pitchFamily="34" charset="0"/>
              </a:rPr>
              <a:t> old (41%)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45 </a:t>
            </a:r>
            <a:r>
              <a:rPr lang="en-US" sz="900" dirty="0" err="1" smtClean="0">
                <a:solidFill>
                  <a:srgbClr val="E37222"/>
                </a:solidFill>
                <a:latin typeface="Avenir Next for Best Buy" panose="020B0503020202020204" pitchFamily="34" charset="0"/>
              </a:rPr>
              <a:t>yrs</a:t>
            </a:r>
            <a:r>
              <a:rPr lang="en-US" sz="900" dirty="0" smtClean="0">
                <a:solidFill>
                  <a:srgbClr val="E37222"/>
                </a:solidFill>
                <a:latin typeface="Avenir Next for Best Buy" panose="020B0503020202020204" pitchFamily="34" charset="0"/>
              </a:rPr>
              <a:t> old + (10%)</a:t>
            </a:r>
            <a:endParaRPr lang="en-US" sz="900" dirty="0">
              <a:solidFill>
                <a:srgbClr val="E37222"/>
              </a:solidFill>
              <a:latin typeface="Avenir Next for Best Buy" panose="020B0503020202020204" pitchFamily="34" charset="0"/>
            </a:endParaRPr>
          </a:p>
        </p:txBody>
      </p:sp>
      <p:sp>
        <p:nvSpPr>
          <p:cNvPr id="22" name="Rectangular Callout 21"/>
          <p:cNvSpPr/>
          <p:nvPr/>
        </p:nvSpPr>
        <p:spPr>
          <a:xfrm>
            <a:off x="2321063" y="1452951"/>
            <a:ext cx="1911071" cy="467283"/>
          </a:xfrm>
          <a:prstGeom prst="wedgeRectCallout">
            <a:avLst>
              <a:gd name="adj1" fmla="val -1747"/>
              <a:gd name="adj2" fmla="val 6940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Completely Disagree:</a:t>
            </a:r>
          </a:p>
          <a:p>
            <a:pPr algn="ctr"/>
            <a:r>
              <a:rPr lang="en-US" sz="900" dirty="0">
                <a:solidFill>
                  <a:srgbClr val="E37222"/>
                </a:solidFill>
                <a:latin typeface="Avenir Next for Best Buy" panose="020B0503020202020204" pitchFamily="34" charset="0"/>
              </a:rPr>
              <a:t>Standalone Purchase </a:t>
            </a:r>
            <a:r>
              <a:rPr lang="en-US" sz="900" dirty="0" smtClean="0">
                <a:solidFill>
                  <a:srgbClr val="E37222"/>
                </a:solidFill>
                <a:latin typeface="Avenir Next for Best Buy" panose="020B0503020202020204" pitchFamily="34" charset="0"/>
              </a:rPr>
              <a:t>(14%) </a:t>
            </a:r>
            <a:r>
              <a:rPr lang="en-US" sz="1050" b="1" dirty="0">
                <a:solidFill>
                  <a:srgbClr val="E37222"/>
                </a:solidFill>
                <a:latin typeface="Avenir Next for Best Buy" panose="020B0503020202020204" pitchFamily="34" charset="0"/>
              </a:rPr>
              <a:t>&gt; </a:t>
            </a:r>
            <a:r>
              <a:rPr lang="en-US" sz="900" dirty="0">
                <a:solidFill>
                  <a:srgbClr val="E37222"/>
                </a:solidFill>
                <a:latin typeface="Avenir Next for Best Buy" panose="020B0503020202020204" pitchFamily="34" charset="0"/>
              </a:rPr>
              <a:t>Purchase With Product (</a:t>
            </a:r>
            <a:r>
              <a:rPr lang="en-US" sz="900" dirty="0" smtClean="0">
                <a:solidFill>
                  <a:srgbClr val="E37222"/>
                </a:solidFill>
                <a:latin typeface="Avenir Next for Best Buy" panose="020B0503020202020204" pitchFamily="34" charset="0"/>
              </a:rPr>
              <a:t>3%)</a:t>
            </a:r>
            <a:endParaRPr lang="en-US" sz="900" dirty="0">
              <a:solidFill>
                <a:srgbClr val="E37222"/>
              </a:solidFill>
              <a:latin typeface="Avenir Next for Best Buy" panose="020B0503020202020204" pitchFamily="34" charset="0"/>
            </a:endParaRPr>
          </a:p>
        </p:txBody>
      </p:sp>
    </p:spTree>
    <p:extLst>
      <p:ext uri="{BB962C8B-B14F-4D97-AF65-F5344CB8AC3E}">
        <p14:creationId xmlns:p14="http://schemas.microsoft.com/office/powerpoint/2010/main" val="1865585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40" y="189574"/>
            <a:ext cx="7886700" cy="754061"/>
          </a:xfrm>
        </p:spPr>
        <p:txBody>
          <a:bodyPr/>
          <a:lstStyle/>
          <a:p>
            <a:r>
              <a:rPr lang="en-US" dirty="0" smtClean="0"/>
              <a:t>DEVICES </a:t>
            </a:r>
            <a:r>
              <a:rPr lang="en-US" b="0" dirty="0" smtClean="0"/>
              <a:t>IN THE HOME</a:t>
            </a:r>
            <a:r>
              <a:rPr lang="en-US" dirty="0" smtClean="0"/>
              <a:t>:</a:t>
            </a:r>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19</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Q8</a:t>
            </a:r>
            <a:r>
              <a:rPr lang="en-US" sz="800" dirty="0">
                <a:solidFill>
                  <a:schemeClr val="bg2"/>
                </a:solidFill>
              </a:rPr>
              <a:t>. How many of the following devices do you have in your household</a:t>
            </a:r>
            <a:r>
              <a:rPr lang="en-US" sz="800" dirty="0" smtClean="0">
                <a:solidFill>
                  <a:schemeClr val="bg2"/>
                </a:solidFill>
              </a:rPr>
              <a:t>?</a:t>
            </a:r>
          </a:p>
          <a:p>
            <a:r>
              <a:rPr lang="en-US" sz="800" dirty="0" smtClean="0">
                <a:solidFill>
                  <a:schemeClr val="bg2"/>
                </a:solidFill>
              </a:rPr>
              <a:t>Base: (n=150)</a:t>
            </a:r>
            <a:endParaRPr lang="en-US" sz="800" dirty="0">
              <a:solidFill>
                <a:schemeClr val="bg2"/>
              </a:solidFill>
            </a:endParaRPr>
          </a:p>
        </p:txBody>
      </p:sp>
      <p:pic>
        <p:nvPicPr>
          <p:cNvPr id="7" name="Picture 6"/>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996" t="12967" r="4746" b="6413"/>
          <a:stretch/>
        </p:blipFill>
        <p:spPr>
          <a:xfrm>
            <a:off x="2516812" y="3782529"/>
            <a:ext cx="3026234" cy="2215861"/>
          </a:xfrm>
          <a:prstGeom prst="rect">
            <a:avLst/>
          </a:prstGeom>
        </p:spPr>
      </p:pic>
      <p:pic>
        <p:nvPicPr>
          <p:cNvPr id="8" name="Picture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314" t="7917" r="9171" b="11598"/>
          <a:stretch/>
        </p:blipFill>
        <p:spPr>
          <a:xfrm>
            <a:off x="7167749" y="3568615"/>
            <a:ext cx="1746437" cy="2643688"/>
          </a:xfrm>
          <a:prstGeom prst="rect">
            <a:avLst/>
          </a:prstGeom>
        </p:spPr>
      </p:pic>
      <p:pic>
        <p:nvPicPr>
          <p:cNvPr id="9" name="Picture 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759" t="11435" r="10252" b="8314"/>
          <a:stretch/>
        </p:blipFill>
        <p:spPr>
          <a:xfrm>
            <a:off x="5207596" y="1194702"/>
            <a:ext cx="1929581" cy="2453323"/>
          </a:xfrm>
          <a:prstGeom prst="rect">
            <a:avLst/>
          </a:prstGeom>
        </p:spPr>
      </p:pic>
      <p:pic>
        <p:nvPicPr>
          <p:cNvPr id="10" name="Picture 9"/>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24" t="11284" r="5337" b="4421"/>
          <a:stretch/>
        </p:blipFill>
        <p:spPr>
          <a:xfrm>
            <a:off x="63795" y="1515137"/>
            <a:ext cx="4119787" cy="1909169"/>
          </a:xfrm>
          <a:prstGeom prst="rect">
            <a:avLst/>
          </a:prstGeom>
        </p:spPr>
      </p:pic>
      <p:graphicFrame>
        <p:nvGraphicFramePr>
          <p:cNvPr id="14" name="Chart 13"/>
          <p:cNvGraphicFramePr/>
          <p:nvPr>
            <p:extLst/>
          </p:nvPr>
        </p:nvGraphicFramePr>
        <p:xfrm>
          <a:off x="3044300" y="3989373"/>
          <a:ext cx="2066192" cy="111961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p:cNvSpPr txBox="1"/>
          <p:nvPr/>
        </p:nvSpPr>
        <p:spPr>
          <a:xfrm>
            <a:off x="2961687" y="3580746"/>
            <a:ext cx="2209125" cy="246221"/>
          </a:xfrm>
          <a:prstGeom prst="rect">
            <a:avLst/>
          </a:prstGeom>
          <a:noFill/>
        </p:spPr>
        <p:txBody>
          <a:bodyPr wrap="square" rtlCol="0">
            <a:spAutoFit/>
          </a:bodyPr>
          <a:lstStyle/>
          <a:p>
            <a:pPr algn="ctr"/>
            <a:r>
              <a:rPr lang="en-US" sz="1000" b="1" dirty="0" smtClean="0">
                <a:solidFill>
                  <a:srgbClr val="E37222"/>
                </a:solidFill>
                <a:latin typeface="Avenir Next for Best Buy" panose="020B0503020202020204" pitchFamily="34" charset="0"/>
              </a:rPr>
              <a:t>Laptop / Desktop Computer</a:t>
            </a:r>
            <a:endParaRPr lang="en-US" sz="1000" b="1" dirty="0">
              <a:solidFill>
                <a:srgbClr val="E37222"/>
              </a:solidFill>
              <a:latin typeface="Avenir Next for Best Buy" panose="020B0503020202020204" pitchFamily="34" charset="0"/>
            </a:endParaRPr>
          </a:p>
        </p:txBody>
      </p:sp>
      <p:sp>
        <p:nvSpPr>
          <p:cNvPr id="15" name="TextBox 14"/>
          <p:cNvSpPr txBox="1"/>
          <p:nvPr/>
        </p:nvSpPr>
        <p:spPr>
          <a:xfrm>
            <a:off x="5207597" y="1013660"/>
            <a:ext cx="1840568" cy="246221"/>
          </a:xfrm>
          <a:prstGeom prst="rect">
            <a:avLst/>
          </a:prstGeom>
          <a:noFill/>
        </p:spPr>
        <p:txBody>
          <a:bodyPr wrap="square" rtlCol="0">
            <a:spAutoFit/>
          </a:bodyPr>
          <a:lstStyle/>
          <a:p>
            <a:pPr algn="ctr"/>
            <a:r>
              <a:rPr lang="en-US" sz="1000" b="1" dirty="0" smtClean="0">
                <a:solidFill>
                  <a:srgbClr val="E37222"/>
                </a:solidFill>
                <a:latin typeface="Avenir Next for Best Buy" panose="020B0503020202020204" pitchFamily="34" charset="0"/>
              </a:rPr>
              <a:t>Tablet / iPad</a:t>
            </a:r>
            <a:endParaRPr lang="en-US" sz="1000" b="1" dirty="0">
              <a:solidFill>
                <a:srgbClr val="E37222"/>
              </a:solidFill>
              <a:latin typeface="Avenir Next for Best Buy" panose="020B0503020202020204" pitchFamily="34" charset="0"/>
            </a:endParaRPr>
          </a:p>
        </p:txBody>
      </p:sp>
      <p:graphicFrame>
        <p:nvGraphicFramePr>
          <p:cNvPr id="16" name="Chart 15"/>
          <p:cNvGraphicFramePr/>
          <p:nvPr>
            <p:extLst/>
          </p:nvPr>
        </p:nvGraphicFramePr>
        <p:xfrm>
          <a:off x="5437849" y="1432164"/>
          <a:ext cx="1513211" cy="1768377"/>
        </p:xfrm>
        <a:graphic>
          <a:graphicData uri="http://schemas.openxmlformats.org/drawingml/2006/chart">
            <c:chart xmlns:c="http://schemas.openxmlformats.org/drawingml/2006/chart" xmlns:r="http://schemas.openxmlformats.org/officeDocument/2006/relationships" r:id="rId7"/>
          </a:graphicData>
        </a:graphic>
      </p:graphicFrame>
      <p:sp>
        <p:nvSpPr>
          <p:cNvPr id="17" name="TextBox 16"/>
          <p:cNvSpPr txBox="1"/>
          <p:nvPr/>
        </p:nvSpPr>
        <p:spPr>
          <a:xfrm>
            <a:off x="907402" y="1362065"/>
            <a:ext cx="2209125" cy="246221"/>
          </a:xfrm>
          <a:prstGeom prst="rect">
            <a:avLst/>
          </a:prstGeom>
          <a:noFill/>
        </p:spPr>
        <p:txBody>
          <a:bodyPr wrap="square" rtlCol="0">
            <a:spAutoFit/>
          </a:bodyPr>
          <a:lstStyle/>
          <a:p>
            <a:pPr algn="ctr"/>
            <a:r>
              <a:rPr lang="en-US" sz="1000" b="1" dirty="0" smtClean="0">
                <a:solidFill>
                  <a:srgbClr val="E37222"/>
                </a:solidFill>
                <a:latin typeface="Avenir Next for Best Buy" panose="020B0503020202020204" pitchFamily="34" charset="0"/>
              </a:rPr>
              <a:t>TV</a:t>
            </a:r>
            <a:endParaRPr lang="en-US" sz="1000" b="1" dirty="0">
              <a:solidFill>
                <a:srgbClr val="E37222"/>
              </a:solidFill>
              <a:latin typeface="Avenir Next for Best Buy" panose="020B0503020202020204" pitchFamily="34" charset="0"/>
            </a:endParaRPr>
          </a:p>
        </p:txBody>
      </p:sp>
      <p:graphicFrame>
        <p:nvGraphicFramePr>
          <p:cNvPr id="20" name="Chart 19"/>
          <p:cNvGraphicFramePr/>
          <p:nvPr>
            <p:extLst/>
          </p:nvPr>
        </p:nvGraphicFramePr>
        <p:xfrm>
          <a:off x="907402" y="1742791"/>
          <a:ext cx="2402240" cy="1291722"/>
        </p:xfrm>
        <a:graphic>
          <a:graphicData uri="http://schemas.openxmlformats.org/drawingml/2006/chart">
            <c:chart xmlns:c="http://schemas.openxmlformats.org/drawingml/2006/chart" xmlns:r="http://schemas.openxmlformats.org/officeDocument/2006/relationships" r:id="rId8"/>
          </a:graphicData>
        </a:graphic>
      </p:graphicFrame>
      <p:sp>
        <p:nvSpPr>
          <p:cNvPr id="21" name="TextBox 20"/>
          <p:cNvSpPr txBox="1"/>
          <p:nvPr/>
        </p:nvSpPr>
        <p:spPr>
          <a:xfrm>
            <a:off x="7167749" y="3365563"/>
            <a:ext cx="1840568" cy="246221"/>
          </a:xfrm>
          <a:prstGeom prst="rect">
            <a:avLst/>
          </a:prstGeom>
          <a:noFill/>
        </p:spPr>
        <p:txBody>
          <a:bodyPr wrap="square" rtlCol="0">
            <a:spAutoFit/>
          </a:bodyPr>
          <a:lstStyle/>
          <a:p>
            <a:pPr algn="ctr"/>
            <a:r>
              <a:rPr lang="en-US" sz="1000" b="1" dirty="0" smtClean="0">
                <a:solidFill>
                  <a:srgbClr val="E37222"/>
                </a:solidFill>
                <a:latin typeface="Avenir Next for Best Buy" panose="020B0503020202020204" pitchFamily="34" charset="0"/>
              </a:rPr>
              <a:t>Smartphone</a:t>
            </a:r>
            <a:endParaRPr lang="en-US" sz="1000" b="1" dirty="0">
              <a:solidFill>
                <a:srgbClr val="E37222"/>
              </a:solidFill>
              <a:latin typeface="Avenir Next for Best Buy" panose="020B0503020202020204" pitchFamily="34" charset="0"/>
            </a:endParaRPr>
          </a:p>
        </p:txBody>
      </p:sp>
      <p:graphicFrame>
        <p:nvGraphicFramePr>
          <p:cNvPr id="22" name="Chart 21"/>
          <p:cNvGraphicFramePr/>
          <p:nvPr>
            <p:extLst/>
          </p:nvPr>
        </p:nvGraphicFramePr>
        <p:xfrm>
          <a:off x="7363753" y="3887797"/>
          <a:ext cx="1351370" cy="1768377"/>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24883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48" y="211378"/>
            <a:ext cx="7886700" cy="759666"/>
          </a:xfrm>
        </p:spPr>
        <p:txBody>
          <a:bodyPr>
            <a:normAutofit/>
          </a:bodyPr>
          <a:lstStyle/>
          <a:p>
            <a:r>
              <a:rPr lang="en-US" b="0" dirty="0" smtClean="0"/>
              <a:t>TABLE OF </a:t>
            </a:r>
            <a:r>
              <a:rPr lang="en-US" dirty="0" smtClean="0"/>
              <a:t>CONTENTS:</a:t>
            </a:r>
            <a:endParaRPr lang="en-US" dirty="0"/>
          </a:p>
        </p:txBody>
      </p:sp>
      <p:sp>
        <p:nvSpPr>
          <p:cNvPr id="3" name="Content Placeholder 2"/>
          <p:cNvSpPr>
            <a:spLocks noGrp="1"/>
          </p:cNvSpPr>
          <p:nvPr>
            <p:ph idx="1"/>
          </p:nvPr>
        </p:nvSpPr>
        <p:spPr>
          <a:xfrm>
            <a:off x="628650" y="1129711"/>
            <a:ext cx="7886700" cy="5092595"/>
          </a:xfrm>
        </p:spPr>
        <p:txBody>
          <a:bodyPr>
            <a:normAutofit fontScale="92500" lnSpcReduction="10000"/>
          </a:bodyPr>
          <a:lstStyle/>
          <a:p>
            <a:pPr marL="0" indent="0">
              <a:buNone/>
            </a:pPr>
            <a:r>
              <a:rPr lang="en-US" sz="2000" b="1" dirty="0" smtClean="0"/>
              <a:t>INTRODUCTION </a:t>
            </a:r>
            <a:r>
              <a:rPr lang="en-US" sz="2000" dirty="0" smtClean="0"/>
              <a:t>………………………………………………… </a:t>
            </a:r>
            <a:r>
              <a:rPr lang="en-US" sz="2000" b="1" dirty="0" smtClean="0"/>
              <a:t>3-5</a:t>
            </a:r>
          </a:p>
          <a:p>
            <a:pPr marL="0" indent="0">
              <a:buNone/>
            </a:pPr>
            <a:r>
              <a:rPr lang="en-US" sz="1600" dirty="0" smtClean="0"/>
              <a:t>Background and Objectives</a:t>
            </a:r>
          </a:p>
          <a:p>
            <a:pPr marL="0" indent="0">
              <a:buNone/>
            </a:pPr>
            <a:r>
              <a:rPr lang="en-US" sz="1600" dirty="0" smtClean="0"/>
              <a:t>Methodology</a:t>
            </a:r>
          </a:p>
          <a:p>
            <a:pPr marL="0" indent="0">
              <a:buNone/>
            </a:pPr>
            <a:r>
              <a:rPr lang="en-US" sz="1600" dirty="0" smtClean="0"/>
              <a:t>Executive Summary</a:t>
            </a:r>
          </a:p>
          <a:p>
            <a:pPr marL="0" indent="0">
              <a:buNone/>
            </a:pPr>
            <a:endParaRPr lang="en-US" sz="1600" b="1" dirty="0" smtClean="0"/>
          </a:p>
          <a:p>
            <a:pPr marL="0" indent="0">
              <a:buNone/>
            </a:pPr>
            <a:r>
              <a:rPr lang="en-US" sz="2000" b="1" dirty="0" smtClean="0"/>
              <a:t>STUDY RESULTS </a:t>
            </a:r>
            <a:r>
              <a:rPr lang="en-US" sz="2000" dirty="0" smtClean="0"/>
              <a:t>……………………………………….…….…</a:t>
            </a:r>
            <a:r>
              <a:rPr lang="en-US" sz="2000" b="1" dirty="0" smtClean="0"/>
              <a:t> 6-14</a:t>
            </a:r>
          </a:p>
          <a:p>
            <a:pPr marL="0" indent="0">
              <a:buNone/>
            </a:pPr>
            <a:r>
              <a:rPr lang="en-US" sz="1600" dirty="0" smtClean="0"/>
              <a:t>NPS (Likelihood To Recommend)</a:t>
            </a:r>
          </a:p>
          <a:p>
            <a:pPr marL="0" indent="0">
              <a:buNone/>
            </a:pPr>
            <a:r>
              <a:rPr lang="en-US" sz="1600" dirty="0" smtClean="0"/>
              <a:t>Purchase Drivers, Most and Least Valuable Benefits</a:t>
            </a:r>
          </a:p>
          <a:p>
            <a:pPr marL="0" indent="0">
              <a:buNone/>
            </a:pPr>
            <a:r>
              <a:rPr lang="en-US" sz="1600" dirty="0" smtClean="0"/>
              <a:t>Program Understanding</a:t>
            </a:r>
          </a:p>
          <a:p>
            <a:pPr marL="0" indent="0">
              <a:buNone/>
            </a:pPr>
            <a:r>
              <a:rPr lang="en-US" sz="1600" dirty="0" smtClean="0"/>
              <a:t>Communication Effectiveness</a:t>
            </a:r>
          </a:p>
          <a:p>
            <a:pPr marL="0" indent="0">
              <a:buNone/>
            </a:pPr>
            <a:r>
              <a:rPr lang="en-US" sz="1600" dirty="0" smtClean="0"/>
              <a:t>Improvement Opportunities</a:t>
            </a:r>
          </a:p>
          <a:p>
            <a:pPr marL="0" indent="0">
              <a:buNone/>
            </a:pPr>
            <a:endParaRPr lang="en-US" sz="1600" b="1" dirty="0" smtClean="0"/>
          </a:p>
          <a:p>
            <a:pPr marL="0" indent="0">
              <a:buNone/>
            </a:pPr>
            <a:r>
              <a:rPr lang="en-US" sz="2000" b="1" dirty="0" smtClean="0"/>
              <a:t>APPENDIX</a:t>
            </a:r>
            <a:r>
              <a:rPr lang="en-US" sz="2000" dirty="0"/>
              <a:t> </a:t>
            </a:r>
            <a:r>
              <a:rPr lang="en-US" sz="2000" dirty="0" smtClean="0"/>
              <a:t>……………………..…………………………….…</a:t>
            </a:r>
            <a:r>
              <a:rPr lang="en-US" sz="2000" b="1" dirty="0" smtClean="0"/>
              <a:t> 15-19</a:t>
            </a:r>
          </a:p>
          <a:p>
            <a:pPr marL="0" indent="0">
              <a:buNone/>
            </a:pPr>
            <a:r>
              <a:rPr lang="en-US" sz="1600" dirty="0" smtClean="0"/>
              <a:t>Respondent Profile</a:t>
            </a:r>
          </a:p>
          <a:p>
            <a:pPr marL="0" indent="0">
              <a:buNone/>
            </a:pPr>
            <a:r>
              <a:rPr lang="en-US" sz="1600" dirty="0" smtClean="0"/>
              <a:t>Tech Proficiency</a:t>
            </a:r>
          </a:p>
          <a:p>
            <a:pPr marL="0" indent="0">
              <a:buNone/>
            </a:pPr>
            <a:r>
              <a:rPr lang="en-US" sz="1600" dirty="0" smtClean="0"/>
              <a:t>Devices in Home</a:t>
            </a:r>
          </a:p>
          <a:p>
            <a:pPr marL="0" indent="0">
              <a:buNone/>
            </a:pPr>
            <a:endParaRPr lang="en-US" sz="1600" dirty="0" smtClean="0"/>
          </a:p>
          <a:p>
            <a:pPr marL="0" indent="0">
              <a:buNone/>
            </a:pPr>
            <a:endParaRPr lang="en-US" sz="1600" dirty="0" smtClean="0"/>
          </a:p>
          <a:p>
            <a:pPr marL="0" indent="0">
              <a:buNone/>
            </a:pPr>
            <a:endParaRPr lang="en-US" sz="1600"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fld id="{7A69D58D-3B49-485D-8D3C-7E33DFA96681}" type="slidenum">
              <a:rPr lang="en-US" smtClean="0"/>
              <a:pPr/>
              <a:t>2</a:t>
            </a:fld>
            <a:endParaRPr lang="en-US" dirty="0"/>
          </a:p>
        </p:txBody>
      </p:sp>
    </p:spTree>
    <p:extLst>
      <p:ext uri="{BB962C8B-B14F-4D97-AF65-F5344CB8AC3E}">
        <p14:creationId xmlns:p14="http://schemas.microsoft.com/office/powerpoint/2010/main" val="2057261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88" y="227561"/>
            <a:ext cx="8523684" cy="670655"/>
          </a:xfrm>
        </p:spPr>
        <p:txBody>
          <a:bodyPr>
            <a:noAutofit/>
          </a:bodyPr>
          <a:lstStyle/>
          <a:p>
            <a:r>
              <a:rPr lang="en-US" b="0" dirty="0" smtClean="0"/>
              <a:t>BACKGROUND AND </a:t>
            </a:r>
            <a:r>
              <a:rPr lang="en-US" dirty="0" smtClean="0"/>
              <a:t>OBJECTIVES:</a:t>
            </a:r>
            <a:endParaRPr lang="en-US" dirty="0"/>
          </a:p>
        </p:txBody>
      </p:sp>
      <p:sp>
        <p:nvSpPr>
          <p:cNvPr id="3" name="Content Placeholder 2"/>
          <p:cNvSpPr>
            <a:spLocks noGrp="1"/>
          </p:cNvSpPr>
          <p:nvPr>
            <p:ph idx="1"/>
          </p:nvPr>
        </p:nvSpPr>
        <p:spPr>
          <a:xfrm>
            <a:off x="628650" y="1392071"/>
            <a:ext cx="7886700" cy="4408303"/>
          </a:xfrm>
        </p:spPr>
        <p:txBody>
          <a:bodyPr>
            <a:normAutofit/>
          </a:bodyPr>
          <a:lstStyle/>
          <a:p>
            <a:pPr marL="0" indent="0">
              <a:buNone/>
            </a:pPr>
            <a:r>
              <a:rPr lang="en-US" sz="1600" b="1" dirty="0" smtClean="0"/>
              <a:t>The Geek Squad business team wants to get feedback from clients who signed up for the Geek Squad Home Membership Plan during the Edmonton pilot program (which began on August 16, 2016).  </a:t>
            </a:r>
          </a:p>
          <a:p>
            <a:pPr marL="0" indent="0">
              <a:buNone/>
            </a:pPr>
            <a:endParaRPr lang="en-US" sz="1600" dirty="0" smtClean="0"/>
          </a:p>
          <a:p>
            <a:pPr marL="0" indent="0">
              <a:buNone/>
            </a:pPr>
            <a:r>
              <a:rPr lang="en-US" sz="1600" b="1" dirty="0" smtClean="0">
                <a:solidFill>
                  <a:schemeClr val="tx2"/>
                </a:solidFill>
              </a:rPr>
              <a:t>RESEARCH OBJECTIVES:</a:t>
            </a:r>
            <a:endParaRPr lang="en-US" sz="1600" b="1" dirty="0">
              <a:solidFill>
                <a:schemeClr val="tx2"/>
              </a:solidFill>
            </a:endParaRPr>
          </a:p>
          <a:p>
            <a:r>
              <a:rPr lang="en-US" sz="1500" dirty="0"/>
              <a:t>To measure </a:t>
            </a:r>
            <a:r>
              <a:rPr lang="en-US" sz="1500" dirty="0" smtClean="0"/>
              <a:t>client satisfaction </a:t>
            </a:r>
            <a:r>
              <a:rPr lang="en-US" sz="1500" dirty="0"/>
              <a:t>with the </a:t>
            </a:r>
            <a:r>
              <a:rPr lang="en-US" sz="1500" dirty="0" smtClean="0"/>
              <a:t>program.</a:t>
            </a:r>
            <a:endParaRPr lang="en-US" sz="1500" dirty="0"/>
          </a:p>
          <a:p>
            <a:r>
              <a:rPr lang="en-US" sz="1500" dirty="0"/>
              <a:t>To understand why </a:t>
            </a:r>
            <a:r>
              <a:rPr lang="en-US" sz="1500" dirty="0" smtClean="0"/>
              <a:t>clients purchased </a:t>
            </a:r>
            <a:r>
              <a:rPr lang="en-US" sz="1500" dirty="0"/>
              <a:t>the membership plan and what benefits are most valuable, least valuable.</a:t>
            </a:r>
          </a:p>
          <a:p>
            <a:r>
              <a:rPr lang="en-US" sz="1500" dirty="0"/>
              <a:t>To determine </a:t>
            </a:r>
            <a:r>
              <a:rPr lang="en-US" sz="1500" dirty="0" smtClean="0"/>
              <a:t>client understanding </a:t>
            </a:r>
            <a:r>
              <a:rPr lang="en-US" sz="1500" dirty="0"/>
              <a:t>of the Geek Squad Membership Plan and </a:t>
            </a:r>
            <a:r>
              <a:rPr lang="en-US" sz="1500" dirty="0" smtClean="0"/>
              <a:t>communication </a:t>
            </a:r>
            <a:r>
              <a:rPr lang="en-US" sz="1500" dirty="0"/>
              <a:t>effectiveness (specifically </a:t>
            </a:r>
            <a:r>
              <a:rPr lang="en-US" sz="1500" dirty="0" smtClean="0"/>
              <a:t>regarding associate communication during point of sale, program brochure</a:t>
            </a:r>
            <a:r>
              <a:rPr lang="en-US" sz="1500" dirty="0"/>
              <a:t>, and </a:t>
            </a:r>
            <a:r>
              <a:rPr lang="en-US" sz="1500" dirty="0" smtClean="0"/>
              <a:t>email).</a:t>
            </a:r>
            <a:endParaRPr lang="en-US" sz="1500" dirty="0"/>
          </a:p>
          <a:p>
            <a:r>
              <a:rPr lang="en-US" sz="1500" dirty="0"/>
              <a:t>To understand </a:t>
            </a:r>
            <a:r>
              <a:rPr lang="en-US" sz="1500" dirty="0" smtClean="0"/>
              <a:t>how to improve the program prior to nation-wide roll out.</a:t>
            </a:r>
            <a:endParaRPr lang="en-US" sz="1500" dirty="0"/>
          </a:p>
          <a:p>
            <a:endParaRPr lang="en-US"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fld id="{7A69D58D-3B49-485D-8D3C-7E33DFA96681}" type="slidenum">
              <a:rPr lang="en-US" smtClean="0"/>
              <a:pPr/>
              <a:t>3</a:t>
            </a:fld>
            <a:endParaRPr lang="en-US" dirty="0"/>
          </a:p>
        </p:txBody>
      </p:sp>
    </p:spTree>
    <p:extLst>
      <p:ext uri="{BB962C8B-B14F-4D97-AF65-F5344CB8AC3E}">
        <p14:creationId xmlns:p14="http://schemas.microsoft.com/office/powerpoint/2010/main" val="2280256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16" y="228590"/>
            <a:ext cx="7886700" cy="657613"/>
          </a:xfrm>
        </p:spPr>
        <p:txBody>
          <a:bodyPr>
            <a:noAutofit/>
          </a:bodyPr>
          <a:lstStyle/>
          <a:p>
            <a:r>
              <a:rPr lang="en-US" b="0" dirty="0" smtClean="0"/>
              <a:t>RESEARCH</a:t>
            </a:r>
            <a:r>
              <a:rPr lang="en-US" dirty="0" smtClean="0"/>
              <a:t> METHODOLOGY:</a:t>
            </a:r>
            <a:endParaRPr lang="en-US" dirty="0"/>
          </a:p>
        </p:txBody>
      </p:sp>
      <p:sp>
        <p:nvSpPr>
          <p:cNvPr id="3" name="Content Placeholder 2"/>
          <p:cNvSpPr>
            <a:spLocks noGrp="1"/>
          </p:cNvSpPr>
          <p:nvPr>
            <p:ph idx="1"/>
          </p:nvPr>
        </p:nvSpPr>
        <p:spPr>
          <a:xfrm>
            <a:off x="628650" y="1190838"/>
            <a:ext cx="7886700" cy="2743209"/>
          </a:xfrm>
        </p:spPr>
        <p:txBody>
          <a:bodyPr>
            <a:normAutofit/>
          </a:bodyPr>
          <a:lstStyle/>
          <a:p>
            <a:pPr marL="0" indent="0">
              <a:buNone/>
            </a:pPr>
            <a:endParaRPr lang="en-US" sz="1500" b="1" dirty="0" smtClean="0"/>
          </a:p>
          <a:p>
            <a:r>
              <a:rPr lang="en-US" sz="1500" dirty="0" smtClean="0"/>
              <a:t>This </a:t>
            </a:r>
            <a:r>
              <a:rPr lang="en-US" sz="1500" dirty="0"/>
              <a:t>research was conducted online through the Vision Critical survey platform.</a:t>
            </a:r>
          </a:p>
          <a:p>
            <a:r>
              <a:rPr lang="en-US" sz="1500" dirty="0"/>
              <a:t>The survey was deployed to clients who purchased a Geek Squad Home Membership Plan during the Edmonton pilot and had given us permission to contact them.</a:t>
            </a:r>
          </a:p>
          <a:p>
            <a:r>
              <a:rPr lang="en-US" sz="1500" dirty="0" smtClean="0"/>
              <a:t>The </a:t>
            </a:r>
            <a:r>
              <a:rPr lang="en-US" sz="1500" dirty="0"/>
              <a:t>survey period and number of respondents are as follow</a:t>
            </a:r>
            <a:r>
              <a:rPr lang="en-US" sz="1500" dirty="0" smtClean="0"/>
              <a:t>:</a:t>
            </a:r>
            <a:endParaRPr lang="en-US" sz="1500"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fld id="{7A69D58D-3B49-485D-8D3C-7E33DFA96681}" type="slidenum">
              <a:rPr lang="en-US" smtClean="0"/>
              <a:pPr/>
              <a:t>4</a:t>
            </a:fld>
            <a:endParaRPr lang="en-US" dirty="0"/>
          </a:p>
        </p:txBody>
      </p:sp>
      <p:sp>
        <p:nvSpPr>
          <p:cNvPr id="10" name="Content Placeholder 2"/>
          <p:cNvSpPr txBox="1">
            <a:spLocks/>
          </p:cNvSpPr>
          <p:nvPr/>
        </p:nvSpPr>
        <p:spPr>
          <a:xfrm>
            <a:off x="973650" y="3116391"/>
            <a:ext cx="2144233" cy="513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for Best Buy"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for Best Buy"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for Best Buy"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dirty="0" smtClean="0">
                <a:solidFill>
                  <a:schemeClr val="tx2"/>
                </a:solidFill>
              </a:rPr>
              <a:t>SURVEY FIELD DATES:  </a:t>
            </a:r>
          </a:p>
          <a:p>
            <a:pPr marL="0" indent="0">
              <a:spcBef>
                <a:spcPts val="0"/>
              </a:spcBef>
              <a:buNone/>
            </a:pPr>
            <a:r>
              <a:rPr lang="en-US" sz="1200" dirty="0" smtClean="0"/>
              <a:t>November 19-23rd</a:t>
            </a:r>
            <a:endParaRPr lang="en-US" sz="1200" dirty="0"/>
          </a:p>
        </p:txBody>
      </p:sp>
      <p:sp>
        <p:nvSpPr>
          <p:cNvPr id="17" name="Content Placeholder 2"/>
          <p:cNvSpPr txBox="1">
            <a:spLocks/>
          </p:cNvSpPr>
          <p:nvPr/>
        </p:nvSpPr>
        <p:spPr>
          <a:xfrm>
            <a:off x="3219769" y="3116391"/>
            <a:ext cx="2390554" cy="51302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for Best Buy"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for Best Buy"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for Best Buy"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dirty="0" smtClean="0">
                <a:solidFill>
                  <a:schemeClr val="tx2"/>
                </a:solidFill>
              </a:rPr>
              <a:t>NUMBER OF CLIENTS INVITED:  </a:t>
            </a:r>
          </a:p>
          <a:p>
            <a:pPr marL="0" indent="0">
              <a:spcBef>
                <a:spcPts val="0"/>
              </a:spcBef>
              <a:buNone/>
            </a:pPr>
            <a:r>
              <a:rPr lang="en-US" sz="1200" dirty="0" smtClean="0"/>
              <a:t>2,281</a:t>
            </a:r>
            <a:endParaRPr lang="en-US" sz="1200" dirty="0"/>
          </a:p>
        </p:txBody>
      </p:sp>
      <p:sp>
        <p:nvSpPr>
          <p:cNvPr id="18" name="Content Placeholder 2"/>
          <p:cNvSpPr txBox="1">
            <a:spLocks/>
          </p:cNvSpPr>
          <p:nvPr/>
        </p:nvSpPr>
        <p:spPr>
          <a:xfrm>
            <a:off x="5907152" y="3116391"/>
            <a:ext cx="2536308" cy="513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for Best Buy"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for Best Buy"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for Best Buy"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for Best Buy"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dirty="0" smtClean="0">
                <a:solidFill>
                  <a:schemeClr val="tx2"/>
                </a:solidFill>
              </a:rPr>
              <a:t>NUMBER OF RESPONDENTS:  </a:t>
            </a:r>
          </a:p>
          <a:p>
            <a:pPr marL="0" indent="0">
              <a:spcBef>
                <a:spcPts val="0"/>
              </a:spcBef>
              <a:buNone/>
            </a:pPr>
            <a:r>
              <a:rPr lang="en-US" sz="1200" dirty="0" smtClean="0"/>
              <a:t>150</a:t>
            </a:r>
            <a:endParaRPr lang="en-US" sz="1200" dirty="0"/>
          </a:p>
        </p:txBody>
      </p:sp>
      <p:cxnSp>
        <p:nvCxnSpPr>
          <p:cNvPr id="24" name="Straight Connector 23"/>
          <p:cNvCxnSpPr/>
          <p:nvPr/>
        </p:nvCxnSpPr>
        <p:spPr>
          <a:xfrm>
            <a:off x="5752391" y="2957873"/>
            <a:ext cx="4231" cy="80807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3526" y="2957873"/>
            <a:ext cx="4231" cy="80807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267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64" y="182558"/>
            <a:ext cx="7886700" cy="825712"/>
          </a:xfrm>
        </p:spPr>
        <p:txBody>
          <a:bodyPr>
            <a:noAutofit/>
          </a:bodyPr>
          <a:lstStyle/>
          <a:p>
            <a:r>
              <a:rPr lang="en-US" b="0" dirty="0" smtClean="0"/>
              <a:t>EXECUTIVE</a:t>
            </a:r>
            <a:r>
              <a:rPr lang="en-US" dirty="0" smtClean="0"/>
              <a:t> SUMMARY:</a:t>
            </a:r>
            <a:endParaRPr lang="en-US" dirty="0"/>
          </a:p>
        </p:txBody>
      </p:sp>
      <p:sp>
        <p:nvSpPr>
          <p:cNvPr id="3" name="Content Placeholder 2"/>
          <p:cNvSpPr>
            <a:spLocks noGrp="1"/>
          </p:cNvSpPr>
          <p:nvPr>
            <p:ph idx="1"/>
          </p:nvPr>
        </p:nvSpPr>
        <p:spPr>
          <a:xfrm>
            <a:off x="628650" y="1008269"/>
            <a:ext cx="7886700" cy="5246873"/>
          </a:xfrm>
        </p:spPr>
        <p:txBody>
          <a:bodyPr>
            <a:normAutofit/>
          </a:bodyPr>
          <a:lstStyle/>
          <a:p>
            <a:pPr marL="0" indent="0">
              <a:lnSpc>
                <a:spcPct val="110000"/>
              </a:lnSpc>
              <a:buNone/>
            </a:pPr>
            <a:r>
              <a:rPr lang="en-US" sz="1400" b="1" dirty="0">
                <a:solidFill>
                  <a:schemeClr val="tx2"/>
                </a:solidFill>
              </a:rPr>
              <a:t>It is still early on in the Home Membership Pilot Program</a:t>
            </a:r>
            <a:r>
              <a:rPr lang="en-US" sz="1400" dirty="0">
                <a:solidFill>
                  <a:schemeClr val="tx2"/>
                </a:solidFill>
              </a:rPr>
              <a:t>, with many not having fully taken advantage of the program benefits yet</a:t>
            </a:r>
            <a:r>
              <a:rPr lang="en-US" sz="1400" dirty="0" smtClean="0">
                <a:solidFill>
                  <a:schemeClr val="tx2"/>
                </a:solidFill>
              </a:rPr>
              <a:t>.  However</a:t>
            </a:r>
            <a:r>
              <a:rPr lang="en-US" sz="1400" dirty="0">
                <a:solidFill>
                  <a:schemeClr val="tx2"/>
                </a:solidFill>
              </a:rPr>
              <a:t>, we see two distinct client groups emerging</a:t>
            </a:r>
            <a:r>
              <a:rPr lang="en-US" sz="1400" dirty="0" smtClean="0">
                <a:solidFill>
                  <a:schemeClr val="tx2"/>
                </a:solidFill>
              </a:rPr>
              <a:t>: Home Membership </a:t>
            </a:r>
            <a:r>
              <a:rPr lang="en-US" sz="1400" b="1" dirty="0" smtClean="0">
                <a:solidFill>
                  <a:schemeClr val="tx2"/>
                </a:solidFill>
              </a:rPr>
              <a:t>Standalone Purchasers</a:t>
            </a:r>
            <a:r>
              <a:rPr lang="en-US" sz="1400" dirty="0" smtClean="0">
                <a:solidFill>
                  <a:schemeClr val="tx2"/>
                </a:solidFill>
              </a:rPr>
              <a:t> </a:t>
            </a:r>
            <a:r>
              <a:rPr lang="en-US" sz="1400" dirty="0">
                <a:solidFill>
                  <a:schemeClr val="tx2"/>
                </a:solidFill>
              </a:rPr>
              <a:t>and</a:t>
            </a:r>
            <a:r>
              <a:rPr lang="en-US" sz="1400" b="1" dirty="0">
                <a:solidFill>
                  <a:schemeClr val="tx2"/>
                </a:solidFill>
              </a:rPr>
              <a:t> </a:t>
            </a:r>
            <a:r>
              <a:rPr lang="en-US" sz="1400" b="1" dirty="0" smtClean="0">
                <a:solidFill>
                  <a:schemeClr val="tx2"/>
                </a:solidFill>
              </a:rPr>
              <a:t>Purchasers With </a:t>
            </a:r>
            <a:r>
              <a:rPr lang="en-US" sz="1400" b="1" dirty="0">
                <a:solidFill>
                  <a:schemeClr val="tx2"/>
                </a:solidFill>
              </a:rPr>
              <a:t>Product(s).</a:t>
            </a:r>
          </a:p>
          <a:p>
            <a:r>
              <a:rPr lang="en-US" sz="1200" dirty="0" smtClean="0">
                <a:solidFill>
                  <a:srgbClr val="A7A8AA"/>
                </a:solidFill>
              </a:rPr>
              <a:t>Standalone Purchasers skew slightly older (average age of 54), are less comfortable with technology, and are more likely to have used the plan already.  </a:t>
            </a:r>
            <a:r>
              <a:rPr lang="en-US" sz="1200" dirty="0">
                <a:solidFill>
                  <a:srgbClr val="A7A8AA"/>
                </a:solidFill>
              </a:rPr>
              <a:t>B</a:t>
            </a:r>
            <a:r>
              <a:rPr lang="en-US" sz="1200" dirty="0" smtClean="0">
                <a:solidFill>
                  <a:srgbClr val="A7A8AA"/>
                </a:solidFill>
              </a:rPr>
              <a:t>ased on their experience, they have more positive sentiments towards the plan.</a:t>
            </a:r>
            <a:endParaRPr lang="en-US" sz="1200" dirty="0">
              <a:solidFill>
                <a:srgbClr val="A7A8AA"/>
              </a:solidFill>
            </a:endParaRPr>
          </a:p>
          <a:p>
            <a:r>
              <a:rPr lang="en-US" sz="1200" dirty="0" smtClean="0">
                <a:solidFill>
                  <a:srgbClr val="A7A8AA"/>
                </a:solidFill>
              </a:rPr>
              <a:t>Purchasers With Products skew slightly younger (average age of 47), and are more likely to have purchased Home Membership upon recommendation by a Best Buy Employee / Geek Squad Agent.  More from this group have yet to capitalize on the plan benefits, and hence show more skepticism towards the plan and whether they have a need for it.  </a:t>
            </a:r>
            <a:endParaRPr lang="en-US" sz="1200" dirty="0">
              <a:solidFill>
                <a:srgbClr val="A7A8AA"/>
              </a:solidFill>
            </a:endParaRPr>
          </a:p>
          <a:p>
            <a:pPr marL="0" indent="0">
              <a:buNone/>
            </a:pPr>
            <a:r>
              <a:rPr lang="en-US" sz="1400" b="1" dirty="0" smtClean="0">
                <a:solidFill>
                  <a:schemeClr val="tx2"/>
                </a:solidFill>
              </a:rPr>
              <a:t>Value is found in the core benefits </a:t>
            </a:r>
            <a:r>
              <a:rPr lang="en-US" sz="1400" dirty="0" smtClean="0">
                <a:solidFill>
                  <a:schemeClr val="tx2"/>
                </a:solidFill>
              </a:rPr>
              <a:t>of the program: In-Store / Online Support, Whole Home Coverage, In-Home Installation &amp; Support, Internet </a:t>
            </a:r>
            <a:r>
              <a:rPr lang="en-US" sz="1400" dirty="0">
                <a:solidFill>
                  <a:schemeClr val="tx2"/>
                </a:solidFill>
              </a:rPr>
              <a:t>Security / Virus </a:t>
            </a:r>
            <a:r>
              <a:rPr lang="en-US" sz="1400" dirty="0" smtClean="0">
                <a:solidFill>
                  <a:schemeClr val="tx2"/>
                </a:solidFill>
              </a:rPr>
              <a:t>Protection.  But, there is </a:t>
            </a:r>
            <a:r>
              <a:rPr lang="en-US" sz="1400" b="1" dirty="0" smtClean="0">
                <a:solidFill>
                  <a:schemeClr val="tx2"/>
                </a:solidFill>
              </a:rPr>
              <a:t>room to improve on communication </a:t>
            </a:r>
            <a:r>
              <a:rPr lang="en-US" sz="1400" dirty="0" smtClean="0">
                <a:solidFill>
                  <a:schemeClr val="tx2"/>
                </a:solidFill>
              </a:rPr>
              <a:t>as </a:t>
            </a:r>
            <a:r>
              <a:rPr lang="en-US" sz="1400" b="1" dirty="0" smtClean="0">
                <a:solidFill>
                  <a:schemeClr val="tx2"/>
                </a:solidFill>
              </a:rPr>
              <a:t>awareness of benefits is not strong</a:t>
            </a:r>
            <a:r>
              <a:rPr lang="en-US" sz="1400" dirty="0" smtClean="0">
                <a:solidFill>
                  <a:schemeClr val="tx2"/>
                </a:solidFill>
              </a:rPr>
              <a:t>.       </a:t>
            </a:r>
          </a:p>
          <a:p>
            <a:r>
              <a:rPr lang="en-US" sz="1200" dirty="0" smtClean="0">
                <a:solidFill>
                  <a:srgbClr val="A7A8AA"/>
                </a:solidFill>
              </a:rPr>
              <a:t>Only around half of the members are aware of core program benefits.</a:t>
            </a:r>
          </a:p>
          <a:p>
            <a:r>
              <a:rPr lang="en-US" sz="1200" dirty="0" smtClean="0">
                <a:solidFill>
                  <a:srgbClr val="A7A8AA"/>
                </a:solidFill>
              </a:rPr>
              <a:t>While communication touchpoints receive a satisfactory rating of 7 out of 10, some members claim not to have received a brochure or emails from the program and that Employee / Agent education needs improvement. </a:t>
            </a:r>
          </a:p>
          <a:p>
            <a:r>
              <a:rPr lang="en-US" sz="1200" dirty="0" smtClean="0">
                <a:solidFill>
                  <a:srgbClr val="A7A8AA"/>
                </a:solidFill>
              </a:rPr>
              <a:t>Simplifying the program by reviewing and evaluating whether some non-valued benefits can be removed will help with understanding and communication of the program.</a:t>
            </a:r>
          </a:p>
          <a:p>
            <a:pPr marL="0" indent="0">
              <a:buNone/>
            </a:pPr>
            <a:r>
              <a:rPr lang="en-US" sz="1400" dirty="0" smtClean="0">
                <a:solidFill>
                  <a:schemeClr val="tx2"/>
                </a:solidFill>
              </a:rPr>
              <a:t>Opportunity areas include: </a:t>
            </a:r>
            <a:r>
              <a:rPr lang="en-US" sz="1400" b="1" dirty="0" smtClean="0">
                <a:solidFill>
                  <a:schemeClr val="tx2"/>
                </a:solidFill>
              </a:rPr>
              <a:t>Employee / Agent knowledge </a:t>
            </a:r>
            <a:r>
              <a:rPr lang="en-US" sz="1400" dirty="0" smtClean="0">
                <a:solidFill>
                  <a:schemeClr val="tx2"/>
                </a:solidFill>
              </a:rPr>
              <a:t>of the program,</a:t>
            </a:r>
            <a:r>
              <a:rPr lang="en-US" sz="1400" b="1" dirty="0" smtClean="0">
                <a:solidFill>
                  <a:schemeClr val="tx2"/>
                </a:solidFill>
              </a:rPr>
              <a:t> Improving client </a:t>
            </a:r>
            <a:r>
              <a:rPr lang="en-US" sz="1400" b="1" dirty="0">
                <a:solidFill>
                  <a:schemeClr val="tx2"/>
                </a:solidFill>
              </a:rPr>
              <a:t>u</a:t>
            </a:r>
            <a:r>
              <a:rPr lang="en-US" sz="1400" b="1" dirty="0" smtClean="0">
                <a:solidFill>
                  <a:schemeClr val="tx2"/>
                </a:solidFill>
              </a:rPr>
              <a:t>nderstanding </a:t>
            </a:r>
            <a:r>
              <a:rPr lang="en-US" sz="1400" dirty="0" smtClean="0">
                <a:solidFill>
                  <a:schemeClr val="tx2"/>
                </a:solidFill>
              </a:rPr>
              <a:t>of the program, and </a:t>
            </a:r>
            <a:r>
              <a:rPr lang="en-US" sz="1400" b="1" dirty="0" smtClean="0">
                <a:solidFill>
                  <a:schemeClr val="tx2"/>
                </a:solidFill>
              </a:rPr>
              <a:t>Addressing long wait times </a:t>
            </a:r>
            <a:r>
              <a:rPr lang="en-US" sz="1400" dirty="0" smtClean="0">
                <a:solidFill>
                  <a:schemeClr val="tx2"/>
                </a:solidFill>
              </a:rPr>
              <a:t>when dealing with an Agent.</a:t>
            </a:r>
            <a:endParaRPr lang="en-US" sz="1400" dirty="0">
              <a:solidFill>
                <a:schemeClr val="tx2"/>
              </a:solidFill>
            </a:endParaRPr>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fld id="{7A69D58D-3B49-485D-8D3C-7E33DFA96681}" type="slidenum">
              <a:rPr lang="en-US" smtClean="0"/>
              <a:pPr/>
              <a:t>5</a:t>
            </a:fld>
            <a:endParaRPr lang="en-US" dirty="0"/>
          </a:p>
        </p:txBody>
      </p:sp>
    </p:spTree>
    <p:extLst>
      <p:ext uri="{BB962C8B-B14F-4D97-AF65-F5344CB8AC3E}">
        <p14:creationId xmlns:p14="http://schemas.microsoft.com/office/powerpoint/2010/main" val="1719721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44" y="118074"/>
            <a:ext cx="1529213" cy="675339"/>
          </a:xfrm>
        </p:spPr>
        <p:txBody>
          <a:bodyPr>
            <a:normAutofit fontScale="90000"/>
          </a:bodyPr>
          <a:lstStyle/>
          <a:p>
            <a:r>
              <a:rPr lang="en-US" sz="4400" dirty="0" smtClean="0"/>
              <a:t>NPS:</a:t>
            </a:r>
            <a:endParaRPr lang="en-US" sz="1800" b="0" dirty="0"/>
          </a:p>
        </p:txBody>
      </p:sp>
      <p:sp>
        <p:nvSpPr>
          <p:cNvPr id="4" name="Footer Placeholder 3"/>
          <p:cNvSpPr>
            <a:spLocks noGrp="1"/>
          </p:cNvSpPr>
          <p:nvPr>
            <p:ph type="ftr" sz="quarter" idx="3"/>
          </p:nvPr>
        </p:nvSpPr>
        <p:spPr>
          <a:xfrm>
            <a:off x="628650" y="6432698"/>
            <a:ext cx="5829300" cy="288778"/>
          </a:xfrm>
        </p:spPr>
        <p:txBody>
          <a:bodyPr/>
          <a:lstStyle/>
          <a:p>
            <a:pPr algn="l"/>
            <a:r>
              <a:rPr lang="en-US" dirty="0"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6</a:t>
            </a:fld>
            <a:endParaRPr lang="en-US" dirty="0"/>
          </a:p>
        </p:txBody>
      </p:sp>
      <p:sp>
        <p:nvSpPr>
          <p:cNvPr id="6" name="TextBox 5"/>
          <p:cNvSpPr txBox="1"/>
          <p:nvPr/>
        </p:nvSpPr>
        <p:spPr>
          <a:xfrm>
            <a:off x="250853" y="6008023"/>
            <a:ext cx="8673250" cy="461665"/>
          </a:xfrm>
          <a:prstGeom prst="rect">
            <a:avLst/>
          </a:prstGeom>
          <a:noFill/>
        </p:spPr>
        <p:txBody>
          <a:bodyPr wrap="square" rtlCol="0">
            <a:spAutoFit/>
          </a:bodyPr>
          <a:lstStyle/>
          <a:p>
            <a:r>
              <a:rPr lang="en-US" sz="800" dirty="0" smtClean="0">
                <a:solidFill>
                  <a:schemeClr val="bg2"/>
                </a:solidFill>
              </a:rPr>
              <a:t>Q1. Based </a:t>
            </a:r>
            <a:r>
              <a:rPr lang="en-US" sz="800" dirty="0">
                <a:solidFill>
                  <a:schemeClr val="bg2"/>
                </a:solidFill>
              </a:rPr>
              <a:t>on the experience you’ve had with Geek Squad Home Membership, how likely are you to recommend this plan to your friends, family, or colleagues</a:t>
            </a:r>
            <a:r>
              <a:rPr lang="en-US" sz="800" dirty="0" smtClean="0">
                <a:solidFill>
                  <a:schemeClr val="bg2"/>
                </a:solidFill>
              </a:rPr>
              <a:t>? 0 = Not at all likely and 10 = Extremely Likely.</a:t>
            </a:r>
          </a:p>
          <a:p>
            <a:r>
              <a:rPr lang="en-US" sz="800" dirty="0">
                <a:solidFill>
                  <a:schemeClr val="bg2"/>
                </a:solidFill>
              </a:rPr>
              <a:t>Q2. Why did you choose this response?</a:t>
            </a:r>
          </a:p>
          <a:p>
            <a:r>
              <a:rPr lang="en-US" sz="800" dirty="0" smtClean="0">
                <a:solidFill>
                  <a:schemeClr val="bg2"/>
                </a:solidFill>
              </a:rPr>
              <a:t>Base: All respondents (n=150); Standalone Purchases (n=64); Purchase With Product (n=86)</a:t>
            </a:r>
            <a:endParaRPr lang="en-US" sz="800" dirty="0">
              <a:solidFill>
                <a:schemeClr val="bg2"/>
              </a:solidFill>
            </a:endParaRPr>
          </a:p>
        </p:txBody>
      </p:sp>
      <p:pic>
        <p:nvPicPr>
          <p:cNvPr id="1026" name="Picture 2" descr="http://reportal.us.confirmit.com/isa/DYOIIYHQMFFRFADFGXOAPVARPMKAPMEA/Canada_NPS/NPS_logo_4_Engli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912" y="92825"/>
            <a:ext cx="2373023" cy="5356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504" y="1136580"/>
            <a:ext cx="8925515" cy="5408076"/>
            <a:chOff x="-64736" y="945508"/>
            <a:chExt cx="8925515" cy="5408076"/>
          </a:xfrm>
        </p:grpSpPr>
        <p:graphicFrame>
          <p:nvGraphicFramePr>
            <p:cNvPr id="37" name="Chart 36"/>
            <p:cNvGraphicFramePr>
              <a:graphicFrameLocks/>
            </p:cNvGraphicFramePr>
            <p:nvPr>
              <p:extLst>
                <p:ext uri="{D42A27DB-BD31-4B8C-83A1-F6EECF244321}">
                  <p14:modId xmlns:p14="http://schemas.microsoft.com/office/powerpoint/2010/main" val="2955090531"/>
                </p:ext>
              </p:extLst>
            </p:nvPr>
          </p:nvGraphicFramePr>
          <p:xfrm>
            <a:off x="993591" y="2834882"/>
            <a:ext cx="6121626" cy="351870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64736" y="945508"/>
              <a:ext cx="8925515" cy="4815539"/>
              <a:chOff x="-64736" y="959156"/>
              <a:chExt cx="8925515" cy="4815539"/>
            </a:xfrm>
          </p:grpSpPr>
          <p:graphicFrame>
            <p:nvGraphicFramePr>
              <p:cNvPr id="8" name="Chart 7"/>
              <p:cNvGraphicFramePr>
                <a:graphicFrameLocks/>
              </p:cNvGraphicFramePr>
              <p:nvPr>
                <p:extLst>
                  <p:ext uri="{D42A27DB-BD31-4B8C-83A1-F6EECF244321}">
                    <p14:modId xmlns:p14="http://schemas.microsoft.com/office/powerpoint/2010/main" val="2804476132"/>
                  </p:ext>
                </p:extLst>
              </p:nvPr>
            </p:nvGraphicFramePr>
            <p:xfrm>
              <a:off x="993591" y="959156"/>
              <a:ext cx="6121626" cy="245738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171616" y="1120667"/>
                <a:ext cx="1448474" cy="646331"/>
              </a:xfrm>
              <a:prstGeom prst="rect">
                <a:avLst/>
              </a:prstGeom>
              <a:noFill/>
            </p:spPr>
            <p:txBody>
              <a:bodyPr wrap="square" rtlCol="0">
                <a:spAutoFit/>
              </a:bodyPr>
              <a:lstStyle/>
              <a:p>
                <a:pPr algn="ctr"/>
                <a:r>
                  <a:rPr lang="en-US" b="1" dirty="0" smtClean="0">
                    <a:latin typeface="Avenir Next for Best Buy" panose="020B0503020202020204" pitchFamily="34" charset="0"/>
                  </a:rPr>
                  <a:t>Detractors</a:t>
                </a:r>
              </a:p>
              <a:p>
                <a:pPr algn="ctr"/>
                <a:r>
                  <a:rPr lang="en-US" dirty="0" smtClean="0">
                    <a:latin typeface="Avenir Next for Best Buy" panose="020B0503020202020204" pitchFamily="34" charset="0"/>
                  </a:rPr>
                  <a:t>(0 – 6)</a:t>
                </a:r>
                <a:endParaRPr lang="en-US" dirty="0">
                  <a:latin typeface="Avenir Next for Best Buy" panose="020B0503020202020204" pitchFamily="34" charset="0"/>
                </a:endParaRPr>
              </a:p>
            </p:txBody>
          </p:sp>
          <p:sp>
            <p:nvSpPr>
              <p:cNvPr id="10" name="TextBox 9"/>
              <p:cNvSpPr txBox="1"/>
              <p:nvPr/>
            </p:nvSpPr>
            <p:spPr>
              <a:xfrm>
                <a:off x="2949893" y="1120669"/>
                <a:ext cx="1448474" cy="646331"/>
              </a:xfrm>
              <a:prstGeom prst="rect">
                <a:avLst/>
              </a:prstGeom>
              <a:noFill/>
            </p:spPr>
            <p:txBody>
              <a:bodyPr wrap="square" rtlCol="0">
                <a:spAutoFit/>
              </a:bodyPr>
              <a:lstStyle/>
              <a:p>
                <a:pPr algn="ctr"/>
                <a:r>
                  <a:rPr lang="en-US" b="1" dirty="0" smtClean="0">
                    <a:latin typeface="Avenir Next for Best Buy" panose="020B0503020202020204" pitchFamily="34" charset="0"/>
                  </a:rPr>
                  <a:t>Passives</a:t>
                </a:r>
              </a:p>
              <a:p>
                <a:pPr algn="ctr"/>
                <a:r>
                  <a:rPr lang="en-US" dirty="0" smtClean="0">
                    <a:latin typeface="Avenir Next for Best Buy" panose="020B0503020202020204" pitchFamily="34" charset="0"/>
                  </a:rPr>
                  <a:t>(7, 8)</a:t>
                </a:r>
                <a:endParaRPr lang="en-US" dirty="0">
                  <a:latin typeface="Avenir Next for Best Buy" panose="020B0503020202020204" pitchFamily="34" charset="0"/>
                </a:endParaRPr>
              </a:p>
            </p:txBody>
          </p:sp>
          <p:sp>
            <p:nvSpPr>
              <p:cNvPr id="11" name="TextBox 10"/>
              <p:cNvSpPr txBox="1"/>
              <p:nvPr/>
            </p:nvSpPr>
            <p:spPr>
              <a:xfrm>
                <a:off x="5182125" y="1120668"/>
                <a:ext cx="1448474" cy="646331"/>
              </a:xfrm>
              <a:prstGeom prst="rect">
                <a:avLst/>
              </a:prstGeom>
              <a:noFill/>
            </p:spPr>
            <p:txBody>
              <a:bodyPr wrap="square" rtlCol="0">
                <a:spAutoFit/>
              </a:bodyPr>
              <a:lstStyle/>
              <a:p>
                <a:pPr algn="ctr"/>
                <a:r>
                  <a:rPr lang="en-US" b="1" dirty="0" smtClean="0">
                    <a:latin typeface="Avenir Next for Best Buy" panose="020B0503020202020204" pitchFamily="34" charset="0"/>
                  </a:rPr>
                  <a:t>Promoters</a:t>
                </a:r>
              </a:p>
              <a:p>
                <a:pPr algn="ctr"/>
                <a:r>
                  <a:rPr lang="en-US" dirty="0" smtClean="0">
                    <a:latin typeface="Avenir Next for Best Buy" panose="020B0503020202020204" pitchFamily="34" charset="0"/>
                  </a:rPr>
                  <a:t>(9, 10)</a:t>
                </a:r>
                <a:endParaRPr lang="en-US" dirty="0">
                  <a:latin typeface="Avenir Next for Best Buy" panose="020B0503020202020204" pitchFamily="34" charset="0"/>
                </a:endParaRPr>
              </a:p>
            </p:txBody>
          </p:sp>
          <p:sp>
            <p:nvSpPr>
              <p:cNvPr id="13" name="TextBox 12"/>
              <p:cNvSpPr txBox="1"/>
              <p:nvPr/>
            </p:nvSpPr>
            <p:spPr>
              <a:xfrm>
                <a:off x="7497163" y="1064023"/>
                <a:ext cx="1254265" cy="646331"/>
              </a:xfrm>
              <a:prstGeom prst="rect">
                <a:avLst/>
              </a:prstGeom>
              <a:noFill/>
            </p:spPr>
            <p:txBody>
              <a:bodyPr wrap="square" rtlCol="0">
                <a:spAutoFit/>
              </a:bodyPr>
              <a:lstStyle/>
              <a:p>
                <a:pPr algn="ctr"/>
                <a:r>
                  <a:rPr lang="en-US" sz="3600" b="1" dirty="0" smtClean="0">
                    <a:latin typeface="Avenir Next for Best Buy" panose="020B0503020202020204" pitchFamily="34" charset="0"/>
                  </a:rPr>
                  <a:t>NPS</a:t>
                </a:r>
                <a:endParaRPr lang="en-US" sz="3600" dirty="0">
                  <a:latin typeface="Avenir Next for Best Buy" panose="020B0503020202020204" pitchFamily="34" charset="0"/>
                </a:endParaRPr>
              </a:p>
            </p:txBody>
          </p:sp>
          <p:sp>
            <p:nvSpPr>
              <p:cNvPr id="14" name="Rectangle 13"/>
              <p:cNvSpPr/>
              <p:nvPr/>
            </p:nvSpPr>
            <p:spPr>
              <a:xfrm>
                <a:off x="7497164" y="1708739"/>
                <a:ext cx="1254265" cy="1035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solidFill>
                    <a:latin typeface="Avenir Next for Best Buy" panose="020B0503020202020204" pitchFamily="34" charset="0"/>
                  </a:rPr>
                  <a:t>12</a:t>
                </a:r>
                <a:endParaRPr lang="en-US" sz="4800" dirty="0">
                  <a:solidFill>
                    <a:schemeClr val="tx1"/>
                  </a:solidFill>
                  <a:latin typeface="Avenir Next for Best Buy" panose="020B0503020202020204" pitchFamily="34" charset="0"/>
                </a:endParaRPr>
              </a:p>
            </p:txBody>
          </p:sp>
          <p:sp>
            <p:nvSpPr>
              <p:cNvPr id="15" name="TextBox 14"/>
              <p:cNvSpPr txBox="1"/>
              <p:nvPr/>
            </p:nvSpPr>
            <p:spPr>
              <a:xfrm>
                <a:off x="6983428" y="1763876"/>
                <a:ext cx="513736" cy="646331"/>
              </a:xfrm>
              <a:prstGeom prst="rect">
                <a:avLst/>
              </a:prstGeom>
              <a:noFill/>
            </p:spPr>
            <p:txBody>
              <a:bodyPr wrap="square" rtlCol="0">
                <a:spAutoFit/>
              </a:bodyPr>
              <a:lstStyle/>
              <a:p>
                <a:pPr algn="ctr"/>
                <a:r>
                  <a:rPr lang="en-US" sz="3600" dirty="0" smtClean="0">
                    <a:latin typeface="Avenir Next for Best Buy" panose="020B0503020202020204" pitchFamily="34" charset="0"/>
                  </a:rPr>
                  <a:t>=</a:t>
                </a:r>
                <a:endParaRPr lang="en-US" sz="3600" dirty="0">
                  <a:latin typeface="Avenir Next for Best Buy" panose="020B0503020202020204" pitchFamily="34" charset="0"/>
                </a:endParaRPr>
              </a:p>
            </p:txBody>
          </p:sp>
          <p:sp>
            <p:nvSpPr>
              <p:cNvPr id="38" name="Rectangle 37"/>
              <p:cNvSpPr/>
              <p:nvPr/>
            </p:nvSpPr>
            <p:spPr>
              <a:xfrm>
                <a:off x="7497164" y="3214356"/>
                <a:ext cx="1254265" cy="1035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solidFill>
                    <a:latin typeface="Avenir Next for Best Buy" panose="020B0503020202020204" pitchFamily="34" charset="0"/>
                  </a:rPr>
                  <a:t>33</a:t>
                </a:r>
                <a:endParaRPr lang="en-US" sz="4800" dirty="0">
                  <a:solidFill>
                    <a:schemeClr val="tx1"/>
                  </a:solidFill>
                  <a:latin typeface="Avenir Next for Best Buy" panose="020B0503020202020204" pitchFamily="34" charset="0"/>
                </a:endParaRPr>
              </a:p>
            </p:txBody>
          </p:sp>
          <p:sp>
            <p:nvSpPr>
              <p:cNvPr id="39" name="TextBox 38"/>
              <p:cNvSpPr txBox="1"/>
              <p:nvPr/>
            </p:nvSpPr>
            <p:spPr>
              <a:xfrm>
                <a:off x="6983428" y="3374689"/>
                <a:ext cx="513736" cy="646331"/>
              </a:xfrm>
              <a:prstGeom prst="rect">
                <a:avLst/>
              </a:prstGeom>
              <a:noFill/>
            </p:spPr>
            <p:txBody>
              <a:bodyPr wrap="square" rtlCol="0">
                <a:spAutoFit/>
              </a:bodyPr>
              <a:lstStyle/>
              <a:p>
                <a:pPr algn="ctr"/>
                <a:r>
                  <a:rPr lang="en-US" sz="3600" dirty="0" smtClean="0">
                    <a:latin typeface="Avenir Next for Best Buy" panose="020B0503020202020204" pitchFamily="34" charset="0"/>
                  </a:rPr>
                  <a:t>=</a:t>
                </a:r>
                <a:endParaRPr lang="en-US" sz="3600" dirty="0">
                  <a:latin typeface="Avenir Next for Best Buy" panose="020B0503020202020204" pitchFamily="34" charset="0"/>
                </a:endParaRPr>
              </a:p>
            </p:txBody>
          </p:sp>
          <p:sp>
            <p:nvSpPr>
              <p:cNvPr id="40" name="Rectangle 39"/>
              <p:cNvSpPr/>
              <p:nvPr/>
            </p:nvSpPr>
            <p:spPr>
              <a:xfrm>
                <a:off x="7499693" y="4738914"/>
                <a:ext cx="1254265" cy="1035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solidFill>
                    <a:latin typeface="Avenir Next for Best Buy" panose="020B0503020202020204" pitchFamily="34" charset="0"/>
                  </a:rPr>
                  <a:t>-3</a:t>
                </a:r>
                <a:endParaRPr lang="en-US" sz="4800" dirty="0">
                  <a:solidFill>
                    <a:schemeClr val="tx1"/>
                  </a:solidFill>
                  <a:latin typeface="Avenir Next for Best Buy" panose="020B0503020202020204" pitchFamily="34" charset="0"/>
                </a:endParaRPr>
              </a:p>
            </p:txBody>
          </p:sp>
          <p:sp>
            <p:nvSpPr>
              <p:cNvPr id="41" name="TextBox 40"/>
              <p:cNvSpPr txBox="1"/>
              <p:nvPr/>
            </p:nvSpPr>
            <p:spPr>
              <a:xfrm>
                <a:off x="6983427" y="4931615"/>
                <a:ext cx="459622" cy="646331"/>
              </a:xfrm>
              <a:prstGeom prst="rect">
                <a:avLst/>
              </a:prstGeom>
              <a:noFill/>
            </p:spPr>
            <p:txBody>
              <a:bodyPr wrap="square" rtlCol="0">
                <a:spAutoFit/>
              </a:bodyPr>
              <a:lstStyle/>
              <a:p>
                <a:pPr algn="ctr"/>
                <a:r>
                  <a:rPr lang="en-US" sz="3600" dirty="0" smtClean="0">
                    <a:latin typeface="Avenir Next for Best Buy" panose="020B0503020202020204" pitchFamily="34" charset="0"/>
                  </a:rPr>
                  <a:t>=</a:t>
                </a:r>
                <a:endParaRPr lang="en-US" sz="3600" dirty="0">
                  <a:latin typeface="Avenir Next for Best Buy" panose="020B0503020202020204" pitchFamily="34" charset="0"/>
                </a:endParaRPr>
              </a:p>
            </p:txBody>
          </p:sp>
          <p:cxnSp>
            <p:nvCxnSpPr>
              <p:cNvPr id="17" name="Straight Connector 16"/>
              <p:cNvCxnSpPr/>
              <p:nvPr/>
            </p:nvCxnSpPr>
            <p:spPr>
              <a:xfrm>
                <a:off x="194209" y="2905041"/>
                <a:ext cx="8666570" cy="8092"/>
              </a:xfrm>
              <a:prstGeom prst="line">
                <a:avLst/>
              </a:prstGeom>
              <a:ln w="12700">
                <a:solidFill>
                  <a:srgbClr val="A7A8AA"/>
                </a:solidFill>
                <a:prstDash val="sysDot"/>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6645" y="2079653"/>
                <a:ext cx="1059192" cy="369332"/>
              </a:xfrm>
              <a:prstGeom prst="rect">
                <a:avLst/>
              </a:prstGeom>
              <a:noFill/>
            </p:spPr>
            <p:txBody>
              <a:bodyPr wrap="square" rtlCol="0">
                <a:spAutoFit/>
              </a:bodyPr>
              <a:lstStyle/>
              <a:p>
                <a:pPr algn="r"/>
                <a:r>
                  <a:rPr lang="en-US" b="1" dirty="0" smtClean="0">
                    <a:solidFill>
                      <a:srgbClr val="A7A8AA"/>
                    </a:solidFill>
                    <a:latin typeface="Avenir Next for Best Buy" panose="020B0503020202020204" pitchFamily="34" charset="0"/>
                  </a:rPr>
                  <a:t>Total</a:t>
                </a:r>
                <a:endParaRPr lang="en-US" b="1" dirty="0">
                  <a:solidFill>
                    <a:srgbClr val="A7A8AA"/>
                  </a:solidFill>
                  <a:latin typeface="Avenir Next for Best Buy" panose="020B0503020202020204" pitchFamily="34" charset="0"/>
                </a:endParaRPr>
              </a:p>
            </p:txBody>
          </p:sp>
          <p:sp>
            <p:nvSpPr>
              <p:cNvPr id="44" name="TextBox 43"/>
              <p:cNvSpPr txBox="1"/>
              <p:nvPr/>
            </p:nvSpPr>
            <p:spPr>
              <a:xfrm>
                <a:off x="-64736" y="3464286"/>
                <a:ext cx="1180573" cy="523220"/>
              </a:xfrm>
              <a:prstGeom prst="rect">
                <a:avLst/>
              </a:prstGeom>
              <a:noFill/>
            </p:spPr>
            <p:txBody>
              <a:bodyPr wrap="square" rtlCol="0">
                <a:spAutoFit/>
              </a:bodyPr>
              <a:lstStyle/>
              <a:p>
                <a:pPr algn="r"/>
                <a:r>
                  <a:rPr lang="en-US" sz="1400" b="1" dirty="0" smtClean="0">
                    <a:solidFill>
                      <a:srgbClr val="A7A8AA"/>
                    </a:solidFill>
                    <a:latin typeface="Avenir Next for Best Buy" panose="020B0503020202020204" pitchFamily="34" charset="0"/>
                  </a:rPr>
                  <a:t>Standalone Purchase</a:t>
                </a:r>
                <a:endParaRPr lang="en-US" sz="1400" b="1" dirty="0">
                  <a:solidFill>
                    <a:srgbClr val="A7A8AA"/>
                  </a:solidFill>
                  <a:latin typeface="Avenir Next for Best Buy" panose="020B0503020202020204" pitchFamily="34" charset="0"/>
                </a:endParaRPr>
              </a:p>
            </p:txBody>
          </p:sp>
          <p:sp>
            <p:nvSpPr>
              <p:cNvPr id="45" name="TextBox 44"/>
              <p:cNvSpPr txBox="1"/>
              <p:nvPr/>
            </p:nvSpPr>
            <p:spPr>
              <a:xfrm>
                <a:off x="0" y="4883249"/>
                <a:ext cx="1115838" cy="738664"/>
              </a:xfrm>
              <a:prstGeom prst="rect">
                <a:avLst/>
              </a:prstGeom>
              <a:noFill/>
            </p:spPr>
            <p:txBody>
              <a:bodyPr wrap="square" rtlCol="0">
                <a:spAutoFit/>
              </a:bodyPr>
              <a:lstStyle/>
              <a:p>
                <a:pPr algn="r"/>
                <a:r>
                  <a:rPr lang="en-US" sz="1400" b="1" dirty="0">
                    <a:solidFill>
                      <a:srgbClr val="A7A8AA"/>
                    </a:solidFill>
                    <a:latin typeface="Avenir Next for Best Buy" panose="020B0503020202020204" pitchFamily="34" charset="0"/>
                  </a:rPr>
                  <a:t>Purchase</a:t>
                </a:r>
              </a:p>
              <a:p>
                <a:pPr algn="r"/>
                <a:r>
                  <a:rPr lang="en-US" sz="1400" b="1" dirty="0" smtClean="0">
                    <a:solidFill>
                      <a:srgbClr val="A7A8AA"/>
                    </a:solidFill>
                    <a:latin typeface="Avenir Next for Best Buy" panose="020B0503020202020204" pitchFamily="34" charset="0"/>
                  </a:rPr>
                  <a:t>With Product</a:t>
                </a:r>
                <a:endParaRPr lang="en-US" sz="1400" b="1" dirty="0">
                  <a:solidFill>
                    <a:srgbClr val="A7A8AA"/>
                  </a:solidFill>
                  <a:latin typeface="Avenir Next for Best Buy" panose="020B0503020202020204" pitchFamily="34" charset="0"/>
                </a:endParaRPr>
              </a:p>
            </p:txBody>
          </p:sp>
          <p:sp>
            <p:nvSpPr>
              <p:cNvPr id="43" name="TextBox 42"/>
              <p:cNvSpPr txBox="1"/>
              <p:nvPr/>
            </p:nvSpPr>
            <p:spPr>
              <a:xfrm>
                <a:off x="7986839" y="4175491"/>
                <a:ext cx="517890" cy="584775"/>
              </a:xfrm>
              <a:prstGeom prst="rect">
                <a:avLst/>
              </a:prstGeom>
              <a:noFill/>
            </p:spPr>
            <p:txBody>
              <a:bodyPr wrap="square" rtlCol="0">
                <a:spAutoFit/>
              </a:bodyPr>
              <a:lstStyle/>
              <a:p>
                <a:r>
                  <a:rPr lang="en-US" sz="3200" b="1" dirty="0" smtClean="0">
                    <a:solidFill>
                      <a:srgbClr val="E37222"/>
                    </a:solidFill>
                    <a:latin typeface="Avenir Next for Best Buy" panose="020B0503020202020204" pitchFamily="34" charset="0"/>
                  </a:rPr>
                  <a:t>&gt;</a:t>
                </a:r>
                <a:endParaRPr lang="en-US" sz="3200" b="1" dirty="0">
                  <a:solidFill>
                    <a:srgbClr val="E37222"/>
                  </a:solidFill>
                  <a:latin typeface="Avenir Next for Best Buy" panose="020B0503020202020204" pitchFamily="34" charset="0"/>
                </a:endParaRPr>
              </a:p>
            </p:txBody>
          </p:sp>
        </p:grpSp>
      </p:grpSp>
      <p:sp>
        <p:nvSpPr>
          <p:cNvPr id="26" name="Title 1"/>
          <p:cNvSpPr txBox="1">
            <a:spLocks/>
          </p:cNvSpPr>
          <p:nvPr/>
        </p:nvSpPr>
        <p:spPr>
          <a:xfrm>
            <a:off x="194209" y="446867"/>
            <a:ext cx="8856639" cy="9718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sz="1600" b="0" dirty="0" smtClean="0"/>
              <a:t>A score of 12 indicates room for improvement.  Standalone Purchases achieve a higher score of 33, with more Promoters compared to those who Purchased With Product at -3.    </a:t>
            </a:r>
            <a:r>
              <a:rPr lang="en-US" sz="1600" dirty="0" smtClean="0"/>
              <a:t> </a:t>
            </a:r>
            <a:endParaRPr lang="en-US" sz="1600" b="0" dirty="0"/>
          </a:p>
        </p:txBody>
      </p:sp>
    </p:spTree>
    <p:extLst>
      <p:ext uri="{BB962C8B-B14F-4D97-AF65-F5344CB8AC3E}">
        <p14:creationId xmlns:p14="http://schemas.microsoft.com/office/powerpoint/2010/main" val="4190989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628650" y="6432698"/>
            <a:ext cx="5829300" cy="288778"/>
          </a:xfrm>
        </p:spPr>
        <p:txBody>
          <a:bodyPr/>
          <a:lstStyle/>
          <a:p>
            <a:pPr algn="l"/>
            <a:r>
              <a:rPr lang="en-US" dirty="0"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7</a:t>
            </a:fld>
            <a:endParaRPr lang="en-US" dirty="0"/>
          </a:p>
        </p:txBody>
      </p:sp>
      <p:sp>
        <p:nvSpPr>
          <p:cNvPr id="6" name="TextBox 5"/>
          <p:cNvSpPr txBox="1"/>
          <p:nvPr/>
        </p:nvSpPr>
        <p:spPr>
          <a:xfrm>
            <a:off x="250853" y="6008023"/>
            <a:ext cx="8673250" cy="461665"/>
          </a:xfrm>
          <a:prstGeom prst="rect">
            <a:avLst/>
          </a:prstGeom>
          <a:noFill/>
        </p:spPr>
        <p:txBody>
          <a:bodyPr wrap="square" rtlCol="0">
            <a:spAutoFit/>
          </a:bodyPr>
          <a:lstStyle/>
          <a:p>
            <a:r>
              <a:rPr lang="en-US" sz="800" dirty="0" smtClean="0">
                <a:solidFill>
                  <a:schemeClr val="bg2"/>
                </a:solidFill>
              </a:rPr>
              <a:t>Q1. Based </a:t>
            </a:r>
            <a:r>
              <a:rPr lang="en-US" sz="800" dirty="0">
                <a:solidFill>
                  <a:schemeClr val="bg2"/>
                </a:solidFill>
              </a:rPr>
              <a:t>on the experience you’ve had with Geek Squad Home Membership, how likely are you to recommend this plan to your friends, family, or colleagues</a:t>
            </a:r>
            <a:r>
              <a:rPr lang="en-US" sz="800" dirty="0" smtClean="0">
                <a:solidFill>
                  <a:schemeClr val="bg2"/>
                </a:solidFill>
              </a:rPr>
              <a:t>? 0 = Not at all likely and 10 = Extremely Likely.</a:t>
            </a:r>
          </a:p>
          <a:p>
            <a:r>
              <a:rPr lang="en-US" sz="800" dirty="0">
                <a:solidFill>
                  <a:schemeClr val="bg2"/>
                </a:solidFill>
              </a:rPr>
              <a:t>Q2. Why did you choose this response?</a:t>
            </a:r>
          </a:p>
          <a:p>
            <a:r>
              <a:rPr lang="en-US" sz="800" dirty="0" smtClean="0">
                <a:solidFill>
                  <a:schemeClr val="bg2"/>
                </a:solidFill>
              </a:rPr>
              <a:t>Base: All respondents (n=150)</a:t>
            </a:r>
            <a:endParaRPr lang="en-US" sz="800" dirty="0">
              <a:solidFill>
                <a:schemeClr val="bg2"/>
              </a:solidFill>
            </a:endParaRPr>
          </a:p>
        </p:txBody>
      </p:sp>
      <p:grpSp>
        <p:nvGrpSpPr>
          <p:cNvPr id="2" name="Group 1"/>
          <p:cNvGrpSpPr/>
          <p:nvPr/>
        </p:nvGrpSpPr>
        <p:grpSpPr>
          <a:xfrm>
            <a:off x="0" y="969767"/>
            <a:ext cx="8913269" cy="5070923"/>
            <a:chOff x="0" y="969767"/>
            <a:chExt cx="8913269" cy="5070923"/>
          </a:xfrm>
        </p:grpSpPr>
        <p:grpSp>
          <p:nvGrpSpPr>
            <p:cNvPr id="23" name="Group 22"/>
            <p:cNvGrpSpPr/>
            <p:nvPr/>
          </p:nvGrpSpPr>
          <p:grpSpPr>
            <a:xfrm>
              <a:off x="628205" y="2861042"/>
              <a:ext cx="7949353" cy="3179648"/>
              <a:chOff x="628205" y="2796306"/>
              <a:chExt cx="7949353" cy="3179648"/>
            </a:xfrm>
          </p:grpSpPr>
          <p:sp>
            <p:nvSpPr>
              <p:cNvPr id="20" name="Rounded Rectangular Callout 19"/>
              <p:cNvSpPr/>
              <p:nvPr/>
            </p:nvSpPr>
            <p:spPr>
              <a:xfrm>
                <a:off x="652481" y="3480571"/>
                <a:ext cx="1224869" cy="1605679"/>
              </a:xfrm>
              <a:prstGeom prst="wedgeRoundRectCallout">
                <a:avLst>
                  <a:gd name="adj1" fmla="val -44934"/>
                  <a:gd name="adj2" fmla="val -5341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“I expected more value from what I was promised in the store.  I do not have a lot of time in my day - however the fact that it has been hard to reach the geek squad via phone calls is the primary reason why I am completing the survey today.”</a:t>
                </a:r>
              </a:p>
            </p:txBody>
          </p:sp>
          <p:sp>
            <p:nvSpPr>
              <p:cNvPr id="21" name="Rounded Rectangular Callout 20"/>
              <p:cNvSpPr/>
              <p:nvPr/>
            </p:nvSpPr>
            <p:spPr>
              <a:xfrm>
                <a:off x="1909719" y="3540857"/>
                <a:ext cx="1294726" cy="1565507"/>
              </a:xfrm>
              <a:prstGeom prst="wedgeRoundRectCallout">
                <a:avLst>
                  <a:gd name="adj1" fmla="val -5"/>
                  <a:gd name="adj2" fmla="val -5401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smtClean="0">
                    <a:solidFill>
                      <a:schemeClr val="tx1"/>
                    </a:solidFill>
                    <a:latin typeface="Avenir Next for Best Buy" panose="020B0503020202020204" pitchFamily="34" charset="0"/>
                  </a:rPr>
                  <a:t>“ </a:t>
                </a:r>
                <a:r>
                  <a:rPr lang="en-US" sz="800" i="1" dirty="0">
                    <a:solidFill>
                      <a:schemeClr val="tx1"/>
                    </a:solidFill>
                    <a:latin typeface="Avenir Next for Best Buy" panose="020B0503020202020204" pitchFamily="34" charset="0"/>
                  </a:rPr>
                  <a:t>Because I was told that it would take 7 days maximum to install the anti virus and tone up and it has been over two weeks and I still don't have my computer.  I think they are understaffed and the services are </a:t>
                </a:r>
                <a:r>
                  <a:rPr lang="en-US" sz="800" i="1" dirty="0" smtClean="0">
                    <a:solidFill>
                      <a:schemeClr val="tx1"/>
                    </a:solidFill>
                    <a:latin typeface="Avenir Next for Best Buy" panose="020B0503020202020204" pitchFamily="34" charset="0"/>
                  </a:rPr>
                  <a:t>slow”</a:t>
                </a:r>
                <a:endParaRPr lang="en-US" sz="800" i="1" dirty="0">
                  <a:solidFill>
                    <a:schemeClr val="tx1"/>
                  </a:solidFill>
                  <a:latin typeface="Avenir Next for Best Buy" panose="020B0503020202020204" pitchFamily="34" charset="0"/>
                </a:endParaRPr>
              </a:p>
            </p:txBody>
          </p:sp>
          <p:sp>
            <p:nvSpPr>
              <p:cNvPr id="22" name="Rounded Rectangular Callout 21"/>
              <p:cNvSpPr/>
              <p:nvPr/>
            </p:nvSpPr>
            <p:spPr>
              <a:xfrm>
                <a:off x="628205" y="5178853"/>
                <a:ext cx="2699820" cy="797101"/>
              </a:xfrm>
              <a:prstGeom prst="wedgeRoundRectCallout">
                <a:avLst>
                  <a:gd name="adj1" fmla="val -4689"/>
                  <a:gd name="adj2" fmla="val -5831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“I was told at the time of my  purchase of an Apple computer that I could get geek squad to help me with any potential problems with my new computer for $21 – I was not told that I was subscribing to a membership and upon calling my extreme displeasure  I was told it would be $60 to </a:t>
                </a:r>
                <a:r>
                  <a:rPr lang="en-US" sz="800" i="1" dirty="0" smtClean="0">
                    <a:solidFill>
                      <a:schemeClr val="tx1"/>
                    </a:solidFill>
                    <a:latin typeface="Avenir Next for Best Buy" panose="020B0503020202020204" pitchFamily="34" charset="0"/>
                  </a:rPr>
                  <a:t>cancel”</a:t>
                </a:r>
                <a:endParaRPr lang="en-US" sz="800" i="1" dirty="0">
                  <a:solidFill>
                    <a:schemeClr val="tx1"/>
                  </a:solidFill>
                  <a:latin typeface="Avenir Next for Best Buy" panose="020B0503020202020204" pitchFamily="34" charset="0"/>
                </a:endParaRPr>
              </a:p>
            </p:txBody>
          </p:sp>
          <p:sp>
            <p:nvSpPr>
              <p:cNvPr id="16" name="Rounded Rectangular Callout 15"/>
              <p:cNvSpPr/>
              <p:nvPr/>
            </p:nvSpPr>
            <p:spPr>
              <a:xfrm>
                <a:off x="736373" y="2825896"/>
                <a:ext cx="2370968" cy="565414"/>
              </a:xfrm>
              <a:prstGeom prst="wedgeRoundRectCallout">
                <a:avLst>
                  <a:gd name="adj1" fmla="val 4158"/>
                  <a:gd name="adj2" fmla="val -6417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smtClean="0">
                    <a:solidFill>
                      <a:schemeClr val="tx1"/>
                    </a:solidFill>
                    <a:latin typeface="Avenir Next for Best Buy" panose="020B0503020202020204" pitchFamily="34" charset="0"/>
                  </a:rPr>
                  <a:t>“I </a:t>
                </a:r>
                <a:r>
                  <a:rPr lang="en-US" sz="800" i="1" dirty="0">
                    <a:solidFill>
                      <a:schemeClr val="tx1"/>
                    </a:solidFill>
                    <a:latin typeface="Avenir Next for Best Buy" panose="020B0503020202020204" pitchFamily="34" charset="0"/>
                  </a:rPr>
                  <a:t>don't find it really necessary to have, unless you're in a position in life where you'll be buying a number of new electronics, </a:t>
                </a:r>
                <a:r>
                  <a:rPr lang="en-US" sz="800" i="1" dirty="0" err="1" smtClean="0">
                    <a:solidFill>
                      <a:schemeClr val="tx1"/>
                    </a:solidFill>
                    <a:latin typeface="Avenir Next for Best Buy" panose="020B0503020202020204" pitchFamily="34" charset="0"/>
                  </a:rPr>
                  <a:t>etc</a:t>
                </a:r>
                <a:r>
                  <a:rPr lang="en-US" sz="800" i="1" dirty="0" smtClean="0">
                    <a:solidFill>
                      <a:schemeClr val="tx1"/>
                    </a:solidFill>
                    <a:latin typeface="Avenir Next for Best Buy" panose="020B0503020202020204" pitchFamily="34" charset="0"/>
                  </a:rPr>
                  <a:t>”</a:t>
                </a:r>
                <a:endParaRPr lang="en-US" sz="800" i="1" dirty="0">
                  <a:solidFill>
                    <a:schemeClr val="tx1"/>
                  </a:solidFill>
                  <a:latin typeface="Avenir Next for Best Buy" panose="020B0503020202020204" pitchFamily="34" charset="0"/>
                </a:endParaRPr>
              </a:p>
            </p:txBody>
          </p:sp>
          <p:sp>
            <p:nvSpPr>
              <p:cNvPr id="24" name="Rounded Rectangular Callout 23"/>
              <p:cNvSpPr/>
              <p:nvPr/>
            </p:nvSpPr>
            <p:spPr>
              <a:xfrm>
                <a:off x="3204445" y="2830312"/>
                <a:ext cx="2399488" cy="386391"/>
              </a:xfrm>
              <a:prstGeom prst="wedgeRoundRectCallout">
                <a:avLst>
                  <a:gd name="adj1" fmla="val -35335"/>
                  <a:gd name="adj2" fmla="val -71832"/>
                  <a:gd name="adj3" fmla="val 16667"/>
                </a:avLst>
              </a:prstGeom>
              <a:noFill/>
              <a:ln>
                <a:solidFill>
                  <a:srgbClr val="A7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“Thankfully I haven't had to use it very often but when I have I have been satisfied”</a:t>
                </a:r>
              </a:p>
            </p:txBody>
          </p:sp>
          <p:sp>
            <p:nvSpPr>
              <p:cNvPr id="25" name="Rounded Rectangular Callout 24"/>
              <p:cNvSpPr/>
              <p:nvPr/>
            </p:nvSpPr>
            <p:spPr>
              <a:xfrm>
                <a:off x="3262712" y="3359689"/>
                <a:ext cx="1187905" cy="804672"/>
              </a:xfrm>
              <a:prstGeom prst="wedgeRoundRectCallout">
                <a:avLst>
                  <a:gd name="adj1" fmla="val -2483"/>
                  <a:gd name="adj2" fmla="val -60752"/>
                  <a:gd name="adj3" fmla="val 16667"/>
                </a:avLst>
              </a:prstGeom>
              <a:noFill/>
              <a:ln>
                <a:solidFill>
                  <a:srgbClr val="A7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“more of a security, knowing my computer will be replaced/repaired when I have a problem”</a:t>
                </a:r>
              </a:p>
            </p:txBody>
          </p:sp>
          <p:sp>
            <p:nvSpPr>
              <p:cNvPr id="26" name="Rounded Rectangular Callout 25"/>
              <p:cNvSpPr/>
              <p:nvPr/>
            </p:nvSpPr>
            <p:spPr>
              <a:xfrm>
                <a:off x="4492703" y="3357306"/>
                <a:ext cx="1187905" cy="804672"/>
              </a:xfrm>
              <a:prstGeom prst="wedgeRoundRectCallout">
                <a:avLst>
                  <a:gd name="adj1" fmla="val 5691"/>
                  <a:gd name="adj2" fmla="val -58741"/>
                  <a:gd name="adj3" fmla="val 16667"/>
                </a:avLst>
              </a:prstGeom>
              <a:noFill/>
              <a:ln>
                <a:solidFill>
                  <a:srgbClr val="A7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“While your people offer excellent service, at times it is very difficult to get through to them on the phone.”</a:t>
                </a:r>
              </a:p>
            </p:txBody>
          </p:sp>
          <p:sp>
            <p:nvSpPr>
              <p:cNvPr id="27" name="Rounded Rectangular Callout 26"/>
              <p:cNvSpPr/>
              <p:nvPr/>
            </p:nvSpPr>
            <p:spPr>
              <a:xfrm>
                <a:off x="3280522" y="4274691"/>
                <a:ext cx="2400086" cy="611914"/>
              </a:xfrm>
              <a:prstGeom prst="wedgeRoundRectCallout">
                <a:avLst>
                  <a:gd name="adj1" fmla="val -2483"/>
                  <a:gd name="adj2" fmla="val -60752"/>
                  <a:gd name="adj3" fmla="val 16667"/>
                </a:avLst>
              </a:prstGeom>
              <a:noFill/>
              <a:ln>
                <a:solidFill>
                  <a:srgbClr val="A7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“I haven't had any problems with it, so it's great; but it has so many extras in the package that I don't use, making it seem like too big of a package for my needs.”</a:t>
                </a:r>
              </a:p>
            </p:txBody>
          </p:sp>
          <p:sp>
            <p:nvSpPr>
              <p:cNvPr id="28" name="Rounded Rectangular Callout 27"/>
              <p:cNvSpPr/>
              <p:nvPr/>
            </p:nvSpPr>
            <p:spPr>
              <a:xfrm>
                <a:off x="3370629" y="5040540"/>
                <a:ext cx="938984" cy="838636"/>
              </a:xfrm>
              <a:prstGeom prst="wedgeRoundRectCallout">
                <a:avLst>
                  <a:gd name="adj1" fmla="val -2483"/>
                  <a:gd name="adj2" fmla="val -60752"/>
                  <a:gd name="adj3" fmla="val 16667"/>
                </a:avLst>
              </a:prstGeom>
              <a:noFill/>
              <a:ln>
                <a:solidFill>
                  <a:srgbClr val="A7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smtClean="0">
                    <a:solidFill>
                      <a:schemeClr val="tx1"/>
                    </a:solidFill>
                    <a:latin typeface="Avenir Next for Best Buy" panose="020B0503020202020204" pitchFamily="34" charset="0"/>
                  </a:rPr>
                  <a:t>“I </a:t>
                </a:r>
                <a:r>
                  <a:rPr lang="en-US" sz="800" i="1" dirty="0">
                    <a:solidFill>
                      <a:schemeClr val="tx1"/>
                    </a:solidFill>
                    <a:latin typeface="Avenir Next for Best Buy" panose="020B0503020202020204" pitchFamily="34" charset="0"/>
                  </a:rPr>
                  <a:t>haven't fully utilized the program, but am happy with parts that I have used.”</a:t>
                </a:r>
              </a:p>
            </p:txBody>
          </p:sp>
          <p:sp>
            <p:nvSpPr>
              <p:cNvPr id="29" name="Rounded Rectangular Callout 28"/>
              <p:cNvSpPr/>
              <p:nvPr/>
            </p:nvSpPr>
            <p:spPr>
              <a:xfrm>
                <a:off x="4364952" y="5058124"/>
                <a:ext cx="1477495" cy="917531"/>
              </a:xfrm>
              <a:prstGeom prst="wedgeRoundRectCallout">
                <a:avLst>
                  <a:gd name="adj1" fmla="val -41106"/>
                  <a:gd name="adj2" fmla="val -58106"/>
                  <a:gd name="adj3" fmla="val 16667"/>
                </a:avLst>
              </a:prstGeom>
              <a:noFill/>
              <a:ln>
                <a:solidFill>
                  <a:srgbClr val="A7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“Although I have only called on the Geek Squad once since joining the plan, I found them just as helpful as when I had the more expensive plan.  Great Job Best Buy!!.”</a:t>
                </a:r>
              </a:p>
            </p:txBody>
          </p:sp>
          <p:sp>
            <p:nvSpPr>
              <p:cNvPr id="30" name="Rounded Rectangular Callout 29"/>
              <p:cNvSpPr/>
              <p:nvPr/>
            </p:nvSpPr>
            <p:spPr>
              <a:xfrm>
                <a:off x="5774843" y="2796306"/>
                <a:ext cx="1944849" cy="509585"/>
              </a:xfrm>
              <a:prstGeom prst="wedgeRoundRectCallout">
                <a:avLst>
                  <a:gd name="adj1" fmla="val -5562"/>
                  <a:gd name="adj2" fmla="val -62488"/>
                  <a:gd name="adj3" fmla="val 1666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“Haven't found anything about it that hasn't been useful for me. A phone call away for any help I could </a:t>
                </a:r>
                <a:r>
                  <a:rPr lang="en-US" sz="800" i="1" dirty="0" smtClean="0">
                    <a:solidFill>
                      <a:schemeClr val="tx1"/>
                    </a:solidFill>
                    <a:latin typeface="Avenir Next for Best Buy" panose="020B0503020202020204" pitchFamily="34" charset="0"/>
                  </a:rPr>
                  <a:t>need”</a:t>
                </a:r>
                <a:endParaRPr lang="en-US" sz="800" i="1" dirty="0">
                  <a:solidFill>
                    <a:schemeClr val="tx1"/>
                  </a:solidFill>
                  <a:latin typeface="Avenir Next for Best Buy" panose="020B0503020202020204" pitchFamily="34" charset="0"/>
                </a:endParaRPr>
              </a:p>
            </p:txBody>
          </p:sp>
          <p:sp>
            <p:nvSpPr>
              <p:cNvPr id="31" name="Rounded Rectangular Callout 30"/>
              <p:cNvSpPr/>
              <p:nvPr/>
            </p:nvSpPr>
            <p:spPr>
              <a:xfrm>
                <a:off x="5753810" y="3414064"/>
                <a:ext cx="1279791" cy="812075"/>
              </a:xfrm>
              <a:prstGeom prst="wedgeRoundRectCallout">
                <a:avLst>
                  <a:gd name="adj1" fmla="val -4553"/>
                  <a:gd name="adj2" fmla="val -55496"/>
                  <a:gd name="adj3" fmla="val 1666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“Any time I've had to ask the Geek Squad for assistance has been a positive experience for me!”</a:t>
                </a:r>
              </a:p>
            </p:txBody>
          </p:sp>
          <p:sp>
            <p:nvSpPr>
              <p:cNvPr id="32" name="Rounded Rectangular Callout 31"/>
              <p:cNvSpPr/>
              <p:nvPr/>
            </p:nvSpPr>
            <p:spPr>
              <a:xfrm>
                <a:off x="7079796" y="3418862"/>
                <a:ext cx="1279791" cy="812075"/>
              </a:xfrm>
              <a:prstGeom prst="wedgeRoundRectCallout">
                <a:avLst>
                  <a:gd name="adj1" fmla="val -42491"/>
                  <a:gd name="adj2" fmla="val -55496"/>
                  <a:gd name="adj3" fmla="val 1666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“If you have loads of gadgets, geek squad protection plan is a no-brainer to get. You can save a lot in the long rub</a:t>
                </a:r>
                <a:r>
                  <a:rPr lang="en-US" sz="800" i="1" dirty="0" smtClean="0">
                    <a:solidFill>
                      <a:schemeClr val="tx1"/>
                    </a:solidFill>
                    <a:latin typeface="Avenir Next for Best Buy" panose="020B0503020202020204" pitchFamily="34" charset="0"/>
                  </a:rPr>
                  <a:t>.”</a:t>
                </a:r>
                <a:endParaRPr lang="en-US" sz="800" i="1" dirty="0">
                  <a:solidFill>
                    <a:schemeClr val="tx1"/>
                  </a:solidFill>
                  <a:latin typeface="Avenir Next for Best Buy" panose="020B0503020202020204" pitchFamily="34" charset="0"/>
                </a:endParaRPr>
              </a:p>
            </p:txBody>
          </p:sp>
          <p:sp>
            <p:nvSpPr>
              <p:cNvPr id="33" name="Rounded Rectangular Callout 32"/>
              <p:cNvSpPr/>
              <p:nvPr/>
            </p:nvSpPr>
            <p:spPr>
              <a:xfrm>
                <a:off x="5882907" y="5319334"/>
                <a:ext cx="998544" cy="598484"/>
              </a:xfrm>
              <a:prstGeom prst="wedgeRoundRectCallout">
                <a:avLst>
                  <a:gd name="adj1" fmla="val -1879"/>
                  <a:gd name="adj2" fmla="val -56678"/>
                  <a:gd name="adj3" fmla="val 1666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“It's a good plan that covers a lot of things at </a:t>
                </a:r>
                <a:r>
                  <a:rPr lang="en-US" sz="800" i="1" dirty="0" smtClean="0">
                    <a:solidFill>
                      <a:schemeClr val="tx1"/>
                    </a:solidFill>
                    <a:latin typeface="Avenir Next for Best Buy" panose="020B0503020202020204" pitchFamily="34" charset="0"/>
                  </a:rPr>
                  <a:t>home”</a:t>
                </a:r>
                <a:endParaRPr lang="en-US" sz="800" i="1" dirty="0">
                  <a:solidFill>
                    <a:schemeClr val="tx1"/>
                  </a:solidFill>
                  <a:latin typeface="Avenir Next for Best Buy" panose="020B0503020202020204" pitchFamily="34" charset="0"/>
                </a:endParaRPr>
              </a:p>
            </p:txBody>
          </p:sp>
          <p:sp>
            <p:nvSpPr>
              <p:cNvPr id="34" name="Rounded Rectangular Callout 33"/>
              <p:cNvSpPr/>
              <p:nvPr/>
            </p:nvSpPr>
            <p:spPr>
              <a:xfrm>
                <a:off x="6938095" y="5318690"/>
                <a:ext cx="1566968" cy="638615"/>
              </a:xfrm>
              <a:prstGeom prst="wedgeRoundRectCallout">
                <a:avLst>
                  <a:gd name="adj1" fmla="val -35652"/>
                  <a:gd name="adj2" fmla="val -58439"/>
                  <a:gd name="adj3" fmla="val 1666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“Very helpful. I can receive technical support in my home without taking computer out of my home.”</a:t>
                </a:r>
              </a:p>
            </p:txBody>
          </p:sp>
          <p:sp>
            <p:nvSpPr>
              <p:cNvPr id="35" name="Rounded Rectangular Callout 34"/>
              <p:cNvSpPr/>
              <p:nvPr/>
            </p:nvSpPr>
            <p:spPr>
              <a:xfrm>
                <a:off x="5865418" y="4351999"/>
                <a:ext cx="2712140" cy="859693"/>
              </a:xfrm>
              <a:prstGeom prst="wedgeRoundRectCallout">
                <a:avLst>
                  <a:gd name="adj1" fmla="val -4695"/>
                  <a:gd name="adj2" fmla="val -60652"/>
                  <a:gd name="adj3" fmla="val 1666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latin typeface="Avenir Next for Best Buy" panose="020B0503020202020204" pitchFamily="34" charset="0"/>
                  </a:rPr>
                  <a:t>“Because my experience with the Geek Squad has been a very positive experience.  I had their coverage on just one device but with the new program covering multiple devices in my home it takes the stress of keeping my systems up to date a great relief.”</a:t>
                </a:r>
              </a:p>
            </p:txBody>
          </p:sp>
        </p:grpSp>
        <p:graphicFrame>
          <p:nvGraphicFramePr>
            <p:cNvPr id="46" name="Chart 45"/>
            <p:cNvGraphicFramePr>
              <a:graphicFrameLocks/>
            </p:cNvGraphicFramePr>
            <p:nvPr>
              <p:extLst>
                <p:ext uri="{D42A27DB-BD31-4B8C-83A1-F6EECF244321}">
                  <p14:modId xmlns:p14="http://schemas.microsoft.com/office/powerpoint/2010/main" val="1077500159"/>
                </p:ext>
              </p:extLst>
            </p:nvPr>
          </p:nvGraphicFramePr>
          <p:xfrm>
            <a:off x="734106" y="969767"/>
            <a:ext cx="6567488" cy="2577989"/>
          </p:xfrm>
          <a:graphic>
            <a:graphicData uri="http://schemas.openxmlformats.org/drawingml/2006/chart">
              <c:chart xmlns:c="http://schemas.openxmlformats.org/drawingml/2006/chart" xmlns:r="http://schemas.openxmlformats.org/officeDocument/2006/relationships" r:id="rId2"/>
            </a:graphicData>
          </a:graphic>
        </p:graphicFrame>
        <p:sp>
          <p:nvSpPr>
            <p:cNvPr id="47" name="TextBox 46"/>
            <p:cNvSpPr txBox="1"/>
            <p:nvPr/>
          </p:nvSpPr>
          <p:spPr>
            <a:xfrm>
              <a:off x="7659003" y="1177311"/>
              <a:ext cx="1254265" cy="646331"/>
            </a:xfrm>
            <a:prstGeom prst="rect">
              <a:avLst/>
            </a:prstGeom>
            <a:noFill/>
          </p:spPr>
          <p:txBody>
            <a:bodyPr wrap="square" rtlCol="0">
              <a:spAutoFit/>
            </a:bodyPr>
            <a:lstStyle/>
            <a:p>
              <a:pPr algn="ctr"/>
              <a:r>
                <a:rPr lang="en-US" sz="3600" b="1" dirty="0" smtClean="0">
                  <a:latin typeface="Avenir Next for Best Buy" panose="020B0503020202020204" pitchFamily="34" charset="0"/>
                </a:rPr>
                <a:t>NPS</a:t>
              </a:r>
              <a:endParaRPr lang="en-US" sz="3600" dirty="0">
                <a:latin typeface="Avenir Next for Best Buy" panose="020B0503020202020204" pitchFamily="34" charset="0"/>
              </a:endParaRPr>
            </a:p>
          </p:txBody>
        </p:sp>
        <p:sp>
          <p:nvSpPr>
            <p:cNvPr id="48" name="Rectangle 47"/>
            <p:cNvSpPr/>
            <p:nvPr/>
          </p:nvSpPr>
          <p:spPr>
            <a:xfrm>
              <a:off x="7659004" y="1808650"/>
              <a:ext cx="1254265" cy="907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solidFill>
                  <a:latin typeface="Avenir Next for Best Buy" panose="020B0503020202020204" pitchFamily="34" charset="0"/>
                </a:rPr>
                <a:t>12</a:t>
              </a:r>
              <a:endParaRPr lang="en-US" sz="4800" dirty="0">
                <a:solidFill>
                  <a:schemeClr val="tx1"/>
                </a:solidFill>
                <a:latin typeface="Avenir Next for Best Buy" panose="020B0503020202020204" pitchFamily="34" charset="0"/>
              </a:endParaRPr>
            </a:p>
          </p:txBody>
        </p:sp>
        <p:sp>
          <p:nvSpPr>
            <p:cNvPr id="49" name="TextBox 48"/>
            <p:cNvSpPr txBox="1"/>
            <p:nvPr/>
          </p:nvSpPr>
          <p:spPr>
            <a:xfrm>
              <a:off x="7145268" y="1796244"/>
              <a:ext cx="513736" cy="646331"/>
            </a:xfrm>
            <a:prstGeom prst="rect">
              <a:avLst/>
            </a:prstGeom>
            <a:noFill/>
          </p:spPr>
          <p:txBody>
            <a:bodyPr wrap="square" rtlCol="0">
              <a:spAutoFit/>
            </a:bodyPr>
            <a:lstStyle/>
            <a:p>
              <a:pPr algn="ctr"/>
              <a:r>
                <a:rPr lang="en-US" sz="3600" dirty="0" smtClean="0">
                  <a:latin typeface="Avenir Next for Best Buy" panose="020B0503020202020204" pitchFamily="34" charset="0"/>
                </a:rPr>
                <a:t>=</a:t>
              </a:r>
              <a:endParaRPr lang="en-US" sz="3600" dirty="0">
                <a:latin typeface="Avenir Next for Best Buy" panose="020B0503020202020204" pitchFamily="34" charset="0"/>
              </a:endParaRPr>
            </a:p>
          </p:txBody>
        </p:sp>
        <p:sp>
          <p:nvSpPr>
            <p:cNvPr id="50" name="TextBox 49"/>
            <p:cNvSpPr txBox="1"/>
            <p:nvPr/>
          </p:nvSpPr>
          <p:spPr>
            <a:xfrm>
              <a:off x="1220168" y="1185403"/>
              <a:ext cx="1448474" cy="646331"/>
            </a:xfrm>
            <a:prstGeom prst="rect">
              <a:avLst/>
            </a:prstGeom>
            <a:noFill/>
          </p:spPr>
          <p:txBody>
            <a:bodyPr wrap="square" rtlCol="0">
              <a:spAutoFit/>
            </a:bodyPr>
            <a:lstStyle/>
            <a:p>
              <a:pPr algn="ctr"/>
              <a:r>
                <a:rPr lang="en-US" b="1" dirty="0" smtClean="0">
                  <a:latin typeface="Avenir Next for Best Buy" panose="020B0503020202020204" pitchFamily="34" charset="0"/>
                </a:rPr>
                <a:t>Detractors</a:t>
              </a:r>
            </a:p>
            <a:p>
              <a:pPr algn="ctr"/>
              <a:r>
                <a:rPr lang="en-US" dirty="0" smtClean="0">
                  <a:latin typeface="Avenir Next for Best Buy" panose="020B0503020202020204" pitchFamily="34" charset="0"/>
                </a:rPr>
                <a:t>(0 – 6)</a:t>
              </a:r>
              <a:endParaRPr lang="en-US" dirty="0">
                <a:latin typeface="Avenir Next for Best Buy" panose="020B0503020202020204" pitchFamily="34" charset="0"/>
              </a:endParaRPr>
            </a:p>
          </p:txBody>
        </p:sp>
        <p:sp>
          <p:nvSpPr>
            <p:cNvPr id="51" name="TextBox 50"/>
            <p:cNvSpPr txBox="1"/>
            <p:nvPr/>
          </p:nvSpPr>
          <p:spPr>
            <a:xfrm>
              <a:off x="2998445" y="1185405"/>
              <a:ext cx="1448474" cy="646331"/>
            </a:xfrm>
            <a:prstGeom prst="rect">
              <a:avLst/>
            </a:prstGeom>
            <a:noFill/>
          </p:spPr>
          <p:txBody>
            <a:bodyPr wrap="square" rtlCol="0">
              <a:spAutoFit/>
            </a:bodyPr>
            <a:lstStyle/>
            <a:p>
              <a:pPr algn="ctr"/>
              <a:r>
                <a:rPr lang="en-US" b="1" dirty="0" smtClean="0">
                  <a:latin typeface="Avenir Next for Best Buy" panose="020B0503020202020204" pitchFamily="34" charset="0"/>
                </a:rPr>
                <a:t>Passives</a:t>
              </a:r>
            </a:p>
            <a:p>
              <a:pPr algn="ctr"/>
              <a:r>
                <a:rPr lang="en-US" dirty="0" smtClean="0">
                  <a:latin typeface="Avenir Next for Best Buy" panose="020B0503020202020204" pitchFamily="34" charset="0"/>
                </a:rPr>
                <a:t>(7, 8)</a:t>
              </a:r>
              <a:endParaRPr lang="en-US" dirty="0">
                <a:latin typeface="Avenir Next for Best Buy" panose="020B0503020202020204" pitchFamily="34" charset="0"/>
              </a:endParaRPr>
            </a:p>
          </p:txBody>
        </p:sp>
        <p:sp>
          <p:nvSpPr>
            <p:cNvPr id="52" name="TextBox 51"/>
            <p:cNvSpPr txBox="1"/>
            <p:nvPr/>
          </p:nvSpPr>
          <p:spPr>
            <a:xfrm>
              <a:off x="5230677" y="1185404"/>
              <a:ext cx="1448474" cy="646331"/>
            </a:xfrm>
            <a:prstGeom prst="rect">
              <a:avLst/>
            </a:prstGeom>
            <a:noFill/>
          </p:spPr>
          <p:txBody>
            <a:bodyPr wrap="square" rtlCol="0">
              <a:spAutoFit/>
            </a:bodyPr>
            <a:lstStyle/>
            <a:p>
              <a:pPr algn="ctr"/>
              <a:r>
                <a:rPr lang="en-US" b="1" dirty="0" smtClean="0">
                  <a:latin typeface="Avenir Next for Best Buy" panose="020B0503020202020204" pitchFamily="34" charset="0"/>
                </a:rPr>
                <a:t>Promoters</a:t>
              </a:r>
            </a:p>
            <a:p>
              <a:pPr algn="ctr"/>
              <a:r>
                <a:rPr lang="en-US" dirty="0" smtClean="0">
                  <a:latin typeface="Avenir Next for Best Buy" panose="020B0503020202020204" pitchFamily="34" charset="0"/>
                </a:rPr>
                <a:t>(9, 10)</a:t>
              </a:r>
              <a:endParaRPr lang="en-US" dirty="0">
                <a:latin typeface="Avenir Next for Best Buy" panose="020B0503020202020204" pitchFamily="34" charset="0"/>
              </a:endParaRPr>
            </a:p>
          </p:txBody>
        </p:sp>
        <p:sp>
          <p:nvSpPr>
            <p:cNvPr id="53" name="TextBox 52"/>
            <p:cNvSpPr txBox="1"/>
            <p:nvPr/>
          </p:nvSpPr>
          <p:spPr>
            <a:xfrm>
              <a:off x="0" y="2001580"/>
              <a:ext cx="890432" cy="369332"/>
            </a:xfrm>
            <a:prstGeom prst="rect">
              <a:avLst/>
            </a:prstGeom>
            <a:noFill/>
          </p:spPr>
          <p:txBody>
            <a:bodyPr wrap="square" rtlCol="0">
              <a:spAutoFit/>
            </a:bodyPr>
            <a:lstStyle/>
            <a:p>
              <a:pPr algn="r"/>
              <a:r>
                <a:rPr lang="en-US" b="1" dirty="0" smtClean="0">
                  <a:solidFill>
                    <a:srgbClr val="A7A8AA"/>
                  </a:solidFill>
                  <a:latin typeface="Avenir Next for Best Buy" panose="020B0503020202020204" pitchFamily="34" charset="0"/>
                </a:rPr>
                <a:t>Total</a:t>
              </a:r>
              <a:endParaRPr lang="en-US" b="1" dirty="0">
                <a:solidFill>
                  <a:srgbClr val="A7A8AA"/>
                </a:solidFill>
                <a:latin typeface="Avenir Next for Best Buy" panose="020B0503020202020204" pitchFamily="34" charset="0"/>
              </a:endParaRPr>
            </a:p>
          </p:txBody>
        </p:sp>
      </p:grpSp>
      <p:sp>
        <p:nvSpPr>
          <p:cNvPr id="36" name="Title 1"/>
          <p:cNvSpPr>
            <a:spLocks noGrp="1"/>
          </p:cNvSpPr>
          <p:nvPr>
            <p:ph type="title"/>
          </p:nvPr>
        </p:nvSpPr>
        <p:spPr>
          <a:xfrm>
            <a:off x="1214170" y="2124"/>
            <a:ext cx="7929830" cy="704305"/>
          </a:xfrm>
        </p:spPr>
        <p:txBody>
          <a:bodyPr>
            <a:noAutofit/>
          </a:bodyPr>
          <a:lstStyle/>
          <a:p>
            <a:r>
              <a:rPr lang="en-US" sz="1400" dirty="0" smtClean="0"/>
              <a:t>Promoters</a:t>
            </a:r>
            <a:r>
              <a:rPr lang="en-US" sz="1400" b="0" dirty="0" smtClean="0"/>
              <a:t>, skewed towards Standalone Purchasers, indicate that upon using the plan, they have had positive experiences.  They are happy that it covers everything and help is accessible. </a:t>
            </a:r>
            <a:endParaRPr lang="en-US" sz="1400" b="0" dirty="0"/>
          </a:p>
        </p:txBody>
      </p:sp>
      <p:sp>
        <p:nvSpPr>
          <p:cNvPr id="37" name="Title 1"/>
          <p:cNvSpPr txBox="1">
            <a:spLocks/>
          </p:cNvSpPr>
          <p:nvPr/>
        </p:nvSpPr>
        <p:spPr>
          <a:xfrm>
            <a:off x="-14313" y="37098"/>
            <a:ext cx="1410248" cy="6753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dirty="0" smtClean="0"/>
              <a:t>NPS:</a:t>
            </a:r>
            <a:endParaRPr lang="en-US" b="0" dirty="0"/>
          </a:p>
        </p:txBody>
      </p:sp>
      <p:sp>
        <p:nvSpPr>
          <p:cNvPr id="38" name="Title 1"/>
          <p:cNvSpPr txBox="1">
            <a:spLocks/>
          </p:cNvSpPr>
          <p:nvPr/>
        </p:nvSpPr>
        <p:spPr>
          <a:xfrm>
            <a:off x="54590" y="547045"/>
            <a:ext cx="9048466" cy="678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sz="1400" dirty="0" smtClean="0"/>
              <a:t>Detractor and Passives </a:t>
            </a:r>
            <a:r>
              <a:rPr lang="en-US" sz="1400" b="0" dirty="0" smtClean="0"/>
              <a:t>are skewed towards those who Purchased With Product.  Detractors find the plan unnecessary, expect more value, and may have been slightly over-sold whereas Passives indicate they have yet to use it, having purchased it as a safeguard.</a:t>
            </a:r>
            <a:endParaRPr lang="en-US" sz="1400" b="0" dirty="0"/>
          </a:p>
        </p:txBody>
      </p:sp>
    </p:spTree>
    <p:extLst>
      <p:ext uri="{BB962C8B-B14F-4D97-AF65-F5344CB8AC3E}">
        <p14:creationId xmlns:p14="http://schemas.microsoft.com/office/powerpoint/2010/main" val="823351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26" y="664184"/>
            <a:ext cx="8924057" cy="748123"/>
          </a:xfrm>
        </p:spPr>
        <p:txBody>
          <a:bodyPr>
            <a:noAutofit/>
          </a:bodyPr>
          <a:lstStyle/>
          <a:p>
            <a:r>
              <a:rPr lang="en-US" sz="1600" b="0" dirty="0" smtClean="0"/>
              <a:t>Top 3 Purchase</a:t>
            </a:r>
            <a:r>
              <a:rPr lang="en-US" sz="1600" dirty="0" smtClean="0"/>
              <a:t> </a:t>
            </a:r>
            <a:r>
              <a:rPr lang="en-US" sz="1600" b="0" dirty="0" smtClean="0"/>
              <a:t>Drivers include Recommendation coming from a person of knowledge (Best Buy Employee / Geek Squad Agent), Having an immediate need, and Getting peace of </a:t>
            </a:r>
            <a:r>
              <a:rPr lang="en-US" sz="1600" b="0" dirty="0"/>
              <a:t>m</a:t>
            </a:r>
            <a:r>
              <a:rPr lang="en-US" sz="1600" b="0" dirty="0" smtClean="0"/>
              <a:t>ind. </a:t>
            </a:r>
            <a:endParaRPr lang="en-US" sz="1600"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8</a:t>
            </a:fld>
            <a:endParaRPr lang="en-US" dirty="0"/>
          </a:p>
        </p:txBody>
      </p:sp>
      <p:sp>
        <p:nvSpPr>
          <p:cNvPr id="6" name="TextBox 5"/>
          <p:cNvSpPr txBox="1"/>
          <p:nvPr/>
        </p:nvSpPr>
        <p:spPr>
          <a:xfrm>
            <a:off x="628650" y="6092455"/>
            <a:ext cx="7886700" cy="338554"/>
          </a:xfrm>
          <a:prstGeom prst="rect">
            <a:avLst/>
          </a:prstGeom>
          <a:noFill/>
        </p:spPr>
        <p:txBody>
          <a:bodyPr wrap="square" rtlCol="0">
            <a:spAutoFit/>
          </a:bodyPr>
          <a:lstStyle/>
          <a:p>
            <a:r>
              <a:rPr lang="en-US" sz="800" dirty="0" smtClean="0">
                <a:solidFill>
                  <a:schemeClr val="bg2"/>
                </a:solidFill>
              </a:rPr>
              <a:t>Q3. Which of the following reasons describe why you decided to purchase?</a:t>
            </a:r>
          </a:p>
          <a:p>
            <a:r>
              <a:rPr lang="en-US" sz="800" dirty="0" smtClean="0">
                <a:solidFill>
                  <a:schemeClr val="bg2"/>
                </a:solidFill>
              </a:rPr>
              <a:t>Base: All respondents (n=150)</a:t>
            </a:r>
            <a:endParaRPr lang="en-US" sz="800" dirty="0">
              <a:solidFill>
                <a:schemeClr val="bg2"/>
              </a:solidFill>
            </a:endParaRPr>
          </a:p>
        </p:txBody>
      </p:sp>
      <p:grpSp>
        <p:nvGrpSpPr>
          <p:cNvPr id="3" name="Group 2"/>
          <p:cNvGrpSpPr/>
          <p:nvPr/>
        </p:nvGrpSpPr>
        <p:grpSpPr>
          <a:xfrm>
            <a:off x="21748" y="1801163"/>
            <a:ext cx="9033240" cy="3924300"/>
            <a:chOff x="21748" y="1801163"/>
            <a:chExt cx="9033240" cy="3924300"/>
          </a:xfrm>
        </p:grpSpPr>
        <p:graphicFrame>
          <p:nvGraphicFramePr>
            <p:cNvPr id="7" name="Chart 6"/>
            <p:cNvGraphicFramePr>
              <a:graphicFrameLocks/>
            </p:cNvGraphicFramePr>
            <p:nvPr>
              <p:extLst>
                <p:ext uri="{D42A27DB-BD31-4B8C-83A1-F6EECF244321}">
                  <p14:modId xmlns:p14="http://schemas.microsoft.com/office/powerpoint/2010/main" val="262628831"/>
                </p:ext>
              </p:extLst>
            </p:nvPr>
          </p:nvGraphicFramePr>
          <p:xfrm>
            <a:off x="21748" y="1801163"/>
            <a:ext cx="7617134" cy="39243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ular Callout 7"/>
            <p:cNvSpPr/>
            <p:nvPr/>
          </p:nvSpPr>
          <p:spPr>
            <a:xfrm>
              <a:off x="6499422" y="3001568"/>
              <a:ext cx="1730180" cy="231341"/>
            </a:xfrm>
            <a:prstGeom prst="wedgeRectCallout">
              <a:avLst>
                <a:gd name="adj1" fmla="val -56734"/>
                <a:gd name="adj2" fmla="val -2198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Females (53%)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Males (32%)</a:t>
              </a:r>
              <a:endParaRPr lang="en-US" sz="900" dirty="0">
                <a:solidFill>
                  <a:srgbClr val="E37222"/>
                </a:solidFill>
                <a:latin typeface="Avenir Next for Best Buy" panose="020B0503020202020204" pitchFamily="34" charset="0"/>
              </a:endParaRPr>
            </a:p>
          </p:txBody>
        </p:sp>
        <p:sp>
          <p:nvSpPr>
            <p:cNvPr id="9" name="Rectangular Callout 8"/>
            <p:cNvSpPr/>
            <p:nvPr/>
          </p:nvSpPr>
          <p:spPr>
            <a:xfrm>
              <a:off x="6073091" y="3798806"/>
              <a:ext cx="2551990" cy="236873"/>
            </a:xfrm>
            <a:prstGeom prst="wedgeRectCallout">
              <a:avLst>
                <a:gd name="adj1" fmla="val -53489"/>
                <a:gd name="adj2" fmla="val -6217"/>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Aged 65+ (55%)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Aged 64 and under (29%)</a:t>
              </a:r>
            </a:p>
          </p:txBody>
        </p:sp>
        <p:sp>
          <p:nvSpPr>
            <p:cNvPr id="11" name="Rectangular Callout 10"/>
            <p:cNvSpPr/>
            <p:nvPr/>
          </p:nvSpPr>
          <p:spPr>
            <a:xfrm>
              <a:off x="7065107" y="2532037"/>
              <a:ext cx="1786823" cy="314790"/>
            </a:xfrm>
            <a:prstGeom prst="wedgeRectCallout">
              <a:avLst>
                <a:gd name="adj1" fmla="val -56734"/>
                <a:gd name="adj2" fmla="val -2198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Standalone Purchase (64%)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Purchase With Product (45%)</a:t>
              </a:r>
              <a:endParaRPr lang="en-US" sz="900" dirty="0">
                <a:solidFill>
                  <a:srgbClr val="E37222"/>
                </a:solidFill>
                <a:latin typeface="Avenir Next for Best Buy" panose="020B0503020202020204" pitchFamily="34" charset="0"/>
              </a:endParaRPr>
            </a:p>
          </p:txBody>
        </p:sp>
        <p:sp>
          <p:nvSpPr>
            <p:cNvPr id="13" name="Rectangular Callout 12"/>
            <p:cNvSpPr/>
            <p:nvPr/>
          </p:nvSpPr>
          <p:spPr>
            <a:xfrm>
              <a:off x="6073091" y="4126710"/>
              <a:ext cx="1786823" cy="314790"/>
            </a:xfrm>
            <a:prstGeom prst="wedgeRectCallout">
              <a:avLst>
                <a:gd name="adj1" fmla="val -53564"/>
                <a:gd name="adj2" fmla="val -42545"/>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Standalone Purchase (45%)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Purchase With Product (29%)</a:t>
              </a:r>
              <a:endParaRPr lang="en-US" sz="900" dirty="0">
                <a:solidFill>
                  <a:srgbClr val="E37222"/>
                </a:solidFill>
                <a:latin typeface="Avenir Next for Best Buy" panose="020B0503020202020204" pitchFamily="34" charset="0"/>
              </a:endParaRPr>
            </a:p>
          </p:txBody>
        </p:sp>
        <p:sp>
          <p:nvSpPr>
            <p:cNvPr id="14" name="Rectangular Callout 13"/>
            <p:cNvSpPr/>
            <p:nvPr/>
          </p:nvSpPr>
          <p:spPr>
            <a:xfrm>
              <a:off x="7219613" y="1929181"/>
              <a:ext cx="1835375" cy="314790"/>
            </a:xfrm>
            <a:prstGeom prst="wedgeRectCallout">
              <a:avLst>
                <a:gd name="adj1" fmla="val -55375"/>
                <a:gd name="adj2" fmla="val -1415"/>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37222"/>
                  </a:solidFill>
                  <a:latin typeface="Avenir Next for Best Buy" panose="020B0503020202020204" pitchFamily="34" charset="0"/>
                </a:rPr>
                <a:t>Purchase With Product </a:t>
              </a:r>
              <a:r>
                <a:rPr lang="en-US" sz="900" dirty="0" smtClean="0">
                  <a:solidFill>
                    <a:srgbClr val="E37222"/>
                  </a:solidFill>
                  <a:latin typeface="Avenir Next for Best Buy" panose="020B0503020202020204" pitchFamily="34" charset="0"/>
                </a:rPr>
                <a:t>(65%) </a:t>
              </a:r>
              <a:r>
                <a:rPr lang="en-US" sz="90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Standalone </a:t>
              </a:r>
              <a:r>
                <a:rPr lang="en-US" sz="900" dirty="0">
                  <a:solidFill>
                    <a:srgbClr val="E37222"/>
                  </a:solidFill>
                  <a:latin typeface="Avenir Next for Best Buy" panose="020B0503020202020204" pitchFamily="34" charset="0"/>
                </a:rPr>
                <a:t>Purchase </a:t>
              </a:r>
              <a:r>
                <a:rPr lang="en-US" sz="900" dirty="0" smtClean="0">
                  <a:solidFill>
                    <a:srgbClr val="E37222"/>
                  </a:solidFill>
                  <a:latin typeface="Avenir Next for Best Buy" panose="020B0503020202020204" pitchFamily="34" charset="0"/>
                </a:rPr>
                <a:t>(48%) </a:t>
              </a:r>
              <a:endParaRPr lang="en-US" sz="900" dirty="0">
                <a:solidFill>
                  <a:srgbClr val="E37222"/>
                </a:solidFill>
                <a:latin typeface="Avenir Next for Best Buy" panose="020B0503020202020204" pitchFamily="34" charset="0"/>
              </a:endParaRPr>
            </a:p>
          </p:txBody>
        </p:sp>
        <p:sp>
          <p:nvSpPr>
            <p:cNvPr id="16" name="Rectangular Callout 15"/>
            <p:cNvSpPr/>
            <p:nvPr/>
          </p:nvSpPr>
          <p:spPr>
            <a:xfrm>
              <a:off x="4491248" y="4809771"/>
              <a:ext cx="1786823" cy="314790"/>
            </a:xfrm>
            <a:prstGeom prst="wedgeRectCallout">
              <a:avLst>
                <a:gd name="adj1" fmla="val -56734"/>
                <a:gd name="adj2" fmla="val -21980"/>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E37222"/>
                  </a:solidFill>
                  <a:latin typeface="Avenir Next for Best Buy" panose="020B0503020202020204" pitchFamily="34" charset="0"/>
                </a:rPr>
                <a:t>Standalone Purchase (13%) </a:t>
              </a:r>
              <a:r>
                <a:rPr lang="en-US" sz="1050" b="1" dirty="0" smtClean="0">
                  <a:solidFill>
                    <a:srgbClr val="E37222"/>
                  </a:solidFill>
                  <a:latin typeface="Avenir Next for Best Buy" panose="020B0503020202020204" pitchFamily="34" charset="0"/>
                </a:rPr>
                <a:t>&gt; </a:t>
              </a:r>
              <a:r>
                <a:rPr lang="en-US" sz="900" dirty="0" smtClean="0">
                  <a:solidFill>
                    <a:srgbClr val="E37222"/>
                  </a:solidFill>
                  <a:latin typeface="Avenir Next for Best Buy" panose="020B0503020202020204" pitchFamily="34" charset="0"/>
                </a:rPr>
                <a:t>Purchase With Product (3%)</a:t>
              </a:r>
              <a:endParaRPr lang="en-US" sz="900" dirty="0">
                <a:solidFill>
                  <a:srgbClr val="E37222"/>
                </a:solidFill>
                <a:latin typeface="Avenir Next for Best Buy" panose="020B0503020202020204" pitchFamily="34" charset="0"/>
              </a:endParaRPr>
            </a:p>
          </p:txBody>
        </p:sp>
      </p:grpSp>
      <p:sp>
        <p:nvSpPr>
          <p:cNvPr id="15" name="Title 1"/>
          <p:cNvSpPr txBox="1">
            <a:spLocks/>
          </p:cNvSpPr>
          <p:nvPr/>
        </p:nvSpPr>
        <p:spPr>
          <a:xfrm>
            <a:off x="89987" y="105339"/>
            <a:ext cx="5846789" cy="7975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b="0" dirty="0" smtClean="0"/>
              <a:t>PURCHASE</a:t>
            </a:r>
            <a:r>
              <a:rPr lang="en-US" dirty="0" smtClean="0"/>
              <a:t> DRIVERS:</a:t>
            </a:r>
            <a:endParaRPr lang="en-US" b="0" dirty="0"/>
          </a:p>
        </p:txBody>
      </p:sp>
    </p:spTree>
    <p:extLst>
      <p:ext uri="{BB962C8B-B14F-4D97-AF65-F5344CB8AC3E}">
        <p14:creationId xmlns:p14="http://schemas.microsoft.com/office/powerpoint/2010/main" val="2241120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69" y="130458"/>
            <a:ext cx="7886700" cy="663701"/>
          </a:xfrm>
        </p:spPr>
        <p:txBody>
          <a:bodyPr>
            <a:normAutofit/>
          </a:bodyPr>
          <a:lstStyle/>
          <a:p>
            <a:r>
              <a:rPr lang="en-US" b="0" dirty="0" smtClean="0">
                <a:solidFill>
                  <a:prstClr val="black"/>
                </a:solidFill>
              </a:rPr>
              <a:t>MOST VALUABLE </a:t>
            </a:r>
            <a:r>
              <a:rPr lang="en-US" dirty="0" smtClean="0">
                <a:solidFill>
                  <a:prstClr val="black"/>
                </a:solidFill>
              </a:rPr>
              <a:t>BENEFITS:</a:t>
            </a:r>
            <a:endParaRPr lang="en-US" sz="1600" dirty="0"/>
          </a:p>
        </p:txBody>
      </p:sp>
      <p:sp>
        <p:nvSpPr>
          <p:cNvPr id="4" name="Footer Placeholder 3"/>
          <p:cNvSpPr>
            <a:spLocks noGrp="1"/>
          </p:cNvSpPr>
          <p:nvPr>
            <p:ph type="ftr" sz="quarter" idx="3"/>
          </p:nvPr>
        </p:nvSpPr>
        <p:spPr/>
        <p:txBody>
          <a:bodyPr/>
          <a:lstStyle/>
          <a:p>
            <a:pPr algn="l"/>
            <a:r>
              <a:rPr lang="en-US" smtClean="0"/>
              <a:t>Prepared by the Consumer Insights Team. Confidential – Best Buy internal use only.  Do not copy, publish, or distribute.</a:t>
            </a:r>
            <a:endParaRPr lang="en-US" dirty="0"/>
          </a:p>
        </p:txBody>
      </p:sp>
      <p:sp>
        <p:nvSpPr>
          <p:cNvPr id="5" name="Slide Number Placeholder 4"/>
          <p:cNvSpPr>
            <a:spLocks noGrp="1"/>
          </p:cNvSpPr>
          <p:nvPr>
            <p:ph type="sldNum" sz="quarter" idx="4"/>
          </p:nvPr>
        </p:nvSpPr>
        <p:spPr/>
        <p:txBody>
          <a:bodyPr/>
          <a:lstStyle/>
          <a:p>
            <a:endParaRPr lang="en-US" smtClean="0"/>
          </a:p>
          <a:p>
            <a:r>
              <a:rPr lang="en-US" smtClean="0"/>
              <a:t>PAGE </a:t>
            </a:r>
            <a:fld id="{7A69D58D-3B49-485D-8D3C-7E33DFA96681}" type="slidenum">
              <a:rPr lang="en-US" smtClean="0"/>
              <a:pPr/>
              <a:t>9</a:t>
            </a:fld>
            <a:endParaRPr lang="en-US" dirty="0"/>
          </a:p>
        </p:txBody>
      </p:sp>
      <p:sp>
        <p:nvSpPr>
          <p:cNvPr id="6" name="TextBox 5"/>
          <p:cNvSpPr txBox="1"/>
          <p:nvPr/>
        </p:nvSpPr>
        <p:spPr>
          <a:xfrm>
            <a:off x="469338" y="6092455"/>
            <a:ext cx="8367164" cy="338554"/>
          </a:xfrm>
          <a:prstGeom prst="rect">
            <a:avLst/>
          </a:prstGeom>
          <a:noFill/>
        </p:spPr>
        <p:txBody>
          <a:bodyPr wrap="square" rtlCol="0">
            <a:spAutoFit/>
          </a:bodyPr>
          <a:lstStyle/>
          <a:p>
            <a:r>
              <a:rPr lang="en-US" sz="800" dirty="0" smtClean="0">
                <a:solidFill>
                  <a:schemeClr val="bg2"/>
                </a:solidFill>
              </a:rPr>
              <a:t>Q5. </a:t>
            </a:r>
            <a:r>
              <a:rPr lang="en-US" sz="800" dirty="0">
                <a:solidFill>
                  <a:schemeClr val="bg2"/>
                </a:solidFill>
              </a:rPr>
              <a:t>Of all these benefits, which four are the most valuable to you?  Please select which benefit is most, 2nd most, 3rd most, and 4th most valuable to you by placing them in the correct bucket</a:t>
            </a:r>
            <a:r>
              <a:rPr lang="en-US" sz="800" dirty="0" smtClean="0">
                <a:solidFill>
                  <a:schemeClr val="bg2"/>
                </a:solidFill>
              </a:rPr>
              <a:t>. </a:t>
            </a:r>
          </a:p>
          <a:p>
            <a:r>
              <a:rPr lang="en-US" sz="800" dirty="0" smtClean="0">
                <a:solidFill>
                  <a:schemeClr val="bg2"/>
                </a:solidFill>
              </a:rPr>
              <a:t>Base: All respondents (n=150)</a:t>
            </a:r>
            <a:endParaRPr lang="en-US" sz="800" dirty="0">
              <a:solidFill>
                <a:schemeClr val="bg2"/>
              </a:solidFill>
            </a:endParaRPr>
          </a:p>
        </p:txBody>
      </p:sp>
      <p:grpSp>
        <p:nvGrpSpPr>
          <p:cNvPr id="10" name="Group 9"/>
          <p:cNvGrpSpPr/>
          <p:nvPr/>
        </p:nvGrpSpPr>
        <p:grpSpPr>
          <a:xfrm>
            <a:off x="171769" y="1197192"/>
            <a:ext cx="8981849" cy="5465833"/>
            <a:chOff x="171769" y="1197192"/>
            <a:chExt cx="8981849" cy="5465833"/>
          </a:xfrm>
        </p:grpSpPr>
        <p:graphicFrame>
          <p:nvGraphicFramePr>
            <p:cNvPr id="13" name="Chart 12"/>
            <p:cNvGraphicFramePr/>
            <p:nvPr>
              <p:extLst>
                <p:ext uri="{D42A27DB-BD31-4B8C-83A1-F6EECF244321}">
                  <p14:modId xmlns:p14="http://schemas.microsoft.com/office/powerpoint/2010/main" val="2655569023"/>
                </p:ext>
              </p:extLst>
            </p:nvPr>
          </p:nvGraphicFramePr>
          <p:xfrm>
            <a:off x="3651480" y="1197192"/>
            <a:ext cx="1728998" cy="5465833"/>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p:cNvGrpSpPr/>
            <p:nvPr/>
          </p:nvGrpSpPr>
          <p:grpSpPr>
            <a:xfrm>
              <a:off x="171769" y="1197192"/>
              <a:ext cx="8981849" cy="4973561"/>
              <a:chOff x="171769" y="1142600"/>
              <a:chExt cx="8981849" cy="4973561"/>
            </a:xfrm>
          </p:grpSpPr>
          <p:sp>
            <p:nvSpPr>
              <p:cNvPr id="7" name="TextBox 6"/>
              <p:cNvSpPr txBox="1"/>
              <p:nvPr/>
            </p:nvSpPr>
            <p:spPr>
              <a:xfrm>
                <a:off x="7625251" y="1367807"/>
                <a:ext cx="1528367" cy="246221"/>
              </a:xfrm>
              <a:prstGeom prst="rect">
                <a:avLst/>
              </a:prstGeom>
              <a:noFill/>
            </p:spPr>
            <p:txBody>
              <a:bodyPr wrap="square" rtlCol="0">
                <a:spAutoFit/>
              </a:bodyPr>
              <a:lstStyle/>
              <a:p>
                <a:pPr algn="ctr"/>
                <a:r>
                  <a:rPr lang="en-US" sz="1000" b="1" dirty="0" smtClean="0">
                    <a:solidFill>
                      <a:schemeClr val="tx1">
                        <a:lumMod val="85000"/>
                        <a:lumOff val="15000"/>
                      </a:schemeClr>
                    </a:solidFill>
                    <a:latin typeface="Avenir Next for Best Buy" panose="020B0503020202020204" pitchFamily="34" charset="0"/>
                  </a:rPr>
                  <a:t>Most Valuable</a:t>
                </a:r>
                <a:endParaRPr lang="en-US" sz="1000" b="1" dirty="0">
                  <a:solidFill>
                    <a:schemeClr val="tx1">
                      <a:lumMod val="85000"/>
                      <a:lumOff val="15000"/>
                    </a:schemeClr>
                  </a:solidFill>
                  <a:latin typeface="Avenir Next for Best Buy" panose="020B0503020202020204" pitchFamily="34" charset="0"/>
                </a:endParaRPr>
              </a:p>
            </p:txBody>
          </p:sp>
          <p:sp>
            <p:nvSpPr>
              <p:cNvPr id="8" name="Down Arrow 7"/>
              <p:cNvSpPr/>
              <p:nvPr/>
            </p:nvSpPr>
            <p:spPr>
              <a:xfrm flipV="1">
                <a:off x="8221568" y="1614027"/>
                <a:ext cx="370703" cy="4260189"/>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60250" y="5869940"/>
                <a:ext cx="1293340" cy="246221"/>
              </a:xfrm>
              <a:prstGeom prst="rect">
                <a:avLst/>
              </a:prstGeom>
              <a:noFill/>
            </p:spPr>
            <p:txBody>
              <a:bodyPr wrap="square" rtlCol="0">
                <a:spAutoFit/>
              </a:bodyPr>
              <a:lstStyle/>
              <a:p>
                <a:pPr algn="ctr"/>
                <a:r>
                  <a:rPr lang="en-US" sz="1000" b="1" dirty="0" smtClean="0">
                    <a:solidFill>
                      <a:schemeClr val="tx1">
                        <a:lumMod val="85000"/>
                        <a:lumOff val="15000"/>
                      </a:schemeClr>
                    </a:solidFill>
                    <a:latin typeface="Avenir Next for Best Buy" panose="020B0503020202020204" pitchFamily="34" charset="0"/>
                  </a:rPr>
                  <a:t>Least Valuable</a:t>
                </a:r>
                <a:endParaRPr lang="en-US" sz="1000" b="1" dirty="0">
                  <a:solidFill>
                    <a:schemeClr val="tx1">
                      <a:lumMod val="85000"/>
                      <a:lumOff val="15000"/>
                    </a:schemeClr>
                  </a:solidFill>
                  <a:latin typeface="Avenir Next for Best Buy" panose="020B0503020202020204" pitchFamily="34" charset="0"/>
                </a:endParaRPr>
              </a:p>
            </p:txBody>
          </p:sp>
          <p:sp>
            <p:nvSpPr>
              <p:cNvPr id="19" name="TextBox 18"/>
              <p:cNvSpPr txBox="1"/>
              <p:nvPr/>
            </p:nvSpPr>
            <p:spPr>
              <a:xfrm>
                <a:off x="967027" y="1142600"/>
                <a:ext cx="7035863" cy="338554"/>
              </a:xfrm>
              <a:prstGeom prst="rect">
                <a:avLst/>
              </a:prstGeom>
              <a:noFill/>
            </p:spPr>
            <p:txBody>
              <a:bodyPr wrap="square" rtlCol="0">
                <a:spAutoFit/>
              </a:bodyPr>
              <a:lstStyle/>
              <a:p>
                <a:pPr algn="ctr"/>
                <a:r>
                  <a:rPr lang="en-US" sz="1600" b="1" u="sng" dirty="0" smtClean="0">
                    <a:latin typeface="Avenir Next for Best Buy" panose="020B0503020202020204" pitchFamily="34" charset="0"/>
                  </a:rPr>
                  <a:t>Valuable Benefits – Displayed as Average Weighted Values</a:t>
                </a:r>
              </a:p>
            </p:txBody>
          </p:sp>
          <p:sp>
            <p:nvSpPr>
              <p:cNvPr id="17" name="TextBox 16"/>
              <p:cNvSpPr txBox="1"/>
              <p:nvPr/>
            </p:nvSpPr>
            <p:spPr>
              <a:xfrm>
                <a:off x="2751349" y="1528917"/>
                <a:ext cx="1744596" cy="246221"/>
              </a:xfrm>
              <a:prstGeom prst="rect">
                <a:avLst/>
              </a:prstGeom>
              <a:solidFill>
                <a:srgbClr val="A7A8AA">
                  <a:alpha val="20000"/>
                </a:srgbClr>
              </a:solidFill>
            </p:spPr>
            <p:txBody>
              <a:bodyPr wrap="square" rtlCol="0">
                <a:spAutoFit/>
              </a:bodyPr>
              <a:lstStyle/>
              <a:p>
                <a:pPr algn="r"/>
                <a:r>
                  <a:rPr lang="en-US" sz="1000" b="1" dirty="0" smtClean="0">
                    <a:latin typeface="Avenir Next for Best Buy" panose="020B0503020202020204" pitchFamily="34" charset="0"/>
                  </a:rPr>
                  <a:t>In-Store / Online Support</a:t>
                </a:r>
              </a:p>
            </p:txBody>
          </p:sp>
          <p:sp>
            <p:nvSpPr>
              <p:cNvPr id="20" name="TextBox 19"/>
              <p:cNvSpPr txBox="1"/>
              <p:nvPr/>
            </p:nvSpPr>
            <p:spPr>
              <a:xfrm>
                <a:off x="4498918" y="1827329"/>
                <a:ext cx="1666959" cy="246221"/>
              </a:xfrm>
              <a:prstGeom prst="rect">
                <a:avLst/>
              </a:prstGeom>
              <a:solidFill>
                <a:srgbClr val="A7A8AA">
                  <a:alpha val="20000"/>
                </a:srgbClr>
              </a:solidFill>
            </p:spPr>
            <p:txBody>
              <a:bodyPr wrap="square" rtlCol="0">
                <a:spAutoFit/>
              </a:bodyPr>
              <a:lstStyle/>
              <a:p>
                <a:r>
                  <a:rPr lang="en-US" sz="1000" b="1" dirty="0" smtClean="0">
                    <a:latin typeface="Avenir Next for Best Buy" panose="020B0503020202020204" pitchFamily="34" charset="0"/>
                  </a:rPr>
                  <a:t>Whole Home Coverage</a:t>
                </a:r>
              </a:p>
            </p:txBody>
          </p:sp>
          <p:sp>
            <p:nvSpPr>
              <p:cNvPr id="21" name="TextBox 20"/>
              <p:cNvSpPr txBox="1"/>
              <p:nvPr/>
            </p:nvSpPr>
            <p:spPr>
              <a:xfrm>
                <a:off x="2195371" y="1993123"/>
                <a:ext cx="2322414" cy="246221"/>
              </a:xfrm>
              <a:prstGeom prst="rect">
                <a:avLst/>
              </a:prstGeom>
              <a:solidFill>
                <a:srgbClr val="A7A8AA">
                  <a:alpha val="20000"/>
                </a:srgbClr>
              </a:solidFill>
            </p:spPr>
            <p:txBody>
              <a:bodyPr wrap="square" rtlCol="0">
                <a:spAutoFit/>
              </a:bodyPr>
              <a:lstStyle/>
              <a:p>
                <a:pPr algn="r"/>
                <a:r>
                  <a:rPr lang="en-US" sz="1000" b="1" dirty="0" smtClean="0">
                    <a:latin typeface="Avenir Next for Best Buy" panose="020B0503020202020204" pitchFamily="34" charset="0"/>
                  </a:rPr>
                  <a:t>Internet Security / Virus Protection</a:t>
                </a:r>
              </a:p>
            </p:txBody>
          </p:sp>
          <p:sp>
            <p:nvSpPr>
              <p:cNvPr id="22" name="TextBox 21"/>
              <p:cNvSpPr txBox="1"/>
              <p:nvPr/>
            </p:nvSpPr>
            <p:spPr>
              <a:xfrm>
                <a:off x="4517785" y="2540918"/>
                <a:ext cx="2144389" cy="246221"/>
              </a:xfrm>
              <a:prstGeom prst="rect">
                <a:avLst/>
              </a:prstGeom>
              <a:solidFill>
                <a:srgbClr val="A7A8AA">
                  <a:alpha val="20000"/>
                </a:srgbClr>
              </a:solidFill>
            </p:spPr>
            <p:txBody>
              <a:bodyPr wrap="square" rtlCol="0">
                <a:spAutoFit/>
              </a:bodyPr>
              <a:lstStyle/>
              <a:p>
                <a:r>
                  <a:rPr lang="en-US" sz="1000" b="1" dirty="0" smtClean="0">
                    <a:latin typeface="Avenir Next for Best Buy" panose="020B0503020202020204" pitchFamily="34" charset="0"/>
                  </a:rPr>
                  <a:t>In-Home Installation &amp; Support</a:t>
                </a:r>
              </a:p>
            </p:txBody>
          </p:sp>
          <p:sp>
            <p:nvSpPr>
              <p:cNvPr id="23" name="TextBox 22"/>
              <p:cNvSpPr txBox="1"/>
              <p:nvPr/>
            </p:nvSpPr>
            <p:spPr>
              <a:xfrm>
                <a:off x="2754819" y="4692078"/>
                <a:ext cx="1741127" cy="246221"/>
              </a:xfrm>
              <a:prstGeom prst="rect">
                <a:avLst/>
              </a:prstGeom>
              <a:solidFill>
                <a:srgbClr val="A7A8AA">
                  <a:alpha val="20000"/>
                </a:srgbClr>
              </a:solidFill>
            </p:spPr>
            <p:txBody>
              <a:bodyPr wrap="square" rtlCol="0">
                <a:spAutoFit/>
              </a:bodyPr>
              <a:lstStyle/>
              <a:p>
                <a:pPr algn="r"/>
                <a:r>
                  <a:rPr lang="en-US" sz="1000" b="1" dirty="0" smtClean="0">
                    <a:latin typeface="Avenir Next for Best Buy" panose="020B0503020202020204" pitchFamily="34" charset="0"/>
                  </a:rPr>
                  <a:t>Digital HD Movie </a:t>
                </a:r>
                <a:r>
                  <a:rPr lang="en-US" sz="1000" b="1" dirty="0">
                    <a:latin typeface="Avenir Next for Best Buy" panose="020B0503020202020204" pitchFamily="34" charset="0"/>
                  </a:rPr>
                  <a:t>R</a:t>
                </a:r>
                <a:r>
                  <a:rPr lang="en-US" sz="1000" b="1" dirty="0" smtClean="0">
                    <a:latin typeface="Avenir Next for Best Buy" panose="020B0503020202020204" pitchFamily="34" charset="0"/>
                  </a:rPr>
                  <a:t>ental</a:t>
                </a:r>
              </a:p>
            </p:txBody>
          </p:sp>
          <p:sp>
            <p:nvSpPr>
              <p:cNvPr id="24" name="TextBox 23"/>
              <p:cNvSpPr txBox="1"/>
              <p:nvPr/>
            </p:nvSpPr>
            <p:spPr>
              <a:xfrm>
                <a:off x="577390" y="4973711"/>
                <a:ext cx="3918555" cy="246221"/>
              </a:xfrm>
              <a:prstGeom prst="rect">
                <a:avLst/>
              </a:prstGeom>
              <a:solidFill>
                <a:srgbClr val="A7A8AA">
                  <a:alpha val="20000"/>
                </a:srgbClr>
              </a:solidFill>
            </p:spPr>
            <p:txBody>
              <a:bodyPr wrap="square" rtlCol="0">
                <a:spAutoFit/>
              </a:bodyPr>
              <a:lstStyle/>
              <a:p>
                <a:pPr algn="r"/>
                <a:r>
                  <a:rPr lang="en-US" sz="1000" b="1" dirty="0" smtClean="0">
                    <a:latin typeface="Avenir Next for Best Buy" panose="020B0503020202020204" pitchFamily="34" charset="0"/>
                  </a:rPr>
                  <a:t>Data Recovery Discount for Lost Files </a:t>
                </a:r>
                <a:r>
                  <a:rPr lang="en-US" sz="1000" b="1" dirty="0">
                    <a:latin typeface="Avenir Next for Best Buy" panose="020B0503020202020204" pitchFamily="34" charset="0"/>
                  </a:rPr>
                  <a:t>/ </a:t>
                </a:r>
                <a:r>
                  <a:rPr lang="en-US" sz="1000" b="1" dirty="0" smtClean="0">
                    <a:latin typeface="Avenir Next for Best Buy" panose="020B0503020202020204" pitchFamily="34" charset="0"/>
                  </a:rPr>
                  <a:t>Hard Drive Failures</a:t>
                </a:r>
              </a:p>
            </p:txBody>
          </p:sp>
          <p:sp>
            <p:nvSpPr>
              <p:cNvPr id="25" name="TextBox 24"/>
              <p:cNvSpPr txBox="1"/>
              <p:nvPr/>
            </p:nvSpPr>
            <p:spPr>
              <a:xfrm>
                <a:off x="4503628" y="4866846"/>
                <a:ext cx="3054325" cy="246221"/>
              </a:xfrm>
              <a:prstGeom prst="rect">
                <a:avLst/>
              </a:prstGeom>
              <a:solidFill>
                <a:srgbClr val="A7A8AA">
                  <a:alpha val="20000"/>
                </a:srgbClr>
              </a:solidFill>
            </p:spPr>
            <p:txBody>
              <a:bodyPr wrap="square" rtlCol="0">
                <a:spAutoFit/>
              </a:bodyPr>
              <a:lstStyle/>
              <a:p>
                <a:r>
                  <a:rPr lang="en-US" sz="1000" b="1" dirty="0" smtClean="0">
                    <a:latin typeface="Avenir Next for Best Buy" panose="020B0503020202020204" pitchFamily="34" charset="0"/>
                  </a:rPr>
                  <a:t>Geek Squad Protection Plan Special Pricing</a:t>
                </a:r>
              </a:p>
            </p:txBody>
          </p:sp>
          <p:sp>
            <p:nvSpPr>
              <p:cNvPr id="26" name="TextBox 25"/>
              <p:cNvSpPr txBox="1"/>
              <p:nvPr/>
            </p:nvSpPr>
            <p:spPr>
              <a:xfrm>
                <a:off x="4509234" y="5151785"/>
                <a:ext cx="3348132" cy="246221"/>
              </a:xfrm>
              <a:prstGeom prst="rect">
                <a:avLst/>
              </a:prstGeom>
              <a:solidFill>
                <a:srgbClr val="A7A8AA">
                  <a:alpha val="20000"/>
                </a:srgbClr>
              </a:solidFill>
            </p:spPr>
            <p:txBody>
              <a:bodyPr wrap="square" rtlCol="0">
                <a:spAutoFit/>
              </a:bodyPr>
              <a:lstStyle/>
              <a:p>
                <a:r>
                  <a:rPr lang="en-US" sz="1000" b="1" dirty="0">
                    <a:latin typeface="Avenir Next for Best Buy" panose="020B0503020202020204" pitchFamily="34" charset="0"/>
                  </a:rPr>
                  <a:t>Data </a:t>
                </a:r>
                <a:r>
                  <a:rPr lang="en-US" sz="1000" b="1" dirty="0" smtClean="0">
                    <a:latin typeface="Avenir Next for Best Buy" panose="020B0503020202020204" pitchFamily="34" charset="0"/>
                  </a:rPr>
                  <a:t>Backup Software </a:t>
                </a:r>
                <a:r>
                  <a:rPr lang="en-US" sz="1000" b="1" dirty="0">
                    <a:latin typeface="Avenir Next for Best Buy" panose="020B0503020202020204" pitchFamily="34" charset="0"/>
                  </a:rPr>
                  <a:t>with 1TB of </a:t>
                </a:r>
                <a:r>
                  <a:rPr lang="en-US" sz="1000" b="1" dirty="0" smtClean="0">
                    <a:latin typeface="Avenir Next for Best Buy" panose="020B0503020202020204" pitchFamily="34" charset="0"/>
                  </a:rPr>
                  <a:t>Cloud Storage</a:t>
                </a:r>
              </a:p>
            </p:txBody>
          </p:sp>
          <p:sp>
            <p:nvSpPr>
              <p:cNvPr id="27" name="TextBox 26"/>
              <p:cNvSpPr txBox="1"/>
              <p:nvPr/>
            </p:nvSpPr>
            <p:spPr>
              <a:xfrm>
                <a:off x="199068" y="5239399"/>
                <a:ext cx="4303622" cy="246221"/>
              </a:xfrm>
              <a:prstGeom prst="rect">
                <a:avLst/>
              </a:prstGeom>
              <a:solidFill>
                <a:srgbClr val="A7A8AA">
                  <a:alpha val="20000"/>
                </a:srgbClr>
              </a:solidFill>
            </p:spPr>
            <p:txBody>
              <a:bodyPr wrap="square" rtlCol="0">
                <a:spAutoFit/>
              </a:bodyPr>
              <a:lstStyle/>
              <a:p>
                <a:pPr algn="r"/>
                <a:r>
                  <a:rPr lang="en-US" sz="1000" b="1" dirty="0">
                    <a:latin typeface="Avenir Next for Best Buy" panose="020B0503020202020204" pitchFamily="34" charset="0"/>
                  </a:rPr>
                  <a:t>20% off </a:t>
                </a:r>
                <a:r>
                  <a:rPr lang="en-US" sz="1000" b="1" dirty="0" smtClean="0">
                    <a:latin typeface="Avenir Next for Best Buy" panose="020B0503020202020204" pitchFamily="34" charset="0"/>
                  </a:rPr>
                  <a:t>Discount </a:t>
                </a:r>
                <a:r>
                  <a:rPr lang="en-US" sz="1000" b="1" dirty="0">
                    <a:latin typeface="Avenir Next for Best Buy" panose="020B0503020202020204" pitchFamily="34" charset="0"/>
                  </a:rPr>
                  <a:t>on </a:t>
                </a:r>
                <a:r>
                  <a:rPr lang="en-US" sz="1000" b="1" dirty="0" smtClean="0">
                    <a:latin typeface="Avenir Next for Best Buy" panose="020B0503020202020204" pitchFamily="34" charset="0"/>
                  </a:rPr>
                  <a:t>Hardware Repairs </a:t>
                </a:r>
                <a:r>
                  <a:rPr lang="en-US" sz="1000" b="1" dirty="0">
                    <a:latin typeface="Avenir Next for Best Buy" panose="020B0503020202020204" pitchFamily="34" charset="0"/>
                  </a:rPr>
                  <a:t>for </a:t>
                </a:r>
                <a:r>
                  <a:rPr lang="en-US" sz="1000" b="1" dirty="0" smtClean="0">
                    <a:latin typeface="Avenir Next for Best Buy" panose="020B0503020202020204" pitchFamily="34" charset="0"/>
                  </a:rPr>
                  <a:t>Tablets </a:t>
                </a:r>
                <a:r>
                  <a:rPr lang="en-US" sz="1000" b="1" dirty="0">
                    <a:latin typeface="Avenir Next for Best Buy" panose="020B0503020202020204" pitchFamily="34" charset="0"/>
                  </a:rPr>
                  <a:t>and </a:t>
                </a:r>
                <a:r>
                  <a:rPr lang="en-US" sz="1000" b="1" dirty="0" smtClean="0">
                    <a:latin typeface="Avenir Next for Best Buy" panose="020B0503020202020204" pitchFamily="34" charset="0"/>
                  </a:rPr>
                  <a:t>Computers</a:t>
                </a:r>
              </a:p>
            </p:txBody>
          </p:sp>
          <p:sp>
            <p:nvSpPr>
              <p:cNvPr id="28" name="TextBox 27"/>
              <p:cNvSpPr txBox="1"/>
              <p:nvPr/>
            </p:nvSpPr>
            <p:spPr>
              <a:xfrm>
                <a:off x="4507886" y="5417473"/>
                <a:ext cx="3284744" cy="246221"/>
              </a:xfrm>
              <a:prstGeom prst="rect">
                <a:avLst/>
              </a:prstGeom>
              <a:solidFill>
                <a:srgbClr val="A7A8AA">
                  <a:alpha val="20000"/>
                </a:srgbClr>
              </a:solidFill>
            </p:spPr>
            <p:txBody>
              <a:bodyPr wrap="square" rtlCol="0">
                <a:spAutoFit/>
              </a:bodyPr>
              <a:lstStyle/>
              <a:p>
                <a:r>
                  <a:rPr lang="en-US" sz="1000" b="1" dirty="0">
                    <a:latin typeface="Avenir Next for Best Buy" panose="020B0503020202020204" pitchFamily="34" charset="0"/>
                  </a:rPr>
                  <a:t>20% A</a:t>
                </a:r>
                <a:r>
                  <a:rPr lang="en-US" sz="1000" b="1" dirty="0" smtClean="0">
                    <a:latin typeface="Avenir Next for Best Buy" panose="020B0503020202020204" pitchFamily="34" charset="0"/>
                  </a:rPr>
                  <a:t>dded </a:t>
                </a:r>
                <a:r>
                  <a:rPr lang="en-US" sz="1000" b="1" dirty="0">
                    <a:latin typeface="Avenir Next for Best Buy" panose="020B0503020202020204" pitchFamily="34" charset="0"/>
                  </a:rPr>
                  <a:t>to </a:t>
                </a:r>
                <a:r>
                  <a:rPr lang="en-US" sz="1000" b="1" dirty="0" smtClean="0">
                    <a:latin typeface="Avenir Next for Best Buy" panose="020B0503020202020204" pitchFamily="34" charset="0"/>
                  </a:rPr>
                  <a:t>Trade-In Value </a:t>
                </a:r>
                <a:r>
                  <a:rPr lang="en-US" sz="1000" b="1" dirty="0">
                    <a:latin typeface="Avenir Next for Best Buy" panose="020B0503020202020204" pitchFamily="34" charset="0"/>
                  </a:rPr>
                  <a:t>of </a:t>
                </a:r>
                <a:r>
                  <a:rPr lang="en-US" sz="1000" b="1" dirty="0" smtClean="0">
                    <a:latin typeface="Avenir Next for Best Buy" panose="020B0503020202020204" pitchFamily="34" charset="0"/>
                  </a:rPr>
                  <a:t>Your Device(s</a:t>
                </a:r>
                <a:r>
                  <a:rPr lang="en-US" sz="1000" b="1" dirty="0">
                    <a:latin typeface="Avenir Next for Best Buy" panose="020B0503020202020204" pitchFamily="34" charset="0"/>
                  </a:rPr>
                  <a:t>)</a:t>
                </a:r>
                <a:endParaRPr lang="en-US" sz="1000" b="1" dirty="0" smtClean="0">
                  <a:latin typeface="Avenir Next for Best Buy" panose="020B0503020202020204" pitchFamily="34" charset="0"/>
                </a:endParaRPr>
              </a:p>
            </p:txBody>
          </p:sp>
          <p:sp>
            <p:nvSpPr>
              <p:cNvPr id="29" name="TextBox 28"/>
              <p:cNvSpPr txBox="1"/>
              <p:nvPr/>
            </p:nvSpPr>
            <p:spPr>
              <a:xfrm>
                <a:off x="171769" y="5742958"/>
                <a:ext cx="4331859" cy="246221"/>
              </a:xfrm>
              <a:prstGeom prst="rect">
                <a:avLst/>
              </a:prstGeom>
              <a:solidFill>
                <a:srgbClr val="A7A8AA">
                  <a:alpha val="20000"/>
                </a:srgbClr>
              </a:solidFill>
            </p:spPr>
            <p:txBody>
              <a:bodyPr wrap="square" rtlCol="0">
                <a:spAutoFit/>
              </a:bodyPr>
              <a:lstStyle/>
              <a:p>
                <a:pPr algn="r"/>
                <a:r>
                  <a:rPr lang="en-US" sz="1000" b="1" dirty="0">
                    <a:latin typeface="Avenir Next for Best Buy" panose="020B0503020202020204" pitchFamily="34" charset="0"/>
                  </a:rPr>
                  <a:t>Discount on </a:t>
                </a:r>
                <a:r>
                  <a:rPr lang="en-US" sz="1000" b="1" dirty="0" smtClean="0">
                    <a:latin typeface="Avenir Next for Best Buy" panose="020B0503020202020204" pitchFamily="34" charset="0"/>
                  </a:rPr>
                  <a:t>Additional In-Home Services Above Entitled Amount</a:t>
                </a:r>
              </a:p>
            </p:txBody>
          </p:sp>
        </p:grpSp>
      </p:grpSp>
      <p:sp>
        <p:nvSpPr>
          <p:cNvPr id="30" name="Title 1"/>
          <p:cNvSpPr txBox="1">
            <a:spLocks/>
          </p:cNvSpPr>
          <p:nvPr/>
        </p:nvSpPr>
        <p:spPr>
          <a:xfrm>
            <a:off x="199069" y="554905"/>
            <a:ext cx="8854522" cy="7481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Avenir Next for Best Buy" panose="020B0503020202020204" pitchFamily="34" charset="0"/>
                <a:ea typeface="+mj-ea"/>
                <a:cs typeface="+mj-cs"/>
              </a:defRPr>
            </a:lvl1pPr>
          </a:lstStyle>
          <a:p>
            <a:r>
              <a:rPr lang="en-US" sz="1600" b="0" dirty="0" smtClean="0"/>
              <a:t>Core </a:t>
            </a:r>
            <a:r>
              <a:rPr lang="en-US" sz="1600" b="0" dirty="0"/>
              <a:t>benefits of the program float to the top as being most </a:t>
            </a:r>
            <a:r>
              <a:rPr lang="en-US" sz="1600" b="0" dirty="0" smtClean="0"/>
              <a:t>valuable, distinguishing them from the other ‘add-on’ benefits that are deemed much lower in importance.</a:t>
            </a:r>
            <a:endParaRPr lang="en-US" sz="1600" dirty="0"/>
          </a:p>
        </p:txBody>
      </p:sp>
    </p:spTree>
    <p:extLst>
      <p:ext uri="{BB962C8B-B14F-4D97-AF65-F5344CB8AC3E}">
        <p14:creationId xmlns:p14="http://schemas.microsoft.com/office/powerpoint/2010/main" val="127849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eek Squad Colours">
      <a:dk1>
        <a:sysClr val="windowText" lastClr="000000"/>
      </a:dk1>
      <a:lt1>
        <a:sysClr val="window" lastClr="FFFFFF"/>
      </a:lt1>
      <a:dk2>
        <a:srgbClr val="E37222"/>
      </a:dk2>
      <a:lt2>
        <a:srgbClr val="4D4D4F"/>
      </a:lt2>
      <a:accent1>
        <a:srgbClr val="000000"/>
      </a:accent1>
      <a:accent2>
        <a:srgbClr val="E37222"/>
      </a:accent2>
      <a:accent3>
        <a:srgbClr val="FFFFFF"/>
      </a:accent3>
      <a:accent4>
        <a:srgbClr val="4D4D4F"/>
      </a:accent4>
      <a:accent5>
        <a:srgbClr val="77787B"/>
      </a:accent5>
      <a:accent6>
        <a:srgbClr val="9D9FA3"/>
      </a:accent6>
      <a:hlink>
        <a:srgbClr val="C7C8CA"/>
      </a:hlink>
      <a:folHlink>
        <a:srgbClr val="E6E7E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9756</TotalTime>
  <Words>3358</Words>
  <Application>Microsoft Office PowerPoint</Application>
  <PresentationFormat>On-screen Show (4:3)</PresentationFormat>
  <Paragraphs>337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for Best Buy</vt:lpstr>
      <vt:lpstr>BBY Apex Light</vt:lpstr>
      <vt:lpstr>Calibri</vt:lpstr>
      <vt:lpstr>Office Theme</vt:lpstr>
      <vt:lpstr>GEEK SQUAD HOME MEMBERSHIP NOV ‘16</vt:lpstr>
      <vt:lpstr>TABLE OF CONTENTS:</vt:lpstr>
      <vt:lpstr>BACKGROUND AND OBJECTIVES:</vt:lpstr>
      <vt:lpstr>RESEARCH METHODOLOGY:</vt:lpstr>
      <vt:lpstr>EXECUTIVE SUMMARY:</vt:lpstr>
      <vt:lpstr>NPS:</vt:lpstr>
      <vt:lpstr>Promoters, skewed towards Standalone Purchasers, indicate that upon using the plan, they have had positive experiences.  They are happy that it covers everything and help is accessible. </vt:lpstr>
      <vt:lpstr>Top 3 Purchase Drivers include Recommendation coming from a person of knowledge (Best Buy Employee / Geek Squad Agent), Having an immediate need, and Getting peace of mind. </vt:lpstr>
      <vt:lpstr>MOST VALUABLE BENEFITS:</vt:lpstr>
      <vt:lpstr>While close to half claim to find value in all the benefits, this is most likely due to the typical mindset of consumers wanting to have more rather than less.  </vt:lpstr>
      <vt:lpstr>PROGRAM UNDERSTANDING:</vt:lpstr>
      <vt:lpstr>COMMUNICATION EFFECTIVENESS:</vt:lpstr>
      <vt:lpstr>IMPROVEMENT OPPORTUNITIES:</vt:lpstr>
      <vt:lpstr>ANY QUESTIONS?</vt:lpstr>
      <vt:lpstr>APPENDIX</vt:lpstr>
      <vt:lpstr>RESPONDENT PROFILE:</vt:lpstr>
      <vt:lpstr>RESPONDENT PROFILE: </vt:lpstr>
      <vt:lpstr>TECH PROFICIENCY:</vt:lpstr>
      <vt:lpstr>DEVICES IN THE HOME:</vt:lpstr>
    </vt:vector>
  </TitlesOfParts>
  <Company>Best Buy Co.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Alice (Best Buy Canada)</dc:creator>
  <cp:lastModifiedBy>Yuen, Michelle (Best Buy Canada)</cp:lastModifiedBy>
  <cp:revision>722</cp:revision>
  <cp:lastPrinted>2016-11-25T18:37:10Z</cp:lastPrinted>
  <dcterms:created xsi:type="dcterms:W3CDTF">2016-06-03T22:21:29Z</dcterms:created>
  <dcterms:modified xsi:type="dcterms:W3CDTF">2016-11-28T18:29:00Z</dcterms:modified>
</cp:coreProperties>
</file>