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20" y="-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80077384"/>
        <c:axId val="-2080074328"/>
      </c:barChart>
      <c:catAx>
        <c:axId val="-2080077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080074328"/>
        <c:crosses val="autoZero"/>
        <c:auto val="1"/>
        <c:lblAlgn val="ctr"/>
        <c:lblOffset val="100"/>
        <c:noMultiLvlLbl val="0"/>
      </c:catAx>
      <c:valAx>
        <c:axId val="-20800743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8007738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>
          <a:latin typeface="Avenir Next for Best Buy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9262344921658"/>
          <c:y val="0.0381211790378969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Lbls>
            <c:dLbl>
              <c:idx val="0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0146183214371"/>
          <c:y val="0.359142195533434"/>
          <c:w val="0.239653324576534"/>
          <c:h val="0.41851923378237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Avenir Next for Best Buy" pitchFamily="34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6"/>
        <c:axId val="-2079559416"/>
        <c:axId val="-2079556328"/>
      </c:barChart>
      <c:catAx>
        <c:axId val="-207955941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079556328"/>
        <c:crosses val="autoZero"/>
        <c:auto val="1"/>
        <c:lblAlgn val="ctr"/>
        <c:lblOffset val="100"/>
        <c:noMultiLvlLbl val="0"/>
      </c:catAx>
      <c:valAx>
        <c:axId val="-2079556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95594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Avenir Next for Best Buy" pitchFamily="34" charset="0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solidFill>
                <a:schemeClr val="bg1"/>
              </a:solidFill>
            </a:ln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90000"/>
              </a:schemeClr>
            </a:solidFill>
            <a:ln>
              <a:solidFill>
                <a:schemeClr val="bg1"/>
              </a:solidFill>
            </a:ln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9531224"/>
        <c:axId val="-2079528216"/>
      </c:areaChart>
      <c:dateAx>
        <c:axId val="-20795312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 sz="900" b="1"/>
            </a:pPr>
            <a:endParaRPr lang="en-US"/>
          </a:p>
        </c:txPr>
        <c:crossAx val="-2079528216"/>
        <c:crosses val="autoZero"/>
        <c:auto val="1"/>
        <c:lblOffset val="100"/>
        <c:baseTimeUnit val="days"/>
      </c:dateAx>
      <c:valAx>
        <c:axId val="-2079528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9531224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000">
          <a:latin typeface="Avenir Next for Best Buy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8277769645683"/>
          <c:y val="0.022222222222222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</c:dPt>
          <c:dPt>
            <c:idx val="6"/>
            <c:bubble3D val="0"/>
            <c:spPr>
              <a:solidFill>
                <a:srgbClr val="BB0628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1"/>
              <c:spPr/>
              <c:txPr>
                <a:bodyPr/>
                <a:lstStyle/>
                <a:p>
                  <a:pPr>
                    <a:defRPr sz="1600">
                      <a:solidFill>
                        <a:srgbClr val="003366"/>
                      </a:solidFill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600">
                      <a:solidFill>
                        <a:srgbClr val="003366"/>
                      </a:solidFill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3.0</c:v>
                </c:pt>
                <c:pt idx="5">
                  <c:v>4.0</c:v>
                </c:pt>
              </c:numCache>
            </c:numRef>
          </c:val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7217397496641"/>
          <c:y val="0.408496332654705"/>
          <c:w val="0.0992048652634661"/>
          <c:h val="0.311530183727034"/>
        </c:manualLayout>
      </c:layout>
      <c:overlay val="0"/>
      <c:txPr>
        <a:bodyPr/>
        <a:lstStyle/>
        <a:p>
          <a:pPr>
            <a:defRPr sz="1000">
              <a:latin typeface="Avenir Next for Best Buy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 smtClean="0"/>
              <a:t>Chart Title</a:t>
            </a:r>
            <a:endParaRPr lang="en-US" sz="1400" dirty="0"/>
          </a:p>
        </c:rich>
      </c:tx>
      <c:layout>
        <c:manualLayout>
          <c:xMode val="edge"/>
          <c:yMode val="edge"/>
          <c:x val="0.386450285436523"/>
          <c:y val="0.016666666666666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357183692971384"/>
          <c:y val="0.108069335083115"/>
          <c:w val="0.764898847482718"/>
          <c:h val="0.81160673665791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>
              <a:solidFill>
                <a:schemeClr val="accent1"/>
              </a:solidFill>
            </a:ln>
          </c:spPr>
          <c:marker>
            <c:symbol val="circle"/>
            <c:size val="9"/>
          </c:marker>
          <c:dPt>
            <c:idx val="1"/>
            <c:bubble3D val="0"/>
          </c:dPt>
          <c:dPt>
            <c:idx val="2"/>
            <c:bubble3D val="0"/>
          </c:dPt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63500">
              <a:solidFill>
                <a:schemeClr val="accent2"/>
              </a:solidFill>
            </a:ln>
          </c:spPr>
          <c:marker>
            <c:symbol val="circle"/>
            <c:size val="9"/>
          </c:marker>
          <c:dPt>
            <c:idx val="3"/>
            <c:bubble3D val="0"/>
            <c:spPr>
              <a:ln w="63500" cap="flat">
                <a:solidFill>
                  <a:schemeClr val="accent2"/>
                </a:solidFill>
                <a:bevel/>
              </a:ln>
            </c:spPr>
          </c:dPt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63500">
              <a:solidFill>
                <a:schemeClr val="accent3"/>
              </a:solidFill>
            </a:ln>
          </c:spPr>
          <c:marker>
            <c:symbol val="circle"/>
            <c:size val="9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79966264"/>
        <c:axId val="-2079963176"/>
      </c:lineChart>
      <c:catAx>
        <c:axId val="-2079966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079963176"/>
        <c:crosses val="autoZero"/>
        <c:auto val="1"/>
        <c:lblAlgn val="ctr"/>
        <c:lblOffset val="100"/>
        <c:noMultiLvlLbl val="0"/>
      </c:catAx>
      <c:valAx>
        <c:axId val="-2079963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="0"/>
            </a:pPr>
            <a:endParaRPr lang="en-US"/>
          </a:p>
        </c:txPr>
        <c:crossAx val="-2079966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4289612430505"/>
          <c:y val="0.445930227471566"/>
          <c:w val="0.130634975433402"/>
          <c:h val="0.17086154855643"/>
        </c:manualLayout>
      </c:layout>
      <c:overlay val="0"/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 b="1">
          <a:latin typeface="Avenir Next for Best Buy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cat>
            <c:strRef>
              <c:f>Sheet1!$A$2:$A$16</c:f>
              <c:strCache>
                <c:ptCount val="15"/>
                <c:pt idx="0">
                  <c:v>FY'13 F3 Forecast</c:v>
                </c:pt>
                <c:pt idx="1">
                  <c:v>Annualization</c:v>
                </c:pt>
                <c:pt idx="2">
                  <c:v>Operating Tails</c:v>
                </c:pt>
                <c:pt idx="3">
                  <c:v>1X Items</c:v>
                </c:pt>
                <c:pt idx="4">
                  <c:v>All Other</c:v>
                </c:pt>
                <c:pt idx="5">
                  <c:v>FY'13 Adj. Base</c:v>
                </c:pt>
                <c:pt idx="6">
                  <c:v>Known Rate</c:v>
                </c:pt>
                <c:pt idx="7">
                  <c:v>Volume</c:v>
                </c:pt>
                <c:pt idx="8">
                  <c:v>Other ncontrollable</c:v>
                </c:pt>
                <c:pt idx="9">
                  <c:v>Transfers</c:v>
                </c:pt>
                <c:pt idx="10">
                  <c:v>Strategic Investments</c:v>
                </c:pt>
                <c:pt idx="11">
                  <c:v>G-Team Productivity</c:v>
                </c:pt>
                <c:pt idx="12">
                  <c:v>Corporate Productivity</c:v>
                </c:pt>
                <c:pt idx="13">
                  <c:v>All Other</c:v>
                </c:pt>
                <c:pt idx="14">
                  <c:v>FY'14 Target</c:v>
                </c:pt>
              </c:strCache>
            </c:strRef>
          </c:cat>
          <c:val>
            <c:numRef>
              <c:f>Sheet1!$B$2:$B$16</c:f>
              <c:numCache>
                <c:formatCode>_(* #,##0_);_(* \(#,##0\);_(* "-"??_);_(@_)</c:formatCode>
                <c:ptCount val="15"/>
                <c:pt idx="0">
                  <c:v>0.0</c:v>
                </c:pt>
                <c:pt idx="1">
                  <c:v>550.0</c:v>
                </c:pt>
                <c:pt idx="2">
                  <c:v>584.2058532122225</c:v>
                </c:pt>
                <c:pt idx="3">
                  <c:v>592.7823762122231</c:v>
                </c:pt>
                <c:pt idx="4">
                  <c:v>603.682376212223</c:v>
                </c:pt>
                <c:pt idx="6">
                  <c:v>669.9999999999999</c:v>
                </c:pt>
                <c:pt idx="7">
                  <c:v>704.6876184373278</c:v>
                </c:pt>
                <c:pt idx="8">
                  <c:v>710.2876184373281</c:v>
                </c:pt>
                <c:pt idx="9">
                  <c:v>710.2876184373281</c:v>
                </c:pt>
                <c:pt idx="10">
                  <c:v>710.2876184373281</c:v>
                </c:pt>
                <c:pt idx="11">
                  <c:v>707.5644663618561</c:v>
                </c:pt>
                <c:pt idx="12">
                  <c:v>707.5644663618561</c:v>
                </c:pt>
                <c:pt idx="13">
                  <c:v>707.5644663618561</c:v>
                </c:pt>
                <c:pt idx="14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0"/>
              <c:layout>
                <c:manualLayout>
                  <c:x val="0.0"/>
                  <c:y val="-0.29438867016622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5.14433435217083E-17"/>
                  <c:y val="-0.35413713910761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>
                <c:manualLayout>
                  <c:x val="0.0"/>
                  <c:y val="-0.4138856080489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Sheet1!$A$2:$A$16</c:f>
              <c:strCache>
                <c:ptCount val="15"/>
                <c:pt idx="0">
                  <c:v>FY'13 F3 Forecast</c:v>
                </c:pt>
                <c:pt idx="1">
                  <c:v>Annualization</c:v>
                </c:pt>
                <c:pt idx="2">
                  <c:v>Operating Tails</c:v>
                </c:pt>
                <c:pt idx="3">
                  <c:v>1X Items</c:v>
                </c:pt>
                <c:pt idx="4">
                  <c:v>All Other</c:v>
                </c:pt>
                <c:pt idx="5">
                  <c:v>FY'13 Adj. Base</c:v>
                </c:pt>
                <c:pt idx="6">
                  <c:v>Known Rate</c:v>
                </c:pt>
                <c:pt idx="7">
                  <c:v>Volume</c:v>
                </c:pt>
                <c:pt idx="8">
                  <c:v>Other ncontrollable</c:v>
                </c:pt>
                <c:pt idx="9">
                  <c:v>Transfers</c:v>
                </c:pt>
                <c:pt idx="10">
                  <c:v>Strategic Investments</c:v>
                </c:pt>
                <c:pt idx="11">
                  <c:v>G-Team Productivity</c:v>
                </c:pt>
                <c:pt idx="12">
                  <c:v>Corporate Productivity</c:v>
                </c:pt>
                <c:pt idx="13">
                  <c:v>All Other</c:v>
                </c:pt>
                <c:pt idx="14">
                  <c:v>FY'14 Target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 formatCode="_(* #,##0_);_(* \(#,##0\);_(* &quot;-&quot;??_);_(@_)">
                  <c:v>550.0</c:v>
                </c:pt>
                <c:pt idx="5" formatCode="_(* #,##0_);_(* \(#,##0\);_(* &quot;-&quot;??_);_(@_)">
                  <c:v>669.9999999999999</c:v>
                </c:pt>
                <c:pt idx="14" formatCode="_(* #,##0_);_(* \(#,##0\);_(* &quot;-&quot;??_);_(@_)">
                  <c:v>790.0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dLbl>
              <c:idx val="1"/>
              <c:layout>
                <c:manualLayout>
                  <c:x val="0.0"/>
                  <c:y val="-0.03888888888888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10473739037037E-7"/>
                  <c:y val="-0.0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0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5.14433435217083E-17"/>
                  <c:y val="-0.03611111111111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02777777777777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0"/>
                  <c:y val="-0.0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-1.02886687043417E-16"/>
                  <c:y val="-0.06111111111111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Sheet1!$A$2:$A$16</c:f>
              <c:strCache>
                <c:ptCount val="15"/>
                <c:pt idx="0">
                  <c:v>FY'13 F3 Forecast</c:v>
                </c:pt>
                <c:pt idx="1">
                  <c:v>Annualization</c:v>
                </c:pt>
                <c:pt idx="2">
                  <c:v>Operating Tails</c:v>
                </c:pt>
                <c:pt idx="3">
                  <c:v>1X Items</c:v>
                </c:pt>
                <c:pt idx="4">
                  <c:v>All Other</c:v>
                </c:pt>
                <c:pt idx="5">
                  <c:v>FY'13 Adj. Base</c:v>
                </c:pt>
                <c:pt idx="6">
                  <c:v>Known Rate</c:v>
                </c:pt>
                <c:pt idx="7">
                  <c:v>Volume</c:v>
                </c:pt>
                <c:pt idx="8">
                  <c:v>Other ncontrollable</c:v>
                </c:pt>
                <c:pt idx="9">
                  <c:v>Transfers</c:v>
                </c:pt>
                <c:pt idx="10">
                  <c:v>Strategic Investments</c:v>
                </c:pt>
                <c:pt idx="11">
                  <c:v>G-Team Productivity</c:v>
                </c:pt>
                <c:pt idx="12">
                  <c:v>Corporate Productivity</c:v>
                </c:pt>
                <c:pt idx="13">
                  <c:v>All Other</c:v>
                </c:pt>
                <c:pt idx="14">
                  <c:v>FY'14 Target</c:v>
                </c:pt>
              </c:strCache>
            </c:strRef>
          </c:cat>
          <c:val>
            <c:numRef>
              <c:f>Sheet1!$D$2:$D$16</c:f>
              <c:numCache>
                <c:formatCode>_(* #,##0_);_(* \(#,##0\);_(* "-"??_);_(@_)</c:formatCode>
                <c:ptCount val="15"/>
                <c:pt idx="1">
                  <c:v>34.20585321222222</c:v>
                </c:pt>
                <c:pt idx="2">
                  <c:v>8.576523000000001</c:v>
                </c:pt>
                <c:pt idx="3">
                  <c:v>10.9</c:v>
                </c:pt>
                <c:pt idx="4">
                  <c:v>66.3176237877778</c:v>
                </c:pt>
                <c:pt idx="6">
                  <c:v>34.68761843732791</c:v>
                </c:pt>
                <c:pt idx="7">
                  <c:v>12.6</c:v>
                </c:pt>
                <c:pt idx="9">
                  <c:v>0.0</c:v>
                </c:pt>
                <c:pt idx="10">
                  <c:v>10.0058479245283</c:v>
                </c:pt>
                <c:pt idx="12">
                  <c:v>0.0</c:v>
                </c:pt>
                <c:pt idx="13">
                  <c:v>82.4355336381438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dLbl>
              <c:idx val="8"/>
              <c:layout>
                <c:manualLayout>
                  <c:x val="0.0"/>
                  <c:y val="0.02777777777777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0"/>
                  <c:y val="0.03333333333333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Sheet1!$A$2:$A$16</c:f>
              <c:strCache>
                <c:ptCount val="15"/>
                <c:pt idx="0">
                  <c:v>FY'13 F3 Forecast</c:v>
                </c:pt>
                <c:pt idx="1">
                  <c:v>Annualization</c:v>
                </c:pt>
                <c:pt idx="2">
                  <c:v>Operating Tails</c:v>
                </c:pt>
                <c:pt idx="3">
                  <c:v>1X Items</c:v>
                </c:pt>
                <c:pt idx="4">
                  <c:v>All Other</c:v>
                </c:pt>
                <c:pt idx="5">
                  <c:v>FY'13 Adj. Base</c:v>
                </c:pt>
                <c:pt idx="6">
                  <c:v>Known Rate</c:v>
                </c:pt>
                <c:pt idx="7">
                  <c:v>Volume</c:v>
                </c:pt>
                <c:pt idx="8">
                  <c:v>Other ncontrollable</c:v>
                </c:pt>
                <c:pt idx="9">
                  <c:v>Transfers</c:v>
                </c:pt>
                <c:pt idx="10">
                  <c:v>Strategic Investments</c:v>
                </c:pt>
                <c:pt idx="11">
                  <c:v>G-Team Productivity</c:v>
                </c:pt>
                <c:pt idx="12">
                  <c:v>Corporate Productivity</c:v>
                </c:pt>
                <c:pt idx="13">
                  <c:v>All Other</c:v>
                </c:pt>
                <c:pt idx="14">
                  <c:v>FY'14 Target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8" formatCode="_(* #,##0_);_(* \(#,##0\);_(* &quot;-&quot;??_);_(@_)">
                  <c:v>7.0</c:v>
                </c:pt>
                <c:pt idx="11" formatCode="_(* #,##0_);_(* \(#,##0\);_(* &quot;-&quot;??_);_(@_)">
                  <c:v>12.729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-2079877496"/>
        <c:axId val="-2079874264"/>
      </c:barChart>
      <c:catAx>
        <c:axId val="-2079877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650" b="1"/>
            </a:pPr>
            <a:endParaRPr lang="en-US"/>
          </a:p>
        </c:txPr>
        <c:crossAx val="-2079874264"/>
        <c:crosses val="autoZero"/>
        <c:auto val="1"/>
        <c:lblAlgn val="ctr"/>
        <c:lblOffset val="100"/>
        <c:noMultiLvlLbl val="0"/>
      </c:catAx>
      <c:valAx>
        <c:axId val="-2079874264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-2079877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6449534717251"/>
          <c:y val="0.11111111111111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515390121689334"/>
          <c:y val="0.207040244969379"/>
          <c:w val="0.711756688967923"/>
          <c:h val="0.69050284339457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Lbls>
            <c:dLbl>
              <c:idx val="1"/>
              <c:spPr/>
              <c:txPr>
                <a:bodyPr/>
                <a:lstStyle/>
                <a:p>
                  <a:pPr>
                    <a:defRPr sz="1400">
                      <a:solidFill>
                        <a:srgbClr val="003366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400">
                      <a:solidFill>
                        <a:srgbClr val="003366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54705865775368"/>
          <c:y val="0.432358923884514"/>
          <c:w val="0.228114463501654"/>
          <c:h val="0.20097637795275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Avenir Next for Best Buy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079795544"/>
        <c:axId val="-2079792456"/>
      </c:barChart>
      <c:catAx>
        <c:axId val="-2079795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079792456"/>
        <c:crosses val="autoZero"/>
        <c:auto val="1"/>
        <c:lblAlgn val="ctr"/>
        <c:lblOffset val="100"/>
        <c:noMultiLvlLbl val="0"/>
      </c:catAx>
      <c:valAx>
        <c:axId val="-20797924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797955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Avenir Next for Best Buy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63500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63500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79739000"/>
        <c:axId val="-2079735912"/>
      </c:lineChart>
      <c:catAx>
        <c:axId val="-2079739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079735912"/>
        <c:crosses val="autoZero"/>
        <c:auto val="1"/>
        <c:lblAlgn val="ctr"/>
        <c:lblOffset val="100"/>
        <c:noMultiLvlLbl val="0"/>
      </c:catAx>
      <c:valAx>
        <c:axId val="-2079735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9739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Avenir Next for Best Buy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79693656"/>
        <c:axId val="-2079690568"/>
      </c:barChart>
      <c:catAx>
        <c:axId val="-2079693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079690568"/>
        <c:crosses val="autoZero"/>
        <c:auto val="1"/>
        <c:lblAlgn val="ctr"/>
        <c:lblOffset val="100"/>
        <c:noMultiLvlLbl val="0"/>
      </c:catAx>
      <c:valAx>
        <c:axId val="-20796905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7969365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Avenir Next for Best Buy" pitchFamily="34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079635576"/>
        <c:axId val="-2079632488"/>
      </c:barChart>
      <c:catAx>
        <c:axId val="-2079635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079632488"/>
        <c:crosses val="autoZero"/>
        <c:auto val="1"/>
        <c:lblAlgn val="ctr"/>
        <c:lblOffset val="100"/>
        <c:noMultiLvlLbl val="0"/>
      </c:catAx>
      <c:valAx>
        <c:axId val="-20796324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796355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Avenir Next for Best Buy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5" Type="http://schemas.openxmlformats.org/officeDocument/2006/relationships/chart" Target="../charts/chart12.xml"/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 two lines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341120"/>
            <a:ext cx="10972800" cy="481584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0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Side x Sid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09991" y="1962297"/>
            <a:ext cx="5486400" cy="2011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998" y="1344218"/>
            <a:ext cx="10972417" cy="489443"/>
          </a:xfrm>
          <a:prstGeom prst="rect">
            <a:avLst/>
          </a:prstGeom>
        </p:spPr>
        <p:txBody>
          <a:bodyPr wrap="square" tIns="0" bIns="73230" anchor="t" anchorCtr="0">
            <a:spAutoFit/>
          </a:bodyPr>
          <a:lstStyle>
            <a:lvl1pPr marL="0" indent="0">
              <a:buNone/>
              <a:defRPr sz="1800" b="1">
                <a:latin typeface="Avenir Next for Best Buy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106373" y="1964896"/>
            <a:ext cx="5486400" cy="2011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24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609991" y="4185312"/>
            <a:ext cx="5486400" cy="2011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25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6106760" y="4181488"/>
            <a:ext cx="5486400" cy="2011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11582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11582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8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 and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350219"/>
            <a:ext cx="6096000" cy="481584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871479" y="1350219"/>
            <a:ext cx="4710927" cy="4815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11582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3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985" y="1350219"/>
            <a:ext cx="6096000" cy="481584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871475" y="1343176"/>
            <a:ext cx="4693920" cy="237811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880573" y="3788619"/>
            <a:ext cx="4693920" cy="23774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11582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995" y="1350225"/>
            <a:ext cx="3581412" cy="481856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40750" y="1350219"/>
            <a:ext cx="3441655" cy="23437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140751" y="3827923"/>
            <a:ext cx="3441655" cy="23408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74471" y="1350219"/>
            <a:ext cx="3587916" cy="4815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11582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8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995" y="1350219"/>
            <a:ext cx="5358127" cy="481584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23902" y="1343171"/>
            <a:ext cx="5358127" cy="4822888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11582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- Chevron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chevrons with bullets</a:t>
            </a:r>
            <a:endParaRPr lang="en-US" dirty="0"/>
          </a:p>
        </p:txBody>
      </p:sp>
      <p:sp>
        <p:nvSpPr>
          <p:cNvPr id="17" name="Pentagon 16"/>
          <p:cNvSpPr/>
          <p:nvPr userDrawn="1"/>
        </p:nvSpPr>
        <p:spPr>
          <a:xfrm>
            <a:off x="609603" y="5365479"/>
            <a:ext cx="2671932" cy="685800"/>
          </a:xfrm>
          <a:prstGeom prst="homePlate">
            <a:avLst>
              <a:gd name="adj" fmla="val 75871"/>
            </a:avLst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7856"/>
            <a:endParaRPr lang="en-US" sz="2000" dirty="0">
              <a:solidFill>
                <a:prstClr val="white"/>
              </a:solidFill>
              <a:cs typeface="Avenir Next for Best Buy"/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648556" y="5277898"/>
            <a:ext cx="7924799" cy="738743"/>
          </a:xfrm>
          <a:prstGeom prst="rect">
            <a:avLst/>
          </a:prstGeom>
        </p:spPr>
        <p:txBody>
          <a:bodyPr wrap="square" tIns="0" bIns="73230" anchor="t" anchorCtr="0">
            <a:spAutoFit/>
          </a:bodyPr>
          <a:lstStyle>
            <a:lvl1pPr marL="412097" indent="-412097">
              <a:lnSpc>
                <a:spcPct val="80000"/>
              </a:lnSpc>
              <a:buFont typeface="Arial" panose="020B0604020202020204" pitchFamily="34" charset="0"/>
              <a:buChar char="•"/>
              <a:defRPr sz="1800" b="0">
                <a:solidFill>
                  <a:schemeClr val="accent1"/>
                </a:solidFill>
                <a:latin typeface="Avenir Next for Best Buy" pitchFamily="34" charset="0"/>
              </a:defRPr>
            </a:lvl1pPr>
          </a:lstStyle>
          <a:p>
            <a:pPr lvl="0"/>
            <a:r>
              <a:rPr lang="en-US" dirty="0" smtClean="0"/>
              <a:t>Bullet copy</a:t>
            </a:r>
          </a:p>
          <a:p>
            <a:pPr lvl="0"/>
            <a:r>
              <a:rPr lang="en-US" dirty="0" smtClean="0"/>
              <a:t>Bullet copy </a:t>
            </a:r>
          </a:p>
          <a:p>
            <a:pPr lvl="0"/>
            <a:r>
              <a:rPr lang="en-US" dirty="0" smtClean="0"/>
              <a:t>Bullet copy 	</a:t>
            </a:r>
          </a:p>
        </p:txBody>
      </p:sp>
      <p:sp>
        <p:nvSpPr>
          <p:cNvPr id="32" name="Pentagon 31"/>
          <p:cNvSpPr/>
          <p:nvPr userDrawn="1"/>
        </p:nvSpPr>
        <p:spPr>
          <a:xfrm>
            <a:off x="609603" y="4412411"/>
            <a:ext cx="2671932" cy="685800"/>
          </a:xfrm>
          <a:prstGeom prst="homePlate">
            <a:avLst>
              <a:gd name="adj" fmla="val 75871"/>
            </a:avLst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7856"/>
            <a:endParaRPr lang="en-US" sz="2000" dirty="0">
              <a:solidFill>
                <a:prstClr val="white"/>
              </a:solidFill>
              <a:cs typeface="Avenir Next for Best Buy"/>
            </a:endParaRP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648556" y="4312130"/>
            <a:ext cx="7924799" cy="738743"/>
          </a:xfrm>
          <a:prstGeom prst="rect">
            <a:avLst/>
          </a:prstGeom>
        </p:spPr>
        <p:txBody>
          <a:bodyPr wrap="square" tIns="0" bIns="73230" anchor="t" anchorCtr="0">
            <a:spAutoFit/>
          </a:bodyPr>
          <a:lstStyle>
            <a:lvl1pPr marL="412097" indent="-412097">
              <a:lnSpc>
                <a:spcPct val="80000"/>
              </a:lnSpc>
              <a:buFont typeface="Arial" panose="020B0604020202020204" pitchFamily="34" charset="0"/>
              <a:buChar char="•"/>
              <a:defRPr sz="1800" b="0">
                <a:solidFill>
                  <a:schemeClr val="accent1"/>
                </a:solidFill>
                <a:latin typeface="Avenir Next for Best Buy" pitchFamily="34" charset="0"/>
              </a:defRPr>
            </a:lvl1pPr>
          </a:lstStyle>
          <a:p>
            <a:pPr lvl="0"/>
            <a:r>
              <a:rPr lang="en-US" dirty="0" smtClean="0"/>
              <a:t>Bullet copy</a:t>
            </a:r>
          </a:p>
          <a:p>
            <a:pPr lvl="0"/>
            <a:r>
              <a:rPr lang="en-US" dirty="0" smtClean="0"/>
              <a:t>Bullet copy </a:t>
            </a:r>
          </a:p>
          <a:p>
            <a:pPr lvl="0"/>
            <a:r>
              <a:rPr lang="en-US" dirty="0" smtClean="0"/>
              <a:t>Bullet copy 	</a:t>
            </a:r>
          </a:p>
        </p:txBody>
      </p:sp>
      <p:sp>
        <p:nvSpPr>
          <p:cNvPr id="35" name="Pentagon 34"/>
          <p:cNvSpPr/>
          <p:nvPr userDrawn="1"/>
        </p:nvSpPr>
        <p:spPr>
          <a:xfrm>
            <a:off x="609603" y="3457067"/>
            <a:ext cx="2671932" cy="685800"/>
          </a:xfrm>
          <a:prstGeom prst="homePlate">
            <a:avLst>
              <a:gd name="adj" fmla="val 75871"/>
            </a:avLst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7856"/>
            <a:endParaRPr lang="en-US" sz="2000" dirty="0">
              <a:solidFill>
                <a:prstClr val="white"/>
              </a:solidFill>
              <a:cs typeface="Avenir Next for Best Buy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3648556" y="3369485"/>
            <a:ext cx="7924799" cy="738743"/>
          </a:xfrm>
          <a:prstGeom prst="rect">
            <a:avLst/>
          </a:prstGeom>
        </p:spPr>
        <p:txBody>
          <a:bodyPr wrap="square" tIns="0" bIns="73230" anchor="t" anchorCtr="0">
            <a:spAutoFit/>
          </a:bodyPr>
          <a:lstStyle>
            <a:lvl1pPr marL="412097" indent="-412097">
              <a:lnSpc>
                <a:spcPct val="80000"/>
              </a:lnSpc>
              <a:buFont typeface="Arial" panose="020B0604020202020204" pitchFamily="34" charset="0"/>
              <a:buChar char="•"/>
              <a:defRPr sz="1800" b="0">
                <a:solidFill>
                  <a:schemeClr val="accent1"/>
                </a:solidFill>
                <a:latin typeface="Avenir Next for Best Buy" pitchFamily="34" charset="0"/>
              </a:defRPr>
            </a:lvl1pPr>
          </a:lstStyle>
          <a:p>
            <a:pPr lvl="0"/>
            <a:r>
              <a:rPr lang="en-US" dirty="0" smtClean="0"/>
              <a:t>Bullet copy</a:t>
            </a:r>
          </a:p>
          <a:p>
            <a:pPr lvl="0"/>
            <a:r>
              <a:rPr lang="en-US" dirty="0" smtClean="0"/>
              <a:t>Bullet copy </a:t>
            </a:r>
          </a:p>
          <a:p>
            <a:pPr lvl="0"/>
            <a:r>
              <a:rPr lang="en-US" dirty="0" smtClean="0"/>
              <a:t>Bullet copy 	</a:t>
            </a:r>
          </a:p>
        </p:txBody>
      </p:sp>
      <p:sp>
        <p:nvSpPr>
          <p:cNvPr id="38" name="Pentagon 37"/>
          <p:cNvSpPr/>
          <p:nvPr userDrawn="1"/>
        </p:nvSpPr>
        <p:spPr>
          <a:xfrm>
            <a:off x="609603" y="2488076"/>
            <a:ext cx="2671932" cy="685800"/>
          </a:xfrm>
          <a:prstGeom prst="homePlate">
            <a:avLst>
              <a:gd name="adj" fmla="val 75871"/>
            </a:avLst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7856"/>
            <a:endParaRPr lang="en-US" sz="2000" dirty="0">
              <a:solidFill>
                <a:prstClr val="white"/>
              </a:solidFill>
              <a:cs typeface="Avenir Next for Best Buy"/>
            </a:endParaRP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3648556" y="2425895"/>
            <a:ext cx="7924799" cy="738743"/>
          </a:xfrm>
          <a:prstGeom prst="rect">
            <a:avLst/>
          </a:prstGeom>
        </p:spPr>
        <p:txBody>
          <a:bodyPr wrap="square" tIns="0" bIns="73230" anchor="t" anchorCtr="0">
            <a:spAutoFit/>
          </a:bodyPr>
          <a:lstStyle>
            <a:lvl1pPr marL="412097" indent="-412097">
              <a:lnSpc>
                <a:spcPct val="80000"/>
              </a:lnSpc>
              <a:buFont typeface="Arial" panose="020B0604020202020204" pitchFamily="34" charset="0"/>
              <a:buChar char="•"/>
              <a:defRPr sz="1800" b="0">
                <a:solidFill>
                  <a:schemeClr val="accent1"/>
                </a:solidFill>
                <a:latin typeface="Avenir Next for Best Buy" pitchFamily="34" charset="0"/>
              </a:defRPr>
            </a:lvl1pPr>
          </a:lstStyle>
          <a:p>
            <a:pPr lvl="0"/>
            <a:r>
              <a:rPr lang="en-US" dirty="0" smtClean="0"/>
              <a:t>Bullet copy</a:t>
            </a:r>
          </a:p>
          <a:p>
            <a:pPr lvl="0"/>
            <a:r>
              <a:rPr lang="en-US" dirty="0" smtClean="0"/>
              <a:t>Bullet copy </a:t>
            </a:r>
          </a:p>
          <a:p>
            <a:pPr lvl="0"/>
            <a:r>
              <a:rPr lang="en-US" dirty="0" smtClean="0"/>
              <a:t>Bullet copy 	</a:t>
            </a:r>
          </a:p>
        </p:txBody>
      </p:sp>
      <p:sp>
        <p:nvSpPr>
          <p:cNvPr id="41" name="Pentagon 40"/>
          <p:cNvSpPr/>
          <p:nvPr userDrawn="1"/>
        </p:nvSpPr>
        <p:spPr>
          <a:xfrm>
            <a:off x="609603" y="1519085"/>
            <a:ext cx="2671932" cy="685800"/>
          </a:xfrm>
          <a:prstGeom prst="homePlate">
            <a:avLst>
              <a:gd name="adj" fmla="val 75871"/>
            </a:avLst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7856"/>
            <a:endParaRPr lang="en-US" sz="2000" dirty="0">
              <a:solidFill>
                <a:prstClr val="white"/>
              </a:solidFill>
              <a:cs typeface="Avenir Next for Best Buy"/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3648556" y="1444203"/>
            <a:ext cx="7924799" cy="738743"/>
          </a:xfrm>
          <a:prstGeom prst="rect">
            <a:avLst/>
          </a:prstGeom>
        </p:spPr>
        <p:txBody>
          <a:bodyPr wrap="square" tIns="0" bIns="73230" anchor="t" anchorCtr="0">
            <a:spAutoFit/>
          </a:bodyPr>
          <a:lstStyle>
            <a:lvl1pPr marL="412097" indent="-412097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>
                <a:solidFill>
                  <a:schemeClr val="accent1"/>
                </a:solidFill>
                <a:latin typeface="Avenir Next for Best Buy" pitchFamily="34" charset="0"/>
              </a:defRPr>
            </a:lvl1pPr>
          </a:lstStyle>
          <a:p>
            <a:pPr lvl="0"/>
            <a:r>
              <a:rPr lang="en-US" dirty="0" smtClean="0"/>
              <a:t>Bullet copy</a:t>
            </a:r>
          </a:p>
          <a:p>
            <a:pPr lvl="0"/>
            <a:r>
              <a:rPr lang="en-US" dirty="0" smtClean="0"/>
              <a:t>Bullet copy </a:t>
            </a:r>
          </a:p>
          <a:p>
            <a:pPr lvl="0"/>
            <a:r>
              <a:rPr lang="en-US" dirty="0" smtClean="0"/>
              <a:t>Bullet copy 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22300" y="1536703"/>
            <a:ext cx="2133600" cy="66818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Copy	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22300" y="2501900"/>
            <a:ext cx="2133600" cy="67197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Copy	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3" y="4412411"/>
            <a:ext cx="2146300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Copy	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622300" y="3484584"/>
            <a:ext cx="2133600" cy="658283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Copy	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609603" y="5365479"/>
            <a:ext cx="2146300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Copy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- Corporate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261241" y="4930557"/>
            <a:ext cx="1502867" cy="109400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30" tIns="36614" rIns="73230" bIns="36614" rtlCol="0" anchor="ctr"/>
          <a:lstStyle/>
          <a:p>
            <a:pPr algn="ctr" defTabSz="407856"/>
            <a:r>
              <a:rPr lang="en-US" sz="1400" dirty="0">
                <a:solidFill>
                  <a:prstClr val="white"/>
                </a:solidFill>
              </a:rPr>
              <a:t>25% 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Gray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900293" y="2148507"/>
            <a:ext cx="1502867" cy="1094000"/>
          </a:xfrm>
          <a:prstGeom prst="rect">
            <a:avLst/>
          </a:prstGeom>
          <a:solidFill>
            <a:srgbClr val="FFF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30" tIns="36614" rIns="73230" bIns="36614" rtlCol="0" anchor="ctr"/>
          <a:lstStyle/>
          <a:p>
            <a:pPr algn="ctr" defTabSz="407856"/>
            <a:r>
              <a:rPr lang="en-US" sz="1400" dirty="0">
                <a:solidFill>
                  <a:srgbClr val="000000"/>
                </a:solidFill>
              </a:rPr>
              <a:t>Best Buy Yellow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00293" y="3539532"/>
            <a:ext cx="1502867" cy="1094000"/>
          </a:xfrm>
          <a:prstGeom prst="rect">
            <a:avLst/>
          </a:prstGeom>
          <a:solidFill>
            <a:srgbClr val="BB06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30" tIns="36614" rIns="73230" bIns="36614" rtlCol="0" anchor="ctr"/>
          <a:lstStyle/>
          <a:p>
            <a:pPr algn="ctr" defTabSz="407856"/>
            <a:r>
              <a:rPr lang="en-US" sz="1400" dirty="0">
                <a:solidFill>
                  <a:prstClr val="white"/>
                </a:solidFill>
              </a:rPr>
              <a:t>Value 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Red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00293" y="4930557"/>
            <a:ext cx="1502867" cy="1094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30" tIns="36614" rIns="73230" bIns="36614" rtlCol="0" anchor="ctr"/>
          <a:lstStyle/>
          <a:p>
            <a:pPr algn="ctr" defTabSz="407856"/>
            <a:r>
              <a:rPr lang="en-US" sz="1400" dirty="0">
                <a:solidFill>
                  <a:prstClr val="white"/>
                </a:solidFill>
              </a:rPr>
              <a:t>65% 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Gray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80764" y="4930557"/>
            <a:ext cx="1502867" cy="10940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30" tIns="36614" rIns="73230" bIns="36614" rtlCol="0" anchor="ctr"/>
          <a:lstStyle/>
          <a:p>
            <a:pPr algn="ctr" defTabSz="407856"/>
            <a:r>
              <a:rPr lang="en-US" sz="1400" dirty="0">
                <a:solidFill>
                  <a:prstClr val="white"/>
                </a:solidFill>
              </a:rPr>
              <a:t>45% 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Gray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19817" y="2148507"/>
            <a:ext cx="1502867" cy="1094000"/>
          </a:xfrm>
          <a:prstGeom prst="rect">
            <a:avLst/>
          </a:prstGeom>
          <a:solidFill>
            <a:srgbClr val="0027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230" tIns="36614" rIns="73230" bIns="366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7856"/>
            <a:r>
              <a:rPr lang="en-US" sz="1400" dirty="0">
                <a:solidFill>
                  <a:prstClr val="white"/>
                </a:solidFill>
              </a:rPr>
              <a:t>Best Buy Blue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19817" y="3539532"/>
            <a:ext cx="1502867" cy="109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30" tIns="36614" rIns="73230" bIns="36614" rtlCol="0" anchor="ctr"/>
          <a:lstStyle/>
          <a:p>
            <a:pPr algn="ctr" defTabSz="407856"/>
            <a:r>
              <a:rPr lang="en-US" sz="1400" dirty="0">
                <a:solidFill>
                  <a:srgbClr val="00385F"/>
                </a:solidFill>
              </a:rPr>
              <a:t>Highlight Blue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19817" y="4930557"/>
            <a:ext cx="1502867" cy="10940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30" tIns="36614" rIns="73230" bIns="36614" rtlCol="0" anchor="ctr"/>
          <a:lstStyle/>
          <a:p>
            <a:pPr algn="ctr" defTabSz="407856"/>
            <a:r>
              <a:rPr lang="en-US" sz="1400" dirty="0">
                <a:solidFill>
                  <a:prstClr val="white"/>
                </a:solidFill>
              </a:rPr>
              <a:t>85% 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Gray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941709" y="4930557"/>
            <a:ext cx="1502867" cy="109400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30" tIns="36614" rIns="73230" bIns="36614" rtlCol="0" anchor="ctr"/>
          <a:lstStyle/>
          <a:p>
            <a:pPr algn="ctr" defTabSz="407856"/>
            <a:r>
              <a:rPr lang="en-US" sz="1400" dirty="0">
                <a:solidFill>
                  <a:srgbClr val="000000"/>
                </a:solidFill>
              </a:rPr>
              <a:t>10% 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Gray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82880"/>
            <a:ext cx="10972800" cy="1158240"/>
          </a:xfrm>
        </p:spPr>
        <p:txBody>
          <a:bodyPr anchor="b">
            <a:normAutofit/>
          </a:bodyPr>
          <a:lstStyle>
            <a:lvl1pPr marL="0" indent="0">
              <a:buNone/>
              <a:defRPr sz="3600" cap="all" baseline="0">
                <a:solidFill>
                  <a:srgbClr val="003366"/>
                </a:solidFill>
              </a:defRPr>
            </a:lvl1pPr>
          </a:lstStyle>
          <a:p>
            <a:pPr lvl="0"/>
            <a:r>
              <a:rPr lang="en-US" dirty="0" smtClean="0"/>
              <a:t>Appendix — Corporate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8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- logo 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Appendix – please contact das team to acquire logo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0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- Icon 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Appendix – please contact das team to acquire icon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421599"/>
            <a:ext cx="10972800" cy="1143000"/>
          </a:xfrm>
        </p:spPr>
        <p:txBody>
          <a:bodyPr lIns="0" tIns="0" rIns="0" bIns="0" anchor="t" anchorCtr="0"/>
          <a:lstStyle>
            <a:lvl1pPr>
              <a:lnSpc>
                <a:spcPct val="80000"/>
              </a:lnSpc>
              <a:defRPr sz="4800"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1" y="2955693"/>
            <a:ext cx="8755195" cy="3388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900" b="1" cap="all" baseline="0" dirty="0">
                <a:solidFill>
                  <a:schemeClr val="accent2"/>
                </a:solidFill>
              </a:defRPr>
            </a:lvl1pPr>
            <a:lvl2pPr marL="366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2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8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4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30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6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3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9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40785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subtitle BOLD text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5206014"/>
            <a:ext cx="9736667" cy="375929"/>
          </a:xfrm>
        </p:spPr>
        <p:txBody>
          <a:bodyPr>
            <a:normAutofit/>
          </a:bodyPr>
          <a:lstStyle>
            <a:lvl1pPr marL="0" indent="0">
              <a:buNone/>
              <a:defRPr sz="14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 smtClean="0"/>
              <a:t>MONTH YEAR</a:t>
            </a:r>
          </a:p>
        </p:txBody>
      </p:sp>
      <p:pic>
        <p:nvPicPr>
          <p:cNvPr id="1026" name="Picture 2" descr="C:\Users\A6000962\Desktop\BBY_Logo_4C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3" y="1861474"/>
            <a:ext cx="1460063" cy="10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09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- Doughnut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Appendix – doughnut charts</a:t>
            </a:r>
            <a:endParaRPr lang="en-US" dirty="0"/>
          </a:p>
        </p:txBody>
      </p:sp>
      <p:grpSp>
        <p:nvGrpSpPr>
          <p:cNvPr id="4" name="100%"/>
          <p:cNvGrpSpPr/>
          <p:nvPr userDrawn="1"/>
        </p:nvGrpSpPr>
        <p:grpSpPr>
          <a:xfrm>
            <a:off x="6188617" y="4620800"/>
            <a:ext cx="1463040" cy="1463040"/>
            <a:chOff x="1041209" y="3211870"/>
            <a:chExt cx="1238272" cy="1238272"/>
          </a:xfrm>
        </p:grpSpPr>
        <p:sp>
          <p:nvSpPr>
            <p:cNvPr id="5" name="blue Arc 100"/>
            <p:cNvSpPr/>
            <p:nvPr/>
          </p:nvSpPr>
          <p:spPr>
            <a:xfrm>
              <a:off x="1041209" y="3211870"/>
              <a:ext cx="1238272" cy="1238272"/>
            </a:xfrm>
            <a:prstGeom prst="blockArc">
              <a:avLst>
                <a:gd name="adj1" fmla="val 10800000"/>
                <a:gd name="adj2" fmla="val 10800000"/>
                <a:gd name="adj3" fmla="val 24583"/>
              </a:avLst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100"/>
            <p:cNvSpPr/>
            <p:nvPr/>
          </p:nvSpPr>
          <p:spPr>
            <a:xfrm>
              <a:off x="1334336" y="3569396"/>
              <a:ext cx="617856" cy="364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07856"/>
              <a:r>
                <a:rPr lang="en-US" sz="2200" b="1" spc="-48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200" b="1" spc="-240" dirty="0">
                  <a:solidFill>
                    <a:sysClr val="windowText" lastClr="000000"/>
                  </a:solidFill>
                </a:rPr>
                <a:t>0</a:t>
              </a:r>
              <a:r>
                <a:rPr lang="en-US" sz="2200" b="1" spc="-320" dirty="0">
                  <a:solidFill>
                    <a:sysClr val="windowText" lastClr="000000"/>
                  </a:solidFill>
                </a:rPr>
                <a:t>0</a:t>
              </a:r>
              <a:r>
                <a:rPr lang="en-US" sz="2200" b="1" spc="-480" baseline="30000" dirty="0">
                  <a:solidFill>
                    <a:sysClr val="windowText" lastClr="000000"/>
                  </a:solidFill>
                </a:rPr>
                <a:t>%</a:t>
              </a:r>
            </a:p>
          </p:txBody>
        </p:sp>
      </p:grpSp>
      <p:grpSp>
        <p:nvGrpSpPr>
          <p:cNvPr id="7" name="90%"/>
          <p:cNvGrpSpPr/>
          <p:nvPr userDrawn="1"/>
        </p:nvGrpSpPr>
        <p:grpSpPr>
          <a:xfrm>
            <a:off x="4490129" y="4620800"/>
            <a:ext cx="1463040" cy="1463040"/>
            <a:chOff x="1041209" y="3211870"/>
            <a:chExt cx="1238272" cy="1238272"/>
          </a:xfrm>
        </p:grpSpPr>
        <p:sp>
          <p:nvSpPr>
            <p:cNvPr id="8" name="gray Arc 90"/>
            <p:cNvSpPr/>
            <p:nvPr/>
          </p:nvSpPr>
          <p:spPr>
            <a:xfrm>
              <a:off x="1041209" y="3211870"/>
              <a:ext cx="1238272" cy="1238272"/>
            </a:xfrm>
            <a:prstGeom prst="blockArc">
              <a:avLst>
                <a:gd name="adj1" fmla="val 10800000"/>
                <a:gd name="adj2" fmla="val 10800000"/>
                <a:gd name="adj3" fmla="val 2458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9" name="blue Arc 90"/>
            <p:cNvSpPr/>
            <p:nvPr/>
          </p:nvSpPr>
          <p:spPr>
            <a:xfrm>
              <a:off x="1041209" y="3211870"/>
              <a:ext cx="1238272" cy="1238272"/>
            </a:xfrm>
            <a:prstGeom prst="blockArc">
              <a:avLst>
                <a:gd name="adj1" fmla="val 10800000"/>
                <a:gd name="adj2" fmla="val 8525142"/>
                <a:gd name="adj3" fmla="val 24259"/>
              </a:avLst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0"/>
            <p:cNvSpPr/>
            <p:nvPr/>
          </p:nvSpPr>
          <p:spPr>
            <a:xfrm>
              <a:off x="1375387" y="3569396"/>
              <a:ext cx="564780" cy="364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07856"/>
              <a:r>
                <a:rPr lang="en-US" sz="2200" b="1" spc="-159" dirty="0">
                  <a:solidFill>
                    <a:sysClr val="windowText" lastClr="000000"/>
                  </a:solidFill>
                </a:rPr>
                <a:t>90</a:t>
              </a:r>
              <a:r>
                <a:rPr lang="en-US" sz="2200" b="1" spc="-159" baseline="30000" dirty="0">
                  <a:solidFill>
                    <a:sysClr val="windowText" lastClr="000000"/>
                  </a:solidFill>
                </a:rPr>
                <a:t>%</a:t>
              </a:r>
            </a:p>
          </p:txBody>
        </p:sp>
      </p:grpSp>
      <p:grpSp>
        <p:nvGrpSpPr>
          <p:cNvPr id="11" name="80%"/>
          <p:cNvGrpSpPr/>
          <p:nvPr userDrawn="1"/>
        </p:nvGrpSpPr>
        <p:grpSpPr>
          <a:xfrm>
            <a:off x="2791641" y="4620800"/>
            <a:ext cx="1463040" cy="1463040"/>
            <a:chOff x="3867336" y="3150055"/>
            <a:chExt cx="1238272" cy="1238272"/>
          </a:xfrm>
        </p:grpSpPr>
        <p:sp>
          <p:nvSpPr>
            <p:cNvPr id="12" name="gray Arc 80"/>
            <p:cNvSpPr/>
            <p:nvPr/>
          </p:nvSpPr>
          <p:spPr>
            <a:xfrm>
              <a:off x="3867336" y="3150055"/>
              <a:ext cx="1238272" cy="1238272"/>
            </a:xfrm>
            <a:prstGeom prst="blockArc">
              <a:avLst>
                <a:gd name="adj1" fmla="val 10800000"/>
                <a:gd name="adj2" fmla="val 10800000"/>
                <a:gd name="adj3" fmla="val 2458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13" name="blue Arc 80"/>
            <p:cNvSpPr/>
            <p:nvPr/>
          </p:nvSpPr>
          <p:spPr>
            <a:xfrm>
              <a:off x="3867336" y="3150055"/>
              <a:ext cx="1238272" cy="1238272"/>
            </a:xfrm>
            <a:prstGeom prst="blockArc">
              <a:avLst>
                <a:gd name="adj1" fmla="val 10800000"/>
                <a:gd name="adj2" fmla="val 6523507"/>
                <a:gd name="adj3" fmla="val 24211"/>
              </a:avLst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80"/>
            <p:cNvSpPr/>
            <p:nvPr/>
          </p:nvSpPr>
          <p:spPr>
            <a:xfrm>
              <a:off x="4204078" y="3507581"/>
              <a:ext cx="564780" cy="364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07856"/>
              <a:r>
                <a:rPr lang="en-US" sz="2200" b="1" spc="-159" dirty="0">
                  <a:solidFill>
                    <a:sysClr val="windowText" lastClr="000000"/>
                  </a:solidFill>
                </a:rPr>
                <a:t>80</a:t>
              </a:r>
              <a:r>
                <a:rPr lang="en-US" sz="2200" b="1" spc="-159" baseline="30000" dirty="0">
                  <a:solidFill>
                    <a:sysClr val="windowText" lastClr="000000"/>
                  </a:solidFill>
                </a:rPr>
                <a:t>%</a:t>
              </a:r>
            </a:p>
          </p:txBody>
        </p:sp>
      </p:grpSp>
      <p:grpSp>
        <p:nvGrpSpPr>
          <p:cNvPr id="15" name="70%"/>
          <p:cNvGrpSpPr/>
          <p:nvPr userDrawn="1"/>
        </p:nvGrpSpPr>
        <p:grpSpPr>
          <a:xfrm>
            <a:off x="1093152" y="4620800"/>
            <a:ext cx="1463040" cy="1463040"/>
            <a:chOff x="2466083" y="3150055"/>
            <a:chExt cx="1238272" cy="1238272"/>
          </a:xfrm>
        </p:grpSpPr>
        <p:sp>
          <p:nvSpPr>
            <p:cNvPr id="16" name="gray Arc 70"/>
            <p:cNvSpPr/>
            <p:nvPr/>
          </p:nvSpPr>
          <p:spPr>
            <a:xfrm>
              <a:off x="2466083" y="3150055"/>
              <a:ext cx="1238272" cy="1238272"/>
            </a:xfrm>
            <a:prstGeom prst="blockArc">
              <a:avLst>
                <a:gd name="adj1" fmla="val 10800000"/>
                <a:gd name="adj2" fmla="val 10800000"/>
                <a:gd name="adj3" fmla="val 2458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17" name="blue Arc 70"/>
            <p:cNvSpPr/>
            <p:nvPr/>
          </p:nvSpPr>
          <p:spPr>
            <a:xfrm>
              <a:off x="2466083" y="3150055"/>
              <a:ext cx="1238272" cy="1238272"/>
            </a:xfrm>
            <a:prstGeom prst="blockArc">
              <a:avLst>
                <a:gd name="adj1" fmla="val 10800000"/>
                <a:gd name="adj2" fmla="val 4489733"/>
                <a:gd name="adj3" fmla="val 24694"/>
              </a:avLst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70"/>
            <p:cNvSpPr/>
            <p:nvPr/>
          </p:nvSpPr>
          <p:spPr>
            <a:xfrm>
              <a:off x="2802825" y="3507581"/>
              <a:ext cx="564780" cy="364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07856"/>
              <a:r>
                <a:rPr lang="en-US" sz="2200" b="1" spc="-159" dirty="0">
                  <a:solidFill>
                    <a:sysClr val="windowText" lastClr="000000"/>
                  </a:solidFill>
                </a:rPr>
                <a:t>70</a:t>
              </a:r>
              <a:r>
                <a:rPr lang="en-US" sz="2200" b="1" spc="-159" baseline="30000" dirty="0">
                  <a:solidFill>
                    <a:sysClr val="windowText" lastClr="000000"/>
                  </a:solidFill>
                </a:rPr>
                <a:t>%</a:t>
              </a:r>
            </a:p>
          </p:txBody>
        </p:sp>
      </p:grpSp>
      <p:grpSp>
        <p:nvGrpSpPr>
          <p:cNvPr id="19" name="60%"/>
          <p:cNvGrpSpPr/>
          <p:nvPr userDrawn="1"/>
        </p:nvGrpSpPr>
        <p:grpSpPr>
          <a:xfrm>
            <a:off x="4490128" y="3094924"/>
            <a:ext cx="1463040" cy="1463040"/>
            <a:chOff x="1064830" y="3150055"/>
            <a:chExt cx="1238272" cy="1238272"/>
          </a:xfrm>
        </p:grpSpPr>
        <p:sp>
          <p:nvSpPr>
            <p:cNvPr id="20" name="gray Arc 60"/>
            <p:cNvSpPr/>
            <p:nvPr/>
          </p:nvSpPr>
          <p:spPr>
            <a:xfrm>
              <a:off x="1064830" y="3150055"/>
              <a:ext cx="1238272" cy="1238272"/>
            </a:xfrm>
            <a:prstGeom prst="blockArc">
              <a:avLst>
                <a:gd name="adj1" fmla="val 10800000"/>
                <a:gd name="adj2" fmla="val 10800000"/>
                <a:gd name="adj3" fmla="val 2458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21" name="blue Arc 60"/>
            <p:cNvSpPr/>
            <p:nvPr/>
          </p:nvSpPr>
          <p:spPr>
            <a:xfrm>
              <a:off x="1064830" y="3150055"/>
              <a:ext cx="1238272" cy="1238272"/>
            </a:xfrm>
            <a:prstGeom prst="blockArc">
              <a:avLst>
                <a:gd name="adj1" fmla="val 10800000"/>
                <a:gd name="adj2" fmla="val 2429328"/>
                <a:gd name="adj3" fmla="val 24705"/>
              </a:avLst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60"/>
            <p:cNvSpPr/>
            <p:nvPr/>
          </p:nvSpPr>
          <p:spPr>
            <a:xfrm>
              <a:off x="1401572" y="3507581"/>
              <a:ext cx="564780" cy="364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07856"/>
              <a:r>
                <a:rPr lang="en-US" sz="2200" b="1" spc="-159" dirty="0">
                  <a:solidFill>
                    <a:sysClr val="windowText" lastClr="000000"/>
                  </a:solidFill>
                </a:rPr>
                <a:t>60</a:t>
              </a:r>
              <a:r>
                <a:rPr lang="en-US" sz="2200" b="1" spc="-159" baseline="30000" dirty="0">
                  <a:solidFill>
                    <a:sysClr val="windowText" lastClr="000000"/>
                  </a:solidFill>
                </a:rPr>
                <a:t>%</a:t>
              </a:r>
            </a:p>
          </p:txBody>
        </p:sp>
      </p:grpSp>
      <p:grpSp>
        <p:nvGrpSpPr>
          <p:cNvPr id="23" name="50%"/>
          <p:cNvGrpSpPr/>
          <p:nvPr userDrawn="1"/>
        </p:nvGrpSpPr>
        <p:grpSpPr>
          <a:xfrm>
            <a:off x="2791639" y="3094925"/>
            <a:ext cx="1463040" cy="1463040"/>
            <a:chOff x="2520991" y="1572425"/>
            <a:chExt cx="1238272" cy="1238272"/>
          </a:xfrm>
        </p:grpSpPr>
        <p:sp>
          <p:nvSpPr>
            <p:cNvPr id="24" name="gray Arc 50"/>
            <p:cNvSpPr/>
            <p:nvPr/>
          </p:nvSpPr>
          <p:spPr>
            <a:xfrm>
              <a:off x="2520991" y="1572425"/>
              <a:ext cx="1238272" cy="1238272"/>
            </a:xfrm>
            <a:prstGeom prst="blockArc">
              <a:avLst>
                <a:gd name="adj1" fmla="val 10800000"/>
                <a:gd name="adj2" fmla="val 10800000"/>
                <a:gd name="adj3" fmla="val 2458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25" name="blue Arc 50"/>
            <p:cNvSpPr/>
            <p:nvPr/>
          </p:nvSpPr>
          <p:spPr>
            <a:xfrm>
              <a:off x="2520991" y="1572425"/>
              <a:ext cx="1238272" cy="1238272"/>
            </a:xfrm>
            <a:prstGeom prst="blockArc">
              <a:avLst>
                <a:gd name="adj1" fmla="val 10800000"/>
                <a:gd name="adj2" fmla="val 21528706"/>
                <a:gd name="adj3" fmla="val 24493"/>
              </a:avLst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50"/>
            <p:cNvSpPr/>
            <p:nvPr/>
          </p:nvSpPr>
          <p:spPr>
            <a:xfrm>
              <a:off x="2857733" y="1929951"/>
              <a:ext cx="564780" cy="364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07856"/>
              <a:r>
                <a:rPr lang="en-US" sz="2200" b="1" spc="-159" dirty="0">
                  <a:solidFill>
                    <a:sysClr val="windowText" lastClr="000000"/>
                  </a:solidFill>
                </a:rPr>
                <a:t>50</a:t>
              </a:r>
              <a:r>
                <a:rPr lang="en-US" sz="2200" b="1" spc="-159" baseline="30000" dirty="0">
                  <a:solidFill>
                    <a:sysClr val="windowText" lastClr="000000"/>
                  </a:solidFill>
                </a:rPr>
                <a:t>%</a:t>
              </a:r>
            </a:p>
          </p:txBody>
        </p:sp>
      </p:grpSp>
      <p:grpSp>
        <p:nvGrpSpPr>
          <p:cNvPr id="27" name="40%"/>
          <p:cNvGrpSpPr/>
          <p:nvPr userDrawn="1"/>
        </p:nvGrpSpPr>
        <p:grpSpPr>
          <a:xfrm>
            <a:off x="1093152" y="3094925"/>
            <a:ext cx="1463040" cy="1463040"/>
            <a:chOff x="5268589" y="1633952"/>
            <a:chExt cx="1238272" cy="1238272"/>
          </a:xfrm>
        </p:grpSpPr>
        <p:sp>
          <p:nvSpPr>
            <p:cNvPr id="28" name="gray Arc 40"/>
            <p:cNvSpPr/>
            <p:nvPr/>
          </p:nvSpPr>
          <p:spPr>
            <a:xfrm>
              <a:off x="5268589" y="1633952"/>
              <a:ext cx="1238272" cy="1238272"/>
            </a:xfrm>
            <a:prstGeom prst="blockArc">
              <a:avLst>
                <a:gd name="adj1" fmla="val 10800000"/>
                <a:gd name="adj2" fmla="val 10800000"/>
                <a:gd name="adj3" fmla="val 2458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29" name="blue Arc 40"/>
            <p:cNvSpPr/>
            <p:nvPr/>
          </p:nvSpPr>
          <p:spPr>
            <a:xfrm>
              <a:off x="5268589" y="1633952"/>
              <a:ext cx="1238272" cy="1238272"/>
            </a:xfrm>
            <a:prstGeom prst="blockArc">
              <a:avLst>
                <a:gd name="adj1" fmla="val 10800000"/>
                <a:gd name="adj2" fmla="val 19267867"/>
                <a:gd name="adj3" fmla="val 24340"/>
              </a:avLst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40"/>
            <p:cNvSpPr/>
            <p:nvPr/>
          </p:nvSpPr>
          <p:spPr>
            <a:xfrm>
              <a:off x="5605335" y="1991478"/>
              <a:ext cx="564780" cy="364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07856"/>
              <a:r>
                <a:rPr lang="en-US" sz="2200" b="1" spc="-159" dirty="0">
                  <a:solidFill>
                    <a:sysClr val="windowText" lastClr="000000"/>
                  </a:solidFill>
                </a:rPr>
                <a:t>40</a:t>
              </a:r>
              <a:r>
                <a:rPr lang="en-US" sz="2200" b="1" spc="-159" baseline="30000" dirty="0">
                  <a:solidFill>
                    <a:sysClr val="windowText" lastClr="000000"/>
                  </a:solidFill>
                </a:rPr>
                <a:t>%</a:t>
              </a:r>
            </a:p>
          </p:txBody>
        </p:sp>
      </p:grpSp>
      <p:grpSp>
        <p:nvGrpSpPr>
          <p:cNvPr id="31" name="30%"/>
          <p:cNvGrpSpPr/>
          <p:nvPr userDrawn="1"/>
        </p:nvGrpSpPr>
        <p:grpSpPr>
          <a:xfrm>
            <a:off x="4490128" y="1575212"/>
            <a:ext cx="1463040" cy="1463040"/>
            <a:chOff x="3995637" y="3211870"/>
            <a:chExt cx="1238272" cy="1238272"/>
          </a:xfrm>
        </p:grpSpPr>
        <p:sp>
          <p:nvSpPr>
            <p:cNvPr id="32" name="gray Arc 30"/>
            <p:cNvSpPr/>
            <p:nvPr/>
          </p:nvSpPr>
          <p:spPr>
            <a:xfrm>
              <a:off x="3995637" y="3211870"/>
              <a:ext cx="1238272" cy="1238272"/>
            </a:xfrm>
            <a:prstGeom prst="blockArc">
              <a:avLst>
                <a:gd name="adj1" fmla="val 10800000"/>
                <a:gd name="adj2" fmla="val 10800000"/>
                <a:gd name="adj3" fmla="val 2458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33" name="blue Arc 30"/>
            <p:cNvSpPr/>
            <p:nvPr/>
          </p:nvSpPr>
          <p:spPr>
            <a:xfrm>
              <a:off x="3995637" y="3211870"/>
              <a:ext cx="1238272" cy="1238272"/>
            </a:xfrm>
            <a:prstGeom prst="blockArc">
              <a:avLst>
                <a:gd name="adj1" fmla="val 10800000"/>
                <a:gd name="adj2" fmla="val 17613141"/>
                <a:gd name="adj3" fmla="val 24390"/>
              </a:avLst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2200" b="1" dirty="0">
                <a:ln>
                  <a:solidFill>
                    <a:srgbClr val="000000"/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34" name="Rectangle 30"/>
            <p:cNvSpPr/>
            <p:nvPr/>
          </p:nvSpPr>
          <p:spPr>
            <a:xfrm>
              <a:off x="4332383" y="3569396"/>
              <a:ext cx="564780" cy="364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07856"/>
              <a:r>
                <a:rPr lang="en-US" sz="2200" b="1" spc="-159" dirty="0">
                  <a:solidFill>
                    <a:sysClr val="windowText" lastClr="000000"/>
                  </a:solidFill>
                </a:rPr>
                <a:t>30</a:t>
              </a:r>
              <a:r>
                <a:rPr lang="en-US" sz="2200" b="1" spc="-159" baseline="30000" dirty="0">
                  <a:solidFill>
                    <a:sysClr val="windowText" lastClr="000000"/>
                  </a:solidFill>
                </a:rPr>
                <a:t>%</a:t>
              </a:r>
            </a:p>
          </p:txBody>
        </p:sp>
      </p:grpSp>
      <p:grpSp>
        <p:nvGrpSpPr>
          <p:cNvPr id="35" name="20%"/>
          <p:cNvGrpSpPr/>
          <p:nvPr userDrawn="1"/>
        </p:nvGrpSpPr>
        <p:grpSpPr>
          <a:xfrm>
            <a:off x="2791640" y="1575212"/>
            <a:ext cx="1463040" cy="1463040"/>
            <a:chOff x="2466083" y="1633952"/>
            <a:chExt cx="1238272" cy="1238272"/>
          </a:xfrm>
        </p:grpSpPr>
        <p:sp>
          <p:nvSpPr>
            <p:cNvPr id="36" name="gray Arc 20"/>
            <p:cNvSpPr/>
            <p:nvPr/>
          </p:nvSpPr>
          <p:spPr>
            <a:xfrm>
              <a:off x="2466083" y="1633952"/>
              <a:ext cx="1238272" cy="1238272"/>
            </a:xfrm>
            <a:prstGeom prst="blockArc">
              <a:avLst>
                <a:gd name="adj1" fmla="val 10800000"/>
                <a:gd name="adj2" fmla="val 10800000"/>
                <a:gd name="adj3" fmla="val 2458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37" name="blue Arc 20"/>
            <p:cNvSpPr/>
            <p:nvPr/>
          </p:nvSpPr>
          <p:spPr>
            <a:xfrm>
              <a:off x="2466083" y="1633952"/>
              <a:ext cx="1238272" cy="1238272"/>
            </a:xfrm>
            <a:prstGeom prst="blockArc">
              <a:avLst>
                <a:gd name="adj1" fmla="val 10800000"/>
                <a:gd name="adj2" fmla="val 14884451"/>
                <a:gd name="adj3" fmla="val 25246"/>
              </a:avLst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20"/>
            <p:cNvSpPr/>
            <p:nvPr/>
          </p:nvSpPr>
          <p:spPr>
            <a:xfrm>
              <a:off x="2802829" y="1991478"/>
              <a:ext cx="564780" cy="364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07856"/>
              <a:r>
                <a:rPr lang="en-US" sz="2200" b="1" spc="-159" dirty="0">
                  <a:solidFill>
                    <a:sysClr val="windowText" lastClr="000000"/>
                  </a:solidFill>
                </a:rPr>
                <a:t>20</a:t>
              </a:r>
              <a:r>
                <a:rPr lang="en-US" sz="2200" b="1" spc="-159" baseline="30000" dirty="0">
                  <a:solidFill>
                    <a:sysClr val="windowText" lastClr="000000"/>
                  </a:solidFill>
                </a:rPr>
                <a:t>%</a:t>
              </a:r>
            </a:p>
          </p:txBody>
        </p:sp>
      </p:grpSp>
      <p:grpSp>
        <p:nvGrpSpPr>
          <p:cNvPr id="39" name="10%"/>
          <p:cNvGrpSpPr/>
          <p:nvPr userDrawn="1"/>
        </p:nvGrpSpPr>
        <p:grpSpPr>
          <a:xfrm>
            <a:off x="1093152" y="1575212"/>
            <a:ext cx="1463040" cy="1463040"/>
            <a:chOff x="2520991" y="3211870"/>
            <a:chExt cx="1238272" cy="1238272"/>
          </a:xfrm>
        </p:grpSpPr>
        <p:sp>
          <p:nvSpPr>
            <p:cNvPr id="40" name="gray Arc 10"/>
            <p:cNvSpPr/>
            <p:nvPr/>
          </p:nvSpPr>
          <p:spPr>
            <a:xfrm>
              <a:off x="2520991" y="3211870"/>
              <a:ext cx="1238272" cy="1238272"/>
            </a:xfrm>
            <a:prstGeom prst="blockArc">
              <a:avLst>
                <a:gd name="adj1" fmla="val 10800000"/>
                <a:gd name="adj2" fmla="val 10800000"/>
                <a:gd name="adj3" fmla="val 2458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41" name="Blue Arc 10"/>
            <p:cNvSpPr/>
            <p:nvPr/>
          </p:nvSpPr>
          <p:spPr>
            <a:xfrm>
              <a:off x="2520991" y="3211870"/>
              <a:ext cx="1238272" cy="1238272"/>
            </a:xfrm>
            <a:prstGeom prst="blockArc">
              <a:avLst>
                <a:gd name="adj1" fmla="val 10800000"/>
                <a:gd name="adj2" fmla="val 13074830"/>
                <a:gd name="adj3" fmla="val 24379"/>
              </a:avLst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7856"/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42" name="Rectangle 10"/>
            <p:cNvSpPr/>
            <p:nvPr/>
          </p:nvSpPr>
          <p:spPr>
            <a:xfrm>
              <a:off x="2857733" y="3588888"/>
              <a:ext cx="564780" cy="364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07856"/>
              <a:r>
                <a:rPr lang="en-US" sz="2200" b="1" spc="-159" dirty="0">
                  <a:solidFill>
                    <a:sysClr val="windowText" lastClr="000000"/>
                  </a:solidFill>
                </a:rPr>
                <a:t>10</a:t>
              </a:r>
              <a:r>
                <a:rPr lang="en-US" sz="2200" b="1" spc="-159" baseline="30000" dirty="0">
                  <a:solidFill>
                    <a:sysClr val="windowText" lastClr="000000"/>
                  </a:solidFill>
                </a:rPr>
                <a:t>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39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991" y="1343171"/>
            <a:ext cx="5364480" cy="4815840"/>
          </a:xfrm>
        </p:spPr>
        <p:txBody>
          <a:bodyPr/>
          <a:lstStyle/>
          <a:p>
            <a:pPr lvl="0"/>
            <a:r>
              <a:rPr lang="en-US" dirty="0"/>
              <a:t>First level 20pt</a:t>
            </a:r>
          </a:p>
          <a:p>
            <a:pPr lvl="2"/>
            <a:r>
              <a:rPr lang="en-US" dirty="0"/>
              <a:t>Second level 14pt</a:t>
            </a:r>
          </a:p>
          <a:p>
            <a:pPr lvl="3"/>
            <a:r>
              <a:rPr lang="en-US" dirty="0"/>
              <a:t>Third level 14pt</a:t>
            </a:r>
          </a:p>
          <a:p>
            <a:pPr lvl="4"/>
            <a:r>
              <a:rPr lang="en-US" dirty="0"/>
              <a:t>Fourth level 14pt</a:t>
            </a:r>
          </a:p>
          <a:p>
            <a:pPr lvl="5"/>
            <a:r>
              <a:rPr lang="en-US" dirty="0"/>
              <a:t>Fifth level 14pt</a:t>
            </a:r>
          </a:p>
          <a:p>
            <a:endParaRPr lang="en-US" dirty="0">
              <a:solidFill>
                <a:srgbClr val="002744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14799" y="1343171"/>
            <a:ext cx="5364480" cy="4815840"/>
          </a:xfrm>
        </p:spPr>
        <p:txBody>
          <a:bodyPr/>
          <a:lstStyle/>
          <a:p>
            <a:pPr lvl="0"/>
            <a:r>
              <a:rPr lang="en-US" dirty="0"/>
              <a:t>First level 20pt</a:t>
            </a:r>
          </a:p>
          <a:p>
            <a:pPr lvl="2"/>
            <a:r>
              <a:rPr lang="en-US" dirty="0"/>
              <a:t>Second level 14pt</a:t>
            </a:r>
          </a:p>
          <a:p>
            <a:pPr lvl="3"/>
            <a:r>
              <a:rPr lang="en-US" dirty="0"/>
              <a:t>Third level 14pt</a:t>
            </a:r>
          </a:p>
          <a:p>
            <a:pPr lvl="4"/>
            <a:r>
              <a:rPr lang="en-US" dirty="0"/>
              <a:t>Fourth level 14pt</a:t>
            </a:r>
          </a:p>
          <a:p>
            <a:pPr lvl="5"/>
            <a:r>
              <a:rPr lang="en-US" dirty="0"/>
              <a:t>Fifth level 14pt</a:t>
            </a:r>
          </a:p>
          <a:p>
            <a:endParaRPr lang="en-US" dirty="0">
              <a:solidFill>
                <a:srgbClr val="002744"/>
              </a:solidFill>
            </a:endParaRPr>
          </a:p>
        </p:txBody>
      </p: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column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1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Comparison – two column text</a:t>
            </a:r>
            <a:endParaRPr lang="en-US" dirty="0"/>
          </a:p>
        </p:txBody>
      </p:sp>
      <p:sp>
        <p:nvSpPr>
          <p:cNvPr id="4" name="Text Placeholder 8"/>
          <p:cNvSpPr txBox="1">
            <a:spLocks/>
          </p:cNvSpPr>
          <p:nvPr userDrawn="1"/>
        </p:nvSpPr>
        <p:spPr>
          <a:xfrm>
            <a:off x="609995" y="2094116"/>
            <a:ext cx="5358127" cy="4158768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lIns="73230" tIns="36614" rIns="73230" bIns="36614"/>
          <a:lstStyle>
            <a:lvl1pPr marL="0" indent="0" algn="l" defTabSz="914400" rtl="0" eaLnBrk="1" latinLnBrk="0" hangingPunct="1">
              <a:lnSpc>
                <a:spcPts val="4300"/>
              </a:lnSpc>
              <a:spcBef>
                <a:spcPct val="20000"/>
              </a:spcBef>
              <a:buFont typeface="Arial" pitchFamily="34" charset="0"/>
              <a:buNone/>
              <a:defRPr lang="en-US" sz="2000" b="1" i="0" kern="1200" baseline="0" dirty="0" smtClean="0">
                <a:solidFill>
                  <a:schemeClr val="accent1"/>
                </a:solidFill>
                <a:latin typeface="Avenir Next for Best Buy"/>
                <a:ea typeface="+mn-ea"/>
                <a:cs typeface="+mn-cs"/>
              </a:defRPr>
            </a:lvl1pPr>
            <a:lvl2pPr marL="234950" indent="-23812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2pPr>
            <a:lvl3pPr marL="684213" indent="-228600" algn="l" defTabSz="914400" rtl="0" eaLnBrk="1" latinLnBrk="0" hangingPunct="1">
              <a:spcBef>
                <a:spcPct val="20000"/>
              </a:spcBef>
              <a:buFont typeface="Avenir Next for Best Buy" pitchFamily="34" charset="0"/>
              <a:buChar char="—"/>
              <a:defRPr lang="en-US" sz="1400" kern="120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3pPr>
            <a:lvl4pPr marL="96678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4pPr>
            <a:lvl5pPr marL="1260475" indent="-228600" algn="l" defTabSz="914400" rtl="0" eaLnBrk="1" latinLnBrk="0" hangingPunct="1">
              <a:spcBef>
                <a:spcPct val="20000"/>
              </a:spcBef>
              <a:buFont typeface="Avenir Next for Best Buy" pitchFamily="34" charset="0"/>
              <a:buChar char="—"/>
              <a:defRPr lang="en-US" sz="1400" kern="1200" baseline="0" dirty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rgbClr val="002744"/>
              </a:solidFill>
            </a:endParaRPr>
          </a:p>
        </p:txBody>
      </p:sp>
      <p:sp>
        <p:nvSpPr>
          <p:cNvPr id="5" name="Text Placeholder 9"/>
          <p:cNvSpPr txBox="1">
            <a:spLocks/>
          </p:cNvSpPr>
          <p:nvPr userDrawn="1"/>
        </p:nvSpPr>
        <p:spPr>
          <a:xfrm>
            <a:off x="6223902" y="2094116"/>
            <a:ext cx="5358127" cy="4158768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lIns="73230" tIns="36614" rIns="73230" bIns="36614"/>
          <a:lstStyle>
            <a:lvl1pPr marL="0" indent="0" algn="l" defTabSz="914400" rtl="0" eaLnBrk="1" latinLnBrk="0" hangingPunct="1">
              <a:lnSpc>
                <a:spcPts val="4300"/>
              </a:lnSpc>
              <a:spcBef>
                <a:spcPct val="20000"/>
              </a:spcBef>
              <a:buFont typeface="Arial" pitchFamily="34" charset="0"/>
              <a:buNone/>
              <a:defRPr lang="en-US" sz="2000" b="1" i="0" kern="1200" baseline="0" dirty="0" smtClean="0">
                <a:solidFill>
                  <a:schemeClr val="accent1"/>
                </a:solidFill>
                <a:latin typeface="Avenir Next for Best Buy"/>
                <a:ea typeface="+mn-ea"/>
                <a:cs typeface="+mn-cs"/>
              </a:defRPr>
            </a:lvl1pPr>
            <a:lvl2pPr marL="234950" indent="-23812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2pPr>
            <a:lvl3pPr marL="684213" indent="-228600" algn="l" defTabSz="914400" rtl="0" eaLnBrk="1" latinLnBrk="0" hangingPunct="1">
              <a:spcBef>
                <a:spcPct val="20000"/>
              </a:spcBef>
              <a:buFont typeface="Avenir Next for Best Buy" pitchFamily="34" charset="0"/>
              <a:buChar char="—"/>
              <a:defRPr lang="en-US" sz="1400" kern="120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3pPr>
            <a:lvl4pPr marL="96678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4pPr>
            <a:lvl5pPr marL="1260475" indent="-228600" algn="l" defTabSz="914400" rtl="0" eaLnBrk="1" latinLnBrk="0" hangingPunct="1">
              <a:spcBef>
                <a:spcPct val="20000"/>
              </a:spcBef>
              <a:buFont typeface="Avenir Next for Best Buy" pitchFamily="34" charset="0"/>
              <a:buChar char="—"/>
              <a:defRPr lang="en-US" sz="1400" kern="1200" baseline="0" dirty="0">
                <a:solidFill>
                  <a:schemeClr val="tx1"/>
                </a:solidFill>
                <a:latin typeface="Avenir Next for Best Buy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638" indent="-185638" defTabSz="732306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sz="1400" b="0">
              <a:solidFill>
                <a:srgbClr val="000000"/>
              </a:solidFill>
              <a:latin typeface="Avenir Next for Best Buy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9995" y="1591529"/>
            <a:ext cx="5358127" cy="335553"/>
          </a:xfrm>
          <a:prstGeom prst="rect">
            <a:avLst/>
          </a:prstGeom>
          <a:solidFill>
            <a:srgbClr val="002744"/>
          </a:solidFill>
          <a:ln>
            <a:solidFill>
              <a:schemeClr val="accent1"/>
            </a:solidFill>
          </a:ln>
        </p:spPr>
        <p:txBody>
          <a:bodyPr wrap="square" lIns="73230" tIns="36614" rIns="73230" bIns="36614" rtlCol="0">
            <a:spAutoFit/>
          </a:bodyPr>
          <a:lstStyle/>
          <a:p>
            <a:pPr algn="ctr" defTabSz="407856"/>
            <a:r>
              <a:rPr lang="en-US" sz="1700" b="1" dirty="0">
                <a:solidFill>
                  <a:prstClr val="white"/>
                </a:solidFill>
              </a:rPr>
              <a:t>Compare A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223902" y="1591529"/>
            <a:ext cx="5358127" cy="335553"/>
          </a:xfrm>
          <a:prstGeom prst="rect">
            <a:avLst/>
          </a:prstGeom>
          <a:solidFill>
            <a:srgbClr val="002744"/>
          </a:solidFill>
          <a:ln>
            <a:solidFill>
              <a:schemeClr val="accent1"/>
            </a:solidFill>
          </a:ln>
        </p:spPr>
        <p:txBody>
          <a:bodyPr wrap="square" lIns="73230" tIns="36614" rIns="73230" bIns="36614" rtlCol="0">
            <a:spAutoFit/>
          </a:bodyPr>
          <a:lstStyle/>
          <a:p>
            <a:pPr algn="ctr" defTabSz="407856"/>
            <a:r>
              <a:rPr lang="en-US" sz="1700" b="1" dirty="0">
                <a:solidFill>
                  <a:prstClr val="white"/>
                </a:solidFill>
              </a:rPr>
              <a:t>Compare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4" y="2100972"/>
            <a:ext cx="5358519" cy="4151912"/>
          </a:xfrm>
        </p:spPr>
        <p:txBody>
          <a:bodyPr/>
          <a:lstStyle>
            <a:lvl1pPr marL="185638" marR="0" indent="-185638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3pPr marL="370006" marR="0" indent="-184368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venir Next for Best Buy" pitchFamily="34" charset="0"/>
              <a:buChar char="—"/>
              <a:tabLst/>
              <a:defRPr>
                <a:solidFill>
                  <a:schemeClr val="tx1"/>
                </a:solidFill>
              </a:defRPr>
            </a:lvl3pPr>
            <a:lvl4pPr marL="546743" marR="0" indent="-176738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780699" marR="0" indent="-233956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venir Next for Best Buy" pitchFamily="34" charset="0"/>
              <a:buChar char="—"/>
              <a:tabLst/>
              <a:defRPr>
                <a:solidFill>
                  <a:schemeClr val="tx1"/>
                </a:solidFill>
              </a:defRPr>
            </a:lvl5pPr>
            <a:lvl6pPr marL="957438" marR="0" indent="-176738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 smtClean="0"/>
              <a:t>First level 20pt</a:t>
            </a:r>
          </a:p>
          <a:p>
            <a:pPr lvl="2"/>
            <a:r>
              <a:rPr lang="en-US" dirty="0" smtClean="0"/>
              <a:t>Second level 14pt</a:t>
            </a:r>
          </a:p>
          <a:p>
            <a:pPr lvl="3"/>
            <a:r>
              <a:rPr lang="en-US" dirty="0" smtClean="0"/>
              <a:t>Third level 14pt</a:t>
            </a:r>
          </a:p>
          <a:p>
            <a:pPr lvl="4"/>
            <a:r>
              <a:rPr lang="en-US" dirty="0" smtClean="0"/>
              <a:t>Fourth level 14pt</a:t>
            </a:r>
          </a:p>
          <a:p>
            <a:pPr lvl="5"/>
            <a:r>
              <a:rPr lang="en-US" dirty="0" smtClean="0"/>
              <a:t>Fifth level 14pt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223902" y="2100972"/>
            <a:ext cx="5358127" cy="4151912"/>
          </a:xfrm>
        </p:spPr>
        <p:txBody>
          <a:bodyPr/>
          <a:lstStyle>
            <a:lvl1pPr marL="185638" marR="0" indent="-185638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3pPr marL="370006" marR="0" indent="-184368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venir Next for Best Buy" pitchFamily="34" charset="0"/>
              <a:buChar char="—"/>
              <a:tabLst/>
              <a:defRPr>
                <a:solidFill>
                  <a:schemeClr val="tx1"/>
                </a:solidFill>
              </a:defRPr>
            </a:lvl3pPr>
            <a:lvl4pPr marL="546743" marR="0" indent="-176738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780699" marR="0" indent="-233956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venir Next for Best Buy" pitchFamily="34" charset="0"/>
              <a:buChar char="—"/>
              <a:tabLst/>
              <a:defRPr>
                <a:solidFill>
                  <a:schemeClr val="tx1"/>
                </a:solidFill>
              </a:defRPr>
            </a:lvl5pPr>
            <a:lvl6pPr marL="957438" marR="0" indent="-176738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 smtClean="0"/>
              <a:t>First level 20pt</a:t>
            </a:r>
          </a:p>
          <a:p>
            <a:pPr lvl="2"/>
            <a:r>
              <a:rPr lang="en-US" dirty="0" smtClean="0"/>
              <a:t>Second level 14pt</a:t>
            </a:r>
          </a:p>
          <a:p>
            <a:pPr lvl="3"/>
            <a:r>
              <a:rPr lang="en-US" dirty="0" smtClean="0"/>
              <a:t>Third level 14pt</a:t>
            </a:r>
          </a:p>
          <a:p>
            <a:pPr lvl="4"/>
            <a:r>
              <a:rPr lang="en-US" dirty="0" smtClean="0"/>
              <a:t>Fourth level 14pt</a:t>
            </a:r>
          </a:p>
          <a:p>
            <a:pPr lvl="5"/>
            <a:r>
              <a:rPr lang="en-US" dirty="0" smtClean="0"/>
              <a:t>Fifth level 14pt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1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tex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Multiple text</a:t>
            </a:r>
            <a:br>
              <a:rPr lang="en-US" dirty="0" smtClean="0"/>
            </a:br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789304"/>
            <a:ext cx="4876800" cy="1929389"/>
          </a:xfrm>
        </p:spPr>
        <p:txBody>
          <a:bodyPr/>
          <a:lstStyle>
            <a:lvl1pPr marL="185638" marR="0" indent="-185638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cap="all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370006" marR="0" indent="-184368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venir Next for Best Buy" pitchFamily="34" charset="0"/>
              <a:buChar char="—"/>
              <a:tabLst/>
              <a:defRPr/>
            </a:lvl3pPr>
            <a:lvl4pPr marL="546743" marR="0" indent="-176738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4pPr>
            <a:lvl5pPr marL="780699" marR="0" indent="-233956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venir Next for Best Buy" pitchFamily="34" charset="0"/>
              <a:buChar char="—"/>
              <a:tabLst/>
              <a:defRPr/>
            </a:lvl5pPr>
            <a:lvl6pPr marL="957438" marR="0" indent="-176738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6pPr>
          </a:lstStyle>
          <a:p>
            <a:pPr marL="185638" marR="0" lvl="0" indent="-185638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for Best Buy"/>
              </a:rPr>
              <a:t>First level 20pt</a:t>
            </a:r>
          </a:p>
          <a:p>
            <a:pPr marL="370006" marR="0" lvl="2" indent="-184368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venir Next for Best Buy" pitchFamily="34" charset="0"/>
              <a:buChar char="—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for Best Buy" pitchFamily="34" charset="0"/>
              </a:rPr>
              <a:t>Second level 14pt</a:t>
            </a:r>
          </a:p>
          <a:p>
            <a:pPr marL="546743" marR="0" lvl="3" indent="-176738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for Best Buy" pitchFamily="34" charset="0"/>
              </a:rPr>
              <a:t>Third level 14pt</a:t>
            </a:r>
          </a:p>
          <a:p>
            <a:pPr marL="780699" marR="0" lvl="4" indent="-233956" algn="l" defTabSz="73230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venir Next for Best Buy" pitchFamily="34" charset="0"/>
              <a:buChar char="—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for Best Buy" pitchFamily="34" charset="0"/>
              </a:rPr>
              <a:t>Fourth level 14pt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678308" y="1780205"/>
            <a:ext cx="4876800" cy="1929389"/>
          </a:xfrm>
        </p:spPr>
        <p:txBody>
          <a:bodyPr/>
          <a:lstStyle>
            <a:lvl1pPr marL="144674" indent="-144674"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First level 20pt</a:t>
            </a:r>
          </a:p>
          <a:p>
            <a:pPr lvl="2"/>
            <a:r>
              <a:rPr lang="en-US" dirty="0" smtClean="0"/>
              <a:t>Second level 14pt</a:t>
            </a:r>
          </a:p>
          <a:p>
            <a:pPr lvl="3"/>
            <a:r>
              <a:rPr lang="en-US" dirty="0" smtClean="0"/>
              <a:t>Third level 14pt</a:t>
            </a:r>
          </a:p>
          <a:p>
            <a:pPr lvl="4"/>
            <a:r>
              <a:rPr lang="en-US" dirty="0" smtClean="0"/>
              <a:t>Fourth level 14pt</a:t>
            </a:r>
          </a:p>
          <a:p>
            <a:pPr lvl="0"/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4328204"/>
            <a:ext cx="10972800" cy="1888621"/>
          </a:xfrm>
        </p:spPr>
        <p:txBody>
          <a:bodyPr/>
          <a:lstStyle>
            <a:lvl1pPr marL="144674" indent="-144674"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First level 20pt</a:t>
            </a:r>
          </a:p>
          <a:p>
            <a:pPr lvl="2"/>
            <a:r>
              <a:rPr lang="en-US" dirty="0" smtClean="0"/>
              <a:t>Second level 14pt</a:t>
            </a:r>
          </a:p>
          <a:p>
            <a:pPr lvl="3"/>
            <a:r>
              <a:rPr lang="en-US" dirty="0" smtClean="0"/>
              <a:t>Third level 14pt</a:t>
            </a:r>
          </a:p>
          <a:p>
            <a:pPr lvl="4"/>
            <a:r>
              <a:rPr lang="en-US" dirty="0" smtClean="0"/>
              <a:t>Fourth level 14pt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3930890"/>
            <a:ext cx="3318933" cy="388939"/>
          </a:xfrm>
        </p:spPr>
        <p:txBody>
          <a:bodyPr/>
          <a:lstStyle>
            <a:lvl1pPr marL="0" indent="0">
              <a:buNone/>
              <a:defRPr b="1" i="0" cap="all" baseline="0"/>
            </a:lvl1pPr>
          </a:lstStyle>
          <a:p>
            <a:pPr lvl="0"/>
            <a:r>
              <a:rPr lang="en-US" dirty="0" smtClean="0"/>
              <a:t>Section three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84774"/>
            <a:ext cx="3318933" cy="388939"/>
          </a:xfrm>
        </p:spPr>
        <p:txBody>
          <a:bodyPr/>
          <a:lstStyle>
            <a:lvl1pPr marL="0" indent="0">
              <a:buNone/>
              <a:defRPr b="1" i="0" cap="all" baseline="0"/>
            </a:lvl1pPr>
          </a:lstStyle>
          <a:p>
            <a:pPr lvl="0"/>
            <a:r>
              <a:rPr lang="en-US" dirty="0" smtClean="0"/>
              <a:t>Section one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678308" y="1373727"/>
            <a:ext cx="3318933" cy="393192"/>
          </a:xfrm>
        </p:spPr>
        <p:txBody>
          <a:bodyPr/>
          <a:lstStyle>
            <a:lvl1pPr marL="0" indent="0">
              <a:buNone/>
              <a:defRPr b="1" i="0" cap="all" baseline="0"/>
            </a:lvl1pPr>
          </a:lstStyle>
          <a:p>
            <a:pPr lvl="0"/>
            <a:r>
              <a:rPr lang="en-US" dirty="0" smtClean="0"/>
              <a:t>Section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09992" y="1353312"/>
            <a:ext cx="10972408" cy="609600"/>
          </a:xfrm>
        </p:spPr>
        <p:txBody>
          <a:bodyPr/>
          <a:lstStyle>
            <a:lvl1pPr marL="274615" indent="-274615">
              <a:buNone/>
              <a:defRPr baseline="0"/>
            </a:lvl1pPr>
          </a:lstStyle>
          <a:p>
            <a:pPr marL="274615" indent="-274615"/>
            <a:r>
              <a:rPr lang="en-US" dirty="0" smtClean="0"/>
              <a:t>Single table on the page</a:t>
            </a:r>
            <a:endParaRPr lang="en-US" dirty="0"/>
          </a:p>
        </p:txBody>
      </p:sp>
      <p:graphicFrame>
        <p:nvGraphicFramePr>
          <p:cNvPr id="4" name="Table Placeholder 15"/>
          <p:cNvGraphicFramePr>
            <a:graphicFrameLocks/>
          </p:cNvGraphicFramePr>
          <p:nvPr userDrawn="1">
            <p:extLst/>
          </p:nvPr>
        </p:nvGraphicFramePr>
        <p:xfrm>
          <a:off x="609994" y="2262706"/>
          <a:ext cx="10972033" cy="3648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433"/>
                <a:gridCol w="1567433"/>
                <a:gridCol w="1567433"/>
                <a:gridCol w="1567433"/>
                <a:gridCol w="1567433"/>
                <a:gridCol w="1567433"/>
                <a:gridCol w="1567433"/>
              </a:tblGrid>
              <a:tr h="37651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venir Next for Best Buy" pitchFamily="34" charset="0"/>
                        </a:rPr>
                        <a:t>Table Header</a:t>
                      </a:r>
                      <a:br>
                        <a:rPr lang="en-US" sz="900" dirty="0" smtClean="0">
                          <a:latin typeface="Avenir Next for Best Buy" pitchFamily="34" charset="0"/>
                        </a:rPr>
                      </a:br>
                      <a:r>
                        <a:rPr lang="en-US" sz="900" dirty="0" smtClean="0">
                          <a:latin typeface="Avenir Next for Best Buy" pitchFamily="34" charset="0"/>
                        </a:rPr>
                        <a:t>10pt Bold</a:t>
                      </a:r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venir Next for Best Buy" pitchFamily="34" charset="0"/>
                        </a:rPr>
                        <a:t>Table Header</a:t>
                      </a:r>
                      <a:br>
                        <a:rPr lang="en-US" sz="900" dirty="0" smtClean="0">
                          <a:latin typeface="Avenir Next for Best Buy" pitchFamily="34" charset="0"/>
                        </a:rPr>
                      </a:br>
                      <a:r>
                        <a:rPr lang="en-US" sz="900" dirty="0" smtClean="0">
                          <a:latin typeface="Avenir Next for Best Buy" pitchFamily="34" charset="0"/>
                        </a:rPr>
                        <a:t>10pt Bold</a:t>
                      </a:r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venir Next for Best Buy" pitchFamily="34" charset="0"/>
                        </a:rPr>
                        <a:t>Table Header</a:t>
                      </a:r>
                      <a:br>
                        <a:rPr lang="en-US" sz="900" dirty="0" smtClean="0">
                          <a:latin typeface="Avenir Next for Best Buy" pitchFamily="34" charset="0"/>
                        </a:rPr>
                      </a:br>
                      <a:r>
                        <a:rPr lang="en-US" sz="900" dirty="0" smtClean="0">
                          <a:latin typeface="Avenir Next for Best Buy" pitchFamily="34" charset="0"/>
                        </a:rPr>
                        <a:t>10pt Bold</a:t>
                      </a:r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venir Next for Best Buy" pitchFamily="34" charset="0"/>
                        </a:rPr>
                        <a:t>Table Header</a:t>
                      </a:r>
                      <a:br>
                        <a:rPr lang="en-US" sz="900" dirty="0" smtClean="0">
                          <a:latin typeface="Avenir Next for Best Buy" pitchFamily="34" charset="0"/>
                        </a:rPr>
                      </a:br>
                      <a:r>
                        <a:rPr lang="en-US" sz="900" dirty="0" smtClean="0">
                          <a:latin typeface="Avenir Next for Best Buy" pitchFamily="34" charset="0"/>
                        </a:rPr>
                        <a:t>10pt Bold</a:t>
                      </a:r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>
                          <a:latin typeface="Avenir Next for Best Buy" pitchFamily="34" charset="0"/>
                        </a:rPr>
                        <a:t>Table Header</a:t>
                      </a:r>
                      <a:br>
                        <a:rPr lang="en-US" sz="900" smtClean="0">
                          <a:latin typeface="Avenir Next for Best Buy" pitchFamily="34" charset="0"/>
                        </a:rPr>
                      </a:br>
                      <a:r>
                        <a:rPr lang="en-US" sz="900" smtClean="0">
                          <a:latin typeface="Avenir Next for Best Buy" pitchFamily="34" charset="0"/>
                        </a:rPr>
                        <a:t>10pt Bold</a:t>
                      </a:r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venir Next for Best Buy" pitchFamily="34" charset="0"/>
                        </a:rPr>
                        <a:t>Table Header</a:t>
                      </a:r>
                      <a:br>
                        <a:rPr lang="en-US" sz="900" dirty="0" smtClean="0">
                          <a:latin typeface="Avenir Next for Best Buy" pitchFamily="34" charset="0"/>
                        </a:rPr>
                      </a:br>
                      <a:r>
                        <a:rPr lang="en-US" sz="900" dirty="0" smtClean="0">
                          <a:latin typeface="Avenir Next for Best Buy" pitchFamily="34" charset="0"/>
                        </a:rPr>
                        <a:t>10pt Bold</a:t>
                      </a:r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venir Next for Best Buy" pitchFamily="34" charset="0"/>
                        </a:rPr>
                        <a:t>Table Header</a:t>
                      </a:r>
                      <a:br>
                        <a:rPr lang="en-US" sz="900" dirty="0" smtClean="0">
                          <a:latin typeface="Avenir Next for Best Buy" pitchFamily="34" charset="0"/>
                        </a:rPr>
                      </a:br>
                      <a:r>
                        <a:rPr lang="en-US" sz="900" dirty="0" smtClean="0">
                          <a:latin typeface="Avenir Next for Best Buy" pitchFamily="34" charset="0"/>
                        </a:rPr>
                        <a:t>10pt Bold</a:t>
                      </a:r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</a:tr>
              <a:tr h="327212"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</a:tr>
              <a:tr h="327212"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</a:tr>
              <a:tr h="327212"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</a:tr>
              <a:tr h="327212"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</a:tr>
              <a:tr h="327212"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</a:tr>
              <a:tr h="327212"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</a:tr>
              <a:tr h="327212"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</a:tr>
              <a:tr h="327212"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</a:tr>
              <a:tr h="327212"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/>
                </a:tc>
              </a:tr>
              <a:tr h="327212"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venir Next for Best Buy" pitchFamily="34" charset="0"/>
                      </a:endParaRPr>
                    </a:p>
                  </a:txBody>
                  <a:tcPr marL="110836" marR="110836" marT="40341" marB="40341" anchor="ctr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Sample </a:t>
            </a:r>
            <a:r>
              <a:rPr lang="en-US" dirty="0" smtClean="0"/>
              <a:t>Table</a:t>
            </a:r>
            <a:r>
              <a:rPr lang="en-US" dirty="0"/>
              <a:t> </a:t>
            </a:r>
            <a:r>
              <a:rPr lang="en-US" dirty="0" smtClean="0"/>
              <a:t>- No </a:t>
            </a:r>
            <a:r>
              <a:rPr lang="en-US" dirty="0"/>
              <a:t>more than Two Lines of Text</a:t>
            </a:r>
          </a:p>
        </p:txBody>
      </p:sp>
    </p:spTree>
    <p:extLst>
      <p:ext uri="{BB962C8B-B14F-4D97-AF65-F5344CB8AC3E}">
        <p14:creationId xmlns:p14="http://schemas.microsoft.com/office/powerpoint/2010/main" val="160254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353312"/>
            <a:ext cx="109728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Single chart on the page</a:t>
            </a:r>
          </a:p>
        </p:txBody>
      </p:sp>
      <p:sp>
        <p:nvSpPr>
          <p:cNvPr id="5" name="Title 5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Sample bar chart – no more than two lines of text</a:t>
            </a:r>
            <a:endParaRPr lang="en-US" dirty="0"/>
          </a:p>
        </p:txBody>
      </p:sp>
      <p:graphicFrame>
        <p:nvGraphicFramePr>
          <p:cNvPr id="6" name="Chart Placeholder 8"/>
          <p:cNvGraphicFramePr>
            <a:graphicFrameLocks/>
          </p:cNvGraphicFramePr>
          <p:nvPr userDrawn="1">
            <p:extLst/>
          </p:nvPr>
        </p:nvGraphicFramePr>
        <p:xfrm>
          <a:off x="609995" y="2007259"/>
          <a:ext cx="10972031" cy="4034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356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353312"/>
            <a:ext cx="109728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Single chart on the page</a:t>
            </a:r>
          </a:p>
        </p:txBody>
      </p:sp>
      <p:sp>
        <p:nvSpPr>
          <p:cNvPr id="5" name="Title 5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Sample pie chart – no more than two lines of text</a:t>
            </a:r>
            <a:endParaRPr lang="en-US" dirty="0"/>
          </a:p>
        </p:txBody>
      </p:sp>
      <p:graphicFrame>
        <p:nvGraphicFramePr>
          <p:cNvPr id="6" name="Chart Placeholder 6"/>
          <p:cNvGraphicFramePr>
            <a:graphicFrameLocks/>
          </p:cNvGraphicFramePr>
          <p:nvPr userDrawn="1">
            <p:extLst/>
          </p:nvPr>
        </p:nvGraphicFramePr>
        <p:xfrm>
          <a:off x="609995" y="2007259"/>
          <a:ext cx="10972031" cy="4034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52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353312"/>
            <a:ext cx="10972800" cy="6096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Single chart on the page</a:t>
            </a:r>
          </a:p>
        </p:txBody>
      </p:sp>
      <p:sp>
        <p:nvSpPr>
          <p:cNvPr id="5" name="Title 5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sample line chart – no more than two lines of text</a:t>
            </a:r>
            <a:endParaRPr lang="en-US" dirty="0"/>
          </a:p>
        </p:txBody>
      </p:sp>
      <p:graphicFrame>
        <p:nvGraphicFramePr>
          <p:cNvPr id="6" name="Chart Placeholder 8"/>
          <p:cNvGraphicFramePr>
            <a:graphicFrameLocks/>
          </p:cNvGraphicFramePr>
          <p:nvPr userDrawn="1">
            <p:extLst/>
          </p:nvPr>
        </p:nvGraphicFramePr>
        <p:xfrm>
          <a:off x="609995" y="2007259"/>
          <a:ext cx="10972031" cy="4034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741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Waterfa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992" y="1353312"/>
            <a:ext cx="10972408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Single chart on the page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sample waterfall chart – no more than two lines of text</a:t>
            </a:r>
            <a:endParaRPr lang="en-US" dirty="0"/>
          </a:p>
        </p:txBody>
      </p:sp>
      <p:graphicFrame>
        <p:nvGraphicFramePr>
          <p:cNvPr id="6" name="Chart Placeholder 4"/>
          <p:cNvGraphicFramePr>
            <a:graphicFrameLocks/>
          </p:cNvGraphicFramePr>
          <p:nvPr userDrawn="1">
            <p:extLst/>
          </p:nvPr>
        </p:nvGraphicFramePr>
        <p:xfrm>
          <a:off x="608073" y="2007259"/>
          <a:ext cx="10972031" cy="4034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367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- 2 charts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992" y="1353312"/>
            <a:ext cx="10972408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Two charts on the page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Sample – two charts side by side</a:t>
            </a:r>
            <a:endParaRPr lang="en-US" dirty="0"/>
          </a:p>
        </p:txBody>
      </p:sp>
      <p:graphicFrame>
        <p:nvGraphicFramePr>
          <p:cNvPr id="7" name="Chart Placeholder 10"/>
          <p:cNvGraphicFramePr>
            <a:graphicFrameLocks/>
          </p:cNvGraphicFramePr>
          <p:nvPr userDrawn="1">
            <p:extLst/>
          </p:nvPr>
        </p:nvGraphicFramePr>
        <p:xfrm>
          <a:off x="609988" y="2007259"/>
          <a:ext cx="5376333" cy="4034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Placeholder 11"/>
          <p:cNvGraphicFramePr>
            <a:graphicFrameLocks/>
          </p:cNvGraphicFramePr>
          <p:nvPr userDrawn="1">
            <p:extLst/>
          </p:nvPr>
        </p:nvGraphicFramePr>
        <p:xfrm>
          <a:off x="6205684" y="2007259"/>
          <a:ext cx="5376333" cy="4034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763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0496" y="3419856"/>
            <a:ext cx="10972800" cy="114300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>
              <a:defRPr sz="3600" baseline="0"/>
            </a:lvl1pPr>
          </a:lstStyle>
          <a:p>
            <a:r>
              <a:rPr lang="en-US" dirty="0" smtClean="0"/>
              <a:t>Click to edit Master divider slide bold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0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- 2 charts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353312"/>
            <a:ext cx="109728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Two charts on the page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sample – two charts stacked</a:t>
            </a:r>
            <a:endParaRPr lang="en-US" dirty="0"/>
          </a:p>
        </p:txBody>
      </p:sp>
      <p:graphicFrame>
        <p:nvGraphicFramePr>
          <p:cNvPr id="7" name="Chart Placeholder 7"/>
          <p:cNvGraphicFramePr>
            <a:graphicFrameLocks/>
          </p:cNvGraphicFramePr>
          <p:nvPr userDrawn="1">
            <p:extLst/>
          </p:nvPr>
        </p:nvGraphicFramePr>
        <p:xfrm>
          <a:off x="609995" y="2007255"/>
          <a:ext cx="10972031" cy="1937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Placeholder 8"/>
          <p:cNvGraphicFramePr>
            <a:graphicFrameLocks/>
          </p:cNvGraphicFramePr>
          <p:nvPr userDrawn="1">
            <p:extLst/>
          </p:nvPr>
        </p:nvGraphicFramePr>
        <p:xfrm>
          <a:off x="609995" y="4105556"/>
          <a:ext cx="10972031" cy="1935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39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-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353312"/>
            <a:ext cx="109728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Four charts on the page</a:t>
            </a:r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sample – four charts</a:t>
            </a:r>
            <a:endParaRPr lang="en-US" dirty="0"/>
          </a:p>
        </p:txBody>
      </p:sp>
      <p:graphicFrame>
        <p:nvGraphicFramePr>
          <p:cNvPr id="9" name="Chart Placeholder 9"/>
          <p:cNvGraphicFramePr>
            <a:graphicFrameLocks/>
          </p:cNvGraphicFramePr>
          <p:nvPr userDrawn="1">
            <p:extLst/>
          </p:nvPr>
        </p:nvGraphicFramePr>
        <p:xfrm>
          <a:off x="609988" y="2007255"/>
          <a:ext cx="5376333" cy="205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Placeholder 10"/>
          <p:cNvGraphicFramePr>
            <a:graphicFrameLocks/>
          </p:cNvGraphicFramePr>
          <p:nvPr userDrawn="1">
            <p:extLst/>
          </p:nvPr>
        </p:nvGraphicFramePr>
        <p:xfrm>
          <a:off x="6207617" y="2007255"/>
          <a:ext cx="5374409" cy="205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Placeholder 11"/>
          <p:cNvGraphicFramePr>
            <a:graphicFrameLocks/>
          </p:cNvGraphicFramePr>
          <p:nvPr userDrawn="1">
            <p:extLst/>
          </p:nvPr>
        </p:nvGraphicFramePr>
        <p:xfrm>
          <a:off x="609600" y="4198939"/>
          <a:ext cx="5376333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Placeholder 12"/>
          <p:cNvGraphicFramePr>
            <a:graphicFrameLocks/>
          </p:cNvGraphicFramePr>
          <p:nvPr userDrawn="1">
            <p:extLst/>
          </p:nvPr>
        </p:nvGraphicFramePr>
        <p:xfrm>
          <a:off x="6207612" y="4199408"/>
          <a:ext cx="5634829" cy="205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8897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- Tex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09600" y="1343171"/>
            <a:ext cx="6096000" cy="4815840"/>
          </a:xfrm>
        </p:spPr>
        <p:txBody>
          <a:bodyPr/>
          <a:lstStyle/>
          <a:p>
            <a:pPr lvl="0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endParaRPr lang="en-US" dirty="0"/>
          </a:p>
        </p:txBody>
      </p:sp>
      <p:pic>
        <p:nvPicPr>
          <p:cNvPr id="4" name="Picture Placeholder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b="21365"/>
          <a:stretch/>
        </p:blipFill>
        <p:spPr>
          <a:xfrm>
            <a:off x="6705604" y="1361101"/>
            <a:ext cx="4872933" cy="47979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9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Sample – text with photo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8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- Tex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09600" y="1343171"/>
            <a:ext cx="5213445" cy="4815840"/>
          </a:xfrm>
        </p:spPr>
        <p:txBody>
          <a:bodyPr/>
          <a:lstStyle/>
          <a:p>
            <a:pPr lvl="0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endParaRPr lang="en-US" dirty="0"/>
          </a:p>
        </p:txBody>
      </p:sp>
      <p:sp>
        <p:nvSpPr>
          <p:cNvPr id="4" name="Title 9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sample – text with two photos</a:t>
            </a:r>
            <a:endParaRPr lang="en-US" dirty="0"/>
          </a:p>
        </p:txBody>
      </p:sp>
      <p:pic>
        <p:nvPicPr>
          <p:cNvPr id="5" name="Picture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3" b="14433"/>
          <a:stretch>
            <a:fillRect/>
          </a:stretch>
        </p:blipFill>
        <p:spPr>
          <a:xfrm>
            <a:off x="6017787" y="1343172"/>
            <a:ext cx="5582812" cy="2301776"/>
          </a:xfrm>
          <a:prstGeom prst="rect">
            <a:avLst/>
          </a:prstGeom>
        </p:spPr>
      </p:pic>
      <p:pic>
        <p:nvPicPr>
          <p:cNvPr id="6" name="Picture Placeholder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6" b="15209"/>
          <a:stretch/>
        </p:blipFill>
        <p:spPr>
          <a:xfrm>
            <a:off x="6017789" y="3653435"/>
            <a:ext cx="5577315" cy="25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- tex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3" y="1343701"/>
            <a:ext cx="3581412" cy="4815840"/>
          </a:xfrm>
        </p:spPr>
        <p:txBody>
          <a:bodyPr/>
          <a:lstStyle/>
          <a:p>
            <a:pPr lvl="0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endParaRPr lang="en-US" dirty="0"/>
          </a:p>
        </p:txBody>
      </p:sp>
      <p:pic>
        <p:nvPicPr>
          <p:cNvPr id="4" name="Picture Placeholder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0" r="8720" b="17167"/>
          <a:stretch/>
        </p:blipFill>
        <p:spPr>
          <a:xfrm>
            <a:off x="8140749" y="1359437"/>
            <a:ext cx="3441275" cy="2445396"/>
          </a:xfrm>
          <a:prstGeom prst="rect">
            <a:avLst/>
          </a:prstGeom>
        </p:spPr>
      </p:pic>
      <p:pic>
        <p:nvPicPr>
          <p:cNvPr id="5" name="Picture Placeholder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2" r="11932" b="7560"/>
          <a:stretch/>
        </p:blipFill>
        <p:spPr>
          <a:xfrm>
            <a:off x="8140751" y="3842933"/>
            <a:ext cx="3441276" cy="2354708"/>
          </a:xfrm>
          <a:prstGeom prst="rect">
            <a:avLst/>
          </a:prstGeom>
        </p:spPr>
      </p:pic>
      <p:pic>
        <p:nvPicPr>
          <p:cNvPr id="6" name="Picture Placeholder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r="8147" b="18344"/>
          <a:stretch/>
        </p:blipFill>
        <p:spPr>
          <a:xfrm>
            <a:off x="4356103" y="1364374"/>
            <a:ext cx="3606284" cy="4795171"/>
          </a:xfrm>
          <a:prstGeom prst="rect">
            <a:avLst/>
          </a:prstGeom>
        </p:spPr>
      </p:pic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182880"/>
            <a:ext cx="10972800" cy="115824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sample – text with three photos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07856">
              <a:defRPr/>
            </a:pPr>
            <a:fld id="{9431CA5B-9EC6-4AFF-8793-843EDA7ABB33}" type="datetimeFigureOut">
              <a:rPr lang="en-US" sz="1700" smtClean="0">
                <a:solidFill>
                  <a:srgbClr val="000000"/>
                </a:solidFill>
              </a:rPr>
              <a:pPr defTabSz="407856">
                <a:defRPr/>
              </a:pPr>
              <a:t>17-02-03</a:t>
            </a:fld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6"/>
            <a:ext cx="3860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07856">
              <a:defRPr/>
            </a:pPr>
            <a:endParaRPr lang="en-US" sz="17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733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1723289" y="6505438"/>
            <a:ext cx="364575" cy="248423"/>
          </a:xfrm>
          <a:custGeom>
            <a:avLst/>
            <a:gdLst/>
            <a:ahLst/>
            <a:cxnLst/>
            <a:rect l="l" t="t" r="r" b="b"/>
            <a:pathLst>
              <a:path w="437489" h="298107">
                <a:moveTo>
                  <a:pt x="100152" y="0"/>
                </a:moveTo>
                <a:lnTo>
                  <a:pt x="9461" y="72085"/>
                </a:lnTo>
                <a:lnTo>
                  <a:pt x="0" y="180187"/>
                </a:lnTo>
                <a:lnTo>
                  <a:pt x="76657" y="268604"/>
                </a:lnTo>
                <a:lnTo>
                  <a:pt x="413981" y="298107"/>
                </a:lnTo>
                <a:lnTo>
                  <a:pt x="427542" y="143167"/>
                </a:lnTo>
                <a:lnTo>
                  <a:pt x="36410" y="143167"/>
                </a:lnTo>
                <a:lnTo>
                  <a:pt x="23126" y="141998"/>
                </a:lnTo>
                <a:lnTo>
                  <a:pt x="18211" y="136143"/>
                </a:lnTo>
                <a:lnTo>
                  <a:pt x="19367" y="122859"/>
                </a:lnTo>
                <a:lnTo>
                  <a:pt x="25234" y="117932"/>
                </a:lnTo>
                <a:lnTo>
                  <a:pt x="429751" y="117932"/>
                </a:lnTo>
                <a:lnTo>
                  <a:pt x="437489" y="29514"/>
                </a:lnTo>
                <a:lnTo>
                  <a:pt x="100152" y="0"/>
                </a:lnTo>
                <a:close/>
              </a:path>
              <a:path w="437489" h="298107">
                <a:moveTo>
                  <a:pt x="429751" y="117932"/>
                </a:moveTo>
                <a:lnTo>
                  <a:pt x="25234" y="117932"/>
                </a:lnTo>
                <a:lnTo>
                  <a:pt x="38519" y="119100"/>
                </a:lnTo>
                <a:lnTo>
                  <a:pt x="43434" y="124955"/>
                </a:lnTo>
                <a:lnTo>
                  <a:pt x="42278" y="138252"/>
                </a:lnTo>
                <a:lnTo>
                  <a:pt x="36410" y="143167"/>
                </a:lnTo>
                <a:lnTo>
                  <a:pt x="427542" y="143167"/>
                </a:lnTo>
                <a:lnTo>
                  <a:pt x="429751" y="117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defTabSz="407856"/>
            <a:endParaRPr sz="1700">
              <a:solidFill>
                <a:srgbClr val="000000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1720864" y="6503019"/>
            <a:ext cx="369537" cy="253385"/>
          </a:xfrm>
          <a:custGeom>
            <a:avLst/>
            <a:gdLst/>
            <a:ahLst/>
            <a:cxnLst/>
            <a:rect l="l" t="t" r="r" b="b"/>
            <a:pathLst>
              <a:path w="443445" h="304063">
                <a:moveTo>
                  <a:pt x="102196" y="0"/>
                </a:moveTo>
                <a:lnTo>
                  <a:pt x="9664" y="73532"/>
                </a:lnTo>
                <a:lnTo>
                  <a:pt x="0" y="184035"/>
                </a:lnTo>
                <a:lnTo>
                  <a:pt x="78181" y="274205"/>
                </a:lnTo>
                <a:lnTo>
                  <a:pt x="419455" y="304063"/>
                </a:lnTo>
                <a:lnTo>
                  <a:pt x="419988" y="297967"/>
                </a:lnTo>
                <a:lnTo>
                  <a:pt x="414337" y="297967"/>
                </a:lnTo>
                <a:lnTo>
                  <a:pt x="80949" y="268795"/>
                </a:lnTo>
                <a:lnTo>
                  <a:pt x="5833" y="182176"/>
                </a:lnTo>
                <a:lnTo>
                  <a:pt x="14990" y="77265"/>
                </a:lnTo>
                <a:lnTo>
                  <a:pt x="18499" y="74248"/>
                </a:lnTo>
                <a:lnTo>
                  <a:pt x="103936" y="5803"/>
                </a:lnTo>
                <a:lnTo>
                  <a:pt x="168530" y="5803"/>
                </a:lnTo>
                <a:lnTo>
                  <a:pt x="102196" y="0"/>
                </a:lnTo>
                <a:close/>
              </a:path>
              <a:path w="443445" h="304063">
                <a:moveTo>
                  <a:pt x="168530" y="5803"/>
                </a:moveTo>
                <a:lnTo>
                  <a:pt x="103936" y="5803"/>
                </a:lnTo>
                <a:lnTo>
                  <a:pt x="437349" y="34975"/>
                </a:lnTo>
                <a:lnTo>
                  <a:pt x="414337" y="297967"/>
                </a:lnTo>
                <a:lnTo>
                  <a:pt x="419988" y="297967"/>
                </a:lnTo>
                <a:lnTo>
                  <a:pt x="443445" y="29857"/>
                </a:lnTo>
                <a:lnTo>
                  <a:pt x="168530" y="580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>
            <a:noAutofit/>
          </a:bodyPr>
          <a:lstStyle/>
          <a:p>
            <a:pPr defTabSz="407856"/>
            <a:endParaRPr sz="1700">
              <a:solidFill>
                <a:srgbClr val="000000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11736553" y="6601569"/>
            <a:ext cx="25072" cy="25304"/>
          </a:xfrm>
          <a:custGeom>
            <a:avLst/>
            <a:gdLst/>
            <a:ahLst/>
            <a:cxnLst/>
            <a:rect l="l" t="t" r="r" b="b"/>
            <a:pathLst>
              <a:path w="30086" h="30365">
                <a:moveTo>
                  <a:pt x="12230" y="0"/>
                </a:moveTo>
                <a:lnTo>
                  <a:pt x="0" y="18707"/>
                </a:lnTo>
                <a:lnTo>
                  <a:pt x="1219" y="22047"/>
                </a:lnTo>
                <a:lnTo>
                  <a:pt x="6045" y="27812"/>
                </a:lnTo>
                <a:lnTo>
                  <a:pt x="9639" y="29679"/>
                </a:lnTo>
                <a:lnTo>
                  <a:pt x="17564" y="30365"/>
                </a:lnTo>
                <a:lnTo>
                  <a:pt x="21424" y="29146"/>
                </a:lnTo>
                <a:lnTo>
                  <a:pt x="26823" y="24625"/>
                </a:lnTo>
                <a:lnTo>
                  <a:pt x="16560" y="24625"/>
                </a:lnTo>
                <a:lnTo>
                  <a:pt x="11633" y="24193"/>
                </a:lnTo>
                <a:lnTo>
                  <a:pt x="9397" y="23037"/>
                </a:lnTo>
                <a:lnTo>
                  <a:pt x="6210" y="19240"/>
                </a:lnTo>
                <a:lnTo>
                  <a:pt x="5460" y="16840"/>
                </a:lnTo>
                <a:lnTo>
                  <a:pt x="5880" y="11912"/>
                </a:lnTo>
                <a:lnTo>
                  <a:pt x="7048" y="9677"/>
                </a:lnTo>
                <a:lnTo>
                  <a:pt x="10845" y="6502"/>
                </a:lnTo>
                <a:lnTo>
                  <a:pt x="13246" y="5740"/>
                </a:lnTo>
                <a:lnTo>
                  <a:pt x="26414" y="5740"/>
                </a:lnTo>
                <a:lnTo>
                  <a:pt x="23748" y="2565"/>
                </a:lnTo>
                <a:lnTo>
                  <a:pt x="20154" y="698"/>
                </a:lnTo>
                <a:lnTo>
                  <a:pt x="12230" y="0"/>
                </a:lnTo>
                <a:close/>
              </a:path>
              <a:path w="30086" h="30365">
                <a:moveTo>
                  <a:pt x="26414" y="5740"/>
                </a:moveTo>
                <a:lnTo>
                  <a:pt x="13246" y="5740"/>
                </a:lnTo>
                <a:lnTo>
                  <a:pt x="18173" y="6172"/>
                </a:lnTo>
                <a:lnTo>
                  <a:pt x="20408" y="7340"/>
                </a:lnTo>
                <a:lnTo>
                  <a:pt x="23583" y="11125"/>
                </a:lnTo>
                <a:lnTo>
                  <a:pt x="24345" y="13525"/>
                </a:lnTo>
                <a:lnTo>
                  <a:pt x="23914" y="18465"/>
                </a:lnTo>
                <a:lnTo>
                  <a:pt x="22745" y="20688"/>
                </a:lnTo>
                <a:lnTo>
                  <a:pt x="18961" y="23875"/>
                </a:lnTo>
                <a:lnTo>
                  <a:pt x="16560" y="24625"/>
                </a:lnTo>
                <a:lnTo>
                  <a:pt x="26823" y="24625"/>
                </a:lnTo>
                <a:lnTo>
                  <a:pt x="27520" y="24041"/>
                </a:lnTo>
                <a:lnTo>
                  <a:pt x="29387" y="20446"/>
                </a:lnTo>
                <a:lnTo>
                  <a:pt x="30086" y="12522"/>
                </a:lnTo>
                <a:lnTo>
                  <a:pt x="28867" y="8661"/>
                </a:lnTo>
                <a:lnTo>
                  <a:pt x="26414" y="574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>
            <a:noAutofit/>
          </a:bodyPr>
          <a:lstStyle/>
          <a:p>
            <a:pPr defTabSz="407856"/>
            <a:endParaRPr sz="1700">
              <a:solidFill>
                <a:srgbClr val="000000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1949682" y="6639157"/>
            <a:ext cx="98287" cy="72865"/>
          </a:xfrm>
          <a:custGeom>
            <a:avLst/>
            <a:gdLst/>
            <a:ahLst/>
            <a:cxnLst/>
            <a:rect l="l" t="t" r="r" b="b"/>
            <a:pathLst>
              <a:path w="117944" h="87439">
                <a:moveTo>
                  <a:pt x="0" y="0"/>
                </a:moveTo>
                <a:lnTo>
                  <a:pt x="35305" y="49237"/>
                </a:lnTo>
                <a:lnTo>
                  <a:pt x="32270" y="83947"/>
                </a:lnTo>
                <a:lnTo>
                  <a:pt x="72339" y="87439"/>
                </a:lnTo>
                <a:lnTo>
                  <a:pt x="75374" y="52743"/>
                </a:lnTo>
                <a:lnTo>
                  <a:pt x="101915" y="26289"/>
                </a:lnTo>
                <a:lnTo>
                  <a:pt x="58254" y="26289"/>
                </a:lnTo>
                <a:lnTo>
                  <a:pt x="57061" y="26187"/>
                </a:lnTo>
                <a:lnTo>
                  <a:pt x="46342" y="4051"/>
                </a:lnTo>
                <a:lnTo>
                  <a:pt x="0" y="0"/>
                </a:lnTo>
                <a:close/>
              </a:path>
              <a:path w="117944" h="87439">
                <a:moveTo>
                  <a:pt x="71894" y="6286"/>
                </a:moveTo>
                <a:lnTo>
                  <a:pt x="62661" y="19024"/>
                </a:lnTo>
                <a:lnTo>
                  <a:pt x="60947" y="21361"/>
                </a:lnTo>
                <a:lnTo>
                  <a:pt x="59677" y="23825"/>
                </a:lnTo>
                <a:lnTo>
                  <a:pt x="58254" y="26289"/>
                </a:lnTo>
                <a:lnTo>
                  <a:pt x="101915" y="26289"/>
                </a:lnTo>
                <a:lnTo>
                  <a:pt x="117944" y="10312"/>
                </a:lnTo>
                <a:lnTo>
                  <a:pt x="71894" y="628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>
            <a:noAutofit/>
          </a:bodyPr>
          <a:lstStyle/>
          <a:p>
            <a:pPr defTabSz="407856"/>
            <a:endParaRPr sz="1700">
              <a:solidFill>
                <a:srgbClr val="000000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1863417" y="6631917"/>
            <a:ext cx="87387" cy="71957"/>
          </a:xfrm>
          <a:custGeom>
            <a:avLst/>
            <a:gdLst/>
            <a:ahLst/>
            <a:cxnLst/>
            <a:rect l="l" t="t" r="r" b="b"/>
            <a:pathLst>
              <a:path w="104863" h="86348">
                <a:moveTo>
                  <a:pt x="4253" y="0"/>
                </a:moveTo>
                <a:lnTo>
                  <a:pt x="0" y="48849"/>
                </a:lnTo>
                <a:lnTo>
                  <a:pt x="1570" y="61199"/>
                </a:lnTo>
                <a:lnTo>
                  <a:pt x="7553" y="71050"/>
                </a:lnTo>
                <a:lnTo>
                  <a:pt x="17534" y="78463"/>
                </a:lnTo>
                <a:lnTo>
                  <a:pt x="31099" y="83503"/>
                </a:lnTo>
                <a:lnTo>
                  <a:pt x="47833" y="86231"/>
                </a:lnTo>
                <a:lnTo>
                  <a:pt x="64726" y="86348"/>
                </a:lnTo>
                <a:lnTo>
                  <a:pt x="78891" y="83565"/>
                </a:lnTo>
                <a:lnTo>
                  <a:pt x="89898" y="77744"/>
                </a:lnTo>
                <a:lnTo>
                  <a:pt x="97311" y="68744"/>
                </a:lnTo>
                <a:lnTo>
                  <a:pt x="99161" y="62014"/>
                </a:lnTo>
                <a:lnTo>
                  <a:pt x="60121" y="62014"/>
                </a:lnTo>
                <a:lnTo>
                  <a:pt x="39077" y="60172"/>
                </a:lnTo>
                <a:lnTo>
                  <a:pt x="39280" y="54597"/>
                </a:lnTo>
                <a:lnTo>
                  <a:pt x="43750" y="3454"/>
                </a:lnTo>
                <a:lnTo>
                  <a:pt x="4253" y="0"/>
                </a:lnTo>
                <a:close/>
              </a:path>
              <a:path w="104863" h="86348">
                <a:moveTo>
                  <a:pt x="65366" y="5346"/>
                </a:moveTo>
                <a:lnTo>
                  <a:pt x="60895" y="56489"/>
                </a:lnTo>
                <a:lnTo>
                  <a:pt x="60121" y="62014"/>
                </a:lnTo>
                <a:lnTo>
                  <a:pt x="99161" y="62014"/>
                </a:lnTo>
                <a:lnTo>
                  <a:pt x="100697" y="56426"/>
                </a:lnTo>
                <a:lnTo>
                  <a:pt x="104863" y="8801"/>
                </a:lnTo>
                <a:lnTo>
                  <a:pt x="65366" y="53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>
            <a:noAutofit/>
          </a:bodyPr>
          <a:lstStyle/>
          <a:p>
            <a:pPr defTabSz="407856"/>
            <a:endParaRPr sz="1700">
              <a:solidFill>
                <a:srgbClr val="000000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11778484" y="6624564"/>
            <a:ext cx="82425" cy="71272"/>
          </a:xfrm>
          <a:custGeom>
            <a:avLst/>
            <a:gdLst/>
            <a:ahLst/>
            <a:cxnLst/>
            <a:rect l="l" t="t" r="r" b="b"/>
            <a:pathLst>
              <a:path w="98912" h="85527">
                <a:moveTo>
                  <a:pt x="7048" y="0"/>
                </a:moveTo>
                <a:lnTo>
                  <a:pt x="0" y="80505"/>
                </a:lnTo>
                <a:lnTo>
                  <a:pt x="70019" y="85527"/>
                </a:lnTo>
                <a:lnTo>
                  <a:pt x="83868" y="82640"/>
                </a:lnTo>
                <a:lnTo>
                  <a:pt x="94245" y="75605"/>
                </a:lnTo>
                <a:lnTo>
                  <a:pt x="97780" y="66344"/>
                </a:lnTo>
                <a:lnTo>
                  <a:pt x="60731" y="66344"/>
                </a:lnTo>
                <a:lnTo>
                  <a:pt x="51003" y="65595"/>
                </a:lnTo>
                <a:lnTo>
                  <a:pt x="39649" y="64604"/>
                </a:lnTo>
                <a:lnTo>
                  <a:pt x="40817" y="51257"/>
                </a:lnTo>
                <a:lnTo>
                  <a:pt x="90118" y="51257"/>
                </a:lnTo>
                <a:lnTo>
                  <a:pt x="80594" y="45923"/>
                </a:lnTo>
                <a:lnTo>
                  <a:pt x="80657" y="45275"/>
                </a:lnTo>
                <a:lnTo>
                  <a:pt x="90716" y="43891"/>
                </a:lnTo>
                <a:lnTo>
                  <a:pt x="96253" y="37388"/>
                </a:lnTo>
                <a:lnTo>
                  <a:pt x="96423" y="35293"/>
                </a:lnTo>
                <a:lnTo>
                  <a:pt x="58775" y="35293"/>
                </a:lnTo>
                <a:lnTo>
                  <a:pt x="52019" y="35128"/>
                </a:lnTo>
                <a:lnTo>
                  <a:pt x="42303" y="34277"/>
                </a:lnTo>
                <a:lnTo>
                  <a:pt x="43307" y="22745"/>
                </a:lnTo>
                <a:lnTo>
                  <a:pt x="95026" y="22745"/>
                </a:lnTo>
                <a:lnTo>
                  <a:pt x="93423" y="17825"/>
                </a:lnTo>
                <a:lnTo>
                  <a:pt x="83857" y="10641"/>
                </a:lnTo>
                <a:lnTo>
                  <a:pt x="70287" y="6347"/>
                </a:lnTo>
                <a:lnTo>
                  <a:pt x="54737" y="4165"/>
                </a:lnTo>
                <a:lnTo>
                  <a:pt x="7048" y="0"/>
                </a:lnTo>
                <a:close/>
              </a:path>
              <a:path w="98912" h="85527">
                <a:moveTo>
                  <a:pt x="90118" y="51257"/>
                </a:moveTo>
                <a:lnTo>
                  <a:pt x="40817" y="51257"/>
                </a:lnTo>
                <a:lnTo>
                  <a:pt x="61899" y="52997"/>
                </a:lnTo>
                <a:lnTo>
                  <a:pt x="60731" y="66344"/>
                </a:lnTo>
                <a:lnTo>
                  <a:pt x="97780" y="66344"/>
                </a:lnTo>
                <a:lnTo>
                  <a:pt x="98912" y="63381"/>
                </a:lnTo>
                <a:lnTo>
                  <a:pt x="93347" y="53065"/>
                </a:lnTo>
                <a:lnTo>
                  <a:pt x="90118" y="51257"/>
                </a:lnTo>
                <a:close/>
              </a:path>
              <a:path w="98912" h="85527">
                <a:moveTo>
                  <a:pt x="95026" y="22745"/>
                </a:moveTo>
                <a:lnTo>
                  <a:pt x="43307" y="22745"/>
                </a:lnTo>
                <a:lnTo>
                  <a:pt x="52133" y="23520"/>
                </a:lnTo>
                <a:lnTo>
                  <a:pt x="59791" y="23761"/>
                </a:lnTo>
                <a:lnTo>
                  <a:pt x="58775" y="35293"/>
                </a:lnTo>
                <a:lnTo>
                  <a:pt x="96423" y="35293"/>
                </a:lnTo>
                <a:lnTo>
                  <a:pt x="96959" y="28677"/>
                </a:lnTo>
                <a:lnTo>
                  <a:pt x="95026" y="2274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>
            <a:noAutofit/>
          </a:bodyPr>
          <a:lstStyle/>
          <a:p>
            <a:pPr defTabSz="407856"/>
            <a:endParaRPr sz="1700">
              <a:solidFill>
                <a:srgbClr val="000000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11855308" y="6555713"/>
            <a:ext cx="69013" cy="72697"/>
          </a:xfrm>
          <a:custGeom>
            <a:avLst/>
            <a:gdLst/>
            <a:ahLst/>
            <a:cxnLst/>
            <a:rect l="l" t="t" r="r" b="b"/>
            <a:pathLst>
              <a:path w="82816" h="87236">
                <a:moveTo>
                  <a:pt x="7035" y="0"/>
                </a:moveTo>
                <a:lnTo>
                  <a:pt x="0" y="80505"/>
                </a:lnTo>
                <a:lnTo>
                  <a:pt x="76974" y="87236"/>
                </a:lnTo>
                <a:lnTo>
                  <a:pt x="78892" y="65239"/>
                </a:lnTo>
                <a:lnTo>
                  <a:pt x="43167" y="62115"/>
                </a:lnTo>
                <a:lnTo>
                  <a:pt x="43865" y="54216"/>
                </a:lnTo>
                <a:lnTo>
                  <a:pt x="75642" y="54216"/>
                </a:lnTo>
                <a:lnTo>
                  <a:pt x="77241" y="36055"/>
                </a:lnTo>
                <a:lnTo>
                  <a:pt x="45694" y="33286"/>
                </a:lnTo>
                <a:lnTo>
                  <a:pt x="46367" y="25603"/>
                </a:lnTo>
                <a:lnTo>
                  <a:pt x="81162" y="25603"/>
                </a:lnTo>
                <a:lnTo>
                  <a:pt x="82816" y="6629"/>
                </a:lnTo>
                <a:lnTo>
                  <a:pt x="7035" y="0"/>
                </a:lnTo>
                <a:close/>
              </a:path>
              <a:path w="82816" h="87236">
                <a:moveTo>
                  <a:pt x="75642" y="54216"/>
                </a:moveTo>
                <a:lnTo>
                  <a:pt x="43865" y="54216"/>
                </a:lnTo>
                <a:lnTo>
                  <a:pt x="75399" y="56972"/>
                </a:lnTo>
                <a:lnTo>
                  <a:pt x="75642" y="54216"/>
                </a:lnTo>
                <a:close/>
              </a:path>
              <a:path w="82816" h="87236">
                <a:moveTo>
                  <a:pt x="81162" y="25603"/>
                </a:moveTo>
                <a:lnTo>
                  <a:pt x="46367" y="25603"/>
                </a:lnTo>
                <a:lnTo>
                  <a:pt x="80899" y="28625"/>
                </a:lnTo>
                <a:lnTo>
                  <a:pt x="81162" y="2560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>
            <a:noAutofit/>
          </a:bodyPr>
          <a:lstStyle/>
          <a:p>
            <a:pPr defTabSz="407856"/>
            <a:endParaRPr sz="1700">
              <a:solidFill>
                <a:srgbClr val="000000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11923931" y="6564042"/>
            <a:ext cx="76164" cy="69001"/>
          </a:xfrm>
          <a:custGeom>
            <a:avLst/>
            <a:gdLst/>
            <a:ahLst/>
            <a:cxnLst/>
            <a:rect l="l" t="t" r="r" b="b"/>
            <a:pathLst>
              <a:path w="91396" h="82801">
                <a:moveTo>
                  <a:pt x="11763" y="49694"/>
                </a:moveTo>
                <a:lnTo>
                  <a:pt x="0" y="72568"/>
                </a:lnTo>
                <a:lnTo>
                  <a:pt x="9714" y="76106"/>
                </a:lnTo>
                <a:lnTo>
                  <a:pt x="21175" y="79050"/>
                </a:lnTo>
                <a:lnTo>
                  <a:pt x="34758" y="81311"/>
                </a:lnTo>
                <a:lnTo>
                  <a:pt x="50839" y="82801"/>
                </a:lnTo>
                <a:lnTo>
                  <a:pt x="65617" y="80884"/>
                </a:lnTo>
                <a:lnTo>
                  <a:pt x="78247" y="76005"/>
                </a:lnTo>
                <a:lnTo>
                  <a:pt x="87312" y="67932"/>
                </a:lnTo>
                <a:lnTo>
                  <a:pt x="89771" y="61010"/>
                </a:lnTo>
                <a:lnTo>
                  <a:pt x="42700" y="61010"/>
                </a:lnTo>
                <a:lnTo>
                  <a:pt x="37301" y="60511"/>
                </a:lnTo>
                <a:lnTo>
                  <a:pt x="24686" y="57053"/>
                </a:lnTo>
                <a:lnTo>
                  <a:pt x="13757" y="51053"/>
                </a:lnTo>
                <a:lnTo>
                  <a:pt x="11763" y="49694"/>
                </a:lnTo>
                <a:close/>
              </a:path>
              <a:path w="91396" h="82801">
                <a:moveTo>
                  <a:pt x="45834" y="0"/>
                </a:moveTo>
                <a:lnTo>
                  <a:pt x="30958" y="2094"/>
                </a:lnTo>
                <a:lnTo>
                  <a:pt x="18265" y="7103"/>
                </a:lnTo>
                <a:lnTo>
                  <a:pt x="9176" y="15025"/>
                </a:lnTo>
                <a:lnTo>
                  <a:pt x="5113" y="25859"/>
                </a:lnTo>
                <a:lnTo>
                  <a:pt x="8304" y="36854"/>
                </a:lnTo>
                <a:lnTo>
                  <a:pt x="18308" y="44782"/>
                </a:lnTo>
                <a:lnTo>
                  <a:pt x="32705" y="49694"/>
                </a:lnTo>
                <a:lnTo>
                  <a:pt x="40833" y="51485"/>
                </a:lnTo>
                <a:lnTo>
                  <a:pt x="44516" y="52349"/>
                </a:lnTo>
                <a:lnTo>
                  <a:pt x="49875" y="53136"/>
                </a:lnTo>
                <a:lnTo>
                  <a:pt x="49240" y="60388"/>
                </a:lnTo>
                <a:lnTo>
                  <a:pt x="42700" y="61010"/>
                </a:lnTo>
                <a:lnTo>
                  <a:pt x="89771" y="61010"/>
                </a:lnTo>
                <a:lnTo>
                  <a:pt x="63439" y="32372"/>
                </a:lnTo>
                <a:lnTo>
                  <a:pt x="46154" y="28384"/>
                </a:lnTo>
                <a:lnTo>
                  <a:pt x="46713" y="22085"/>
                </a:lnTo>
                <a:lnTo>
                  <a:pt x="52034" y="21577"/>
                </a:lnTo>
                <a:lnTo>
                  <a:pt x="81319" y="21577"/>
                </a:lnTo>
                <a:lnTo>
                  <a:pt x="85457" y="7394"/>
                </a:lnTo>
                <a:lnTo>
                  <a:pt x="75326" y="3979"/>
                </a:lnTo>
                <a:lnTo>
                  <a:pt x="62554" y="1538"/>
                </a:lnTo>
                <a:lnTo>
                  <a:pt x="45834" y="0"/>
                </a:lnTo>
                <a:close/>
              </a:path>
              <a:path w="91396" h="82801">
                <a:moveTo>
                  <a:pt x="81319" y="21577"/>
                </a:moveTo>
                <a:lnTo>
                  <a:pt x="52034" y="21577"/>
                </a:lnTo>
                <a:lnTo>
                  <a:pt x="64430" y="22669"/>
                </a:lnTo>
                <a:lnTo>
                  <a:pt x="72126" y="26034"/>
                </a:lnTo>
                <a:lnTo>
                  <a:pt x="78844" y="30060"/>
                </a:lnTo>
                <a:lnTo>
                  <a:pt x="81319" y="215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>
            <a:noAutofit/>
          </a:bodyPr>
          <a:lstStyle/>
          <a:p>
            <a:pPr defTabSz="407856"/>
            <a:endParaRPr sz="1700">
              <a:solidFill>
                <a:srgbClr val="000000"/>
              </a:solidFill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12001099" y="6568116"/>
            <a:ext cx="73660" cy="71723"/>
          </a:xfrm>
          <a:custGeom>
            <a:avLst/>
            <a:gdLst/>
            <a:ahLst/>
            <a:cxnLst/>
            <a:rect l="l" t="t" r="r" b="b"/>
            <a:pathLst>
              <a:path w="88392" h="86067">
                <a:moveTo>
                  <a:pt x="2286" y="0"/>
                </a:moveTo>
                <a:lnTo>
                  <a:pt x="0" y="26162"/>
                </a:lnTo>
                <a:lnTo>
                  <a:pt x="22631" y="27381"/>
                </a:lnTo>
                <a:lnTo>
                  <a:pt x="17818" y="82473"/>
                </a:lnTo>
                <a:lnTo>
                  <a:pt x="58775" y="86067"/>
                </a:lnTo>
                <a:lnTo>
                  <a:pt x="63588" y="30962"/>
                </a:lnTo>
                <a:lnTo>
                  <a:pt x="86333" y="30962"/>
                </a:lnTo>
                <a:lnTo>
                  <a:pt x="88392" y="7531"/>
                </a:lnTo>
                <a:lnTo>
                  <a:pt x="2286" y="0"/>
                </a:lnTo>
                <a:close/>
              </a:path>
              <a:path w="88392" h="86067">
                <a:moveTo>
                  <a:pt x="86333" y="30962"/>
                </a:moveTo>
                <a:lnTo>
                  <a:pt x="63588" y="30962"/>
                </a:lnTo>
                <a:lnTo>
                  <a:pt x="86093" y="33693"/>
                </a:lnTo>
                <a:lnTo>
                  <a:pt x="86333" y="3096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>
            <a:noAutofit/>
          </a:bodyPr>
          <a:lstStyle/>
          <a:p>
            <a:pPr defTabSz="407856"/>
            <a:endParaRPr sz="1700">
              <a:solidFill>
                <a:srgbClr val="000000"/>
              </a:solidFill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11771420" y="6547986"/>
            <a:ext cx="82425" cy="71284"/>
          </a:xfrm>
          <a:custGeom>
            <a:avLst/>
            <a:gdLst/>
            <a:ahLst/>
            <a:cxnLst/>
            <a:rect l="l" t="t" r="r" b="b"/>
            <a:pathLst>
              <a:path w="98911" h="85540">
                <a:moveTo>
                  <a:pt x="7048" y="0"/>
                </a:moveTo>
                <a:lnTo>
                  <a:pt x="0" y="80517"/>
                </a:lnTo>
                <a:lnTo>
                  <a:pt x="70021" y="85540"/>
                </a:lnTo>
                <a:lnTo>
                  <a:pt x="83869" y="82651"/>
                </a:lnTo>
                <a:lnTo>
                  <a:pt x="94245" y="75614"/>
                </a:lnTo>
                <a:lnTo>
                  <a:pt x="97777" y="66357"/>
                </a:lnTo>
                <a:lnTo>
                  <a:pt x="60731" y="66357"/>
                </a:lnTo>
                <a:lnTo>
                  <a:pt x="51015" y="65608"/>
                </a:lnTo>
                <a:lnTo>
                  <a:pt x="39649" y="64617"/>
                </a:lnTo>
                <a:lnTo>
                  <a:pt x="40817" y="51269"/>
                </a:lnTo>
                <a:lnTo>
                  <a:pt x="90128" y="51269"/>
                </a:lnTo>
                <a:lnTo>
                  <a:pt x="80594" y="45923"/>
                </a:lnTo>
                <a:lnTo>
                  <a:pt x="80657" y="45288"/>
                </a:lnTo>
                <a:lnTo>
                  <a:pt x="90716" y="43903"/>
                </a:lnTo>
                <a:lnTo>
                  <a:pt x="96253" y="37401"/>
                </a:lnTo>
                <a:lnTo>
                  <a:pt x="96422" y="35305"/>
                </a:lnTo>
                <a:lnTo>
                  <a:pt x="58788" y="35305"/>
                </a:lnTo>
                <a:lnTo>
                  <a:pt x="52019" y="35140"/>
                </a:lnTo>
                <a:lnTo>
                  <a:pt x="42303" y="34289"/>
                </a:lnTo>
                <a:lnTo>
                  <a:pt x="43307" y="22758"/>
                </a:lnTo>
                <a:lnTo>
                  <a:pt x="95026" y="22758"/>
                </a:lnTo>
                <a:lnTo>
                  <a:pt x="93418" y="17832"/>
                </a:lnTo>
                <a:lnTo>
                  <a:pt x="83851" y="10651"/>
                </a:lnTo>
                <a:lnTo>
                  <a:pt x="70278" y="6359"/>
                </a:lnTo>
                <a:lnTo>
                  <a:pt x="54724" y="4178"/>
                </a:lnTo>
                <a:lnTo>
                  <a:pt x="7048" y="0"/>
                </a:lnTo>
                <a:close/>
              </a:path>
              <a:path w="98911" h="85540">
                <a:moveTo>
                  <a:pt x="90128" y="51269"/>
                </a:moveTo>
                <a:lnTo>
                  <a:pt x="40817" y="51269"/>
                </a:lnTo>
                <a:lnTo>
                  <a:pt x="61899" y="53009"/>
                </a:lnTo>
                <a:lnTo>
                  <a:pt x="60731" y="66357"/>
                </a:lnTo>
                <a:lnTo>
                  <a:pt x="97777" y="66357"/>
                </a:lnTo>
                <a:lnTo>
                  <a:pt x="98911" y="63386"/>
                </a:lnTo>
                <a:lnTo>
                  <a:pt x="93344" y="53073"/>
                </a:lnTo>
                <a:lnTo>
                  <a:pt x="90128" y="51269"/>
                </a:lnTo>
                <a:close/>
              </a:path>
              <a:path w="98911" h="85540">
                <a:moveTo>
                  <a:pt x="95026" y="22758"/>
                </a:moveTo>
                <a:lnTo>
                  <a:pt x="43307" y="22758"/>
                </a:lnTo>
                <a:lnTo>
                  <a:pt x="52133" y="23533"/>
                </a:lnTo>
                <a:lnTo>
                  <a:pt x="59791" y="23774"/>
                </a:lnTo>
                <a:lnTo>
                  <a:pt x="58788" y="35305"/>
                </a:lnTo>
                <a:lnTo>
                  <a:pt x="96422" y="35305"/>
                </a:lnTo>
                <a:lnTo>
                  <a:pt x="96959" y="28679"/>
                </a:lnTo>
                <a:lnTo>
                  <a:pt x="95026" y="2275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>
            <a:noAutofit/>
          </a:bodyPr>
          <a:lstStyle/>
          <a:p>
            <a:pPr defTabSz="407856"/>
            <a:endParaRPr sz="1700">
              <a:solidFill>
                <a:srgbClr val="000000"/>
              </a:solidFill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12049552" y="6647525"/>
            <a:ext cx="7005" cy="6995"/>
          </a:xfrm>
          <a:custGeom>
            <a:avLst/>
            <a:gdLst/>
            <a:ahLst/>
            <a:cxnLst/>
            <a:rect l="l" t="t" r="r" b="b"/>
            <a:pathLst>
              <a:path w="8407" h="8394">
                <a:moveTo>
                  <a:pt x="2286" y="0"/>
                </a:moveTo>
                <a:lnTo>
                  <a:pt x="355" y="1650"/>
                </a:lnTo>
                <a:lnTo>
                  <a:pt x="0" y="6121"/>
                </a:lnTo>
                <a:lnTo>
                  <a:pt x="1663" y="8039"/>
                </a:lnTo>
                <a:lnTo>
                  <a:pt x="6121" y="8394"/>
                </a:lnTo>
                <a:lnTo>
                  <a:pt x="6913" y="7721"/>
                </a:lnTo>
                <a:lnTo>
                  <a:pt x="5867" y="7721"/>
                </a:lnTo>
                <a:lnTo>
                  <a:pt x="3949" y="7556"/>
                </a:lnTo>
                <a:lnTo>
                  <a:pt x="2044" y="7429"/>
                </a:lnTo>
                <a:lnTo>
                  <a:pt x="685" y="5841"/>
                </a:lnTo>
                <a:lnTo>
                  <a:pt x="937" y="2578"/>
                </a:lnTo>
                <a:lnTo>
                  <a:pt x="1036" y="2006"/>
                </a:lnTo>
                <a:lnTo>
                  <a:pt x="2578" y="673"/>
                </a:lnTo>
                <a:lnTo>
                  <a:pt x="7028" y="673"/>
                </a:lnTo>
                <a:lnTo>
                  <a:pt x="6743" y="342"/>
                </a:lnTo>
                <a:lnTo>
                  <a:pt x="2286" y="0"/>
                </a:lnTo>
                <a:close/>
              </a:path>
              <a:path w="8407" h="8394">
                <a:moveTo>
                  <a:pt x="7028" y="673"/>
                </a:moveTo>
                <a:lnTo>
                  <a:pt x="2578" y="673"/>
                </a:lnTo>
                <a:lnTo>
                  <a:pt x="6388" y="977"/>
                </a:lnTo>
                <a:lnTo>
                  <a:pt x="7606" y="2425"/>
                </a:lnTo>
                <a:lnTo>
                  <a:pt x="7706" y="2920"/>
                </a:lnTo>
                <a:lnTo>
                  <a:pt x="7429" y="6362"/>
                </a:lnTo>
                <a:lnTo>
                  <a:pt x="5867" y="7721"/>
                </a:lnTo>
                <a:lnTo>
                  <a:pt x="6913" y="7721"/>
                </a:lnTo>
                <a:lnTo>
                  <a:pt x="8064" y="6743"/>
                </a:lnTo>
                <a:lnTo>
                  <a:pt x="8407" y="2273"/>
                </a:lnTo>
                <a:lnTo>
                  <a:pt x="7028" y="673"/>
                </a:lnTo>
                <a:close/>
              </a:path>
              <a:path w="8407" h="8394">
                <a:moveTo>
                  <a:pt x="5909" y="4330"/>
                </a:moveTo>
                <a:lnTo>
                  <a:pt x="3225" y="4330"/>
                </a:lnTo>
                <a:lnTo>
                  <a:pt x="4089" y="4394"/>
                </a:lnTo>
                <a:lnTo>
                  <a:pt x="5207" y="6527"/>
                </a:lnTo>
                <a:lnTo>
                  <a:pt x="5943" y="6591"/>
                </a:lnTo>
                <a:lnTo>
                  <a:pt x="4749" y="4444"/>
                </a:lnTo>
                <a:lnTo>
                  <a:pt x="5620" y="4444"/>
                </a:lnTo>
                <a:lnTo>
                  <a:pt x="5909" y="4330"/>
                </a:lnTo>
                <a:close/>
              </a:path>
              <a:path w="8407" h="8394">
                <a:moveTo>
                  <a:pt x="2781" y="1790"/>
                </a:moveTo>
                <a:lnTo>
                  <a:pt x="2425" y="6311"/>
                </a:lnTo>
                <a:lnTo>
                  <a:pt x="3060" y="6362"/>
                </a:lnTo>
                <a:lnTo>
                  <a:pt x="3225" y="4330"/>
                </a:lnTo>
                <a:lnTo>
                  <a:pt x="5909" y="4330"/>
                </a:lnTo>
                <a:lnTo>
                  <a:pt x="6197" y="4216"/>
                </a:lnTo>
                <a:lnTo>
                  <a:pt x="5549" y="4114"/>
                </a:lnTo>
                <a:lnTo>
                  <a:pt x="4648" y="3949"/>
                </a:lnTo>
                <a:lnTo>
                  <a:pt x="3251" y="3835"/>
                </a:lnTo>
                <a:lnTo>
                  <a:pt x="3378" y="2336"/>
                </a:lnTo>
                <a:lnTo>
                  <a:pt x="5908" y="2336"/>
                </a:lnTo>
                <a:lnTo>
                  <a:pt x="5511" y="2006"/>
                </a:lnTo>
                <a:lnTo>
                  <a:pt x="2781" y="1790"/>
                </a:lnTo>
                <a:close/>
              </a:path>
              <a:path w="8407" h="8394">
                <a:moveTo>
                  <a:pt x="5620" y="4444"/>
                </a:moveTo>
                <a:lnTo>
                  <a:pt x="4749" y="4444"/>
                </a:lnTo>
                <a:lnTo>
                  <a:pt x="5524" y="4483"/>
                </a:lnTo>
                <a:close/>
              </a:path>
              <a:path w="8407" h="8394">
                <a:moveTo>
                  <a:pt x="5908" y="2336"/>
                </a:moveTo>
                <a:lnTo>
                  <a:pt x="3378" y="2336"/>
                </a:lnTo>
                <a:lnTo>
                  <a:pt x="4584" y="2425"/>
                </a:lnTo>
                <a:lnTo>
                  <a:pt x="5676" y="2578"/>
                </a:lnTo>
                <a:lnTo>
                  <a:pt x="5549" y="4114"/>
                </a:lnTo>
                <a:lnTo>
                  <a:pt x="6206" y="4114"/>
                </a:lnTo>
                <a:lnTo>
                  <a:pt x="6311" y="2920"/>
                </a:lnTo>
                <a:lnTo>
                  <a:pt x="6146" y="2489"/>
                </a:lnTo>
                <a:lnTo>
                  <a:pt x="5908" y="23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>
            <a:noAutofit/>
          </a:bodyPr>
          <a:lstStyle/>
          <a:p>
            <a:pPr defTabSz="407856"/>
            <a:endParaRPr sz="1700">
              <a:solidFill>
                <a:srgbClr val="000000"/>
              </a:solidFill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12058864" y="6649297"/>
            <a:ext cx="4741" cy="4921"/>
          </a:xfrm>
          <a:custGeom>
            <a:avLst/>
            <a:gdLst/>
            <a:ahLst/>
            <a:cxnLst/>
            <a:rect l="l" t="t" r="r" b="b"/>
            <a:pathLst>
              <a:path w="5689" h="5905">
                <a:moveTo>
                  <a:pt x="5680" y="1041"/>
                </a:moveTo>
                <a:lnTo>
                  <a:pt x="5041" y="1041"/>
                </a:lnTo>
                <a:lnTo>
                  <a:pt x="4914" y="5854"/>
                </a:lnTo>
                <a:lnTo>
                  <a:pt x="5613" y="5905"/>
                </a:lnTo>
                <a:lnTo>
                  <a:pt x="5680" y="1041"/>
                </a:lnTo>
                <a:close/>
              </a:path>
              <a:path w="5689" h="5905">
                <a:moveTo>
                  <a:pt x="1897" y="761"/>
                </a:moveTo>
                <a:lnTo>
                  <a:pt x="1308" y="761"/>
                </a:lnTo>
                <a:lnTo>
                  <a:pt x="1422" y="1422"/>
                </a:lnTo>
                <a:lnTo>
                  <a:pt x="1923" y="3505"/>
                </a:lnTo>
                <a:lnTo>
                  <a:pt x="2476" y="5626"/>
                </a:lnTo>
                <a:lnTo>
                  <a:pt x="3009" y="5664"/>
                </a:lnTo>
                <a:lnTo>
                  <a:pt x="3449" y="4698"/>
                </a:lnTo>
                <a:lnTo>
                  <a:pt x="2870" y="4698"/>
                </a:lnTo>
                <a:lnTo>
                  <a:pt x="2628" y="3505"/>
                </a:lnTo>
                <a:lnTo>
                  <a:pt x="1897" y="761"/>
                </a:lnTo>
                <a:close/>
              </a:path>
              <a:path w="5689" h="5905">
                <a:moveTo>
                  <a:pt x="812" y="0"/>
                </a:moveTo>
                <a:lnTo>
                  <a:pt x="0" y="5473"/>
                </a:lnTo>
                <a:lnTo>
                  <a:pt x="673" y="5524"/>
                </a:lnTo>
                <a:lnTo>
                  <a:pt x="1308" y="761"/>
                </a:lnTo>
                <a:lnTo>
                  <a:pt x="1897" y="761"/>
                </a:lnTo>
                <a:lnTo>
                  <a:pt x="1714" y="76"/>
                </a:lnTo>
                <a:lnTo>
                  <a:pt x="812" y="0"/>
                </a:lnTo>
                <a:close/>
              </a:path>
              <a:path w="5689" h="5905">
                <a:moveTo>
                  <a:pt x="4787" y="317"/>
                </a:moveTo>
                <a:lnTo>
                  <a:pt x="3060" y="4152"/>
                </a:lnTo>
                <a:lnTo>
                  <a:pt x="2870" y="4698"/>
                </a:lnTo>
                <a:lnTo>
                  <a:pt x="3449" y="4698"/>
                </a:lnTo>
                <a:lnTo>
                  <a:pt x="4521" y="2349"/>
                </a:lnTo>
                <a:lnTo>
                  <a:pt x="5041" y="1041"/>
                </a:lnTo>
                <a:lnTo>
                  <a:pt x="5680" y="1041"/>
                </a:lnTo>
                <a:lnTo>
                  <a:pt x="5689" y="380"/>
                </a:lnTo>
                <a:lnTo>
                  <a:pt x="4787" y="3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>
            <a:noAutofit/>
          </a:bodyPr>
          <a:lstStyle/>
          <a:p>
            <a:pPr defTabSz="407856"/>
            <a:endParaRPr sz="1700">
              <a:solidFill>
                <a:srgbClr val="000000"/>
              </a:solidFill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12064445" y="6649757"/>
            <a:ext cx="4011" cy="4720"/>
          </a:xfrm>
          <a:custGeom>
            <a:avLst/>
            <a:gdLst/>
            <a:ahLst/>
            <a:cxnLst/>
            <a:rect l="l" t="t" r="r" b="b"/>
            <a:pathLst>
              <a:path w="4813" h="5664">
                <a:moveTo>
                  <a:pt x="419" y="0"/>
                </a:moveTo>
                <a:lnTo>
                  <a:pt x="0" y="5410"/>
                </a:lnTo>
                <a:lnTo>
                  <a:pt x="774" y="5537"/>
                </a:lnTo>
                <a:lnTo>
                  <a:pt x="2362" y="5664"/>
                </a:lnTo>
                <a:lnTo>
                  <a:pt x="3225" y="5448"/>
                </a:lnTo>
                <a:lnTo>
                  <a:pt x="3584" y="5143"/>
                </a:lnTo>
                <a:lnTo>
                  <a:pt x="2997" y="5143"/>
                </a:lnTo>
                <a:lnTo>
                  <a:pt x="1473" y="5016"/>
                </a:lnTo>
                <a:lnTo>
                  <a:pt x="761" y="4927"/>
                </a:lnTo>
                <a:lnTo>
                  <a:pt x="1104" y="584"/>
                </a:lnTo>
                <a:lnTo>
                  <a:pt x="1930" y="571"/>
                </a:lnTo>
                <a:lnTo>
                  <a:pt x="3852" y="571"/>
                </a:lnTo>
                <a:lnTo>
                  <a:pt x="3670" y="368"/>
                </a:lnTo>
                <a:lnTo>
                  <a:pt x="2971" y="88"/>
                </a:lnTo>
                <a:lnTo>
                  <a:pt x="419" y="0"/>
                </a:lnTo>
                <a:close/>
              </a:path>
              <a:path w="4813" h="5664">
                <a:moveTo>
                  <a:pt x="3852" y="571"/>
                </a:moveTo>
                <a:lnTo>
                  <a:pt x="1930" y="571"/>
                </a:lnTo>
                <a:lnTo>
                  <a:pt x="3441" y="698"/>
                </a:lnTo>
                <a:lnTo>
                  <a:pt x="4114" y="1562"/>
                </a:lnTo>
                <a:lnTo>
                  <a:pt x="3886" y="4356"/>
                </a:lnTo>
                <a:lnTo>
                  <a:pt x="2997" y="5143"/>
                </a:lnTo>
                <a:lnTo>
                  <a:pt x="3584" y="5143"/>
                </a:lnTo>
                <a:lnTo>
                  <a:pt x="4330" y="4508"/>
                </a:lnTo>
                <a:lnTo>
                  <a:pt x="4686" y="3797"/>
                </a:lnTo>
                <a:lnTo>
                  <a:pt x="4813" y="2006"/>
                </a:lnTo>
                <a:lnTo>
                  <a:pt x="4584" y="1346"/>
                </a:lnTo>
                <a:lnTo>
                  <a:pt x="3852" y="5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>
            <a:noAutofit/>
          </a:bodyPr>
          <a:lstStyle/>
          <a:p>
            <a:pPr defTabSz="407856"/>
            <a:endParaRPr sz="1700">
              <a:solidFill>
                <a:srgbClr val="000000"/>
              </a:solidFill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0" y="381007"/>
            <a:ext cx="12192000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407856"/>
            <a:endParaRPr sz="1700">
              <a:solidFill>
                <a:srgbClr val="000000"/>
              </a:solidFill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167646" y="6446519"/>
            <a:ext cx="441959" cy="411480"/>
          </a:xfrm>
          <a:custGeom>
            <a:avLst/>
            <a:gdLst/>
            <a:ahLst/>
            <a:cxnLst/>
            <a:rect l="l" t="t" r="r" b="b"/>
            <a:pathLst>
              <a:path w="530351" h="493775">
                <a:moveTo>
                  <a:pt x="0" y="493775"/>
                </a:moveTo>
                <a:lnTo>
                  <a:pt x="530351" y="493775"/>
                </a:lnTo>
                <a:lnTo>
                  <a:pt x="530351" y="0"/>
                </a:lnTo>
                <a:lnTo>
                  <a:pt x="0" y="0"/>
                </a:lnTo>
                <a:lnTo>
                  <a:pt x="0" y="493775"/>
                </a:lnTo>
                <a:close/>
              </a:path>
            </a:pathLst>
          </a:custGeom>
          <a:solidFill>
            <a:srgbClr val="00447F"/>
          </a:solidFill>
        </p:spPr>
        <p:txBody>
          <a:bodyPr wrap="square" lIns="0" tIns="0" rIns="0" bIns="0" rtlCol="0">
            <a:noAutofit/>
          </a:bodyPr>
          <a:lstStyle/>
          <a:p>
            <a:pPr defTabSz="407856"/>
            <a:endParaRPr sz="1700">
              <a:solidFill>
                <a:srgbClr val="000000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41923" y="1421467"/>
            <a:ext cx="4348140" cy="361880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5" y="1577340"/>
            <a:ext cx="5303521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941924" y="6507842"/>
            <a:ext cx="3223681" cy="172363"/>
          </a:xfrm>
          <a:prstGeom prst="rect">
            <a:avLst/>
          </a:prstGeom>
        </p:spPr>
        <p:txBody>
          <a:bodyPr lIns="0" tIns="0" rIns="0" bIns="0"/>
          <a:lstStyle/>
          <a:p>
            <a:pPr marL="7936" defTabSz="407856"/>
            <a:r>
              <a:rPr lang="en-US" sz="900" i="1" spc="-66">
                <a:solidFill>
                  <a:srgbClr val="4C4D4F"/>
                </a:solidFill>
                <a:latin typeface="Arial"/>
                <a:cs typeface="Arial"/>
              </a:rPr>
              <a:t>BE</a:t>
            </a:r>
            <a:r>
              <a:rPr lang="en-US" sz="900" i="1" spc="-84">
                <a:solidFill>
                  <a:srgbClr val="4C4D4F"/>
                </a:solidFill>
                <a:latin typeface="Arial"/>
                <a:cs typeface="Arial"/>
              </a:rPr>
              <a:t>S</a:t>
            </a:r>
            <a:r>
              <a:rPr lang="en-US" sz="900" i="1" spc="-56">
                <a:solidFill>
                  <a:srgbClr val="4C4D4F"/>
                </a:solidFill>
                <a:latin typeface="Arial"/>
                <a:cs typeface="Arial"/>
              </a:rPr>
              <a:t>T</a:t>
            </a:r>
            <a:r>
              <a:rPr lang="en-US" sz="900" i="1" spc="-46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lang="en-US" sz="900" i="1" spc="-50">
                <a:solidFill>
                  <a:srgbClr val="4C4D4F"/>
                </a:solidFill>
                <a:latin typeface="Arial"/>
                <a:cs typeface="Arial"/>
              </a:rPr>
              <a:t>BUY </a:t>
            </a:r>
            <a:r>
              <a:rPr lang="en-US" sz="900" b="1" spc="-34">
                <a:solidFill>
                  <a:srgbClr val="4C4D4F"/>
                </a:solidFill>
                <a:latin typeface="Arial"/>
                <a:cs typeface="Arial"/>
              </a:rPr>
              <a:t>BACK TO SCHOOL BRIEF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1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7856"/>
            <a:fld id="{1D8BD707-D9CF-40AE-B4C6-C98DA3205C09}" type="datetimeFigureOut">
              <a:rPr lang="en-US" sz="1700" smtClean="0">
                <a:solidFill>
                  <a:srgbClr val="000000">
                    <a:tint val="75000"/>
                  </a:srgbClr>
                </a:solidFill>
              </a:rPr>
              <a:pPr defTabSz="407856"/>
              <a:t>17-02-03</a:t>
            </a:fld>
            <a:endParaRPr lang="en-US" sz="1700" smtClean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83635" y="6507104"/>
            <a:ext cx="233764" cy="189287"/>
          </a:xfrm>
          <a:prstGeom prst="rect">
            <a:avLst/>
          </a:prstGeom>
        </p:spPr>
        <p:txBody>
          <a:bodyPr lIns="0" tIns="0" rIns="0" bIns="0"/>
          <a:lstStyle/>
          <a:p>
            <a:pPr marL="15873" defTabSz="407856"/>
            <a:fld id="{81D60167-4931-47E6-BA6A-407CBD079E47}" type="slidenum">
              <a:rPr lang="en-US" sz="900" b="1" spc="75">
                <a:solidFill>
                  <a:srgbClr val="C7C8CA"/>
                </a:solidFill>
                <a:latin typeface="Arial"/>
                <a:cs typeface="Arial"/>
              </a:rPr>
              <a:pPr marL="15873" defTabSz="407856"/>
              <a:t>‹#›</a:t>
            </a:fld>
            <a:endParaRPr lang="en-US" sz="9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13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995" y="1349317"/>
            <a:ext cx="10972031" cy="489443"/>
          </a:xfrm>
          <a:prstGeom prst="rect">
            <a:avLst/>
          </a:prstGeom>
        </p:spPr>
        <p:txBody>
          <a:bodyPr wrap="square" tIns="0" bIns="73230" anchor="t" anchorCtr="0">
            <a:spAutoFit/>
          </a:bodyPr>
          <a:lstStyle>
            <a:lvl1pPr marL="412097" indent="-412097">
              <a:buFont typeface="+mj-lt"/>
              <a:buAutoNum type="arabicPeriod"/>
              <a:defRPr sz="1800" b="1">
                <a:solidFill>
                  <a:schemeClr val="accent1"/>
                </a:solidFill>
                <a:latin typeface="Avenir Next for Best Buy" pitchFamily="34" charset="0"/>
              </a:defRPr>
            </a:lvl1pPr>
          </a:lstStyle>
          <a:p>
            <a:pPr lvl="0"/>
            <a:r>
              <a:rPr lang="en-US" dirty="0" smtClean="0"/>
              <a:t>Click to edit master agenda list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92" y="182880"/>
            <a:ext cx="10972029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Subtitle w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995" y="1344218"/>
            <a:ext cx="10972793" cy="489443"/>
          </a:xfrm>
          <a:prstGeom prst="rect">
            <a:avLst/>
          </a:prstGeom>
        </p:spPr>
        <p:txBody>
          <a:bodyPr wrap="square" tIns="0" bIns="73230" anchor="t" anchorCtr="0">
            <a:spAutoFit/>
          </a:bodyPr>
          <a:lstStyle>
            <a:lvl1pPr marL="0" indent="0">
              <a:buNone/>
              <a:defRPr sz="1800" b="1">
                <a:latin typeface="Avenir Next for Best Buy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1"/>
          </p:nvPr>
        </p:nvSpPr>
        <p:spPr>
          <a:xfrm>
            <a:off x="609985" y="1962913"/>
            <a:ext cx="10972800" cy="424586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984" y="182880"/>
            <a:ext cx="10972800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style. No more than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3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Subtitle w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09995" y="1962912"/>
            <a:ext cx="10972031" cy="42428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995" y="1344218"/>
            <a:ext cx="10972031" cy="489443"/>
          </a:xfrm>
          <a:prstGeom prst="rect">
            <a:avLst/>
          </a:prstGeom>
        </p:spPr>
        <p:txBody>
          <a:bodyPr wrap="square" tIns="0" bIns="73230" anchor="t" anchorCtr="0">
            <a:spAutoFit/>
          </a:bodyPr>
          <a:lstStyle>
            <a:lvl1pPr marL="0" indent="0">
              <a:buNone/>
              <a:defRPr sz="1800" b="1">
                <a:latin typeface="Avenir Next for Best Buy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92" y="182880"/>
            <a:ext cx="10972031" cy="11582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3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 Stack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09600" y="1962912"/>
            <a:ext cx="10972800" cy="21314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344218"/>
            <a:ext cx="10972800" cy="489443"/>
          </a:xfrm>
          <a:prstGeom prst="rect">
            <a:avLst/>
          </a:prstGeom>
        </p:spPr>
        <p:txBody>
          <a:bodyPr wrap="square" tIns="0" bIns="73230" anchor="t" anchorCtr="0">
            <a:spAutoFit/>
          </a:bodyPr>
          <a:lstStyle>
            <a:lvl1pPr marL="0" indent="0">
              <a:buNone/>
              <a:defRPr sz="1800" b="1">
                <a:latin typeface="Avenir Next for Best Buy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609600" y="4103420"/>
            <a:ext cx="10972800" cy="213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11582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 Side x Sid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09995" y="1962915"/>
            <a:ext cx="5375564" cy="42805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992" y="1344218"/>
            <a:ext cx="10972408" cy="489443"/>
          </a:xfrm>
          <a:prstGeom prst="rect">
            <a:avLst/>
          </a:prstGeom>
        </p:spPr>
        <p:txBody>
          <a:bodyPr wrap="square" tIns="0" bIns="73230" anchor="t" anchorCtr="0">
            <a:spAutoFit/>
          </a:bodyPr>
          <a:lstStyle>
            <a:lvl1pPr marL="0" indent="0">
              <a:buNone/>
              <a:defRPr sz="1800" b="1">
                <a:latin typeface="Avenir Next for Best Buy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6206460" y="1962913"/>
            <a:ext cx="5375941" cy="42805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11582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992" y="1344218"/>
            <a:ext cx="10972408" cy="489443"/>
          </a:xfrm>
          <a:prstGeom prst="rect">
            <a:avLst/>
          </a:prstGeom>
        </p:spPr>
        <p:txBody>
          <a:bodyPr wrap="square" tIns="0" bIns="73230" anchor="t" anchorCtr="0">
            <a:spAutoFit/>
          </a:bodyPr>
          <a:lstStyle>
            <a:lvl1pPr marL="0" indent="0">
              <a:buNone/>
              <a:defRPr sz="1800" b="1">
                <a:latin typeface="Avenir Next for Best Buy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6216079" y="1962916"/>
            <a:ext cx="5375564" cy="42805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991" y="1962912"/>
            <a:ext cx="5376672" cy="4280528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11582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9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theme" Target="../theme/theme1.xml"/><Relationship Id="rId38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991" y="1341121"/>
            <a:ext cx="10972800" cy="4815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277606" y="6473599"/>
            <a:ext cx="2959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407856">
              <a:defRPr/>
            </a:pPr>
            <a:r>
              <a:rPr lang="en-US" sz="500" b="1" dirty="0">
                <a:solidFill>
                  <a:srgbClr val="00385F"/>
                </a:solidFill>
              </a:rPr>
              <a:t>  </a:t>
            </a:r>
            <a:r>
              <a:rPr lang="en-US" sz="600" b="1" dirty="0">
                <a:solidFill>
                  <a:srgbClr val="00385F"/>
                </a:solidFill>
              </a:rPr>
              <a:t> </a:t>
            </a:r>
            <a:fld id="{F275B9FC-6025-4752-BC97-25DFFE40070F}" type="slidenum">
              <a:rPr lang="en-US" sz="600" b="1">
                <a:solidFill>
                  <a:srgbClr val="00385F"/>
                </a:solidFill>
              </a:rPr>
              <a:pPr algn="r" defTabSz="407856">
                <a:defRPr/>
              </a:pPr>
              <a:t>‹#›</a:t>
            </a:fld>
            <a:endParaRPr lang="en-US" sz="600" b="1" dirty="0">
              <a:solidFill>
                <a:srgbClr val="00385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92" y="182880"/>
            <a:ext cx="10972800" cy="115824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 dirty="0" smtClean="0"/>
              <a:t>Click to edit Master HEADLINE title style</a:t>
            </a:r>
            <a:endParaRPr lang="en-US" dirty="0"/>
          </a:p>
        </p:txBody>
      </p:sp>
      <p:pic>
        <p:nvPicPr>
          <p:cNvPr id="2050" name="Picture 2" descr="C:\Users\A6000962\Desktop\BBY_Logo_4C.emf"/>
          <p:cNvPicPr>
            <a:picLocks noChangeAspect="1" noChangeArrowheads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92" y="6229730"/>
            <a:ext cx="688157" cy="47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37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defTabSz="732306" rtl="0" eaLnBrk="1" latinLnBrk="0" hangingPunct="1">
        <a:lnSpc>
          <a:spcPct val="80000"/>
        </a:lnSpc>
        <a:spcBef>
          <a:spcPct val="0"/>
        </a:spcBef>
        <a:buNone/>
        <a:defRPr lang="en-US" sz="3600" b="1" i="0" kern="1200" cap="all" baseline="0" dirty="0">
          <a:solidFill>
            <a:schemeClr val="accent1"/>
          </a:solidFill>
          <a:latin typeface="Avenir Next for Best Buy"/>
          <a:ea typeface="+mj-ea"/>
          <a:cs typeface="+mj-cs"/>
        </a:defRPr>
      </a:lvl1pPr>
    </p:titleStyle>
    <p:bodyStyle>
      <a:lvl1pPr marL="185638" indent="-185638" algn="l" defTabSz="732306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•"/>
        <a:defRPr lang="en-US" sz="1800" b="1" i="0" kern="1200" baseline="0" dirty="0" smtClean="0">
          <a:solidFill>
            <a:schemeClr val="tx1"/>
          </a:solidFill>
          <a:latin typeface="Avenir Next for Best Buy"/>
          <a:ea typeface="+mn-ea"/>
          <a:cs typeface="+mn-cs"/>
        </a:defRPr>
      </a:lvl1pPr>
      <a:lvl2pPr marL="188162" indent="-190706" algn="l" defTabSz="732306" rtl="0" eaLnBrk="1" latinLnBrk="0" hangingPunct="1">
        <a:spcBef>
          <a:spcPct val="20000"/>
        </a:spcBef>
        <a:buFont typeface="Arial" pitchFamily="34" charset="0"/>
        <a:buChar char="•"/>
        <a:defRPr lang="en-US" sz="1400" kern="1200" dirty="0" smtClean="0">
          <a:solidFill>
            <a:schemeClr val="accent1"/>
          </a:solidFill>
          <a:latin typeface="Avenir Next for Best Buy" pitchFamily="34" charset="0"/>
          <a:ea typeface="+mn-ea"/>
          <a:cs typeface="+mn-cs"/>
        </a:defRPr>
      </a:lvl2pPr>
      <a:lvl3pPr marL="370006" indent="-184368" algn="l" defTabSz="732306" rtl="0" eaLnBrk="1" latinLnBrk="0" hangingPunct="1">
        <a:lnSpc>
          <a:spcPct val="150000"/>
        </a:lnSpc>
        <a:spcBef>
          <a:spcPts val="0"/>
        </a:spcBef>
        <a:buFont typeface="Avenir Next for Best Buy" pitchFamily="34" charset="0"/>
        <a:buChar char="—"/>
        <a:defRPr lang="en-US" sz="1400" kern="1200" dirty="0" smtClean="0">
          <a:solidFill>
            <a:schemeClr val="tx1"/>
          </a:solidFill>
          <a:latin typeface="Avenir Next for Best Buy" pitchFamily="34" charset="0"/>
          <a:ea typeface="+mn-ea"/>
          <a:cs typeface="+mn-cs"/>
        </a:defRPr>
      </a:lvl3pPr>
      <a:lvl4pPr marL="546743" indent="-176738" algn="l" defTabSz="732306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Avenir Next for Best Buy" pitchFamily="34" charset="0"/>
          <a:ea typeface="+mn-ea"/>
          <a:cs typeface="+mn-cs"/>
        </a:defRPr>
      </a:lvl4pPr>
      <a:lvl5pPr marL="780699" indent="-233956" algn="l" defTabSz="732306" rtl="0" eaLnBrk="1" latinLnBrk="0" hangingPunct="1">
        <a:lnSpc>
          <a:spcPct val="150000"/>
        </a:lnSpc>
        <a:spcBef>
          <a:spcPts val="0"/>
        </a:spcBef>
        <a:buFont typeface="Avenir Next for Best Buy" pitchFamily="34" charset="0"/>
        <a:buChar char="—"/>
        <a:defRPr lang="en-US" sz="1400" kern="1200" baseline="0" dirty="0">
          <a:solidFill>
            <a:schemeClr val="tx1"/>
          </a:solidFill>
          <a:latin typeface="Avenir Next for Best Buy" pitchFamily="34" charset="0"/>
          <a:ea typeface="+mn-ea"/>
          <a:cs typeface="+mn-cs"/>
        </a:defRPr>
      </a:lvl5pPr>
      <a:lvl6pPr marL="957438" indent="-176738" algn="l" defTabSz="732306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/>
          </a:solidFill>
          <a:latin typeface="Avenir Next for Best Buy" pitchFamily="34" charset="0"/>
          <a:ea typeface="+mn-ea"/>
          <a:cs typeface="+mn-cs"/>
        </a:defRPr>
      </a:lvl6pPr>
      <a:lvl7pPr marL="2379997" indent="-183077" algn="l" defTabSz="73230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6151" indent="-183077" algn="l" defTabSz="73230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2303" indent="-183077" algn="l" defTabSz="73230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6155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2306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460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4613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30767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6919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3073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9226" algn="l" defTabSz="732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hyperlink" Target="http://www.samsung.com/us/busines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Buy for business </a:t>
            </a:r>
            <a:br>
              <a:rPr lang="en-US" dirty="0" smtClean="0"/>
            </a:br>
            <a:r>
              <a:rPr lang="en-US" dirty="0" smtClean="0"/>
              <a:t>online experience plan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0037" y="4964713"/>
            <a:ext cx="9736667" cy="375929"/>
          </a:xfrm>
        </p:spPr>
        <p:txBody>
          <a:bodyPr/>
          <a:lstStyle/>
          <a:p>
            <a:r>
              <a:rPr lang="en-US" dirty="0" smtClean="0"/>
              <a:t>AUGUST, 2016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2" y="4564599"/>
            <a:ext cx="3101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A9E0EA">
                    <a:lumMod val="75000"/>
                  </a:srgbClr>
                </a:solidFill>
              </a:rPr>
              <a:t>PROJECT ASSESSMENT</a:t>
            </a:r>
            <a:endParaRPr lang="en-US" sz="2000" b="1" dirty="0">
              <a:solidFill>
                <a:srgbClr val="A9E0E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9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820" y="0"/>
            <a:ext cx="8229600" cy="605307"/>
          </a:xfrm>
        </p:spPr>
        <p:txBody>
          <a:bodyPr/>
          <a:lstStyle/>
          <a:p>
            <a:r>
              <a:rPr lang="en-US" sz="3200" dirty="0" smtClean="0"/>
              <a:t>Executive summary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02807" y="725216"/>
            <a:ext cx="114615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Multi-Phase Approach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Best Buy For Business catalogue to be integrated to BBY.ca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85F"/>
                </a:solidFill>
              </a:rPr>
              <a:t>Onboard BBFB as a Marketplace </a:t>
            </a:r>
            <a:r>
              <a:rPr lang="en-US" sz="2000" dirty="0" smtClean="0">
                <a:solidFill>
                  <a:srgbClr val="00385F"/>
                </a:solidFill>
              </a:rPr>
              <a:t>seller</a:t>
            </a:r>
            <a:endParaRPr lang="en-US" sz="2000" dirty="0">
              <a:solidFill>
                <a:srgbClr val="00385F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Create a BBFB Store-Within-a Store experience on BBY.ca</a:t>
            </a:r>
            <a:endParaRPr lang="en-US" sz="2000" dirty="0">
              <a:solidFill>
                <a:srgbClr val="00385F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Work with Marketing/SEM and SEO teams to develop proper strategies to drive traffic to BBFB SWS</a:t>
            </a:r>
          </a:p>
          <a:p>
            <a:endParaRPr lang="en-US" sz="2000" dirty="0">
              <a:solidFill>
                <a:srgbClr val="00385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3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50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879" y="379098"/>
            <a:ext cx="8229600" cy="605307"/>
          </a:xfrm>
        </p:spPr>
        <p:txBody>
          <a:bodyPr/>
          <a:lstStyle/>
          <a:p>
            <a:r>
              <a:rPr lang="en-US" sz="3200" dirty="0" smtClean="0"/>
              <a:t>BBFB catalogue integration to BBY.ca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69879" y="1155410"/>
            <a:ext cx="105884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solidFill>
                  <a:srgbClr val="00385F"/>
                </a:solidFill>
              </a:rPr>
              <a:t>Set up BBFB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385F"/>
                </a:solidFill>
              </a:rPr>
              <a:t>as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385F"/>
                </a:solidFill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385F"/>
                </a:solidFill>
              </a:rPr>
              <a:t>Marketplace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00385F"/>
                </a:solidFill>
              </a:rPr>
              <a:t>seller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solidFill>
                  <a:srgbClr val="00385F"/>
                </a:solidFill>
              </a:rPr>
              <a:t>Seamless catalogue and order management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solidFill>
                  <a:srgbClr val="00385F"/>
                </a:solidFill>
              </a:rPr>
              <a:t>Clear communication to customers that items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00385F"/>
                </a:solidFill>
              </a:rPr>
              <a:t>	</a:t>
            </a:r>
            <a:r>
              <a:rPr lang="en-US" sz="2000" dirty="0" smtClean="0">
                <a:solidFill>
                  <a:srgbClr val="00385F"/>
                </a:solidFill>
              </a:rPr>
              <a:t>are for businesses</a:t>
            </a:r>
            <a:endParaRPr lang="en-US" sz="2000" dirty="0">
              <a:solidFill>
                <a:srgbClr val="00385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385F"/>
                </a:solidFill>
              </a:rPr>
              <a:t>- Deconstructing the Customer Journey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Product Detail Page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385F"/>
                </a:solidFill>
              </a:rPr>
              <a:t>Solr</a:t>
            </a:r>
            <a:r>
              <a:rPr lang="en-US" sz="2000" dirty="0" smtClean="0">
                <a:solidFill>
                  <a:srgbClr val="00385F"/>
                </a:solidFill>
              </a:rPr>
              <a:t> Search Engine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Product Listing Page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Search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385F"/>
                </a:solidFill>
              </a:rPr>
              <a:t>Solr</a:t>
            </a:r>
            <a:r>
              <a:rPr lang="en-US" sz="2000" dirty="0" smtClean="0">
                <a:solidFill>
                  <a:srgbClr val="00385F"/>
                </a:solidFill>
              </a:rPr>
              <a:t> Sku Collections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Relevant Categories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Homepage Presence</a:t>
            </a:r>
            <a:endParaRPr lang="en-US" sz="2000" dirty="0">
              <a:solidFill>
                <a:srgbClr val="00385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48" y="1217288"/>
            <a:ext cx="4919986" cy="47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1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74" y="148280"/>
            <a:ext cx="10972800" cy="715044"/>
          </a:xfrm>
        </p:spPr>
        <p:txBody>
          <a:bodyPr/>
          <a:lstStyle/>
          <a:p>
            <a:r>
              <a:rPr lang="en-US" dirty="0" err="1"/>
              <a:t>BBfB</a:t>
            </a:r>
            <a:r>
              <a:rPr lang="en-US" dirty="0"/>
              <a:t>- a store within a store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550" y="857653"/>
            <a:ext cx="105884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385F"/>
                </a:solidFill>
              </a:rPr>
              <a:t>Leverage the Brand Store capability to create the BBFB SWS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A Shopping Experience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By Product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By Industry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By Size</a:t>
            </a:r>
            <a:endParaRPr lang="en-US" sz="2000" dirty="0">
              <a:solidFill>
                <a:srgbClr val="00385F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Services Integration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Business Support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Geek Squad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85F"/>
                </a:solidFill>
              </a:rPr>
              <a:t>Other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385F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solidFill>
                  <a:srgbClr val="00385F"/>
                </a:solidFill>
              </a:rPr>
              <a:t>Great example: </a:t>
            </a:r>
            <a:r>
              <a:rPr lang="en-US" sz="2000" u="sng" dirty="0">
                <a:hlinkClick r:id="rId2"/>
              </a:rPr>
              <a:t>http://www.samsung.com/us/business/</a:t>
            </a:r>
            <a:endParaRPr lang="en-US" sz="2000" dirty="0"/>
          </a:p>
          <a:p>
            <a:pPr lvl="2">
              <a:lnSpc>
                <a:spcPct val="150000"/>
              </a:lnSpc>
            </a:pPr>
            <a:endParaRPr lang="en-US" sz="2000" dirty="0" smtClean="0">
              <a:solidFill>
                <a:srgbClr val="003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1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1550" y="0"/>
            <a:ext cx="8229600" cy="605307"/>
          </a:xfrm>
        </p:spPr>
        <p:txBody>
          <a:bodyPr/>
          <a:lstStyle/>
          <a:p>
            <a:r>
              <a:rPr lang="en-US" sz="3200" dirty="0" smtClean="0"/>
              <a:t>Key elements required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91550" y="717610"/>
            <a:ext cx="10588487" cy="558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Value Propositions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Why BBFB?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BBFB Promise?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Ease of Shopping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Policies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Return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Shipping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Business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List of services</a:t>
            </a:r>
            <a:r>
              <a:rPr lang="en-US" dirty="0">
                <a:solidFill>
                  <a:srgbClr val="00385F"/>
                </a:solidFill>
              </a:rPr>
              <a:t> </a:t>
            </a:r>
            <a:r>
              <a:rPr lang="en-US" dirty="0" smtClean="0">
                <a:solidFill>
                  <a:srgbClr val="00385F"/>
                </a:solidFill>
              </a:rPr>
              <a:t>offered by BBFB to all business sizes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Online Resources/ Site Monetization </a:t>
            </a:r>
            <a:r>
              <a:rPr lang="en-US" dirty="0">
                <a:solidFill>
                  <a:srgbClr val="00385F"/>
                </a:solidFill>
              </a:rPr>
              <a:t>O</a:t>
            </a:r>
            <a:r>
              <a:rPr lang="en-US" dirty="0" smtClean="0">
                <a:solidFill>
                  <a:srgbClr val="00385F"/>
                </a:solidFill>
              </a:rPr>
              <a:t>pportunities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Buying Guides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Showcases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Blogs/Videos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Client Support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Call Centre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Email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Click-to-Chat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Help Topics/FAQ</a:t>
            </a:r>
          </a:p>
        </p:txBody>
      </p:sp>
    </p:spTree>
    <p:extLst>
      <p:ext uri="{BB962C8B-B14F-4D97-AF65-F5344CB8AC3E}">
        <p14:creationId xmlns:p14="http://schemas.microsoft.com/office/powerpoint/2010/main" val="246860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81" y="8878"/>
            <a:ext cx="10972800" cy="624988"/>
          </a:xfrm>
        </p:spPr>
        <p:txBody>
          <a:bodyPr/>
          <a:lstStyle/>
          <a:p>
            <a:r>
              <a:rPr lang="en-US" sz="3200" dirty="0"/>
              <a:t>N</a:t>
            </a:r>
            <a:r>
              <a:rPr lang="en-US" sz="3200" dirty="0" smtClean="0"/>
              <a:t>ext steps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38281" y="698373"/>
            <a:ext cx="1058848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Finalize detailed plan of online experience optimization - Ecomm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Present proposal and get approval from leadership and stakeholders - BBFB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Business Case?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Request support of resources in each key areas: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Content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Content Presentation Analysts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SEO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Taxonomy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Presentation Hierarchy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User Experience/GUI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85F"/>
                </a:solidFill>
              </a:rPr>
              <a:t>Ecommerce Retail Team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Marketing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Creative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Digital Marketing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5F"/>
                </a:solidFill>
              </a:rPr>
              <a:t>Best Buy For Business</a:t>
            </a:r>
          </a:p>
        </p:txBody>
      </p:sp>
    </p:spTree>
    <p:extLst>
      <p:ext uri="{BB962C8B-B14F-4D97-AF65-F5344CB8AC3E}">
        <p14:creationId xmlns:p14="http://schemas.microsoft.com/office/powerpoint/2010/main" val="1859477832"/>
      </p:ext>
    </p:extLst>
  </p:cSld>
  <p:clrMapOvr>
    <a:masterClrMapping/>
  </p:clrMapOvr>
</p:sld>
</file>

<file path=ppt/theme/theme1.xml><?xml version="1.0" encoding="utf-8"?>
<a:theme xmlns:a="http://schemas.openxmlformats.org/drawingml/2006/main" name="BBY_4x3_Template_2015">
  <a:themeElements>
    <a:clrScheme name="Best Buy">
      <a:dk1>
        <a:srgbClr val="000000"/>
      </a:dk1>
      <a:lt1>
        <a:sysClr val="window" lastClr="FFFFFF"/>
      </a:lt1>
      <a:dk2>
        <a:srgbClr val="82B800"/>
      </a:dk2>
      <a:lt2>
        <a:srgbClr val="BB0628"/>
      </a:lt2>
      <a:accent1>
        <a:srgbClr val="00385F"/>
      </a:accent1>
      <a:accent2>
        <a:srgbClr val="A9E0EA"/>
      </a:accent2>
      <a:accent3>
        <a:srgbClr val="FFF200"/>
      </a:accent3>
      <a:accent4>
        <a:srgbClr val="4D4D4F"/>
      </a:accent4>
      <a:accent5>
        <a:srgbClr val="77787B"/>
      </a:accent5>
      <a:accent6>
        <a:srgbClr val="9D9FA3"/>
      </a:accent6>
      <a:hlink>
        <a:srgbClr val="1646A8"/>
      </a:hlink>
      <a:folHlink>
        <a:srgbClr val="C7C8CA"/>
      </a:folHlink>
    </a:clrScheme>
    <a:fontScheme name="Best Buy Fonts">
      <a:majorFont>
        <a:latin typeface="Avenir Next for Best Buy"/>
        <a:ea typeface=""/>
        <a:cs typeface=""/>
      </a:majorFont>
      <a:minorFont>
        <a:latin typeface="Avenir Next for Best Bu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accent1"/>
            </a:solidFill>
            <a:latin typeface="Avenir Next for Best Buy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242</Words>
  <Application>Microsoft Macintosh PowerPoint</Application>
  <PresentationFormat>Custom</PresentationFormat>
  <Paragraphs>69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BBY_4x3_Template_2015</vt:lpstr>
      <vt:lpstr>Best Buy for business  online experience plan</vt:lpstr>
      <vt:lpstr>Executive summary</vt:lpstr>
      <vt:lpstr>BBFB catalogue integration to BBY.ca</vt:lpstr>
      <vt:lpstr>BBfB- a store within a store</vt:lpstr>
      <vt:lpstr>Key elements required</vt:lpstr>
      <vt:lpstr>Next steps</vt:lpstr>
    </vt:vector>
  </TitlesOfParts>
  <Company>Best Buy Co.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Expanded assortments Accelerated sales plan</dc:title>
  <dc:creator>Stockner, Eric (Best Buy Canada)</dc:creator>
  <cp:lastModifiedBy>Antek Wodzynski</cp:lastModifiedBy>
  <cp:revision>18</cp:revision>
  <dcterms:created xsi:type="dcterms:W3CDTF">2016-04-15T00:57:17Z</dcterms:created>
  <dcterms:modified xsi:type="dcterms:W3CDTF">2017-02-03T22:09:50Z</dcterms:modified>
</cp:coreProperties>
</file>