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86" r:id="rId9"/>
    <p:sldId id="287" r:id="rId10"/>
    <p:sldId id="288" r:id="rId11"/>
    <p:sldId id="289" r:id="rId12"/>
    <p:sldId id="290" r:id="rId13"/>
    <p:sldId id="291" r:id="rId14"/>
    <p:sldId id="263" r:id="rId15"/>
    <p:sldId id="292" r:id="rId16"/>
    <p:sldId id="264" r:id="rId17"/>
    <p:sldId id="293" r:id="rId18"/>
    <p:sldId id="27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aleway" panose="020B0604020202020204" charset="0"/>
      <p:regular r:id="rId25"/>
      <p:bold r:id="rId26"/>
      <p:italic r:id="rId27"/>
      <p:boldItalic r:id="rId28"/>
    </p:embeddedFont>
    <p:embeddedFont>
      <p:font typeface="Raleway Thin" panose="020B0604020202020204" charset="0"/>
      <p:regular r:id="rId29"/>
      <p:bold r:id="rId30"/>
      <p:italic r:id="rId31"/>
      <p:boldItalic r:id="rId32"/>
    </p:embeddedFont>
    <p:embeddedFont>
      <p:font typeface="Red Hat Display" panose="020B0604020202020204" charset="0"/>
      <p:regular r:id="rId33"/>
      <p:bold r:id="rId34"/>
      <p:italic r:id="rId35"/>
      <p:boldItalic r:id="rId36"/>
    </p:embeddedFont>
    <p:embeddedFont>
      <p:font typeface="Red Hat Display Black"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68CA60-7229-4BB1-AED9-0F484CEF09B1}">
  <a:tblStyle styleId="{1D68CA60-7229-4BB1-AED9-0F484CEF09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93" autoAdjust="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469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68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975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62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44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028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22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81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100" y="3429000"/>
            <a:ext cx="9150000" cy="171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8" name="Google Shape;18;p3"/>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a:endParaRPr/>
          </a:p>
        </p:txBody>
      </p:sp>
      <p:sp>
        <p:nvSpPr>
          <p:cNvPr id="19" name="Google Shape;19;p3"/>
          <p:cNvSpPr/>
          <p:nvPr/>
        </p:nvSpPr>
        <p:spPr>
          <a:xfrm>
            <a:off x="0" y="1998300"/>
            <a:ext cx="1430700" cy="14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grpSp>
        <p:nvGrpSpPr>
          <p:cNvPr id="21" name="Google Shape;21;p4"/>
          <p:cNvGrpSpPr/>
          <p:nvPr/>
        </p:nvGrpSpPr>
        <p:grpSpPr>
          <a:xfrm>
            <a:off x="0" y="-100"/>
            <a:ext cx="9144000" cy="5143600"/>
            <a:chOff x="0" y="-100"/>
            <a:chExt cx="9144000" cy="5143600"/>
          </a:xfrm>
        </p:grpSpPr>
        <p:sp>
          <p:nvSpPr>
            <p:cNvPr id="22" name="Google Shape;22;p4"/>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0" y="-100"/>
              <a:ext cx="6087900" cy="44199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p:nvPr/>
        </p:nvSpPr>
        <p:spPr>
          <a:xfrm flipH="1">
            <a:off x="8760600" y="4760125"/>
            <a:ext cx="383400" cy="383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 name="Google Shape;25;p4"/>
          <p:cNvSpPr txBox="1">
            <a:spLocks noGrp="1"/>
          </p:cNvSpPr>
          <p:nvPr>
            <p:ph type="body" idx="1"/>
          </p:nvPr>
        </p:nvSpPr>
        <p:spPr>
          <a:xfrm>
            <a:off x="810450" y="554575"/>
            <a:ext cx="4686900" cy="3271200"/>
          </a:xfrm>
          <a:prstGeom prst="rect">
            <a:avLst/>
          </a:prstGeom>
        </p:spPr>
        <p:txBody>
          <a:bodyPr spcFirstLastPara="1" wrap="square" lIns="0" tIns="0" rIns="0" bIns="0" anchor="t" anchorCtr="0">
            <a:noAutofit/>
          </a:bodyPr>
          <a:lstStyle>
            <a:lvl1pPr marL="457200" lvl="0" indent="-419100" rtl="0">
              <a:lnSpc>
                <a:spcPct val="115000"/>
              </a:lnSpc>
              <a:spcBef>
                <a:spcPts val="60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1pPr>
            <a:lvl2pPr marL="914400" lvl="1"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2pPr>
            <a:lvl3pPr marL="1371600" lvl="2"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3pPr>
            <a:lvl4pPr marL="1828800" lvl="3"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4pPr>
            <a:lvl5pPr marL="2286000" lvl="4"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5pPr>
            <a:lvl6pPr marL="2743200" lvl="5"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6pPr>
            <a:lvl7pPr marL="3200400" lvl="6"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7pPr>
            <a:lvl8pPr marL="3657600" lvl="7"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8pPr>
            <a:lvl9pPr marL="4114800" lvl="8"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9pPr>
          </a:lstStyle>
          <a:p>
            <a:endParaRPr/>
          </a:p>
        </p:txBody>
      </p:sp>
      <p:sp>
        <p:nvSpPr>
          <p:cNvPr id="26" name="Google Shape;26;p4"/>
          <p:cNvSpPr txBox="1"/>
          <p:nvPr/>
        </p:nvSpPr>
        <p:spPr>
          <a:xfrm>
            <a:off x="318111" y="380177"/>
            <a:ext cx="516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b="1">
                <a:solidFill>
                  <a:schemeClr val="accent1"/>
                </a:solidFill>
                <a:latin typeface="Raleway"/>
                <a:ea typeface="Raleway"/>
                <a:cs typeface="Raleway"/>
                <a:sym typeface="Raleway"/>
              </a:rPr>
              <a:t>“</a:t>
            </a:r>
            <a:endParaRPr sz="7200" b="1">
              <a:solidFill>
                <a:schemeClr val="accent1"/>
              </a:solidFill>
              <a:latin typeface="Raleway"/>
              <a:ea typeface="Raleway"/>
              <a:cs typeface="Raleway"/>
              <a:sym typeface="Raleway"/>
            </a:endParaRPr>
          </a:p>
        </p:txBody>
      </p:sp>
      <p:sp>
        <p:nvSpPr>
          <p:cNvPr id="27" name="Google Shape;27;p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6" name="Google Shape;36;p5"/>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10800000">
            <a:off x="4766875" y="300"/>
            <a:ext cx="4377000" cy="4377000"/>
          </a:xfrm>
          <a:prstGeom prst="round1Rect">
            <a:avLst>
              <a:gd name="adj" fmla="val 50000"/>
            </a:avLst>
          </a:prstGeom>
          <a:solidFill>
            <a:srgbClr val="142236">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6"/>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lvl1pPr marL="457200" lvl="0" indent="-355600" rtl="0">
              <a:lnSpc>
                <a:spcPct val="115000"/>
              </a:lnSpc>
              <a:spcBef>
                <a:spcPts val="600"/>
              </a:spcBef>
              <a:spcAft>
                <a:spcPts val="0"/>
              </a:spcAft>
              <a:buSzPts val="2000"/>
              <a:buChar char="╸"/>
              <a:defRPr sz="2000">
                <a:solidFill>
                  <a:schemeClr val="dk2"/>
                </a:solidFill>
              </a:defRPr>
            </a:lvl1pPr>
            <a:lvl2pPr marL="914400" lvl="1" indent="-355600" rtl="0">
              <a:lnSpc>
                <a:spcPct val="115000"/>
              </a:lnSpc>
              <a:spcBef>
                <a:spcPts val="0"/>
              </a:spcBef>
              <a:spcAft>
                <a:spcPts val="0"/>
              </a:spcAft>
              <a:buClr>
                <a:schemeClr val="dk2"/>
              </a:buClr>
              <a:buSzPts val="2000"/>
              <a:buChar char="╶"/>
              <a:defRPr sz="2000">
                <a:solidFill>
                  <a:schemeClr val="dk2"/>
                </a:solidFill>
              </a:defRPr>
            </a:lvl2pPr>
            <a:lvl3pPr marL="1371600" lvl="2" indent="-355600" rtl="0">
              <a:lnSpc>
                <a:spcPct val="115000"/>
              </a:lnSpc>
              <a:spcBef>
                <a:spcPts val="0"/>
              </a:spcBef>
              <a:spcAft>
                <a:spcPts val="0"/>
              </a:spcAft>
              <a:buSzPts val="2000"/>
              <a:buChar char="╶"/>
              <a:defRPr sz="2000">
                <a:solidFill>
                  <a:schemeClr val="dk2"/>
                </a:solidFill>
              </a:defRPr>
            </a:lvl3pPr>
            <a:lvl4pPr marL="1828800" lvl="3" indent="-355600" rtl="0">
              <a:lnSpc>
                <a:spcPct val="115000"/>
              </a:lnSpc>
              <a:spcBef>
                <a:spcPts val="0"/>
              </a:spcBef>
              <a:spcAft>
                <a:spcPts val="0"/>
              </a:spcAft>
              <a:buSzPts val="2000"/>
              <a:buChar char="╶"/>
              <a:defRPr sz="2000">
                <a:solidFill>
                  <a:schemeClr val="dk2"/>
                </a:solidFill>
              </a:defRPr>
            </a:lvl4pPr>
            <a:lvl5pPr marL="2286000" lvl="4" indent="-355600" rtl="0">
              <a:lnSpc>
                <a:spcPct val="115000"/>
              </a:lnSpc>
              <a:spcBef>
                <a:spcPts val="0"/>
              </a:spcBef>
              <a:spcAft>
                <a:spcPts val="0"/>
              </a:spcAft>
              <a:buSzPts val="2000"/>
              <a:buChar char="╶"/>
              <a:defRPr sz="2000">
                <a:solidFill>
                  <a:schemeClr val="dk2"/>
                </a:solidFill>
              </a:defRPr>
            </a:lvl5pPr>
            <a:lvl6pPr marL="2743200" lvl="5" indent="-355600" rtl="0">
              <a:lnSpc>
                <a:spcPct val="115000"/>
              </a:lnSpc>
              <a:spcBef>
                <a:spcPts val="0"/>
              </a:spcBef>
              <a:spcAft>
                <a:spcPts val="0"/>
              </a:spcAft>
              <a:buSzPts val="2000"/>
              <a:buChar char="╶"/>
              <a:defRPr sz="2000">
                <a:solidFill>
                  <a:schemeClr val="dk2"/>
                </a:solidFill>
              </a:defRPr>
            </a:lvl6pPr>
            <a:lvl7pPr marL="3200400" lvl="6" indent="-355600" rtl="0">
              <a:lnSpc>
                <a:spcPct val="115000"/>
              </a:lnSpc>
              <a:spcBef>
                <a:spcPts val="0"/>
              </a:spcBef>
              <a:spcAft>
                <a:spcPts val="0"/>
              </a:spcAft>
              <a:buSzPts val="2000"/>
              <a:buChar char="╶"/>
              <a:defRPr sz="2000">
                <a:solidFill>
                  <a:schemeClr val="dk2"/>
                </a:solidFill>
              </a:defRPr>
            </a:lvl7pPr>
            <a:lvl8pPr marL="3657600" lvl="7" indent="-355600" rtl="0">
              <a:lnSpc>
                <a:spcPct val="115000"/>
              </a:lnSpc>
              <a:spcBef>
                <a:spcPts val="0"/>
              </a:spcBef>
              <a:spcAft>
                <a:spcPts val="0"/>
              </a:spcAft>
              <a:buSzPts val="2000"/>
              <a:buChar char="╶"/>
              <a:defRPr sz="2000">
                <a:solidFill>
                  <a:schemeClr val="dk2"/>
                </a:solidFill>
              </a:defRPr>
            </a:lvl8pPr>
            <a:lvl9pPr marL="4114800" lvl="8" indent="-355600" rtl="0">
              <a:lnSpc>
                <a:spcPct val="115000"/>
              </a:lnSpc>
              <a:spcBef>
                <a:spcPts val="0"/>
              </a:spcBef>
              <a:spcAft>
                <a:spcPts val="0"/>
              </a:spcAft>
              <a:buSzPts val="2000"/>
              <a:buChar char="╶"/>
              <a:defRPr sz="2000">
                <a:solidFill>
                  <a:schemeClr val="dk2"/>
                </a:solidFill>
              </a:defRPr>
            </a:lvl9pPr>
          </a:lstStyle>
          <a:p>
            <a:endParaRPr/>
          </a:p>
        </p:txBody>
      </p:sp>
      <p:sp>
        <p:nvSpPr>
          <p:cNvPr id="43" name="Google Shape;43;p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5"/>
        <p:cNvGrpSpPr/>
        <p:nvPr/>
      </p:nvGrpSpPr>
      <p:grpSpPr>
        <a:xfrm>
          <a:off x="0" y="0"/>
          <a:ext cx="0" cy="0"/>
          <a:chOff x="0" y="0"/>
          <a:chExt cx="0" cy="0"/>
        </a:xfrm>
      </p:grpSpPr>
      <p:grpSp>
        <p:nvGrpSpPr>
          <p:cNvPr id="56" name="Google Shape;56;p8"/>
          <p:cNvGrpSpPr/>
          <p:nvPr/>
        </p:nvGrpSpPr>
        <p:grpSpPr>
          <a:xfrm>
            <a:off x="0" y="-50"/>
            <a:ext cx="9144000" cy="5143575"/>
            <a:chOff x="0" y="-50"/>
            <a:chExt cx="9144000" cy="5143575"/>
          </a:xfrm>
        </p:grpSpPr>
        <p:sp>
          <p:nvSpPr>
            <p:cNvPr id="57" name="Google Shape;57;p8"/>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8"/>
            <p:cNvGrpSpPr/>
            <p:nvPr/>
          </p:nvGrpSpPr>
          <p:grpSpPr>
            <a:xfrm>
              <a:off x="0" y="-50"/>
              <a:ext cx="9144000" cy="5143575"/>
              <a:chOff x="0" y="-250"/>
              <a:chExt cx="9144000" cy="5143575"/>
            </a:xfrm>
          </p:grpSpPr>
          <p:sp>
            <p:nvSpPr>
              <p:cNvPr id="59" name="Google Shape;59;p8"/>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8"/>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3" name="Google Shape;63;p8"/>
          <p:cNvSpPr txBox="1">
            <a:spLocks noGrp="1"/>
          </p:cNvSpPr>
          <p:nvPr>
            <p:ph type="body" idx="1"/>
          </p:nvPr>
        </p:nvSpPr>
        <p:spPr>
          <a:xfrm>
            <a:off x="913175"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4" name="Google Shape;64;p8"/>
          <p:cNvSpPr txBox="1">
            <a:spLocks noGrp="1"/>
          </p:cNvSpPr>
          <p:nvPr>
            <p:ph type="body" idx="2"/>
          </p:nvPr>
        </p:nvSpPr>
        <p:spPr>
          <a:xfrm>
            <a:off x="3427841"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5" name="Google Shape;65;p8"/>
          <p:cNvSpPr txBox="1">
            <a:spLocks noGrp="1"/>
          </p:cNvSpPr>
          <p:nvPr>
            <p:ph type="body" idx="3"/>
          </p:nvPr>
        </p:nvSpPr>
        <p:spPr>
          <a:xfrm>
            <a:off x="5942507"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6" name="Google Shape;66;p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Veiled">
  <p:cSld name="BLANK_1">
    <p:spTree>
      <p:nvGrpSpPr>
        <p:cNvPr id="1" name="Shape 85"/>
        <p:cNvGrpSpPr/>
        <p:nvPr/>
      </p:nvGrpSpPr>
      <p:grpSpPr>
        <a:xfrm>
          <a:off x="0" y="0"/>
          <a:ext cx="0" cy="0"/>
          <a:chOff x="0" y="0"/>
          <a:chExt cx="0" cy="0"/>
        </a:xfrm>
      </p:grpSpPr>
      <p:sp>
        <p:nvSpPr>
          <p:cNvPr id="86" name="Google Shape;86;p12"/>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Salary </a:t>
            </a:r>
            <a:r>
              <a:rPr lang="en" dirty="0">
                <a:solidFill>
                  <a:schemeClr val="accent1"/>
                </a:solidFill>
              </a:rPr>
              <a:t>Predictions</a:t>
            </a:r>
            <a:endParaRPr dirty="0"/>
          </a:p>
        </p:txBody>
      </p:sp>
      <p:grpSp>
        <p:nvGrpSpPr>
          <p:cNvPr id="100" name="Google Shape;100;p14"/>
          <p:cNvGrpSpPr/>
          <p:nvPr/>
        </p:nvGrpSpPr>
        <p:grpSpPr>
          <a:xfrm>
            <a:off x="8292959" y="4339371"/>
            <a:ext cx="660182" cy="586527"/>
            <a:chOff x="5292575" y="3681900"/>
            <a:chExt cx="420150" cy="373275"/>
          </a:xfrm>
        </p:grpSpPr>
        <p:sp>
          <p:nvSpPr>
            <p:cNvPr id="101" name="Google Shape;101;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09994"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4098" name="Picture 6">
            <a:extLst>
              <a:ext uri="{FF2B5EF4-FFF2-40B4-BE49-F238E27FC236}">
                <a16:creationId xmlns:a16="http://schemas.microsoft.com/office/drawing/2014/main" id="{02D0A458-0399-4342-B434-327474CB2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483" y="1521657"/>
            <a:ext cx="7521034" cy="2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A5F07CB-44A5-40BA-B0D8-622C25F984A9}"/>
              </a:ext>
            </a:extLst>
          </p:cNvPr>
          <p:cNvSpPr txBox="1"/>
          <p:nvPr/>
        </p:nvSpPr>
        <p:spPr>
          <a:xfrm>
            <a:off x="1684590" y="3822107"/>
            <a:ext cx="5466303" cy="312650"/>
          </a:xfrm>
          <a:prstGeom prst="rect">
            <a:avLst/>
          </a:prstGeom>
          <a:noFill/>
        </p:spPr>
        <p:txBody>
          <a:bodyPr wrap="square">
            <a:spAutoFit/>
          </a:bodyPr>
          <a:lstStyle/>
          <a:p>
            <a:pPr marL="0" marR="0" algn="ctr">
              <a:lnSpc>
                <a:spcPct val="107000"/>
              </a:lnSpc>
              <a:spcBef>
                <a:spcPts val="0"/>
              </a:spcBef>
              <a:spcAft>
                <a:spcPts val="800"/>
              </a:spcAft>
            </a:pPr>
            <a:r>
              <a:rPr lang="en-US" sz="14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Higher salaries correspond to the oil, finance and web industry sectors</a:t>
            </a:r>
            <a:endParaRPr lang="en-US" sz="12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69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09994"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5122" name="Picture 7">
            <a:extLst>
              <a:ext uri="{FF2B5EF4-FFF2-40B4-BE49-F238E27FC236}">
                <a16:creationId xmlns:a16="http://schemas.microsoft.com/office/drawing/2014/main" id="{03DC5B87-DF1E-466D-931B-9D6638B11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169" y="1507332"/>
            <a:ext cx="6665119" cy="233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FF1A015-B3CB-4CEE-B581-6ADB4EEC81B2}"/>
              </a:ext>
            </a:extLst>
          </p:cNvPr>
          <p:cNvSpPr txBox="1"/>
          <p:nvPr/>
        </p:nvSpPr>
        <p:spPr>
          <a:xfrm>
            <a:off x="2286000" y="3842889"/>
            <a:ext cx="4572000" cy="312650"/>
          </a:xfrm>
          <a:prstGeom prst="rect">
            <a:avLst/>
          </a:prstGeom>
          <a:noFill/>
        </p:spPr>
        <p:txBody>
          <a:bodyPr wrap="square">
            <a:spAutoFit/>
          </a:bodyPr>
          <a:lstStyle/>
          <a:p>
            <a:pPr marL="0" marR="0" algn="ctr">
              <a:lnSpc>
                <a:spcPct val="107000"/>
              </a:lnSpc>
              <a:spcBef>
                <a:spcPts val="0"/>
              </a:spcBef>
              <a:spcAft>
                <a:spcPts val="800"/>
              </a:spcAft>
            </a:pPr>
            <a:r>
              <a:rPr lang="en-US" sz="14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Salary is directly correlated with years of experience</a:t>
            </a:r>
            <a:endParaRPr lang="en-US" sz="12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759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09994"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6146" name="Picture 8">
            <a:extLst>
              <a:ext uri="{FF2B5EF4-FFF2-40B4-BE49-F238E27FC236}">
                <a16:creationId xmlns:a16="http://schemas.microsoft.com/office/drawing/2014/main" id="{3121C5E9-9B63-41A1-A423-9F03819A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045" y="1543051"/>
            <a:ext cx="7024686" cy="220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BF1FB19-7DE1-4A1E-A39D-AADDED41B8E9}"/>
              </a:ext>
            </a:extLst>
          </p:cNvPr>
          <p:cNvSpPr txBox="1"/>
          <p:nvPr/>
        </p:nvSpPr>
        <p:spPr>
          <a:xfrm>
            <a:off x="1521619" y="3870447"/>
            <a:ext cx="5872162" cy="312650"/>
          </a:xfrm>
          <a:prstGeom prst="rect">
            <a:avLst/>
          </a:prstGeom>
          <a:noFill/>
        </p:spPr>
        <p:txBody>
          <a:bodyPr wrap="square">
            <a:spAutoFit/>
          </a:bodyPr>
          <a:lstStyle/>
          <a:p>
            <a:pPr marL="0" marR="0" algn="ctr">
              <a:lnSpc>
                <a:spcPct val="107000"/>
              </a:lnSpc>
              <a:spcBef>
                <a:spcPts val="0"/>
              </a:spcBef>
              <a:spcAft>
                <a:spcPts val="800"/>
              </a:spcAft>
            </a:pPr>
            <a:r>
              <a:rPr lang="en-US" sz="14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Salaries decrease as you go further away from the metropolis</a:t>
            </a:r>
            <a:endParaRPr lang="en-US" sz="12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394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8" name="TextBox 7">
            <a:extLst>
              <a:ext uri="{FF2B5EF4-FFF2-40B4-BE49-F238E27FC236}">
                <a16:creationId xmlns:a16="http://schemas.microsoft.com/office/drawing/2014/main" id="{D59B9B4C-0806-4B4E-A487-3836CDC44611}"/>
              </a:ext>
            </a:extLst>
          </p:cNvPr>
          <p:cNvSpPr txBox="1"/>
          <p:nvPr/>
        </p:nvSpPr>
        <p:spPr>
          <a:xfrm>
            <a:off x="4380175" y="918955"/>
            <a:ext cx="4572000" cy="311496"/>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Visualizing the Correlation across all Columns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7170" name="Picture 9">
            <a:extLst>
              <a:ext uri="{FF2B5EF4-FFF2-40B4-BE49-F238E27FC236}">
                <a16:creationId xmlns:a16="http://schemas.microsoft.com/office/drawing/2014/main" id="{69426D97-8799-4548-88DC-DA87D70D2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243" y="1700214"/>
            <a:ext cx="7529513" cy="283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7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913175" y="1588988"/>
            <a:ext cx="34191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600" b="1" dirty="0">
                <a:solidFill>
                  <a:schemeClr val="accent6">
                    <a:lumMod val="60000"/>
                    <a:lumOff val="40000"/>
                  </a:schemeClr>
                </a:solidFill>
              </a:rPr>
              <a:t>Categorical features were grouped and new statistical features were calculated for the ‘Salary’ for each group</a:t>
            </a:r>
          </a:p>
          <a:p>
            <a:pPr marL="285750" lvl="0" indent="-285750" algn="l" rtl="0">
              <a:spcBef>
                <a:spcPts val="600"/>
              </a:spcBef>
              <a:spcAft>
                <a:spcPts val="0"/>
              </a:spcAft>
              <a:buFont typeface="Wingdings" panose="05000000000000000000" pitchFamily="2" charset="2"/>
              <a:buChar char="ü"/>
            </a:pPr>
            <a:r>
              <a:rPr lang="en" sz="1600" b="1" dirty="0"/>
              <a:t> </a:t>
            </a:r>
            <a:r>
              <a:rPr lang="en" sz="1600" b="1" dirty="0">
                <a:solidFill>
                  <a:schemeClr val="accent6">
                    <a:lumMod val="60000"/>
                    <a:lumOff val="40000"/>
                  </a:schemeClr>
                </a:solidFill>
              </a:rPr>
              <a:t>group_mean</a:t>
            </a:r>
          </a:p>
          <a:p>
            <a:pPr marL="285750" lvl="0" indent="-285750" algn="l" rtl="0">
              <a:spcBef>
                <a:spcPts val="600"/>
              </a:spcBef>
              <a:spcAft>
                <a:spcPts val="0"/>
              </a:spcAft>
              <a:buFont typeface="Wingdings" panose="05000000000000000000" pitchFamily="2" charset="2"/>
              <a:buChar char="ü"/>
            </a:pPr>
            <a:r>
              <a:rPr lang="en-US" sz="1600" b="1" dirty="0">
                <a:solidFill>
                  <a:schemeClr val="accent6">
                    <a:lumMod val="60000"/>
                    <a:lumOff val="40000"/>
                  </a:schemeClr>
                </a:solidFill>
              </a:rPr>
              <a:t> g</a:t>
            </a:r>
            <a:r>
              <a:rPr lang="en" sz="1600" b="1" dirty="0">
                <a:solidFill>
                  <a:schemeClr val="accent6">
                    <a:lumMod val="60000"/>
                    <a:lumOff val="40000"/>
                  </a:schemeClr>
                </a:solidFill>
              </a:rPr>
              <a:t>roup_std</a:t>
            </a:r>
          </a:p>
          <a:p>
            <a:pPr marL="285750" lvl="0" indent="-285750" algn="l" rtl="0">
              <a:spcBef>
                <a:spcPts val="600"/>
              </a:spcBef>
              <a:spcAft>
                <a:spcPts val="0"/>
              </a:spcAft>
              <a:buFont typeface="Wingdings" panose="05000000000000000000" pitchFamily="2" charset="2"/>
              <a:buChar char="ü"/>
            </a:pPr>
            <a:r>
              <a:rPr lang="en-US" sz="1600" b="1" dirty="0">
                <a:solidFill>
                  <a:schemeClr val="accent6">
                    <a:lumMod val="60000"/>
                    <a:lumOff val="40000"/>
                  </a:schemeClr>
                </a:solidFill>
              </a:rPr>
              <a:t> </a:t>
            </a:r>
            <a:r>
              <a:rPr lang="en-US" sz="1600" b="1" dirty="0" err="1">
                <a:solidFill>
                  <a:schemeClr val="accent6">
                    <a:lumMod val="60000"/>
                    <a:lumOff val="40000"/>
                  </a:schemeClr>
                </a:solidFill>
              </a:rPr>
              <a:t>group_max</a:t>
            </a:r>
            <a:endParaRPr lang="en-US" sz="1600" b="1" dirty="0">
              <a:solidFill>
                <a:schemeClr val="accent6">
                  <a:lumMod val="60000"/>
                  <a:lumOff val="40000"/>
                </a:schemeClr>
              </a:solidFill>
            </a:endParaRPr>
          </a:p>
          <a:p>
            <a:pPr marL="285750" lvl="0" indent="-285750" algn="l" rtl="0">
              <a:spcBef>
                <a:spcPts val="600"/>
              </a:spcBef>
              <a:spcAft>
                <a:spcPts val="0"/>
              </a:spcAft>
              <a:buFont typeface="Wingdings" panose="05000000000000000000" pitchFamily="2" charset="2"/>
              <a:buChar char="ü"/>
            </a:pPr>
            <a:r>
              <a:rPr lang="en-US" sz="1600" b="1" dirty="0">
                <a:solidFill>
                  <a:schemeClr val="accent6">
                    <a:lumMod val="60000"/>
                    <a:lumOff val="40000"/>
                  </a:schemeClr>
                </a:solidFill>
              </a:rPr>
              <a:t> </a:t>
            </a:r>
            <a:r>
              <a:rPr lang="en-US" sz="1600" b="1" dirty="0" err="1">
                <a:solidFill>
                  <a:schemeClr val="accent6">
                    <a:lumMod val="60000"/>
                    <a:lumOff val="40000"/>
                  </a:schemeClr>
                </a:solidFill>
              </a:rPr>
              <a:t>group_min</a:t>
            </a:r>
            <a:endParaRPr lang="en-US" sz="1600" b="1" dirty="0">
              <a:solidFill>
                <a:schemeClr val="accent6">
                  <a:lumMod val="60000"/>
                  <a:lumOff val="40000"/>
                </a:schemeClr>
              </a:solidFill>
            </a:endParaRPr>
          </a:p>
          <a:p>
            <a:pPr marL="285750" lvl="0" indent="-285750" algn="l" rtl="0">
              <a:spcBef>
                <a:spcPts val="600"/>
              </a:spcBef>
              <a:spcAft>
                <a:spcPts val="0"/>
              </a:spcAft>
              <a:buFont typeface="Wingdings" panose="05000000000000000000" pitchFamily="2" charset="2"/>
              <a:buChar char="ü"/>
            </a:pPr>
            <a:r>
              <a:rPr lang="en-US" sz="1600" b="1" dirty="0">
                <a:solidFill>
                  <a:schemeClr val="accent6">
                    <a:lumMod val="60000"/>
                    <a:lumOff val="40000"/>
                  </a:schemeClr>
                </a:solidFill>
              </a:rPr>
              <a:t> </a:t>
            </a:r>
            <a:r>
              <a:rPr lang="en-US" sz="1600" b="1" dirty="0" err="1">
                <a:solidFill>
                  <a:schemeClr val="accent6">
                    <a:lumMod val="60000"/>
                    <a:lumOff val="40000"/>
                  </a:schemeClr>
                </a:solidFill>
              </a:rPr>
              <a:t>group_median</a:t>
            </a:r>
            <a:endParaRPr lang="en" sz="1600" b="1" dirty="0">
              <a:solidFill>
                <a:schemeClr val="accent6">
                  <a:lumMod val="60000"/>
                  <a:lumOff val="40000"/>
                </a:schemeClr>
              </a:solidFill>
            </a:endParaRPr>
          </a:p>
          <a:p>
            <a:pPr marL="285750" lvl="0" indent="-285750" algn="l" rtl="0">
              <a:spcBef>
                <a:spcPts val="600"/>
              </a:spcBef>
              <a:spcAft>
                <a:spcPts val="0"/>
              </a:spcAft>
              <a:buFont typeface="Wingdings" panose="05000000000000000000" pitchFamily="2" charset="2"/>
              <a:buChar char="ü"/>
            </a:pPr>
            <a:endParaRPr lang="en" sz="1600" b="1" dirty="0"/>
          </a:p>
          <a:p>
            <a:pPr marL="0" lvl="0" indent="0" algn="l" rtl="0">
              <a:spcBef>
                <a:spcPts val="600"/>
              </a:spcBef>
              <a:spcAft>
                <a:spcPts val="0"/>
              </a:spcAft>
              <a:buNone/>
            </a:pPr>
            <a:r>
              <a:rPr lang="en" sz="1600" b="1" dirty="0"/>
              <a:t>            </a:t>
            </a:r>
            <a:endParaRPr sz="1600" b="1" dirty="0"/>
          </a:p>
        </p:txBody>
      </p:sp>
      <p:sp>
        <p:nvSpPr>
          <p:cNvPr id="169" name="Google Shape;169;p21"/>
          <p:cNvSpPr txBox="1">
            <a:spLocks noGrp="1"/>
          </p:cNvSpPr>
          <p:nvPr>
            <p:ph type="title"/>
          </p:nvPr>
        </p:nvSpPr>
        <p:spPr>
          <a:xfrm>
            <a:off x="528638" y="285750"/>
            <a:ext cx="3729037" cy="1121569"/>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400" dirty="0"/>
              <a:t>Data Prepro</a:t>
            </a:r>
            <a:r>
              <a:rPr lang="en" sz="2400" dirty="0">
                <a:solidFill>
                  <a:schemeClr val="accent2">
                    <a:lumMod val="60000"/>
                    <a:lumOff val="40000"/>
                  </a:schemeClr>
                </a:solidFill>
              </a:rPr>
              <a:t>cessing</a:t>
            </a:r>
            <a:r>
              <a:rPr lang="en" sz="2400" dirty="0"/>
              <a:t> </a:t>
            </a:r>
            <a:r>
              <a:rPr lang="en" sz="2400" dirty="0">
                <a:solidFill>
                  <a:schemeClr val="accent2">
                    <a:lumMod val="60000"/>
                    <a:lumOff val="40000"/>
                  </a:schemeClr>
                </a:solidFill>
              </a:rPr>
              <a:t>and</a:t>
            </a:r>
            <a:r>
              <a:rPr lang="en" sz="2400" dirty="0"/>
              <a:t> </a:t>
            </a:r>
            <a:r>
              <a:rPr lang="en" sz="2400" dirty="0">
                <a:solidFill>
                  <a:schemeClr val="tx1"/>
                </a:solidFill>
              </a:rPr>
              <a:t>Feature</a:t>
            </a:r>
            <a:r>
              <a:rPr lang="en" sz="2400" dirty="0">
                <a:solidFill>
                  <a:schemeClr val="accent1"/>
                </a:solidFill>
              </a:rPr>
              <a:t> </a:t>
            </a:r>
            <a:r>
              <a:rPr lang="en" sz="2400" dirty="0">
                <a:solidFill>
                  <a:schemeClr val="tx1"/>
                </a:solidFill>
              </a:rPr>
              <a:t>Eng</a:t>
            </a:r>
            <a:r>
              <a:rPr lang="en" sz="2400" dirty="0">
                <a:solidFill>
                  <a:schemeClr val="accent1"/>
                </a:solidFill>
              </a:rPr>
              <a:t>ineering</a:t>
            </a:r>
            <a:endParaRPr sz="2400" dirty="0"/>
          </a:p>
        </p:txBody>
      </p:sp>
      <p:sp>
        <p:nvSpPr>
          <p:cNvPr id="171" name="Google Shape;171;p2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8194" name="Picture 2">
            <a:extLst>
              <a:ext uri="{FF2B5EF4-FFF2-40B4-BE49-F238E27FC236}">
                <a16:creationId xmlns:a16="http://schemas.microsoft.com/office/drawing/2014/main" id="{13B15077-53D6-4613-AA7C-CF352557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275" y="1582858"/>
            <a:ext cx="4068775" cy="2803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913175" y="1588988"/>
            <a:ext cx="7416438" cy="2633700"/>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q"/>
            </a:pPr>
            <a:r>
              <a:rPr lang="en" sz="1600" b="1" dirty="0"/>
              <a:t> </a:t>
            </a:r>
            <a:r>
              <a:rPr lang="en-US" sz="1400" b="1" dirty="0">
                <a:solidFill>
                  <a:schemeClr val="accent6">
                    <a:lumMod val="60000"/>
                    <a:lumOff val="40000"/>
                  </a:schemeClr>
                </a:solidFill>
              </a:rPr>
              <a:t>Supervised Machine Learning algorithms, namely, Regression and Ensembles of Regression Algorithms suit our data and efficacy goal. </a:t>
            </a:r>
          </a:p>
          <a:p>
            <a:pPr marL="0" lvl="0" indent="0" algn="l" rtl="0">
              <a:spcBef>
                <a:spcPts val="600"/>
              </a:spcBef>
              <a:spcAft>
                <a:spcPts val="0"/>
              </a:spcAft>
              <a:buNone/>
            </a:pPr>
            <a:endParaRPr lang="en-US" sz="1400" dirty="0">
              <a:solidFill>
                <a:schemeClr val="accent6">
                  <a:lumMod val="60000"/>
                  <a:lumOff val="40000"/>
                </a:schemeClr>
              </a:solidFill>
            </a:endParaRPr>
          </a:p>
          <a:p>
            <a:pPr marL="285750" lvl="0" indent="-285750" algn="l" rtl="0">
              <a:spcBef>
                <a:spcPts val="600"/>
              </a:spcBef>
              <a:spcAft>
                <a:spcPts val="0"/>
              </a:spcAft>
              <a:buFont typeface="Wingdings" panose="05000000000000000000" pitchFamily="2" charset="2"/>
              <a:buChar char="q"/>
            </a:pPr>
            <a:r>
              <a:rPr lang="en-US" sz="1400" b="1" dirty="0">
                <a:solidFill>
                  <a:schemeClr val="accent6">
                    <a:lumMod val="60000"/>
                    <a:lumOff val="40000"/>
                  </a:schemeClr>
                </a:solidFill>
              </a:rPr>
              <a:t>Three models were chosen:</a:t>
            </a:r>
          </a:p>
          <a:p>
            <a:pPr marL="0" lvl="0" indent="0" algn="l" rtl="0">
              <a:spcBef>
                <a:spcPts val="600"/>
              </a:spcBef>
              <a:spcAft>
                <a:spcPts val="0"/>
              </a:spcAft>
              <a:buNone/>
            </a:pPr>
            <a:endParaRPr lang="en-US" sz="1400" b="1" dirty="0">
              <a:solidFill>
                <a:schemeClr val="accent6">
                  <a:lumMod val="60000"/>
                  <a:lumOff val="40000"/>
                </a:schemeClr>
              </a:solidFill>
            </a:endParaRPr>
          </a:p>
          <a:p>
            <a:pPr marL="342900" marR="0" lvl="0" indent="-342900">
              <a:spcBef>
                <a:spcPts val="0"/>
              </a:spcBef>
              <a:spcAft>
                <a:spcPts val="0"/>
              </a:spcAft>
              <a:buClr>
                <a:srgbClr val="FF0000"/>
              </a:buClr>
              <a:buFont typeface="Wingdings" panose="05000000000000000000" pitchFamily="2" charset="2"/>
              <a:buChar char=""/>
            </a:pPr>
            <a:r>
              <a:rPr lang="en-US" sz="1400" b="1" dirty="0">
                <a:solidFill>
                  <a:schemeClr val="accent6">
                    <a:lumMod val="60000"/>
                    <a:lumOff val="40000"/>
                  </a:schemeClr>
                </a:solidFill>
                <a:effectLst/>
                <a:latin typeface="Raleway" panose="020B0604020202020204" charset="0"/>
                <a:ea typeface="Times New Roman" panose="02020603050405020304" pitchFamily="18" charset="0"/>
              </a:rPr>
              <a:t>Linear Regression : sometimes simple is best </a:t>
            </a:r>
          </a:p>
          <a:p>
            <a:pPr marL="342900" marR="0" lvl="0" indent="-342900">
              <a:spcBef>
                <a:spcPts val="0"/>
              </a:spcBef>
              <a:spcAft>
                <a:spcPts val="0"/>
              </a:spcAft>
              <a:buClr>
                <a:srgbClr val="FF0000"/>
              </a:buClr>
              <a:buFont typeface="Wingdings" panose="05000000000000000000" pitchFamily="2" charset="2"/>
              <a:buChar char=""/>
            </a:pPr>
            <a:endParaRPr lang="en-US" sz="1400" b="1" dirty="0">
              <a:solidFill>
                <a:schemeClr val="accent6">
                  <a:lumMod val="60000"/>
                  <a:lumOff val="40000"/>
                </a:schemeClr>
              </a:solidFill>
              <a:effectLst/>
              <a:latin typeface="Raleway" panose="020B0604020202020204" charset="0"/>
              <a:ea typeface="Times New Roman" panose="02020603050405020304" pitchFamily="18" charset="0"/>
            </a:endParaRPr>
          </a:p>
          <a:p>
            <a:pPr marL="342900" marR="0" lvl="0" indent="-342900">
              <a:spcBef>
                <a:spcPts val="0"/>
              </a:spcBef>
              <a:spcAft>
                <a:spcPts val="0"/>
              </a:spcAft>
              <a:buClr>
                <a:srgbClr val="FF0000"/>
              </a:buClr>
              <a:buFont typeface="Wingdings" panose="05000000000000000000" pitchFamily="2" charset="2"/>
              <a:buChar char=""/>
            </a:pPr>
            <a:r>
              <a:rPr lang="en-US" sz="1400" b="1" dirty="0">
                <a:solidFill>
                  <a:schemeClr val="accent6">
                    <a:lumMod val="60000"/>
                    <a:lumOff val="40000"/>
                  </a:schemeClr>
                </a:solidFill>
                <a:effectLst/>
                <a:latin typeface="Raleway" panose="020B0604020202020204" charset="0"/>
                <a:ea typeface="Times New Roman" panose="02020603050405020304" pitchFamily="18" charset="0"/>
              </a:rPr>
              <a:t>Random Forest Regressor :  offers Improved accuracy and control over-fittings </a:t>
            </a:r>
          </a:p>
          <a:p>
            <a:pPr marL="0" marR="0" lvl="0" indent="0">
              <a:spcBef>
                <a:spcPts val="0"/>
              </a:spcBef>
              <a:spcAft>
                <a:spcPts val="0"/>
              </a:spcAft>
              <a:buClr>
                <a:srgbClr val="FF0000"/>
              </a:buClr>
              <a:buNone/>
            </a:pPr>
            <a:endParaRPr lang="en-US" sz="1400" b="1" dirty="0">
              <a:solidFill>
                <a:schemeClr val="accent6">
                  <a:lumMod val="60000"/>
                  <a:lumOff val="40000"/>
                </a:schemeClr>
              </a:solidFill>
              <a:effectLst/>
              <a:latin typeface="Raleway" panose="020B0604020202020204" charset="0"/>
              <a:ea typeface="Times New Roman" panose="02020603050405020304" pitchFamily="18" charset="0"/>
            </a:endParaRPr>
          </a:p>
          <a:p>
            <a:pPr marL="342900" marR="0" lvl="0" indent="-342900">
              <a:spcBef>
                <a:spcPts val="0"/>
              </a:spcBef>
              <a:spcAft>
                <a:spcPts val="0"/>
              </a:spcAft>
              <a:buClr>
                <a:srgbClr val="FF0000"/>
              </a:buClr>
              <a:buFont typeface="Wingdings" panose="05000000000000000000" pitchFamily="2" charset="2"/>
              <a:buChar char=""/>
            </a:pPr>
            <a:r>
              <a:rPr lang="en-US" sz="1400" b="1" dirty="0">
                <a:solidFill>
                  <a:schemeClr val="accent6">
                    <a:lumMod val="60000"/>
                    <a:lumOff val="40000"/>
                  </a:schemeClr>
                </a:solidFill>
                <a:effectLst/>
                <a:latin typeface="Raleway" panose="020B0604020202020204" charset="0"/>
                <a:ea typeface="Times New Roman" panose="02020603050405020304" pitchFamily="18" charset="0"/>
              </a:rPr>
              <a:t>Gradient Boosting Regressor : can optimize on Least squares regression.</a:t>
            </a:r>
          </a:p>
          <a:p>
            <a:pPr marL="0" lvl="0" indent="0" algn="l" rtl="0">
              <a:spcBef>
                <a:spcPts val="600"/>
              </a:spcBef>
              <a:spcAft>
                <a:spcPts val="0"/>
              </a:spcAft>
              <a:buNone/>
            </a:pPr>
            <a:endParaRPr sz="1600" b="1" dirty="0"/>
          </a:p>
        </p:txBody>
      </p:sp>
      <p:sp>
        <p:nvSpPr>
          <p:cNvPr id="169" name="Google Shape;169;p21"/>
          <p:cNvSpPr txBox="1">
            <a:spLocks noGrp="1"/>
          </p:cNvSpPr>
          <p:nvPr>
            <p:ph type="title"/>
          </p:nvPr>
        </p:nvSpPr>
        <p:spPr>
          <a:xfrm>
            <a:off x="528638" y="285751"/>
            <a:ext cx="3671887" cy="108585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dirty="0"/>
              <a:t>Mode</a:t>
            </a:r>
            <a:r>
              <a:rPr lang="en" dirty="0">
                <a:solidFill>
                  <a:schemeClr val="tx1"/>
                </a:solidFill>
              </a:rPr>
              <a:t>l</a:t>
            </a:r>
            <a:r>
              <a:rPr lang="en" dirty="0">
                <a:solidFill>
                  <a:schemeClr val="accent2">
                    <a:lumMod val="60000"/>
                    <a:lumOff val="40000"/>
                  </a:schemeClr>
                </a:solidFill>
              </a:rPr>
              <a:t>ling and </a:t>
            </a:r>
            <a:r>
              <a:rPr lang="en" dirty="0"/>
              <a:t>Evalu</a:t>
            </a:r>
            <a:r>
              <a:rPr lang="en" dirty="0">
                <a:solidFill>
                  <a:schemeClr val="accent2">
                    <a:lumMod val="60000"/>
                    <a:lumOff val="40000"/>
                  </a:schemeClr>
                </a:solidFill>
              </a:rPr>
              <a:t>ation</a:t>
            </a:r>
            <a:endParaRPr dirty="0">
              <a:solidFill>
                <a:schemeClr val="accent2">
                  <a:lumMod val="60000"/>
                  <a:lumOff val="40000"/>
                </a:schemeClr>
              </a:solidFill>
            </a:endParaRPr>
          </a:p>
        </p:txBody>
      </p:sp>
      <p:sp>
        <p:nvSpPr>
          <p:cNvPr id="171" name="Google Shape;171;p2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68627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457200" y="300037"/>
            <a:ext cx="3936206" cy="100726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Model  </a:t>
            </a:r>
            <a:r>
              <a:rPr lang="en" sz="2800" dirty="0">
                <a:solidFill>
                  <a:schemeClr val="accent2">
                    <a:lumMod val="60000"/>
                    <a:lumOff val="40000"/>
                  </a:schemeClr>
                </a:solidFill>
              </a:rPr>
              <a:t>Results</a:t>
            </a:r>
            <a:endParaRPr sz="2800" dirty="0">
              <a:solidFill>
                <a:schemeClr val="accent2">
                  <a:lumMod val="60000"/>
                  <a:lumOff val="40000"/>
                </a:schemeClr>
              </a:solidFill>
            </a:endParaRPr>
          </a:p>
        </p:txBody>
      </p:sp>
      <p:sp>
        <p:nvSpPr>
          <p:cNvPr id="177" name="Google Shape;177;p22"/>
          <p:cNvSpPr txBox="1">
            <a:spLocks noGrp="1"/>
          </p:cNvSpPr>
          <p:nvPr>
            <p:ph type="body" idx="1"/>
          </p:nvPr>
        </p:nvSpPr>
        <p:spPr>
          <a:xfrm>
            <a:off x="913174" y="1746150"/>
            <a:ext cx="7416439" cy="2633700"/>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Baseline Model : </a:t>
            </a:r>
            <a:r>
              <a:rPr lang="en-US" b="1" dirty="0">
                <a:solidFill>
                  <a:schemeClr val="accent2">
                    <a:lumMod val="60000"/>
                    <a:lumOff val="40000"/>
                  </a:schemeClr>
                </a:solidFill>
              </a:rPr>
              <a:t>MSE 1499.00</a:t>
            </a:r>
          </a:p>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Linear Regression : </a:t>
            </a:r>
            <a:r>
              <a:rPr lang="en-US" b="1" dirty="0">
                <a:solidFill>
                  <a:schemeClr val="accent2">
                    <a:lumMod val="60000"/>
                    <a:lumOff val="40000"/>
                  </a:schemeClr>
                </a:solidFill>
              </a:rPr>
              <a:t>MSE 358.16</a:t>
            </a:r>
          </a:p>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Random Forest Regressor : </a:t>
            </a:r>
            <a:r>
              <a:rPr lang="en-US" b="1" dirty="0">
                <a:solidFill>
                  <a:schemeClr val="accent2">
                    <a:lumMod val="60000"/>
                    <a:lumOff val="40000"/>
                  </a:schemeClr>
                </a:solidFill>
              </a:rPr>
              <a:t>MSE 313.77</a:t>
            </a:r>
          </a:p>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Gradient Boosting Regressor : </a:t>
            </a:r>
            <a:r>
              <a:rPr lang="en-US" b="1" dirty="0">
                <a:solidFill>
                  <a:schemeClr val="accent2">
                    <a:lumMod val="60000"/>
                    <a:lumOff val="40000"/>
                  </a:schemeClr>
                </a:solidFill>
              </a:rPr>
              <a:t>MSE 313.14</a:t>
            </a:r>
          </a:p>
          <a:p>
            <a:pPr marL="285750" lvl="0" indent="-285750" algn="l" rtl="0">
              <a:spcBef>
                <a:spcPts val="600"/>
              </a:spcBef>
              <a:spcAft>
                <a:spcPts val="0"/>
              </a:spcAft>
              <a:buFont typeface="Wingdings" panose="05000000000000000000" pitchFamily="2" charset="2"/>
              <a:buChar char="q"/>
            </a:pPr>
            <a:endParaRPr lang="en-US" b="1" dirty="0">
              <a:solidFill>
                <a:schemeClr val="accent2">
                  <a:lumMod val="60000"/>
                  <a:lumOff val="40000"/>
                </a:schemeClr>
              </a:solidFill>
            </a:endParaRPr>
          </a:p>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Hence forth </a:t>
            </a:r>
            <a:r>
              <a:rPr lang="en-US" b="1" dirty="0">
                <a:solidFill>
                  <a:schemeClr val="accent2">
                    <a:lumMod val="60000"/>
                    <a:lumOff val="40000"/>
                  </a:schemeClr>
                </a:solidFill>
              </a:rPr>
              <a:t>Gradient Boosting Regressor </a:t>
            </a:r>
            <a:r>
              <a:rPr lang="en-US" b="1" dirty="0">
                <a:solidFill>
                  <a:schemeClr val="accent6">
                    <a:lumMod val="60000"/>
                    <a:lumOff val="40000"/>
                  </a:schemeClr>
                </a:solidFill>
              </a:rPr>
              <a:t>is chosen as the </a:t>
            </a:r>
            <a:r>
              <a:rPr lang="en-US" b="1" dirty="0">
                <a:solidFill>
                  <a:schemeClr val="accent2">
                    <a:lumMod val="60000"/>
                    <a:lumOff val="40000"/>
                  </a:schemeClr>
                </a:solidFill>
              </a:rPr>
              <a:t>BEST MODEL</a:t>
            </a:r>
            <a:endParaRPr b="1" dirty="0">
              <a:solidFill>
                <a:schemeClr val="accent2">
                  <a:lumMod val="60000"/>
                  <a:lumOff val="40000"/>
                </a:schemeClr>
              </a:solidFill>
            </a:endParaRPr>
          </a:p>
        </p:txBody>
      </p:sp>
      <p:sp>
        <p:nvSpPr>
          <p:cNvPr id="179" name="Google Shape;179;p22"/>
          <p:cNvSpPr txBox="1">
            <a:spLocks noGrp="1"/>
          </p:cNvSpPr>
          <p:nvPr>
            <p:ph type="body" idx="3"/>
          </p:nvPr>
        </p:nvSpPr>
        <p:spPr>
          <a:xfrm>
            <a:off x="4672012" y="828674"/>
            <a:ext cx="3936206" cy="62865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chemeClr val="accent6">
                    <a:lumMod val="60000"/>
                    <a:lumOff val="40000"/>
                  </a:schemeClr>
                </a:solidFill>
              </a:rPr>
              <a:t>The Efficacy Metrics is :</a:t>
            </a:r>
          </a:p>
          <a:p>
            <a:pPr marL="0" lvl="0" indent="0" algn="l" rtl="0">
              <a:spcBef>
                <a:spcPts val="600"/>
              </a:spcBef>
              <a:spcAft>
                <a:spcPts val="0"/>
              </a:spcAft>
              <a:buNone/>
            </a:pPr>
            <a:r>
              <a:rPr lang="en-US" b="1" dirty="0">
                <a:solidFill>
                  <a:schemeClr val="accent2">
                    <a:lumMod val="60000"/>
                    <a:lumOff val="40000"/>
                  </a:schemeClr>
                </a:solidFill>
              </a:rPr>
              <a:t>Mean Square Error / MSE</a:t>
            </a:r>
            <a:endParaRPr lang="en-US" b="1" dirty="0">
              <a:solidFill>
                <a:schemeClr val="accent6">
                  <a:lumMod val="60000"/>
                  <a:lumOff val="40000"/>
                </a:schemeClr>
              </a:solidFill>
            </a:endParaRPr>
          </a:p>
        </p:txBody>
      </p:sp>
      <p:sp>
        <p:nvSpPr>
          <p:cNvPr id="180" name="Google Shape;180;p2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457200" y="300037"/>
            <a:ext cx="3936206" cy="100726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t>Next  </a:t>
            </a:r>
            <a:r>
              <a:rPr lang="en" sz="3200" b="1" dirty="0">
                <a:solidFill>
                  <a:schemeClr val="accent2">
                    <a:lumMod val="60000"/>
                    <a:lumOff val="40000"/>
                  </a:schemeClr>
                </a:solidFill>
              </a:rPr>
              <a:t>Steps</a:t>
            </a:r>
            <a:endParaRPr sz="3200" b="1" dirty="0">
              <a:solidFill>
                <a:schemeClr val="accent2">
                  <a:lumMod val="60000"/>
                  <a:lumOff val="40000"/>
                </a:schemeClr>
              </a:solidFill>
            </a:endParaRPr>
          </a:p>
        </p:txBody>
      </p:sp>
      <p:sp>
        <p:nvSpPr>
          <p:cNvPr id="177" name="Google Shape;177;p22"/>
          <p:cNvSpPr txBox="1">
            <a:spLocks noGrp="1"/>
          </p:cNvSpPr>
          <p:nvPr>
            <p:ph type="body" idx="1"/>
          </p:nvPr>
        </p:nvSpPr>
        <p:spPr>
          <a:xfrm>
            <a:off x="934605" y="2060475"/>
            <a:ext cx="7416439" cy="1997175"/>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There is window of opportunity to further explore and improve the model by creating new features in relation to </a:t>
            </a:r>
            <a:r>
              <a:rPr lang="en-US" b="1" dirty="0">
                <a:solidFill>
                  <a:schemeClr val="accent2">
                    <a:lumMod val="60000"/>
                    <a:lumOff val="40000"/>
                  </a:schemeClr>
                </a:solidFill>
              </a:rPr>
              <a:t>‘miles from metropolis’</a:t>
            </a:r>
            <a:r>
              <a:rPr lang="en-US" b="1" dirty="0">
                <a:solidFill>
                  <a:schemeClr val="accent6">
                    <a:lumMod val="60000"/>
                    <a:lumOff val="40000"/>
                  </a:schemeClr>
                </a:solidFill>
              </a:rPr>
              <a:t> and </a:t>
            </a:r>
            <a:r>
              <a:rPr lang="en-US" b="1" dirty="0">
                <a:solidFill>
                  <a:schemeClr val="accent2">
                    <a:lumMod val="60000"/>
                    <a:lumOff val="40000"/>
                  </a:schemeClr>
                </a:solidFill>
              </a:rPr>
              <a:t>‘years of experience’ </a:t>
            </a:r>
            <a:r>
              <a:rPr lang="en-US" b="1" dirty="0">
                <a:solidFill>
                  <a:schemeClr val="accent6">
                    <a:lumMod val="60000"/>
                    <a:lumOff val="40000"/>
                  </a:schemeClr>
                </a:solidFill>
              </a:rPr>
              <a:t>features.</a:t>
            </a:r>
          </a:p>
          <a:p>
            <a:pPr marL="285750" lvl="0" indent="-285750" algn="l" rtl="0">
              <a:spcBef>
                <a:spcPts val="600"/>
              </a:spcBef>
              <a:spcAft>
                <a:spcPts val="0"/>
              </a:spcAft>
              <a:buFont typeface="Wingdings" panose="05000000000000000000" pitchFamily="2" charset="2"/>
              <a:buChar char="q"/>
            </a:pPr>
            <a:endParaRPr lang="en-US" b="1" dirty="0">
              <a:solidFill>
                <a:schemeClr val="accent2">
                  <a:lumMod val="60000"/>
                  <a:lumOff val="40000"/>
                </a:schemeClr>
              </a:solidFill>
            </a:endParaRPr>
          </a:p>
          <a:p>
            <a:pPr marL="285750" lvl="0" indent="-285750" algn="l" rtl="0">
              <a:spcBef>
                <a:spcPts val="600"/>
              </a:spcBef>
              <a:spcAft>
                <a:spcPts val="0"/>
              </a:spcAft>
              <a:buFont typeface="Wingdings" panose="05000000000000000000" pitchFamily="2" charset="2"/>
              <a:buChar char="q"/>
            </a:pPr>
            <a:r>
              <a:rPr lang="en-US" b="1" dirty="0">
                <a:solidFill>
                  <a:schemeClr val="accent6">
                    <a:lumMod val="60000"/>
                    <a:lumOff val="40000"/>
                  </a:schemeClr>
                </a:solidFill>
              </a:rPr>
              <a:t>File is saved appropriately for further testing / deployment.</a:t>
            </a:r>
          </a:p>
        </p:txBody>
      </p:sp>
      <p:sp>
        <p:nvSpPr>
          <p:cNvPr id="180" name="Google Shape;180;p2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65451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9"/>
        <p:cNvGrpSpPr/>
        <p:nvPr/>
      </p:nvGrpSpPr>
      <p:grpSpPr>
        <a:xfrm>
          <a:off x="0" y="0"/>
          <a:ext cx="0" cy="0"/>
          <a:chOff x="0" y="0"/>
          <a:chExt cx="0" cy="0"/>
        </a:xfrm>
      </p:grpSpPr>
      <p:sp>
        <p:nvSpPr>
          <p:cNvPr id="242" name="Google Shape;242;p2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AutoShape 2" descr="Should one have a 'thank you' slide in the end of the presentation? - Quora">
            <a:extLst>
              <a:ext uri="{FF2B5EF4-FFF2-40B4-BE49-F238E27FC236}">
                <a16:creationId xmlns:a16="http://schemas.microsoft.com/office/drawing/2014/main" id="{4962E154-8999-46B7-9138-2B9AC53F1F4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Should one have a 'thank you' slide in the end of the presentation? - Quora">
            <a:extLst>
              <a:ext uri="{FF2B5EF4-FFF2-40B4-BE49-F238E27FC236}">
                <a16:creationId xmlns:a16="http://schemas.microsoft.com/office/drawing/2014/main" id="{77E02C55-BE43-4676-8CD6-399045288B4D}"/>
              </a:ext>
            </a:extLst>
          </p:cNvPr>
          <p:cNvSpPr>
            <a:spLocks noChangeAspect="1" noChangeArrowheads="1"/>
          </p:cNvSpPr>
          <p:nvPr/>
        </p:nvSpPr>
        <p:spPr bwMode="auto">
          <a:xfrm>
            <a:off x="3314700" y="1193007"/>
            <a:ext cx="1862137" cy="1862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drawing&#10;&#10;Description automatically generated">
            <a:extLst>
              <a:ext uri="{FF2B5EF4-FFF2-40B4-BE49-F238E27FC236}">
                <a16:creationId xmlns:a16="http://schemas.microsoft.com/office/drawing/2014/main" id="{34FB8A9F-118E-4A49-B758-88F0F003DB80}"/>
              </a:ext>
            </a:extLst>
          </p:cNvPr>
          <p:cNvPicPr>
            <a:picLocks noChangeAspect="1"/>
          </p:cNvPicPr>
          <p:nvPr/>
        </p:nvPicPr>
        <p:blipFill>
          <a:blip r:embed="rId3"/>
          <a:stretch>
            <a:fillRect/>
          </a:stretch>
        </p:blipFill>
        <p:spPr>
          <a:xfrm>
            <a:off x="0" y="0"/>
            <a:ext cx="9398958" cy="51433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Cont</a:t>
            </a:r>
            <a:r>
              <a:rPr lang="en" dirty="0">
                <a:solidFill>
                  <a:schemeClr val="accent1"/>
                </a:solidFill>
              </a:rPr>
              <a:t>ents</a:t>
            </a:r>
            <a:endParaRPr dirty="0">
              <a:solidFill>
                <a:schemeClr val="accent1"/>
              </a:solidFill>
            </a:endParaRPr>
          </a:p>
        </p:txBody>
      </p:sp>
      <p:sp>
        <p:nvSpPr>
          <p:cNvPr id="116" name="Google Shape;116;p1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CA801255-BB29-4603-A6D8-20E38A374C78}"/>
              </a:ext>
            </a:extLst>
          </p:cNvPr>
          <p:cNvSpPr>
            <a:spLocks noGrp="1"/>
          </p:cNvSpPr>
          <p:nvPr>
            <p:ph type="body" idx="1"/>
          </p:nvPr>
        </p:nvSpPr>
        <p:spPr>
          <a:xfrm>
            <a:off x="1098912" y="1746148"/>
            <a:ext cx="3233169" cy="2525815"/>
          </a:xfrm>
        </p:spPr>
        <p:txBody>
          <a:bodyPr/>
          <a:lstStyle/>
          <a:p>
            <a:pPr>
              <a:lnSpc>
                <a:spcPct val="150000"/>
              </a:lnSpc>
              <a:buFont typeface="Wingdings" panose="05000000000000000000" pitchFamily="2" charset="2"/>
              <a:buChar char="q"/>
            </a:pPr>
            <a:r>
              <a:rPr lang="en-US" b="1" dirty="0">
                <a:solidFill>
                  <a:schemeClr val="accent6">
                    <a:lumMod val="60000"/>
                    <a:lumOff val="40000"/>
                  </a:schemeClr>
                </a:solidFill>
              </a:rPr>
              <a:t>Business Problem</a:t>
            </a:r>
          </a:p>
          <a:p>
            <a:pPr>
              <a:lnSpc>
                <a:spcPct val="150000"/>
              </a:lnSpc>
              <a:buFont typeface="Wingdings" panose="05000000000000000000" pitchFamily="2" charset="2"/>
              <a:buChar char="q"/>
            </a:pPr>
            <a:r>
              <a:rPr lang="en-US" b="1" dirty="0">
                <a:solidFill>
                  <a:schemeClr val="accent6">
                    <a:lumMod val="60000"/>
                    <a:lumOff val="40000"/>
                  </a:schemeClr>
                </a:solidFill>
              </a:rPr>
              <a:t>Key Takeaways</a:t>
            </a:r>
          </a:p>
          <a:p>
            <a:pPr>
              <a:lnSpc>
                <a:spcPct val="150000"/>
              </a:lnSpc>
              <a:buFont typeface="Wingdings" panose="05000000000000000000" pitchFamily="2" charset="2"/>
              <a:buChar char="q"/>
            </a:pPr>
            <a:r>
              <a:rPr lang="en-US" b="1" dirty="0">
                <a:solidFill>
                  <a:schemeClr val="accent6">
                    <a:lumMod val="60000"/>
                    <a:lumOff val="40000"/>
                  </a:schemeClr>
                </a:solidFill>
              </a:rPr>
              <a:t>Dataset Information</a:t>
            </a:r>
          </a:p>
          <a:p>
            <a:pPr>
              <a:lnSpc>
                <a:spcPct val="150000"/>
              </a:lnSpc>
              <a:buFont typeface="Wingdings" panose="05000000000000000000" pitchFamily="2" charset="2"/>
              <a:buChar char="q"/>
            </a:pPr>
            <a:r>
              <a:rPr lang="en-US" b="1" dirty="0">
                <a:solidFill>
                  <a:schemeClr val="accent6">
                    <a:lumMod val="60000"/>
                    <a:lumOff val="40000"/>
                  </a:schemeClr>
                </a:solidFill>
              </a:rPr>
              <a:t>Exploratory Data Analysis / EDA</a:t>
            </a:r>
          </a:p>
          <a:p>
            <a:pPr>
              <a:buFont typeface="Wingdings" panose="05000000000000000000" pitchFamily="2" charset="2"/>
              <a:buChar char="q"/>
            </a:pPr>
            <a:endParaRPr lang="en-US" dirty="0">
              <a:solidFill>
                <a:schemeClr val="accent3">
                  <a:lumMod val="75000"/>
                </a:schemeClr>
              </a:solidFill>
            </a:endParaRPr>
          </a:p>
        </p:txBody>
      </p:sp>
      <p:sp>
        <p:nvSpPr>
          <p:cNvPr id="7" name="Text Placeholder 6">
            <a:extLst>
              <a:ext uri="{FF2B5EF4-FFF2-40B4-BE49-F238E27FC236}">
                <a16:creationId xmlns:a16="http://schemas.microsoft.com/office/drawing/2014/main" id="{03127CC8-6424-4C85-9793-7B3C8E51CBA3}"/>
              </a:ext>
            </a:extLst>
          </p:cNvPr>
          <p:cNvSpPr>
            <a:spLocks noGrp="1"/>
          </p:cNvSpPr>
          <p:nvPr>
            <p:ph type="body" idx="2"/>
          </p:nvPr>
        </p:nvSpPr>
        <p:spPr>
          <a:xfrm>
            <a:off x="4811921" y="1817587"/>
            <a:ext cx="3317667" cy="2454376"/>
          </a:xfrm>
        </p:spPr>
        <p:txBody>
          <a:bodyPr/>
          <a:lstStyle/>
          <a:p>
            <a:pPr>
              <a:buFont typeface="Wingdings" panose="05000000000000000000" pitchFamily="2" charset="2"/>
              <a:buChar char="q"/>
            </a:pPr>
            <a:r>
              <a:rPr lang="en-US" b="1" dirty="0">
                <a:solidFill>
                  <a:schemeClr val="accent6">
                    <a:lumMod val="60000"/>
                    <a:lumOff val="40000"/>
                  </a:schemeClr>
                </a:solidFill>
              </a:rPr>
              <a:t>Data Preprocessing and Feature Engineering</a:t>
            </a:r>
          </a:p>
          <a:p>
            <a:pPr>
              <a:buFont typeface="Wingdings" panose="05000000000000000000" pitchFamily="2" charset="2"/>
              <a:buChar char="q"/>
            </a:pPr>
            <a:r>
              <a:rPr lang="en-US" b="1" dirty="0">
                <a:solidFill>
                  <a:schemeClr val="accent6">
                    <a:lumMod val="60000"/>
                    <a:lumOff val="40000"/>
                  </a:schemeClr>
                </a:solidFill>
              </a:rPr>
              <a:t>Modelling and Evaluation</a:t>
            </a:r>
          </a:p>
          <a:p>
            <a:pPr>
              <a:buFont typeface="Wingdings" panose="05000000000000000000" pitchFamily="2" charset="2"/>
              <a:buChar char="q"/>
            </a:pPr>
            <a:r>
              <a:rPr lang="en-US" b="1" dirty="0">
                <a:solidFill>
                  <a:schemeClr val="accent6">
                    <a:lumMod val="60000"/>
                    <a:lumOff val="40000"/>
                  </a:schemeClr>
                </a:solidFill>
              </a:rPr>
              <a:t>Model Results</a:t>
            </a:r>
          </a:p>
          <a:p>
            <a:pPr>
              <a:buFont typeface="Wingdings" panose="05000000000000000000" pitchFamily="2" charset="2"/>
              <a:buChar char="q"/>
            </a:pPr>
            <a:r>
              <a:rPr lang="en-US" b="1" dirty="0">
                <a:solidFill>
                  <a:schemeClr val="accent6">
                    <a:lumMod val="60000"/>
                    <a:lumOff val="40000"/>
                  </a:schemeClr>
                </a:solidFill>
              </a:rPr>
              <a:t>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528639" y="267279"/>
            <a:ext cx="3936205" cy="45423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tx1"/>
                </a:solidFill>
              </a:rPr>
              <a:t>Business </a:t>
            </a:r>
            <a:r>
              <a:rPr lang="en" dirty="0">
                <a:solidFill>
                  <a:schemeClr val="accent1"/>
                </a:solidFill>
              </a:rPr>
              <a:t>Problem</a:t>
            </a:r>
            <a:endParaRPr dirty="0">
              <a:solidFill>
                <a:schemeClr val="accent1"/>
              </a:solidFill>
            </a:endParaRPr>
          </a:p>
        </p:txBody>
      </p:sp>
      <p:sp>
        <p:nvSpPr>
          <p:cNvPr id="122" name="Google Shape;122;p16"/>
          <p:cNvSpPr txBox="1">
            <a:spLocks noGrp="1"/>
          </p:cNvSpPr>
          <p:nvPr>
            <p:ph type="body" idx="1"/>
          </p:nvPr>
        </p:nvSpPr>
        <p:spPr>
          <a:xfrm>
            <a:off x="528638" y="1235838"/>
            <a:ext cx="4043362" cy="1287095"/>
          </a:xfrm>
          <a:prstGeom prst="rect">
            <a:avLst/>
          </a:prstGeom>
        </p:spPr>
        <p:txBody>
          <a:bodyPr spcFirstLastPara="1" wrap="square" lIns="0" tIns="0" rIns="0" bIns="0" anchor="t" anchorCtr="0">
            <a:noAutofit/>
          </a:bodyPr>
          <a:lstStyle/>
          <a:p>
            <a:pPr marL="285750" lvl="0" indent="-285750" algn="just" rtl="0">
              <a:lnSpc>
                <a:spcPct val="100000"/>
              </a:lnSpc>
              <a:spcBef>
                <a:spcPts val="600"/>
              </a:spcBef>
              <a:spcAft>
                <a:spcPts val="0"/>
              </a:spcAft>
              <a:buFont typeface="Wingdings" panose="05000000000000000000" pitchFamily="2" charset="2"/>
              <a:buChar char="Ø"/>
            </a:pPr>
            <a:r>
              <a:rPr lang="en-US" sz="1400" dirty="0">
                <a:solidFill>
                  <a:schemeClr val="accent4">
                    <a:lumMod val="75000"/>
                  </a:schemeClr>
                </a:solidFill>
                <a:effectLst/>
                <a:latin typeface="Raleway" panose="020B0604020202020204" charset="0"/>
                <a:ea typeface="Calibri" panose="020F0502020204030204" pitchFamily="34" charset="0"/>
              </a:rPr>
              <a:t>The problem addressed in this project entails how HR department can offer reasonable salary to staff and thereby be able to reduce unnecessary cost to the company while maintaining positive employee motivation. </a:t>
            </a:r>
            <a:endParaRPr sz="1400" dirty="0">
              <a:solidFill>
                <a:schemeClr val="accent4">
                  <a:lumMod val="75000"/>
                </a:schemeClr>
              </a:solidFill>
              <a:latin typeface="Raleway" panose="020B0604020202020204" charset="0"/>
            </a:endParaRPr>
          </a:p>
        </p:txBody>
      </p:sp>
      <p:sp>
        <p:nvSpPr>
          <p:cNvPr id="123" name="Google Shape;123;p1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9" name="Google Shape;122;p16">
            <a:extLst>
              <a:ext uri="{FF2B5EF4-FFF2-40B4-BE49-F238E27FC236}">
                <a16:creationId xmlns:a16="http://schemas.microsoft.com/office/drawing/2014/main" id="{67B19A78-589A-407C-B891-59D6FB72C852}"/>
              </a:ext>
            </a:extLst>
          </p:cNvPr>
          <p:cNvSpPr txBox="1">
            <a:spLocks/>
          </p:cNvSpPr>
          <p:nvPr/>
        </p:nvSpPr>
        <p:spPr>
          <a:xfrm rot="10800000" flipV="1">
            <a:off x="528636" y="2809875"/>
            <a:ext cx="4286252" cy="16192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Raleway"/>
              <a:buChar char="╸"/>
              <a:defRPr sz="2000" b="0" i="0" u="none" strike="noStrike" cap="none">
                <a:solidFill>
                  <a:schemeClr val="dk2"/>
                </a:solidFill>
                <a:latin typeface="Raleway"/>
                <a:ea typeface="Raleway"/>
                <a:cs typeface="Raleway"/>
                <a:sym typeface="Raleway"/>
              </a:defRPr>
            </a:lvl1pPr>
            <a:lvl2pPr marL="914400" marR="0" lvl="1"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2pPr>
            <a:lvl3pPr marL="1371600" marR="0" lvl="2"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3pPr>
            <a:lvl4pPr marL="1828800" marR="0" lvl="3"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4pPr>
            <a:lvl5pPr marL="2286000" marR="0" lvl="4"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5pPr>
            <a:lvl6pPr marL="2743200" marR="0" lvl="5"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6pPr>
            <a:lvl7pPr marL="3200400" marR="0" lvl="6"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7pPr>
            <a:lvl8pPr marL="3657600" marR="0" lvl="7"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8pPr>
            <a:lvl9pPr marL="4114800" marR="0" lvl="8" indent="-355600" algn="l" rtl="0">
              <a:lnSpc>
                <a:spcPct val="115000"/>
              </a:lnSpc>
              <a:spcBef>
                <a:spcPts val="0"/>
              </a:spcBef>
              <a:spcAft>
                <a:spcPts val="0"/>
              </a:spcAft>
              <a:buClr>
                <a:schemeClr val="dk2"/>
              </a:buClr>
              <a:buSzPts val="2000"/>
              <a:buFont typeface="Raleway"/>
              <a:buChar char="╶"/>
              <a:defRPr sz="2000" b="0" i="0" u="none" strike="noStrike" cap="none">
                <a:solidFill>
                  <a:schemeClr val="dk2"/>
                </a:solidFill>
                <a:latin typeface="Raleway"/>
                <a:ea typeface="Raleway"/>
                <a:cs typeface="Raleway"/>
                <a:sym typeface="Raleway"/>
              </a:defRPr>
            </a:lvl9pPr>
          </a:lstStyle>
          <a:p>
            <a:pPr marL="285750" indent="-285750" algn="just">
              <a:lnSpc>
                <a:spcPct val="100000"/>
              </a:lnSpc>
              <a:buFont typeface="Wingdings" panose="05000000000000000000" pitchFamily="2" charset="2"/>
              <a:buChar char="Ø"/>
            </a:pPr>
            <a:r>
              <a:rPr lang="en-US" sz="1400" dirty="0">
                <a:solidFill>
                  <a:schemeClr val="accent4">
                    <a:lumMod val="75000"/>
                  </a:schemeClr>
                </a:solidFill>
                <a:effectLst/>
                <a:latin typeface="Raleway" panose="020B0604020202020204" charset="0"/>
                <a:ea typeface="Calibri" panose="020F0502020204030204" pitchFamily="34" charset="0"/>
              </a:rPr>
              <a:t>If staff happens to be underpaid, there will be high employee dissatisfaction resulting in increased employee turnover within the company. While on the other hand, overpaying can increase company’s cost which could have been used to further the growth and expansion of the company. </a:t>
            </a:r>
            <a:endParaRPr lang="en-US" sz="1400" dirty="0">
              <a:solidFill>
                <a:schemeClr val="accent4">
                  <a:lumMod val="75000"/>
                </a:schemeClr>
              </a:solidFill>
              <a:latin typeface="Raleway"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ctrTitle"/>
          </p:nvPr>
        </p:nvSpPr>
        <p:spPr>
          <a:xfrm>
            <a:off x="183181" y="212919"/>
            <a:ext cx="3252963" cy="54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dirty="0">
                <a:solidFill>
                  <a:schemeClr val="accent1"/>
                </a:solidFill>
              </a:rPr>
              <a:t>Key</a:t>
            </a:r>
            <a:r>
              <a:rPr lang="en" sz="2600" dirty="0"/>
              <a:t> </a:t>
            </a:r>
            <a:r>
              <a:rPr lang="en" sz="2600" dirty="0">
                <a:solidFill>
                  <a:schemeClr val="accent1"/>
                </a:solidFill>
              </a:rPr>
              <a:t>Take</a:t>
            </a:r>
            <a:r>
              <a:rPr lang="en" sz="2600" dirty="0"/>
              <a:t>aways</a:t>
            </a:r>
            <a:endParaRPr sz="2600" dirty="0"/>
          </a:p>
        </p:txBody>
      </p:sp>
      <p:sp>
        <p:nvSpPr>
          <p:cNvPr id="130" name="Google Shape;130;p17"/>
          <p:cNvSpPr txBox="1">
            <a:spLocks noGrp="1"/>
          </p:cNvSpPr>
          <p:nvPr>
            <p:ph type="subTitle" idx="1"/>
          </p:nvPr>
        </p:nvSpPr>
        <p:spPr>
          <a:xfrm>
            <a:off x="1519061" y="755257"/>
            <a:ext cx="7553501" cy="256917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   </a:t>
            </a:r>
          </a:p>
          <a:p>
            <a:pPr marL="285750" lvl="0" indent="-285750" algn="l" rtl="0">
              <a:spcBef>
                <a:spcPts val="0"/>
              </a:spcBef>
              <a:spcAft>
                <a:spcPts val="0"/>
              </a:spcAft>
              <a:buFont typeface="Wingdings" panose="05000000000000000000" pitchFamily="2" charset="2"/>
              <a:buChar char="q"/>
            </a:pPr>
            <a:r>
              <a:rPr lang="en-US" dirty="0"/>
              <a:t>  </a:t>
            </a:r>
            <a:r>
              <a:rPr lang="en-US" dirty="0">
                <a:solidFill>
                  <a:schemeClr val="accent2">
                    <a:lumMod val="60000"/>
                    <a:lumOff val="40000"/>
                  </a:schemeClr>
                </a:solidFill>
              </a:rPr>
              <a:t>‘Job Type’ </a:t>
            </a:r>
            <a:r>
              <a:rPr lang="en-US" dirty="0">
                <a:solidFill>
                  <a:schemeClr val="accent6">
                    <a:lumMod val="60000"/>
                    <a:lumOff val="40000"/>
                  </a:schemeClr>
                </a:solidFill>
              </a:rPr>
              <a:t>and </a:t>
            </a:r>
            <a:r>
              <a:rPr lang="en-US" dirty="0">
                <a:solidFill>
                  <a:schemeClr val="accent2">
                    <a:lumMod val="60000"/>
                    <a:lumOff val="40000"/>
                  </a:schemeClr>
                </a:solidFill>
              </a:rPr>
              <a:t>‘Degree’ </a:t>
            </a:r>
            <a:r>
              <a:rPr lang="en-US" dirty="0">
                <a:solidFill>
                  <a:schemeClr val="accent6">
                    <a:lumMod val="60000"/>
                    <a:lumOff val="40000"/>
                  </a:schemeClr>
                </a:solidFill>
              </a:rPr>
              <a:t>are found to have a high impact on the target variable, </a:t>
            </a:r>
            <a:r>
              <a:rPr lang="en-US" dirty="0">
                <a:solidFill>
                  <a:schemeClr val="accent2">
                    <a:lumMod val="60000"/>
                    <a:lumOff val="40000"/>
                  </a:schemeClr>
                </a:solidFill>
              </a:rPr>
              <a:t>‘Salary’</a:t>
            </a:r>
          </a:p>
          <a:p>
            <a:pPr marL="0" lvl="0" indent="0" algn="l" rtl="0">
              <a:spcBef>
                <a:spcPts val="0"/>
              </a:spcBef>
              <a:spcAft>
                <a:spcPts val="0"/>
              </a:spcAft>
            </a:pPr>
            <a:endParaRPr lang="en-US" dirty="0">
              <a:solidFill>
                <a:schemeClr val="accent2">
                  <a:lumMod val="60000"/>
                  <a:lumOff val="40000"/>
                </a:schemeClr>
              </a:solidFill>
            </a:endParaRPr>
          </a:p>
          <a:p>
            <a:pPr marL="285750" lvl="0" indent="-285750" algn="l" rtl="0">
              <a:spcBef>
                <a:spcPts val="0"/>
              </a:spcBef>
              <a:spcAft>
                <a:spcPts val="0"/>
              </a:spcAft>
              <a:buFont typeface="Wingdings" panose="05000000000000000000" pitchFamily="2" charset="2"/>
              <a:buChar char="q"/>
            </a:pPr>
            <a:r>
              <a:rPr lang="en-US" dirty="0">
                <a:solidFill>
                  <a:schemeClr val="accent6">
                    <a:lumMod val="60000"/>
                    <a:lumOff val="40000"/>
                  </a:schemeClr>
                </a:solidFill>
              </a:rPr>
              <a:t>The respective roles were further grouped by </a:t>
            </a:r>
            <a:r>
              <a:rPr lang="en-US" dirty="0">
                <a:solidFill>
                  <a:schemeClr val="accent2">
                    <a:lumMod val="60000"/>
                    <a:lumOff val="40000"/>
                  </a:schemeClr>
                </a:solidFill>
              </a:rPr>
              <a:t>‘Job Type’, ‘Degree’, ‘Major’, ‘Industry’ </a:t>
            </a:r>
            <a:r>
              <a:rPr lang="en-US" dirty="0">
                <a:solidFill>
                  <a:schemeClr val="accent6">
                    <a:lumMod val="60000"/>
                    <a:lumOff val="40000"/>
                  </a:schemeClr>
                </a:solidFill>
              </a:rPr>
              <a:t>resulting in few features</a:t>
            </a:r>
          </a:p>
          <a:p>
            <a:pPr marL="0" lvl="0" indent="0" algn="l" rtl="0">
              <a:spcBef>
                <a:spcPts val="0"/>
              </a:spcBef>
              <a:spcAft>
                <a:spcPts val="0"/>
              </a:spcAft>
            </a:pPr>
            <a:endParaRPr lang="en-US" dirty="0">
              <a:solidFill>
                <a:schemeClr val="accent6">
                  <a:lumMod val="60000"/>
                  <a:lumOff val="40000"/>
                </a:schemeClr>
              </a:solidFill>
            </a:endParaRPr>
          </a:p>
          <a:p>
            <a:pPr marL="285750" lvl="0" indent="-285750" algn="l" rtl="0">
              <a:spcBef>
                <a:spcPts val="0"/>
              </a:spcBef>
              <a:spcAft>
                <a:spcPts val="0"/>
              </a:spcAft>
              <a:buFont typeface="Wingdings" panose="05000000000000000000" pitchFamily="2" charset="2"/>
              <a:buChar char="q"/>
            </a:pPr>
            <a:r>
              <a:rPr lang="en-US" dirty="0">
                <a:solidFill>
                  <a:schemeClr val="accent6">
                    <a:lumMod val="60000"/>
                    <a:lumOff val="40000"/>
                  </a:schemeClr>
                </a:solidFill>
              </a:rPr>
              <a:t>Consequently, it is seen that the ‘</a:t>
            </a:r>
            <a:r>
              <a:rPr lang="en-US" dirty="0">
                <a:solidFill>
                  <a:schemeClr val="accent2">
                    <a:lumMod val="60000"/>
                    <a:lumOff val="40000"/>
                  </a:schemeClr>
                </a:solidFill>
              </a:rPr>
              <a:t>mean’</a:t>
            </a:r>
            <a:r>
              <a:rPr lang="en-US" dirty="0">
                <a:solidFill>
                  <a:schemeClr val="accent6">
                    <a:lumMod val="60000"/>
                    <a:lumOff val="40000"/>
                  </a:schemeClr>
                </a:solidFill>
              </a:rPr>
              <a:t> of each group has the highest impact on the </a:t>
            </a:r>
            <a:r>
              <a:rPr lang="en-US" dirty="0">
                <a:solidFill>
                  <a:schemeClr val="accent2">
                    <a:lumMod val="60000"/>
                    <a:lumOff val="40000"/>
                  </a:schemeClr>
                </a:solidFill>
              </a:rPr>
              <a:t>‘Salary’</a:t>
            </a:r>
            <a:endParaRPr dirty="0">
              <a:solidFill>
                <a:schemeClr val="accent2">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4459768" y="215082"/>
            <a:ext cx="3998431" cy="447422"/>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dirty="0">
                <a:solidFill>
                  <a:schemeClr val="accent1"/>
                </a:solidFill>
              </a:rPr>
              <a:t>Dataset I</a:t>
            </a:r>
            <a:r>
              <a:rPr lang="en" dirty="0">
                <a:solidFill>
                  <a:schemeClr val="accent2">
                    <a:lumMod val="60000"/>
                    <a:lumOff val="40000"/>
                  </a:schemeClr>
                </a:solidFill>
              </a:rPr>
              <a:t>nf</a:t>
            </a:r>
            <a:r>
              <a:rPr lang="en" dirty="0">
                <a:solidFill>
                  <a:schemeClr val="lt1"/>
                </a:solidFill>
              </a:rPr>
              <a:t>ormation</a:t>
            </a:r>
            <a:endParaRPr dirty="0">
              <a:solidFill>
                <a:schemeClr val="lt1"/>
              </a:solidFill>
            </a:endParaRPr>
          </a:p>
        </p:txBody>
      </p:sp>
      <p:sp>
        <p:nvSpPr>
          <p:cNvPr id="137" name="Google Shape;137;p18"/>
          <p:cNvSpPr txBox="1">
            <a:spLocks noGrp="1"/>
          </p:cNvSpPr>
          <p:nvPr>
            <p:ph type="subTitle" idx="4294967295"/>
          </p:nvPr>
        </p:nvSpPr>
        <p:spPr>
          <a:xfrm>
            <a:off x="2928069" y="775282"/>
            <a:ext cx="5530129" cy="1393030"/>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Wingdings" panose="05000000000000000000" pitchFamily="2" charset="2"/>
              <a:buChar char="q"/>
            </a:pPr>
            <a:r>
              <a:rPr lang="en" sz="2000" dirty="0">
                <a:solidFill>
                  <a:schemeClr val="accent6">
                    <a:lumMod val="60000"/>
                    <a:lumOff val="40000"/>
                  </a:schemeClr>
                </a:solidFill>
              </a:rPr>
              <a:t>The Dataset comprises seven features which can help us determine the salary</a:t>
            </a:r>
          </a:p>
          <a:p>
            <a:pPr marL="342900" lvl="0" indent="-342900" algn="l" rtl="0">
              <a:spcBef>
                <a:spcPts val="600"/>
              </a:spcBef>
              <a:spcAft>
                <a:spcPts val="0"/>
              </a:spcAft>
              <a:buFont typeface="Wingdings" panose="05000000000000000000" pitchFamily="2" charset="2"/>
              <a:buChar char="q"/>
            </a:pPr>
            <a:r>
              <a:rPr lang="en-US" sz="2000" dirty="0">
                <a:solidFill>
                  <a:schemeClr val="accent6">
                    <a:lumMod val="60000"/>
                    <a:lumOff val="40000"/>
                  </a:schemeClr>
                </a:solidFill>
              </a:rPr>
              <a:t>‘</a:t>
            </a:r>
            <a:r>
              <a:rPr lang="en-US" sz="2000" dirty="0">
                <a:solidFill>
                  <a:schemeClr val="accent2">
                    <a:lumMod val="60000"/>
                    <a:lumOff val="40000"/>
                  </a:schemeClr>
                </a:solidFill>
              </a:rPr>
              <a:t>Salary’ </a:t>
            </a:r>
            <a:r>
              <a:rPr lang="en-US" sz="2000" dirty="0">
                <a:solidFill>
                  <a:schemeClr val="accent6">
                    <a:lumMod val="60000"/>
                    <a:lumOff val="40000"/>
                  </a:schemeClr>
                </a:solidFill>
              </a:rPr>
              <a:t>is the target variable we are predicting</a:t>
            </a:r>
            <a:endParaRPr sz="2000" dirty="0">
              <a:solidFill>
                <a:schemeClr val="accent6">
                  <a:lumMod val="60000"/>
                  <a:lumOff val="40000"/>
                </a:schemeClr>
              </a:solidFill>
            </a:endParaRPr>
          </a:p>
        </p:txBody>
      </p:sp>
      <p:grpSp>
        <p:nvGrpSpPr>
          <p:cNvPr id="138" name="Google Shape;138;p18"/>
          <p:cNvGrpSpPr/>
          <p:nvPr/>
        </p:nvGrpSpPr>
        <p:grpSpPr>
          <a:xfrm>
            <a:off x="559090" y="342900"/>
            <a:ext cx="1576891" cy="1393031"/>
            <a:chOff x="6643075" y="3664250"/>
            <a:chExt cx="407950" cy="407975"/>
          </a:xfrm>
        </p:grpSpPr>
        <p:sp>
          <p:nvSpPr>
            <p:cNvPr id="139" name="Google Shape;13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8"/>
          <p:cNvGrpSpPr/>
          <p:nvPr/>
        </p:nvGrpSpPr>
        <p:grpSpPr>
          <a:xfrm rot="-587398">
            <a:off x="441133" y="1844361"/>
            <a:ext cx="762543" cy="762457"/>
            <a:chOff x="576250" y="4319400"/>
            <a:chExt cx="442075" cy="442050"/>
          </a:xfrm>
        </p:grpSpPr>
        <p:sp>
          <p:nvSpPr>
            <p:cNvPr id="142" name="Google Shape;142;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8"/>
          <p:cNvSpPr/>
          <p:nvPr/>
        </p:nvSpPr>
        <p:spPr>
          <a:xfrm>
            <a:off x="269151" y="438793"/>
            <a:ext cx="289939" cy="27680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2697081">
            <a:off x="1435305" y="1711320"/>
            <a:ext cx="440095" cy="42021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2425920" y="258711"/>
            <a:ext cx="176266" cy="16837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280597">
            <a:off x="181033" y="910681"/>
            <a:ext cx="176235" cy="16835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7" name="Google Shape;137;p18">
            <a:extLst>
              <a:ext uri="{FF2B5EF4-FFF2-40B4-BE49-F238E27FC236}">
                <a16:creationId xmlns:a16="http://schemas.microsoft.com/office/drawing/2014/main" id="{71F35B2F-57ED-4190-B70D-7387F3B3BE00}"/>
              </a:ext>
            </a:extLst>
          </p:cNvPr>
          <p:cNvSpPr txBox="1">
            <a:spLocks/>
          </p:cNvSpPr>
          <p:nvPr/>
        </p:nvSpPr>
        <p:spPr>
          <a:xfrm>
            <a:off x="626213" y="2806489"/>
            <a:ext cx="2531325" cy="13930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endParaRPr lang="en-US" sz="2000" dirty="0">
              <a:solidFill>
                <a:schemeClr val="accent6">
                  <a:lumMod val="60000"/>
                  <a:lumOff val="40000"/>
                </a:schemeClr>
              </a:solidFill>
            </a:endParaRPr>
          </a:p>
        </p:txBody>
      </p:sp>
      <p:sp>
        <p:nvSpPr>
          <p:cNvPr id="2" name="Google Shape;137;p18">
            <a:extLst>
              <a:ext uri="{FF2B5EF4-FFF2-40B4-BE49-F238E27FC236}">
                <a16:creationId xmlns:a16="http://schemas.microsoft.com/office/drawing/2014/main" id="{6270145D-FB71-47B2-8ADA-23303E698A66}"/>
              </a:ext>
            </a:extLst>
          </p:cNvPr>
          <p:cNvSpPr txBox="1">
            <a:spLocks/>
          </p:cNvSpPr>
          <p:nvPr/>
        </p:nvSpPr>
        <p:spPr>
          <a:xfrm>
            <a:off x="1158914" y="2225588"/>
            <a:ext cx="3300854" cy="23964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342900" indent="-342900">
              <a:buFont typeface="Wingdings" panose="05000000000000000000" pitchFamily="2" charset="2"/>
              <a:buChar char="q"/>
            </a:pPr>
            <a:r>
              <a:rPr lang="en-US" sz="2000" b="1" dirty="0">
                <a:solidFill>
                  <a:schemeClr val="accent2">
                    <a:lumMod val="60000"/>
                    <a:lumOff val="40000"/>
                  </a:schemeClr>
                </a:solidFill>
              </a:rPr>
              <a:t>Categorical Features</a:t>
            </a:r>
          </a:p>
          <a:p>
            <a:pPr marL="0" indent="0" algn="ctr">
              <a:buNone/>
            </a:pPr>
            <a:r>
              <a:rPr lang="en-US" sz="2000" b="1" dirty="0">
                <a:solidFill>
                  <a:schemeClr val="accent2">
                    <a:lumMod val="60000"/>
                    <a:lumOff val="40000"/>
                  </a:schemeClr>
                </a:solidFill>
              </a:rPr>
              <a:t>  </a:t>
            </a:r>
            <a:r>
              <a:rPr lang="en-US" sz="1600" b="1" i="1" dirty="0">
                <a:solidFill>
                  <a:schemeClr val="accent6">
                    <a:lumMod val="60000"/>
                    <a:lumOff val="40000"/>
                  </a:schemeClr>
                </a:solidFill>
              </a:rPr>
              <a:t>Job Id</a:t>
            </a:r>
          </a:p>
          <a:p>
            <a:pPr marL="0" indent="0" algn="ctr">
              <a:buNone/>
            </a:pPr>
            <a:r>
              <a:rPr lang="en-US" sz="1600" b="1" i="1" dirty="0">
                <a:solidFill>
                  <a:schemeClr val="accent6">
                    <a:lumMod val="60000"/>
                    <a:lumOff val="40000"/>
                  </a:schemeClr>
                </a:solidFill>
              </a:rPr>
              <a:t> Company Id</a:t>
            </a:r>
          </a:p>
          <a:p>
            <a:pPr marL="0" indent="0" algn="ctr">
              <a:buNone/>
            </a:pPr>
            <a:r>
              <a:rPr lang="en-US" sz="1600" b="1" i="1" dirty="0">
                <a:solidFill>
                  <a:schemeClr val="accent6">
                    <a:lumMod val="60000"/>
                    <a:lumOff val="40000"/>
                  </a:schemeClr>
                </a:solidFill>
              </a:rPr>
              <a:t>  Job Type, </a:t>
            </a:r>
          </a:p>
          <a:p>
            <a:pPr marL="0" indent="0" algn="ctr">
              <a:buNone/>
            </a:pPr>
            <a:r>
              <a:rPr lang="en-US" sz="1600" b="1" i="1" dirty="0">
                <a:solidFill>
                  <a:schemeClr val="accent6">
                    <a:lumMod val="60000"/>
                    <a:lumOff val="40000"/>
                  </a:schemeClr>
                </a:solidFill>
              </a:rPr>
              <a:t>  Degree,</a:t>
            </a:r>
          </a:p>
          <a:p>
            <a:pPr marL="0" indent="0" algn="ctr">
              <a:buNone/>
            </a:pPr>
            <a:r>
              <a:rPr lang="en-US" sz="1600" b="1" i="1" dirty="0">
                <a:solidFill>
                  <a:schemeClr val="accent6">
                    <a:lumMod val="60000"/>
                    <a:lumOff val="40000"/>
                  </a:schemeClr>
                </a:solidFill>
              </a:rPr>
              <a:t>  Major</a:t>
            </a:r>
          </a:p>
          <a:p>
            <a:pPr marL="0" indent="0" algn="ctr">
              <a:buNone/>
            </a:pPr>
            <a:r>
              <a:rPr lang="en-US" sz="1600" b="1" i="1" dirty="0">
                <a:solidFill>
                  <a:schemeClr val="accent6">
                    <a:lumMod val="60000"/>
                    <a:lumOff val="40000"/>
                  </a:schemeClr>
                </a:solidFill>
              </a:rPr>
              <a:t> Industry</a:t>
            </a:r>
          </a:p>
          <a:p>
            <a:pPr marL="0" indent="0">
              <a:buNone/>
            </a:pPr>
            <a:endParaRPr lang="en-US" sz="2000" dirty="0">
              <a:solidFill>
                <a:schemeClr val="accent2">
                  <a:lumMod val="60000"/>
                  <a:lumOff val="40000"/>
                </a:schemeClr>
              </a:solidFill>
            </a:endParaRPr>
          </a:p>
          <a:p>
            <a:pPr marL="0" indent="0">
              <a:buNone/>
            </a:pPr>
            <a:r>
              <a:rPr lang="en-US" sz="2000" dirty="0">
                <a:solidFill>
                  <a:schemeClr val="accent2">
                    <a:lumMod val="60000"/>
                    <a:lumOff val="40000"/>
                  </a:schemeClr>
                </a:solidFill>
              </a:rPr>
              <a:t> </a:t>
            </a:r>
          </a:p>
        </p:txBody>
      </p:sp>
      <p:sp>
        <p:nvSpPr>
          <p:cNvPr id="3" name="Google Shape;137;p18">
            <a:extLst>
              <a:ext uri="{FF2B5EF4-FFF2-40B4-BE49-F238E27FC236}">
                <a16:creationId xmlns:a16="http://schemas.microsoft.com/office/drawing/2014/main" id="{C853F1BF-AF83-46DD-B38C-967158B18F9E}"/>
              </a:ext>
            </a:extLst>
          </p:cNvPr>
          <p:cNvSpPr txBox="1">
            <a:spLocks/>
          </p:cNvSpPr>
          <p:nvPr/>
        </p:nvSpPr>
        <p:spPr>
          <a:xfrm>
            <a:off x="4626014" y="2225588"/>
            <a:ext cx="3300854" cy="23964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342900" indent="-342900">
              <a:buFont typeface="Wingdings" panose="05000000000000000000" pitchFamily="2" charset="2"/>
              <a:buChar char="q"/>
            </a:pPr>
            <a:r>
              <a:rPr lang="en-US" sz="2000" b="1" dirty="0">
                <a:solidFill>
                  <a:schemeClr val="accent2">
                    <a:lumMod val="60000"/>
                    <a:lumOff val="40000"/>
                  </a:schemeClr>
                </a:solidFill>
              </a:rPr>
              <a:t>Numerical Features</a:t>
            </a:r>
          </a:p>
          <a:p>
            <a:pPr marL="0" indent="0" algn="ctr">
              <a:buNone/>
            </a:pPr>
            <a:r>
              <a:rPr lang="en-US" sz="2000" b="1" dirty="0">
                <a:solidFill>
                  <a:schemeClr val="accent2">
                    <a:lumMod val="60000"/>
                    <a:lumOff val="40000"/>
                  </a:schemeClr>
                </a:solidFill>
              </a:rPr>
              <a:t>  </a:t>
            </a:r>
            <a:r>
              <a:rPr lang="en-US" sz="1600" b="1" i="1" dirty="0">
                <a:solidFill>
                  <a:schemeClr val="accent6">
                    <a:lumMod val="60000"/>
                    <a:lumOff val="40000"/>
                  </a:schemeClr>
                </a:solidFill>
              </a:rPr>
              <a:t>Years of Experience</a:t>
            </a:r>
          </a:p>
          <a:p>
            <a:pPr marL="0" indent="0" algn="ctr">
              <a:buNone/>
            </a:pPr>
            <a:r>
              <a:rPr lang="en-US" sz="1600" b="1" i="1" dirty="0">
                <a:solidFill>
                  <a:schemeClr val="accent6">
                    <a:lumMod val="60000"/>
                    <a:lumOff val="40000"/>
                  </a:schemeClr>
                </a:solidFill>
              </a:rPr>
              <a:t>Miles for Metropolis</a:t>
            </a:r>
          </a:p>
          <a:p>
            <a:pPr marL="0" indent="0" algn="ctr">
              <a:buNone/>
            </a:pPr>
            <a:r>
              <a:rPr lang="en-US" sz="1600" b="1" i="1" dirty="0">
                <a:solidFill>
                  <a:schemeClr val="accent6">
                    <a:lumMod val="60000"/>
                    <a:lumOff val="40000"/>
                  </a:schemeClr>
                </a:solidFill>
              </a:rPr>
              <a:t>Salary</a:t>
            </a:r>
          </a:p>
          <a:p>
            <a:pPr marL="0" indent="0" algn="ctr">
              <a:buNone/>
            </a:pPr>
            <a:r>
              <a:rPr lang="en-US" sz="1600" b="1" i="1" dirty="0">
                <a:solidFill>
                  <a:schemeClr val="accent6">
                    <a:lumMod val="60000"/>
                    <a:lumOff val="40000"/>
                  </a:schemeClr>
                </a:solidFill>
              </a:rPr>
              <a:t> </a:t>
            </a:r>
            <a:endParaRPr lang="en-US" sz="2000" dirty="0">
              <a:solidFill>
                <a:schemeClr val="accent2">
                  <a:lumMod val="60000"/>
                  <a:lumOff val="40000"/>
                </a:schemeClr>
              </a:solidFill>
            </a:endParaRPr>
          </a:p>
          <a:p>
            <a:pPr marL="0" indent="0">
              <a:buNone/>
            </a:pPr>
            <a:r>
              <a:rPr lang="en-US" sz="2000" dirty="0">
                <a:solidFill>
                  <a:schemeClr val="accent2">
                    <a:lumMod val="60000"/>
                    <a:lumOff val="40000"/>
                  </a:schemeClr>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9"/>
          <p:cNvSpPr txBox="1">
            <a:spLocks noGrp="1"/>
          </p:cNvSpPr>
          <p:nvPr>
            <p:ph type="body" idx="1"/>
          </p:nvPr>
        </p:nvSpPr>
        <p:spPr>
          <a:xfrm>
            <a:off x="810450" y="554575"/>
            <a:ext cx="4686900" cy="327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tx1">
                    <a:lumMod val="90000"/>
                    <a:lumOff val="10000"/>
                  </a:schemeClr>
                </a:solidFill>
              </a:rPr>
              <a:t>The best way to predict </a:t>
            </a:r>
          </a:p>
          <a:p>
            <a:pPr marL="0" lvl="0" indent="0" algn="l" rtl="0">
              <a:spcBef>
                <a:spcPts val="600"/>
              </a:spcBef>
              <a:spcAft>
                <a:spcPts val="0"/>
              </a:spcAft>
              <a:buNone/>
            </a:pPr>
            <a:r>
              <a:rPr lang="en-US" dirty="0">
                <a:solidFill>
                  <a:schemeClr val="tx1">
                    <a:lumMod val="90000"/>
                    <a:lumOff val="10000"/>
                  </a:schemeClr>
                </a:solidFill>
              </a:rPr>
              <a:t>t</a:t>
            </a:r>
            <a:r>
              <a:rPr lang="en" dirty="0">
                <a:solidFill>
                  <a:schemeClr val="tx1">
                    <a:lumMod val="90000"/>
                    <a:lumOff val="10000"/>
                  </a:schemeClr>
                </a:solidFill>
              </a:rPr>
              <a:t>he future is to create it</a:t>
            </a:r>
            <a:r>
              <a:rPr lang="en" sz="6000" b="1" dirty="0">
                <a:solidFill>
                  <a:schemeClr val="accent2">
                    <a:lumMod val="60000"/>
                    <a:lumOff val="40000"/>
                  </a:schemeClr>
                </a:solidFill>
              </a:rPr>
              <a:t>”</a:t>
            </a:r>
          </a:p>
          <a:p>
            <a:pPr marL="0" lvl="0" indent="0" algn="l" rtl="0">
              <a:spcBef>
                <a:spcPts val="600"/>
              </a:spcBef>
              <a:spcAft>
                <a:spcPts val="0"/>
              </a:spcAft>
              <a:buNone/>
            </a:pPr>
            <a:r>
              <a:rPr lang="en" dirty="0"/>
              <a:t>                 </a:t>
            </a:r>
            <a:r>
              <a:rPr lang="en" b="1" dirty="0">
                <a:solidFill>
                  <a:schemeClr val="accent2">
                    <a:lumMod val="60000"/>
                    <a:lumOff val="40000"/>
                  </a:schemeClr>
                </a:solidFill>
              </a:rPr>
              <a:t>Peter Drucker</a:t>
            </a:r>
            <a:endParaRPr b="1" dirty="0">
              <a:solidFill>
                <a:schemeClr val="accent2">
                  <a:lumMod val="60000"/>
                  <a:lumOff val="40000"/>
                </a:schemeClr>
              </a:solidFill>
            </a:endParaRPr>
          </a:p>
        </p:txBody>
      </p:sp>
      <p:sp>
        <p:nvSpPr>
          <p:cNvPr id="156" name="Google Shape;156;p1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86338"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1026" name="Picture 3">
            <a:extLst>
              <a:ext uri="{FF2B5EF4-FFF2-40B4-BE49-F238E27FC236}">
                <a16:creationId xmlns:a16="http://schemas.microsoft.com/office/drawing/2014/main" id="{41B2BE01-5D5E-42BE-B9A4-F1EF6D661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594" y="1712397"/>
            <a:ext cx="7015163" cy="22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AEF25B3-A9BA-49D8-98CF-371A7F73DA3F}"/>
              </a:ext>
            </a:extLst>
          </p:cNvPr>
          <p:cNvSpPr txBox="1"/>
          <p:nvPr/>
        </p:nvSpPr>
        <p:spPr>
          <a:xfrm>
            <a:off x="1663303" y="3950495"/>
            <a:ext cx="5443538" cy="312650"/>
          </a:xfrm>
          <a:prstGeom prst="rect">
            <a:avLst/>
          </a:prstGeom>
          <a:noFill/>
        </p:spPr>
        <p:txBody>
          <a:bodyPr wrap="square">
            <a:spAutoFit/>
          </a:bodyPr>
          <a:lstStyle/>
          <a:p>
            <a:pPr marL="0" marR="0" algn="ctr">
              <a:lnSpc>
                <a:spcPct val="107000"/>
              </a:lnSpc>
              <a:spcBef>
                <a:spcPts val="0"/>
              </a:spcBef>
              <a:spcAft>
                <a:spcPts val="800"/>
              </a:spcAft>
            </a:pPr>
            <a:r>
              <a:rPr lang="en-US"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Salary is positively correlated with job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09994"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pic>
        <p:nvPicPr>
          <p:cNvPr id="2050" name="Picture 4">
            <a:extLst>
              <a:ext uri="{FF2B5EF4-FFF2-40B4-BE49-F238E27FC236}">
                <a16:creationId xmlns:a16="http://schemas.microsoft.com/office/drawing/2014/main" id="{EF36F49A-6FD5-4D83-8129-27FD162A4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71876"/>
            <a:ext cx="6757987" cy="211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82BE125-6940-4CF9-AAF7-3486E0E15D09}"/>
              </a:ext>
            </a:extLst>
          </p:cNvPr>
          <p:cNvSpPr txBox="1"/>
          <p:nvPr/>
        </p:nvSpPr>
        <p:spPr>
          <a:xfrm>
            <a:off x="2285999" y="3837868"/>
            <a:ext cx="4572000" cy="312650"/>
          </a:xfrm>
          <a:prstGeom prst="rect">
            <a:avLst/>
          </a:prstGeom>
          <a:noFill/>
        </p:spPr>
        <p:txBody>
          <a:bodyPr wrap="square">
            <a:spAutoFit/>
          </a:bodyPr>
          <a:lstStyle/>
          <a:p>
            <a:pPr marL="0" marR="0" algn="ctr">
              <a:lnSpc>
                <a:spcPct val="107000"/>
              </a:lnSpc>
              <a:spcBef>
                <a:spcPts val="0"/>
              </a:spcBef>
              <a:spcAft>
                <a:spcPts val="800"/>
              </a:spcAft>
            </a:pPr>
            <a:r>
              <a:rPr lang="en-US" sz="14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High salaries tend to correspond to advanced degrees</a:t>
            </a:r>
            <a:endParaRPr lang="en-US" sz="12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59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78630" y="121443"/>
            <a:ext cx="3679032" cy="13858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Explor</a:t>
            </a:r>
            <a:r>
              <a:rPr lang="en" dirty="0">
                <a:solidFill>
                  <a:schemeClr val="accent2">
                    <a:lumMod val="60000"/>
                    <a:lumOff val="40000"/>
                  </a:schemeClr>
                </a:solidFill>
              </a:rPr>
              <a:t>atory Data </a:t>
            </a:r>
            <a:r>
              <a:rPr lang="en" dirty="0"/>
              <a:t>Analy</a:t>
            </a:r>
            <a:r>
              <a:rPr lang="en" dirty="0">
                <a:solidFill>
                  <a:schemeClr val="accent2">
                    <a:lumMod val="60000"/>
                    <a:lumOff val="40000"/>
                  </a:schemeClr>
                </a:solidFill>
              </a:rPr>
              <a:t>sis /EDA</a:t>
            </a:r>
            <a:endParaRPr dirty="0">
              <a:solidFill>
                <a:schemeClr val="accent2">
                  <a:lumMod val="60000"/>
                  <a:lumOff val="40000"/>
                </a:schemeClr>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TextBox 5">
            <a:extLst>
              <a:ext uri="{FF2B5EF4-FFF2-40B4-BE49-F238E27FC236}">
                <a16:creationId xmlns:a16="http://schemas.microsoft.com/office/drawing/2014/main" id="{5699914A-FB1A-4219-945C-422ABEA149DD}"/>
              </a:ext>
            </a:extLst>
          </p:cNvPr>
          <p:cNvSpPr txBox="1"/>
          <p:nvPr/>
        </p:nvSpPr>
        <p:spPr>
          <a:xfrm>
            <a:off x="4909994" y="880355"/>
            <a:ext cx="3679032" cy="54200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rPr>
              <a:t>Relationship between Target Variable (Salaries) and Input Variables</a:t>
            </a:r>
            <a:endParaRPr lang="en-US" sz="1100" dirty="0">
              <a:solidFill>
                <a:schemeClr val="accent2">
                  <a:lumMod val="60000"/>
                  <a:lumOff val="40000"/>
                </a:schemeClr>
              </a:solidFill>
              <a:effectLst/>
              <a:latin typeface="Raleway" panose="020B060402020202020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82BE125-6940-4CF9-AAF7-3486E0E15D09}"/>
              </a:ext>
            </a:extLst>
          </p:cNvPr>
          <p:cNvSpPr txBox="1"/>
          <p:nvPr/>
        </p:nvSpPr>
        <p:spPr>
          <a:xfrm>
            <a:off x="1067991" y="3722813"/>
            <a:ext cx="7521035" cy="687368"/>
          </a:xfrm>
          <a:prstGeom prst="rect">
            <a:avLst/>
          </a:prstGeom>
          <a:noFill/>
        </p:spPr>
        <p:txBody>
          <a:bodyPr wrap="square">
            <a:spAutoFit/>
          </a:bodyPr>
          <a:lstStyle/>
          <a:p>
            <a:pPr marL="0" marR="0" algn="ctr">
              <a:spcBef>
                <a:spcPts val="0"/>
              </a:spcBef>
              <a:spcAft>
                <a:spcPts val="800"/>
              </a:spcAft>
            </a:pPr>
            <a:r>
              <a:rPr lang="en-US" sz="16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Employees with majors of engineering, business and math have </a:t>
            </a:r>
          </a:p>
          <a:p>
            <a:pPr marL="0" marR="0" algn="ctr">
              <a:spcBef>
                <a:spcPts val="0"/>
              </a:spcBef>
              <a:spcAft>
                <a:spcPts val="800"/>
              </a:spcAft>
            </a:pPr>
            <a:r>
              <a:rPr lang="en-US" sz="16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corresponding high salaries</a:t>
            </a:r>
          </a:p>
        </p:txBody>
      </p:sp>
      <p:pic>
        <p:nvPicPr>
          <p:cNvPr id="3075" name="Picture 5">
            <a:extLst>
              <a:ext uri="{FF2B5EF4-FFF2-40B4-BE49-F238E27FC236}">
                <a16:creationId xmlns:a16="http://schemas.microsoft.com/office/drawing/2014/main" id="{CA9376D6-41F5-4B3B-ADFD-F31E13C93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72" y="1524745"/>
            <a:ext cx="7580853" cy="231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139085"/>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620</Words>
  <Application>Microsoft Office PowerPoint</Application>
  <PresentationFormat>On-screen Show (16:9)</PresentationFormat>
  <Paragraphs>110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Arial</vt:lpstr>
      <vt:lpstr>Calibri</vt:lpstr>
      <vt:lpstr>Raleway Thin</vt:lpstr>
      <vt:lpstr>Red Hat Display</vt:lpstr>
      <vt:lpstr>Red Hat Display Black</vt:lpstr>
      <vt:lpstr>Raleway</vt:lpstr>
      <vt:lpstr>Rutland template</vt:lpstr>
      <vt:lpstr>Salary Predictions</vt:lpstr>
      <vt:lpstr>Contents</vt:lpstr>
      <vt:lpstr>Business Problem</vt:lpstr>
      <vt:lpstr>Key Takeaways</vt:lpstr>
      <vt:lpstr>Dataset Information</vt:lpstr>
      <vt:lpstr>PowerPoint Presentation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Data Preprocessing and Feature Engineering</vt:lpstr>
      <vt:lpstr>Modelling and Evaluation</vt:lpstr>
      <vt:lpstr>Model  Results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Predictions</dc:title>
  <cp:lastModifiedBy>Anteneh G.</cp:lastModifiedBy>
  <cp:revision>25</cp:revision>
  <dcterms:modified xsi:type="dcterms:W3CDTF">2020-08-26T22:33:05Z</dcterms:modified>
</cp:coreProperties>
</file>