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7" r:id="rId1"/>
  </p:sldMasterIdLst>
  <p:notesMasterIdLst>
    <p:notesMasterId r:id="rId24"/>
  </p:notesMasterIdLst>
  <p:sldIdLst>
    <p:sldId id="256" r:id="rId2"/>
    <p:sldId id="279" r:id="rId3"/>
    <p:sldId id="280" r:id="rId4"/>
    <p:sldId id="259" r:id="rId5"/>
    <p:sldId id="272" r:id="rId6"/>
    <p:sldId id="273" r:id="rId7"/>
    <p:sldId id="274" r:id="rId8"/>
    <p:sldId id="297" r:id="rId9"/>
    <p:sldId id="298" r:id="rId10"/>
    <p:sldId id="299" r:id="rId11"/>
    <p:sldId id="300" r:id="rId12"/>
    <p:sldId id="301" r:id="rId13"/>
    <p:sldId id="275" r:id="rId14"/>
    <p:sldId id="282" r:id="rId15"/>
    <p:sldId id="293" r:id="rId16"/>
    <p:sldId id="276" r:id="rId17"/>
    <p:sldId id="289" r:id="rId18"/>
    <p:sldId id="278" r:id="rId19"/>
    <p:sldId id="302" r:id="rId20"/>
    <p:sldId id="277" r:id="rId21"/>
    <p:sldId id="290" r:id="rId22"/>
    <p:sldId id="264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3451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633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97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817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268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113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249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810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512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60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632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57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106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863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739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9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93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22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699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59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9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91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8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noFill/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 hasCustomPrompt="1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_NUMBER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3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4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5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4" name="Google Shape;124;p2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7" name="Google Shape;127;p2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Google Shape;51;p7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55" name="Google Shape;55;p7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7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8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ons.rwth-aachen.de/record/97987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0" y="3821600"/>
            <a:ext cx="6400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" sz="2390" dirty="0" smtClean="0"/>
              <a:t>Machine Learning Final </a:t>
            </a:r>
            <a:r>
              <a:rPr lang="en" sz="2390" dirty="0"/>
              <a:t>Project</a:t>
            </a:r>
            <a:endParaRPr sz="2390"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4252375"/>
            <a:ext cx="3030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2000" b="1" dirty="0">
                <a:latin typeface="Assistant"/>
                <a:ea typeface="Assistant"/>
                <a:cs typeface="Assistant"/>
                <a:sym typeface="Assistant"/>
              </a:rPr>
              <a:t>by </a:t>
            </a:r>
            <a:r>
              <a:rPr lang="en" sz="2000" b="1" dirty="0" smtClean="0">
                <a:latin typeface="Assistant"/>
                <a:ea typeface="Assistant"/>
                <a:cs typeface="Assistant"/>
                <a:sym typeface="Assistant"/>
              </a:rPr>
              <a:t>Anter Saadaoui</a:t>
            </a:r>
            <a:endParaRPr sz="1800" b="1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29" y="3024490"/>
            <a:ext cx="748807" cy="7833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4;p21"/>
          <p:cNvSpPr txBox="1">
            <a:spLocks/>
          </p:cNvSpPr>
          <p:nvPr/>
        </p:nvSpPr>
        <p:spPr>
          <a:xfrm>
            <a:off x="311150" y="928151"/>
            <a:ext cx="7603800" cy="17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ssistant"/>
              <a:buNone/>
              <a:defRPr sz="5200" b="1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/>
              <a:t>Predicting Energy Consumption per Trip using Real-World EV Fleet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11150" y="342900"/>
            <a:ext cx="5025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GB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engineering (trip efficiency, temperature, etc</a:t>
            </a:r>
            <a:r>
              <a:rPr lang="en-GB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657354"/>
            <a:ext cx="2999546" cy="22413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594" y="811021"/>
            <a:ext cx="2706631" cy="20146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04" y="2963206"/>
            <a:ext cx="5003658" cy="18639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75" y="928149"/>
            <a:ext cx="2521192" cy="15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232" y="523073"/>
            <a:ext cx="4457801" cy="3684542"/>
          </a:xfrm>
          <a:prstGeom prst="rect">
            <a:avLst/>
          </a:prstGeom>
        </p:spPr>
      </p:pic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11150" y="342900"/>
            <a:ext cx="569953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Created new target: </a:t>
            </a:r>
            <a:r>
              <a:rPr lang="en-GB" b="1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SoC_used</a:t>
            </a:r>
            <a:endParaRPr lang="en-GB" b="1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900" b="1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# </a:t>
            </a:r>
            <a:r>
              <a:rPr lang="en-US" dirty="0"/>
              <a:t>Calculate </a:t>
            </a:r>
            <a:r>
              <a:rPr lang="en-US" dirty="0" err="1"/>
              <a:t>SoC</a:t>
            </a:r>
            <a:r>
              <a:rPr lang="en-US" dirty="0"/>
              <a:t> used during each trip</a:t>
            </a:r>
          </a:p>
          <a:p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soc_used</a:t>
            </a:r>
            <a:r>
              <a:rPr lang="en-US" dirty="0"/>
              <a:t>'] =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soc_start</a:t>
            </a:r>
            <a:r>
              <a:rPr lang="en-US" dirty="0"/>
              <a:t>'] -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soc_stop</a:t>
            </a:r>
            <a:r>
              <a:rPr lang="en-US" dirty="0" smtClean="0"/>
              <a:t>']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11150" y="2231634"/>
            <a:ext cx="4035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SoC_used</a:t>
            </a:r>
            <a:r>
              <a:rPr lang="en-GB" dirty="0" smtClean="0"/>
              <a:t> </a:t>
            </a:r>
            <a:r>
              <a:rPr lang="en-GB" dirty="0"/>
              <a:t>is highly correlated with </a:t>
            </a:r>
            <a:r>
              <a:rPr lang="en-GB" b="1" dirty="0" err="1" smtClean="0"/>
              <a:t>duration_seconds</a:t>
            </a:r>
            <a:r>
              <a:rPr lang="en-GB" dirty="0" smtClean="0"/>
              <a:t>, </a:t>
            </a:r>
            <a:r>
              <a:rPr lang="en-GB" b="1" dirty="0" smtClean="0"/>
              <a:t>distance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err="1" smtClean="0"/>
              <a:t>speed_max</a:t>
            </a:r>
            <a:r>
              <a:rPr lang="en-GB" dirty="0" smtClean="0"/>
              <a:t>. </a:t>
            </a:r>
            <a:r>
              <a:rPr lang="en-GB" dirty="0"/>
              <a:t>It suggest that driving </a:t>
            </a:r>
            <a:r>
              <a:rPr lang="en-GB" dirty="0" err="1"/>
              <a:t>behavior</a:t>
            </a:r>
            <a:r>
              <a:rPr lang="en-GB" dirty="0"/>
              <a:t> plays a significant role in </a:t>
            </a:r>
            <a:r>
              <a:rPr lang="en-GB" dirty="0" smtClean="0"/>
              <a:t>EV </a:t>
            </a:r>
            <a:r>
              <a:rPr lang="en-GB" dirty="0"/>
              <a:t>performance and energy </a:t>
            </a:r>
            <a:r>
              <a:rPr lang="en-GB" dirty="0" smtClean="0"/>
              <a:t>usage.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30181" y="1856154"/>
            <a:ext cx="231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Correlation 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7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11150" y="342900"/>
            <a:ext cx="795473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Define </a:t>
            </a:r>
            <a:r>
              <a:rPr lang="en-US" sz="1800" dirty="0"/>
              <a:t>the features (independent variables) and target (dependent variable</a:t>
            </a:r>
            <a:r>
              <a:rPr lang="en-US" sz="1800" dirty="0" smtClean="0"/>
              <a:t>)</a:t>
            </a:r>
          </a:p>
          <a:p>
            <a:endParaRPr lang="en-US" dirty="0"/>
          </a:p>
          <a:p>
            <a:r>
              <a:rPr lang="en-US" dirty="0"/>
              <a:t>features = ['distance', '</a:t>
            </a:r>
            <a:r>
              <a:rPr lang="en-US" dirty="0" err="1"/>
              <a:t>speed_max</a:t>
            </a:r>
            <a:r>
              <a:rPr lang="en-US" dirty="0"/>
              <a:t>', '</a:t>
            </a:r>
            <a:r>
              <a:rPr lang="en-US" dirty="0" err="1"/>
              <a:t>duration_seconds</a:t>
            </a:r>
            <a:r>
              <a:rPr lang="en-US" dirty="0"/>
              <a:t>', '</a:t>
            </a:r>
            <a:r>
              <a:rPr lang="en-US" dirty="0" err="1"/>
              <a:t>fleet_type</a:t>
            </a:r>
            <a:r>
              <a:rPr lang="en-US" dirty="0"/>
              <a:t>']</a:t>
            </a:r>
          </a:p>
          <a:p>
            <a:r>
              <a:rPr lang="en-US" dirty="0"/>
              <a:t>target = '</a:t>
            </a:r>
            <a:r>
              <a:rPr lang="en-US" dirty="0" err="1"/>
              <a:t>soc_used</a:t>
            </a:r>
            <a:r>
              <a:rPr lang="en-US" dirty="0"/>
              <a:t>'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Create </a:t>
            </a:r>
            <a:r>
              <a:rPr lang="en-US" dirty="0"/>
              <a:t>the feature matrix X (input data) and the target vector y (output variable</a:t>
            </a:r>
            <a:r>
              <a:rPr lang="en-US" dirty="0" smtClean="0"/>
              <a:t>)</a:t>
            </a:r>
          </a:p>
          <a:p>
            <a:endParaRPr lang="en-US" sz="500" dirty="0"/>
          </a:p>
          <a:p>
            <a:r>
              <a:rPr lang="en-US" dirty="0"/>
              <a:t>X = </a:t>
            </a:r>
            <a:r>
              <a:rPr lang="en-US" dirty="0" err="1"/>
              <a:t>df</a:t>
            </a:r>
            <a:r>
              <a:rPr lang="en-US" dirty="0"/>
              <a:t>[features]</a:t>
            </a:r>
          </a:p>
          <a:p>
            <a:r>
              <a:rPr lang="en-US" dirty="0"/>
              <a:t>y = </a:t>
            </a:r>
            <a:r>
              <a:rPr lang="en-US" dirty="0" err="1"/>
              <a:t>df</a:t>
            </a:r>
            <a:r>
              <a:rPr lang="en-US" dirty="0"/>
              <a:t>[target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311150" y="2531119"/>
            <a:ext cx="85217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We apply </a:t>
            </a:r>
            <a:r>
              <a:rPr lang="en-GB" sz="1800" b="1" dirty="0" smtClean="0"/>
              <a:t>One-Hot Encoding</a:t>
            </a:r>
            <a:r>
              <a:rPr lang="en-GB" sz="1800" dirty="0" smtClean="0"/>
              <a:t> </a:t>
            </a:r>
            <a:r>
              <a:rPr lang="en-GB" sz="1800" dirty="0"/>
              <a:t>to the categorical variable </a:t>
            </a:r>
            <a:r>
              <a:rPr lang="en-GB" sz="1800" b="1" dirty="0" err="1" smtClean="0"/>
              <a:t>fleet_type</a:t>
            </a:r>
            <a:endParaRPr lang="en-GB" sz="1800" b="1" dirty="0" smtClean="0"/>
          </a:p>
          <a:p>
            <a:endParaRPr lang="en-GB" sz="900" b="1" dirty="0" smtClean="0"/>
          </a:p>
          <a:p>
            <a:r>
              <a:rPr lang="en-US" dirty="0"/>
              <a:t># Apply One-Hot Encoding to the categorical column '</a:t>
            </a:r>
            <a:r>
              <a:rPr lang="en-US" dirty="0" err="1"/>
              <a:t>fleet_type</a:t>
            </a:r>
            <a:r>
              <a:rPr lang="en-US" dirty="0"/>
              <a:t>'</a:t>
            </a:r>
          </a:p>
          <a:p>
            <a:r>
              <a:rPr lang="en-US" dirty="0"/>
              <a:t>X_encoded = pd.get_dummies(X, columns=['</a:t>
            </a:r>
            <a:r>
              <a:rPr lang="en-US" dirty="0" err="1"/>
              <a:t>fleet_type</a:t>
            </a:r>
            <a:r>
              <a:rPr lang="en-US" dirty="0"/>
              <a:t>'], </a:t>
            </a:r>
            <a:r>
              <a:rPr lang="en-US" dirty="0" err="1"/>
              <a:t>drop_first</a:t>
            </a:r>
            <a:r>
              <a:rPr lang="en-US" dirty="0"/>
              <a:t>=True</a:t>
            </a:r>
            <a:r>
              <a:rPr lang="en-US" dirty="0" smtClean="0"/>
              <a:t>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804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</p:spPr>
        <p:txBody>
          <a:bodyPr>
            <a:normAutofit/>
          </a:bodyPr>
          <a:lstStyle/>
          <a:p>
            <a:pPr marL="114300"/>
            <a:r>
              <a:rPr lang="en-US" sz="2500" dirty="0">
                <a:solidFill>
                  <a:schemeClr val="accent1"/>
                </a:solidFill>
              </a:rPr>
              <a:t>2. Modeling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11150" y="846848"/>
            <a:ext cx="8520600" cy="155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Models: </a:t>
            </a:r>
            <a:r>
              <a:rPr lang="en-US" dirty="0" err="1" smtClean="0"/>
              <a:t>XGBoost</a:t>
            </a:r>
            <a:r>
              <a:rPr lang="en-US" dirty="0" smtClean="0"/>
              <a:t>, Random Forest 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Hyperparameter</a:t>
            </a:r>
            <a:r>
              <a:rPr lang="en-US" dirty="0" smtClean="0"/>
              <a:t> tuning (</a:t>
            </a:r>
            <a:r>
              <a:rPr lang="en-US" dirty="0" err="1" smtClean="0"/>
              <a:t>GridSearchCV</a:t>
            </a:r>
            <a:r>
              <a:rPr lang="en-US" dirty="0"/>
              <a:t>, </a:t>
            </a:r>
            <a:r>
              <a:rPr lang="en-US" dirty="0" err="1"/>
              <a:t>RandomizedSearchCV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Metrics: MAE, RMSE, R²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11150" y="2331887"/>
            <a:ext cx="8832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Why?</a:t>
            </a:r>
          </a:p>
          <a:p>
            <a:pPr marL="11430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We choose tree-based ensemble models (</a:t>
            </a:r>
            <a:r>
              <a:rPr lang="en-US" sz="1800" dirty="0" err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XGBoost</a:t>
            </a: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Random Forest) due to </a:t>
            </a:r>
            <a:r>
              <a:rPr lang="en-US" sz="1800" dirty="0" smtClean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their :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428533" y="3040640"/>
            <a:ext cx="57891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Robustness to multicollinearity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Ability to handle non-linear relationships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Interpretability via feature importance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3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11150" y="845647"/>
            <a:ext cx="852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We </a:t>
            </a:r>
            <a:r>
              <a:rPr lang="en-GB" sz="1800" dirty="0"/>
              <a:t>define and train an </a:t>
            </a:r>
            <a:r>
              <a:rPr lang="en-GB" sz="1800" b="1" dirty="0" err="1" smtClean="0"/>
              <a:t>XGBoost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Regressor</a:t>
            </a:r>
            <a:r>
              <a:rPr lang="en-GB" sz="1800" dirty="0" smtClean="0"/>
              <a:t> model</a:t>
            </a:r>
            <a:endParaRPr lang="en-US" sz="1800" dirty="0"/>
          </a:p>
        </p:txBody>
      </p:sp>
      <p:sp>
        <p:nvSpPr>
          <p:cNvPr id="4" name="ZoneTexte 3"/>
          <p:cNvSpPr txBox="1"/>
          <p:nvPr/>
        </p:nvSpPr>
        <p:spPr>
          <a:xfrm>
            <a:off x="311150" y="1303306"/>
            <a:ext cx="852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MAE : </a:t>
            </a:r>
            <a:r>
              <a:rPr lang="en-US" sz="1800" dirty="0" smtClean="0"/>
              <a:t>   1.523</a:t>
            </a:r>
          </a:p>
          <a:p>
            <a:r>
              <a:rPr lang="en-US" sz="1800" dirty="0" smtClean="0"/>
              <a:t>RMSE </a:t>
            </a:r>
            <a:r>
              <a:rPr lang="en-US" sz="1800" dirty="0"/>
              <a:t>: </a:t>
            </a:r>
            <a:r>
              <a:rPr lang="en-US" sz="1800" dirty="0" smtClean="0"/>
              <a:t>4.453</a:t>
            </a:r>
          </a:p>
          <a:p>
            <a:r>
              <a:rPr lang="en-US" sz="1800" dirty="0" smtClean="0"/>
              <a:t>R² </a:t>
            </a:r>
            <a:r>
              <a:rPr lang="en-US" sz="1800" dirty="0"/>
              <a:t>: </a:t>
            </a:r>
            <a:r>
              <a:rPr lang="en-US" sz="1800" dirty="0" smtClean="0"/>
              <a:t>       0.806</a:t>
            </a:r>
            <a:endParaRPr lang="en-US" sz="1800" dirty="0"/>
          </a:p>
        </p:txBody>
      </p:sp>
      <p:sp>
        <p:nvSpPr>
          <p:cNvPr id="5" name="ZoneTexte 4"/>
          <p:cNvSpPr txBox="1"/>
          <p:nvPr/>
        </p:nvSpPr>
        <p:spPr>
          <a:xfrm>
            <a:off x="311149" y="2985378"/>
            <a:ext cx="883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/>
              <a:t>Best </a:t>
            </a:r>
            <a:r>
              <a:rPr lang="en-US" sz="1750" dirty="0" err="1"/>
              <a:t>hyperparameters</a:t>
            </a:r>
            <a:r>
              <a:rPr lang="en-US" sz="1750" dirty="0"/>
              <a:t> found:{'</a:t>
            </a:r>
            <a:r>
              <a:rPr lang="en-US" sz="1750" dirty="0" err="1"/>
              <a:t>learning_rate</a:t>
            </a:r>
            <a:r>
              <a:rPr lang="en-US" sz="1750" dirty="0"/>
              <a:t>': 0.2, '</a:t>
            </a:r>
            <a:r>
              <a:rPr lang="en-US" sz="1750" dirty="0" err="1"/>
              <a:t>max_depth</a:t>
            </a:r>
            <a:r>
              <a:rPr lang="en-US" sz="1750" dirty="0"/>
              <a:t>': 7, </a:t>
            </a:r>
            <a:r>
              <a:rPr lang="en-US" sz="1750" dirty="0" smtClean="0"/>
              <a:t>'</a:t>
            </a:r>
            <a:r>
              <a:rPr lang="en-US" sz="1750" dirty="0" err="1" smtClean="0"/>
              <a:t>n_estimators</a:t>
            </a:r>
            <a:r>
              <a:rPr lang="en-US" sz="1750" dirty="0"/>
              <a:t>': 300}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11150" y="2269717"/>
            <a:ext cx="852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smtClean="0"/>
              <a:t>We perform a search for the best hyperparameters for the XGBoost model using </a:t>
            </a:r>
            <a:r>
              <a:rPr lang="en-GB" sz="1800" b="1" smtClean="0"/>
              <a:t>GridSearchCV</a:t>
            </a:r>
            <a:endParaRPr lang="en-GB" sz="1800" dirty="0"/>
          </a:p>
        </p:txBody>
      </p:sp>
      <p:sp>
        <p:nvSpPr>
          <p:cNvPr id="7" name="ZoneTexte 6"/>
          <p:cNvSpPr txBox="1"/>
          <p:nvPr/>
        </p:nvSpPr>
        <p:spPr>
          <a:xfrm>
            <a:off x="2234437" y="3739158"/>
            <a:ext cx="3953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MAE (best XGBoost model): </a:t>
            </a:r>
            <a:r>
              <a:rPr lang="en-US" sz="1800" dirty="0" smtClean="0"/>
              <a:t>  1.313</a:t>
            </a:r>
          </a:p>
          <a:p>
            <a:r>
              <a:rPr lang="en-US" sz="1800" dirty="0" smtClean="0"/>
              <a:t>RMSE </a:t>
            </a:r>
            <a:r>
              <a:rPr lang="en-US" sz="1800" dirty="0"/>
              <a:t>(best XGBoost model): </a:t>
            </a:r>
            <a:r>
              <a:rPr lang="en-US" sz="1800" dirty="0" smtClean="0"/>
              <a:t>4.153</a:t>
            </a:r>
          </a:p>
          <a:p>
            <a:r>
              <a:rPr lang="en-US" sz="1800" dirty="0" smtClean="0"/>
              <a:t>R² </a:t>
            </a:r>
            <a:r>
              <a:rPr lang="en-US" sz="1800" dirty="0"/>
              <a:t>(best XGBoost model): </a:t>
            </a:r>
            <a:r>
              <a:rPr lang="en-US" sz="1800" dirty="0" smtClean="0"/>
              <a:t>       0.831</a:t>
            </a:r>
            <a:endParaRPr lang="en-US" sz="1800" dirty="0"/>
          </a:p>
        </p:txBody>
      </p:sp>
      <p:sp>
        <p:nvSpPr>
          <p:cNvPr id="2" name="ZoneTexte 1"/>
          <p:cNvSpPr txBox="1"/>
          <p:nvPr/>
        </p:nvSpPr>
        <p:spPr>
          <a:xfrm>
            <a:off x="311150" y="342900"/>
            <a:ext cx="28568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Models</a:t>
            </a:r>
            <a:r>
              <a:rPr lang="en-US" sz="2500" b="1" dirty="0">
                <a:solidFill>
                  <a:schemeClr val="accent1"/>
                </a:solidFill>
                <a:latin typeface="Assistant"/>
                <a:ea typeface="Assistant"/>
                <a:cs typeface="Assistant"/>
              </a:rPr>
              <a:t>: </a:t>
            </a:r>
            <a:r>
              <a:rPr lang="en-US" sz="2500" b="1" dirty="0" err="1">
                <a:solidFill>
                  <a:schemeClr val="accent1"/>
                </a:solidFill>
                <a:latin typeface="Assistant"/>
                <a:ea typeface="Assistant"/>
                <a:cs typeface="Assistant"/>
              </a:rPr>
              <a:t>XGBoost</a:t>
            </a:r>
            <a:endParaRPr lang="en-US" sz="2500" b="1" dirty="0">
              <a:solidFill>
                <a:schemeClr val="accent1"/>
              </a:solidFill>
              <a:latin typeface="Assistant"/>
              <a:ea typeface="Assistant"/>
              <a:cs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59478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11150" y="342900"/>
            <a:ext cx="39260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Models</a:t>
            </a:r>
            <a:r>
              <a:rPr lang="en-US" sz="2500" b="1" dirty="0">
                <a:solidFill>
                  <a:schemeClr val="accent1"/>
                </a:solidFill>
                <a:latin typeface="Assistant"/>
                <a:ea typeface="Assistant"/>
                <a:cs typeface="Assistant"/>
              </a:rPr>
              <a:t>: Random Forest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10326" y="759664"/>
            <a:ext cx="852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/>
              <a:t>We </a:t>
            </a:r>
            <a:r>
              <a:rPr lang="en-GB" sz="1800" dirty="0"/>
              <a:t>define and train </a:t>
            </a:r>
            <a:r>
              <a:rPr lang="en-GB" sz="1800" dirty="0" smtClean="0"/>
              <a:t>a </a:t>
            </a:r>
            <a:r>
              <a:rPr lang="en-GB" sz="1800" b="1" dirty="0" smtClean="0"/>
              <a:t>Random Forest</a:t>
            </a:r>
            <a:r>
              <a:rPr lang="en-GB" sz="1800" dirty="0" smtClean="0"/>
              <a:t> model</a:t>
            </a:r>
            <a:r>
              <a:rPr lang="en-US" sz="1800" dirty="0"/>
              <a:t>.</a:t>
            </a:r>
            <a:endParaRPr lang="en-GB" sz="1800" dirty="0" smtClean="0"/>
          </a:p>
          <a:p>
            <a:pPr>
              <a:lnSpc>
                <a:spcPct val="150000"/>
              </a:lnSpc>
            </a:pPr>
            <a:r>
              <a:rPr lang="en-GB" sz="1800" dirty="0"/>
              <a:t>As we see before our dataset is imbalanced so we add </a:t>
            </a:r>
            <a:r>
              <a:rPr lang="en-GB" sz="1800" b="1" dirty="0" err="1" smtClean="0"/>
              <a:t>sample_weight</a:t>
            </a:r>
            <a:r>
              <a:rPr lang="en-US" sz="1800" dirty="0"/>
              <a:t>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10326" y="1597703"/>
            <a:ext cx="852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RMSE: 4.279193284311862</a:t>
            </a:r>
            <a:endParaRPr lang="en-US" sz="18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310326" y="2058829"/>
            <a:ext cx="85217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/>
              <a:t>We perform a search for the best </a:t>
            </a:r>
            <a:r>
              <a:rPr lang="en-GB" sz="1800" dirty="0" err="1" smtClean="0"/>
              <a:t>hyperparameters</a:t>
            </a:r>
            <a:r>
              <a:rPr lang="en-GB" sz="1800" dirty="0" smtClean="0"/>
              <a:t> for the Random Forest model using </a:t>
            </a:r>
            <a:r>
              <a:rPr lang="en-GB" sz="1800" b="1" dirty="0" err="1" smtClean="0"/>
              <a:t>RandomizedSearchCV</a:t>
            </a:r>
            <a:r>
              <a:rPr lang="en-GB" sz="1800" dirty="0"/>
              <a:t> while correcting for target imbalance using </a:t>
            </a:r>
            <a:r>
              <a:rPr lang="en-GB" sz="1800" b="1" dirty="0"/>
              <a:t>sample </a:t>
            </a:r>
            <a:r>
              <a:rPr lang="en-GB" sz="1800" b="1" dirty="0" smtClean="0"/>
              <a:t>weighting :</a:t>
            </a:r>
            <a:endParaRPr lang="en-GB" sz="1800" dirty="0"/>
          </a:p>
        </p:txBody>
      </p:sp>
      <p:sp>
        <p:nvSpPr>
          <p:cNvPr id="3" name="ZoneTexte 2"/>
          <p:cNvSpPr txBox="1"/>
          <p:nvPr/>
        </p:nvSpPr>
        <p:spPr>
          <a:xfrm>
            <a:off x="311149" y="3318958"/>
            <a:ext cx="88328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Best </a:t>
            </a:r>
            <a:r>
              <a:rPr lang="en-US" sz="1350" dirty="0"/>
              <a:t>RF Model Parameters:{'</a:t>
            </a:r>
            <a:r>
              <a:rPr lang="en-US" sz="1350" dirty="0" err="1"/>
              <a:t>n_estimators</a:t>
            </a:r>
            <a:r>
              <a:rPr lang="en-US" sz="1350" dirty="0"/>
              <a:t>': 100, '</a:t>
            </a:r>
            <a:r>
              <a:rPr lang="en-US" sz="1350" dirty="0" err="1"/>
              <a:t>min_samples_split</a:t>
            </a:r>
            <a:r>
              <a:rPr lang="en-US" sz="1350" dirty="0"/>
              <a:t>': 2</a:t>
            </a:r>
            <a:r>
              <a:rPr lang="en-US" sz="1350" dirty="0" smtClean="0"/>
              <a:t>, '</a:t>
            </a:r>
            <a:r>
              <a:rPr lang="en-US" sz="1350" dirty="0" err="1" smtClean="0"/>
              <a:t>min_samples_leaf</a:t>
            </a:r>
            <a:r>
              <a:rPr lang="en-US" sz="1350" dirty="0"/>
              <a:t>': 1, '</a:t>
            </a:r>
            <a:r>
              <a:rPr lang="en-US" sz="1350" dirty="0" err="1"/>
              <a:t>max_depth</a:t>
            </a:r>
            <a:r>
              <a:rPr lang="en-US" sz="1350" dirty="0"/>
              <a:t>': 30}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56301" y="3739158"/>
            <a:ext cx="494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MAE (best Random Forest model): </a:t>
            </a:r>
            <a:r>
              <a:rPr lang="en-US" sz="1800" dirty="0" smtClean="0"/>
              <a:t>  1.265</a:t>
            </a:r>
            <a:endParaRPr lang="en-US" sz="1800" dirty="0"/>
          </a:p>
          <a:p>
            <a:r>
              <a:rPr lang="en-US" sz="1800" dirty="0"/>
              <a:t>RMSE (best Random Forest model): 4.277</a:t>
            </a:r>
          </a:p>
          <a:p>
            <a:r>
              <a:rPr lang="en-US" sz="1800" dirty="0"/>
              <a:t>R² (best Random Forest model): </a:t>
            </a:r>
            <a:r>
              <a:rPr lang="en-US" sz="1800" dirty="0" smtClean="0"/>
              <a:t>       0.821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</p:spPr>
        <p:txBody>
          <a:bodyPr>
            <a:normAutofit/>
          </a:bodyPr>
          <a:lstStyle/>
          <a:p>
            <a:pPr marL="114300"/>
            <a:r>
              <a:rPr lang="en-US" sz="2500" dirty="0">
                <a:solidFill>
                  <a:schemeClr val="accent1"/>
                </a:solidFill>
              </a:rPr>
              <a:t>3. Evaluation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1150" y="771221"/>
            <a:ext cx="8520600" cy="117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GB" dirty="0" smtClean="0"/>
              <a:t>Distance, trip duration, and fleet type strongly impact </a:t>
            </a:r>
            <a:r>
              <a:rPr lang="en-GB" dirty="0" err="1" smtClean="0"/>
              <a:t>SoC_used</a:t>
            </a:r>
            <a:r>
              <a:rPr lang="en-US" dirty="0"/>
              <a:t>.</a:t>
            </a:r>
            <a:endParaRPr lang="en-GB" dirty="0" smtClean="0"/>
          </a:p>
          <a:p>
            <a:r>
              <a:rPr lang="en-GB" dirty="0" smtClean="0"/>
              <a:t>Temperature and max speed also relevant</a:t>
            </a:r>
            <a:r>
              <a:rPr lang="en-US" dirty="0"/>
              <a:t>.</a:t>
            </a:r>
            <a:endParaRPr lang="en-GB" dirty="0" smtClean="0"/>
          </a:p>
          <a:p>
            <a:r>
              <a:rPr lang="en-GB" dirty="0" smtClean="0"/>
              <a:t>Feature importance helped explain energy consumption patterns</a:t>
            </a:r>
            <a:r>
              <a:rPr lang="en-US" dirty="0"/>
              <a:t>.</a:t>
            </a:r>
            <a:endParaRPr lang="en-GB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24010"/>
              </p:ext>
            </p:extLst>
          </p:nvPr>
        </p:nvGraphicFramePr>
        <p:xfrm>
          <a:off x="1340617" y="1841266"/>
          <a:ext cx="6277090" cy="948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4"/>
                <a:gridCol w="1367900"/>
                <a:gridCol w="1335714"/>
                <a:gridCol w="1752292"/>
              </a:tblGrid>
              <a:tr h="288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R²</a:t>
                      </a:r>
                    </a:p>
                  </a:txBody>
                  <a:tcPr/>
                </a:tc>
              </a:tr>
              <a:tr h="288232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XGBoost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1,313208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4,153112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0,831008  (83,1%)</a:t>
                      </a:r>
                      <a:endParaRPr lang="en-US" dirty="0"/>
                    </a:p>
                  </a:txBody>
                  <a:tcPr/>
                </a:tc>
              </a:tr>
              <a:tr h="33922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1,264512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4,277300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0,820751 (82,0%)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18" y="2770701"/>
            <a:ext cx="4401877" cy="23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11150" y="683142"/>
            <a:ext cx="8521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Both models predict with very close average error</a:t>
            </a:r>
            <a:r>
              <a:rPr lang="en-GB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XGBoost slightly better at penalizing large errors, but both explain </a:t>
            </a:r>
            <a:r>
              <a:rPr lang="en-US" sz="1800" dirty="0"/>
              <a:t>≈ </a:t>
            </a:r>
            <a:r>
              <a:rPr lang="en-US" sz="1800" dirty="0" smtClean="0"/>
              <a:t>83 </a:t>
            </a:r>
            <a:r>
              <a:rPr lang="en-GB" sz="1800" dirty="0" smtClean="0"/>
              <a:t>% </a:t>
            </a:r>
            <a:r>
              <a:rPr lang="en-GB" sz="1800" dirty="0"/>
              <a:t>of variance and it is excellent fit</a:t>
            </a:r>
            <a:r>
              <a:rPr lang="en-GB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The differences are small, so choosing either model is defensible but with preference to XGBoost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1150" y="-14610"/>
            <a:ext cx="8147100" cy="495873"/>
          </a:xfrm>
        </p:spPr>
        <p:txBody>
          <a:bodyPr>
            <a:normAutofit fontScale="90000"/>
          </a:bodyPr>
          <a:lstStyle/>
          <a:p>
            <a:r>
              <a:rPr sz="2500" dirty="0">
                <a:solidFill>
                  <a:schemeClr val="accent1"/>
                </a:solidFill>
              </a:rPr>
              <a:t>Conclusion &amp; Next Steps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11149" y="355790"/>
            <a:ext cx="8275961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 smtClean="0"/>
              <a:t>The </a:t>
            </a:r>
            <a:r>
              <a:rPr lang="en-GB" dirty="0"/>
              <a:t>goal was not limited to achieving optimal model performance but </a:t>
            </a:r>
            <a:r>
              <a:rPr lang="en-GB" dirty="0" smtClean="0"/>
              <a:t>centred </a:t>
            </a:r>
            <a:r>
              <a:rPr lang="en-GB" dirty="0"/>
              <a:t>on designing a reproducible and technically sound data science pipeline.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This </a:t>
            </a:r>
            <a:r>
              <a:rPr lang="en-GB" dirty="0"/>
              <a:t>project demonstrated that predicting energy consumption per EV trip is feasible and can achieve high accuracy using real-world fleet data.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Trip </a:t>
            </a:r>
            <a:r>
              <a:rPr lang="en-GB" dirty="0"/>
              <a:t>duration and distance are the strongest predictors of energy </a:t>
            </a:r>
            <a:r>
              <a:rPr lang="en-GB" dirty="0" smtClean="0"/>
              <a:t>usage.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Temperature </a:t>
            </a:r>
            <a:r>
              <a:rPr lang="en-GB" dirty="0"/>
              <a:t>and </a:t>
            </a:r>
            <a:r>
              <a:rPr lang="en-GB" dirty="0" err="1"/>
              <a:t>fleet_type</a:t>
            </a:r>
            <a:r>
              <a:rPr lang="en-GB" dirty="0"/>
              <a:t> also play a significant role, indicating the importance of context-aware fleet </a:t>
            </a:r>
            <a:r>
              <a:rPr lang="en-GB" dirty="0" smtClean="0"/>
              <a:t>planning.</a:t>
            </a:r>
          </a:p>
        </p:txBody>
      </p:sp>
    </p:spTree>
    <p:extLst>
      <p:ext uri="{BB962C8B-B14F-4D97-AF65-F5344CB8AC3E}">
        <p14:creationId xmlns:p14="http://schemas.microsoft.com/office/powerpoint/2010/main" val="33114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ZoneTexte 4"/>
          <p:cNvSpPr txBox="1"/>
          <p:nvPr/>
        </p:nvSpPr>
        <p:spPr>
          <a:xfrm>
            <a:off x="311150" y="728770"/>
            <a:ext cx="857846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To improve generalizability and practical impact: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 smtClean="0"/>
              <a:t>Include </a:t>
            </a:r>
            <a:r>
              <a:rPr lang="en-GB" sz="1800" dirty="0"/>
              <a:t>more environmental variables (e.g., elevation, road type, traffic).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 smtClean="0"/>
              <a:t>Extend </a:t>
            </a:r>
            <a:r>
              <a:rPr lang="en-GB" sz="1800" dirty="0"/>
              <a:t>the dataset to cover battery degradation and longer-term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 smtClean="0"/>
              <a:t>Test </a:t>
            </a:r>
            <a:r>
              <a:rPr lang="en-GB" sz="1800" dirty="0"/>
              <a:t>on multiple seasons and extreme weather conditions</a:t>
            </a:r>
            <a:r>
              <a:rPr lang="en-GB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35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43;p22"/>
          <p:cNvSpPr txBox="1">
            <a:spLocks noGrp="1"/>
          </p:cNvSpPr>
          <p:nvPr>
            <p:ph type="title"/>
          </p:nvPr>
        </p:nvSpPr>
        <p:spPr>
          <a:xfrm>
            <a:off x="311150" y="342900"/>
            <a:ext cx="8385000" cy="43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Motivation</a:t>
            </a:r>
            <a:r>
              <a:rPr lang="en" sz="3233" dirty="0" smtClean="0"/>
              <a:t> </a:t>
            </a:r>
            <a:r>
              <a:rPr lang="en" dirty="0">
                <a:solidFill>
                  <a:schemeClr val="accent1"/>
                </a:solidFill>
              </a:rPr>
              <a:t>Behind the Project </a:t>
            </a:r>
            <a:endParaRPr sz="3233" dirty="0"/>
          </a:p>
        </p:txBody>
      </p:sp>
      <p:sp>
        <p:nvSpPr>
          <p:cNvPr id="15" name="Google Shape;143;p22"/>
          <p:cNvSpPr txBox="1">
            <a:spLocks/>
          </p:cNvSpPr>
          <p:nvPr/>
        </p:nvSpPr>
        <p:spPr>
          <a:xfrm>
            <a:off x="311150" y="2316938"/>
            <a:ext cx="8385000" cy="127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9741" indent="-3429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2100" b="0" dirty="0" smtClean="0">
                <a:latin typeface="Arial"/>
                <a:ea typeface="Arial"/>
                <a:cs typeface="Arial"/>
                <a:sym typeface="Arial"/>
              </a:rPr>
              <a:t>Contributing </a:t>
            </a:r>
            <a:r>
              <a:rPr lang="en-GB" sz="2100" b="0" dirty="0">
                <a:latin typeface="Arial"/>
                <a:ea typeface="Arial"/>
                <a:cs typeface="Arial"/>
                <a:sym typeface="Arial"/>
              </a:rPr>
              <a:t>to the future of green mobility by turning raw sensor data into actionable intelligence.</a:t>
            </a:r>
          </a:p>
        </p:txBody>
      </p:sp>
      <p:sp>
        <p:nvSpPr>
          <p:cNvPr id="16" name="Google Shape;143;p22"/>
          <p:cNvSpPr txBox="1">
            <a:spLocks/>
          </p:cNvSpPr>
          <p:nvPr/>
        </p:nvSpPr>
        <p:spPr>
          <a:xfrm>
            <a:off x="311150" y="646265"/>
            <a:ext cx="8385000" cy="180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9741" indent="-34290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GB" sz="2100" b="0" dirty="0" smtClean="0">
                <a:latin typeface="Arial"/>
                <a:ea typeface="Arial"/>
                <a:cs typeface="Arial"/>
                <a:sym typeface="Arial"/>
              </a:rPr>
              <a:t>Mobility </a:t>
            </a:r>
            <a:r>
              <a:rPr lang="en-GB" sz="2100" b="0" dirty="0">
                <a:latin typeface="Arial"/>
                <a:ea typeface="Arial"/>
                <a:cs typeface="Arial"/>
                <a:sym typeface="Arial"/>
              </a:rPr>
              <a:t>is no longer a luxury but a necessity, understanding and optimizing the performance of electric vehicles (EVs) has become a pressing challenge.</a:t>
            </a:r>
          </a:p>
        </p:txBody>
      </p:sp>
    </p:spTree>
    <p:extLst>
      <p:ext uri="{BB962C8B-B14F-4D97-AF65-F5344CB8AC3E}">
        <p14:creationId xmlns:p14="http://schemas.microsoft.com/office/powerpoint/2010/main" val="634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</p:spPr>
        <p:txBody>
          <a:bodyPr>
            <a:normAutofit/>
          </a:bodyPr>
          <a:lstStyle/>
          <a:p>
            <a:pPr marL="114300"/>
            <a:r>
              <a:rPr lang="en-US" sz="2500" dirty="0">
                <a:solidFill>
                  <a:schemeClr val="accent1"/>
                </a:solidFill>
              </a:rPr>
              <a:t>4. Ethical Considerations &amp; Limitations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1150" y="859398"/>
            <a:ext cx="8520600" cy="301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>
              <a:lnSpc>
                <a:spcPct val="170000"/>
              </a:lnSpc>
            </a:pPr>
            <a:r>
              <a:rPr lang="en-GB" b="1" dirty="0" smtClean="0"/>
              <a:t>Privacy concerns</a:t>
            </a:r>
            <a:r>
              <a:rPr lang="en-GB" dirty="0" smtClean="0"/>
              <a:t>: </a:t>
            </a:r>
            <a:r>
              <a:rPr lang="en-GB" dirty="0"/>
              <a:t>The dataset contains detailed driving </a:t>
            </a:r>
            <a:r>
              <a:rPr lang="en-GB" dirty="0" smtClean="0"/>
              <a:t>behaviour. </a:t>
            </a:r>
            <a:r>
              <a:rPr lang="en-GB" dirty="0"/>
              <a:t>Using this data beyond energy optimization </a:t>
            </a:r>
            <a:r>
              <a:rPr lang="en-GB" dirty="0" smtClean="0"/>
              <a:t>( </a:t>
            </a:r>
            <a:r>
              <a:rPr lang="en-GB" dirty="0"/>
              <a:t>insurance scoring) may raise ethical questions.</a:t>
            </a:r>
          </a:p>
          <a:p>
            <a:pPr>
              <a:lnSpc>
                <a:spcPct val="170000"/>
              </a:lnSpc>
            </a:pPr>
            <a:r>
              <a:rPr lang="en-GB" b="1" dirty="0" smtClean="0"/>
              <a:t>Fairness</a:t>
            </a:r>
            <a:r>
              <a:rPr lang="en-GB" dirty="0" smtClean="0"/>
              <a:t>: </a:t>
            </a:r>
            <a:r>
              <a:rPr lang="en-GB" dirty="0"/>
              <a:t>Some fleet types are underrepresented, potentially biasing the model toward dominant vehicle types.</a:t>
            </a:r>
          </a:p>
          <a:p>
            <a:pPr>
              <a:lnSpc>
                <a:spcPct val="170000"/>
              </a:lnSpc>
            </a:pPr>
            <a:r>
              <a:rPr lang="en-GB" b="1" dirty="0" smtClean="0"/>
              <a:t>Generalization</a:t>
            </a:r>
            <a:r>
              <a:rPr lang="en-GB" dirty="0" smtClean="0"/>
              <a:t>: </a:t>
            </a:r>
            <a:r>
              <a:rPr lang="en-GB" dirty="0"/>
              <a:t>The dataset reflects specific conditions (region, time). Results can not generalize to other fleets or geographies without retraining.</a:t>
            </a:r>
          </a:p>
          <a:p>
            <a:pPr marL="11430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515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1150" y="342900"/>
            <a:ext cx="8229600" cy="420022"/>
          </a:xfrm>
        </p:spPr>
        <p:txBody>
          <a:bodyPr>
            <a:normAutofit fontScale="90000"/>
          </a:bodyPr>
          <a:lstStyle/>
          <a:p>
            <a:r>
              <a:rPr sz="2500" dirty="0" smtClean="0">
                <a:solidFill>
                  <a:schemeClr val="accent1"/>
                </a:solidFill>
              </a:rPr>
              <a:t>Ethical </a:t>
            </a:r>
            <a:r>
              <a:rPr sz="2500" dirty="0">
                <a:solidFill>
                  <a:schemeClr val="accent1"/>
                </a:solidFill>
              </a:rPr>
              <a:t>Use of </a:t>
            </a:r>
            <a:r>
              <a:rPr lang="fr-FR" sz="2500" dirty="0">
                <a:solidFill>
                  <a:schemeClr val="accent1"/>
                </a:solidFill>
              </a:rPr>
              <a:t> LLM </a:t>
            </a:r>
            <a:r>
              <a:rPr lang="fr-FR" sz="2500" dirty="0" smtClean="0">
                <a:solidFill>
                  <a:schemeClr val="accent1"/>
                </a:solidFill>
              </a:rPr>
              <a:t>(</a:t>
            </a:r>
            <a:r>
              <a:rPr lang="en-US" sz="2500" dirty="0" smtClean="0">
                <a:solidFill>
                  <a:schemeClr val="accent1"/>
                </a:solidFill>
              </a:rPr>
              <a:t>particularly</a:t>
            </a:r>
            <a:r>
              <a:rPr lang="fr-FR" sz="2500" dirty="0" smtClean="0">
                <a:solidFill>
                  <a:schemeClr val="accent1"/>
                </a:solidFill>
              </a:rPr>
              <a:t> </a:t>
            </a:r>
            <a:r>
              <a:rPr sz="2500" dirty="0" err="1">
                <a:solidFill>
                  <a:schemeClr val="accent1"/>
                </a:solidFill>
              </a:rPr>
              <a:t>ChatGPT</a:t>
            </a:r>
            <a:r>
              <a:rPr lang="fr-FR" sz="2500" dirty="0">
                <a:solidFill>
                  <a:schemeClr val="accent1"/>
                </a:solidFill>
              </a:rPr>
              <a:t>)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1150" y="708569"/>
            <a:ext cx="8521700" cy="3602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14300" indent="0">
              <a:buNone/>
            </a:pPr>
            <a:r>
              <a:rPr lang="en-GB" sz="1600" dirty="0"/>
              <a:t>We used LLM's ( particularly </a:t>
            </a:r>
            <a:r>
              <a:rPr lang="en-GB" sz="1600" dirty="0" err="1"/>
              <a:t>ChatGPT</a:t>
            </a:r>
            <a:r>
              <a:rPr lang="en-GB" sz="1600" dirty="0"/>
              <a:t> 4.1 by </a:t>
            </a:r>
            <a:r>
              <a:rPr lang="en-GB" sz="1600" dirty="0" err="1"/>
              <a:t>OpenAI</a:t>
            </a:r>
            <a:r>
              <a:rPr lang="en-GB" sz="1600" dirty="0"/>
              <a:t>) to:</a:t>
            </a:r>
          </a:p>
          <a:p>
            <a:r>
              <a:rPr lang="en-GB" sz="1600" dirty="0" smtClean="0"/>
              <a:t>Markdown </a:t>
            </a:r>
            <a:r>
              <a:rPr lang="en-GB" sz="1600" dirty="0"/>
              <a:t>explanations and </a:t>
            </a:r>
            <a:r>
              <a:rPr lang="en-GB" sz="1600" dirty="0" smtClean="0"/>
              <a:t>styling</a:t>
            </a:r>
            <a:r>
              <a:rPr lang="en-US" sz="1600" dirty="0"/>
              <a:t>.</a:t>
            </a:r>
            <a:endParaRPr lang="en-GB" sz="1600" dirty="0"/>
          </a:p>
          <a:p>
            <a:r>
              <a:rPr lang="en-GB" sz="1600" dirty="0" smtClean="0"/>
              <a:t>Summarize </a:t>
            </a:r>
            <a:r>
              <a:rPr lang="en-GB" sz="1600" dirty="0"/>
              <a:t>complex </a:t>
            </a:r>
            <a:r>
              <a:rPr lang="en-GB" sz="1600" dirty="0" smtClean="0"/>
              <a:t>outputs</a:t>
            </a:r>
            <a:r>
              <a:rPr lang="en-US" sz="1600" dirty="0"/>
              <a:t>.</a:t>
            </a:r>
            <a:endParaRPr lang="en-GB" sz="1600" dirty="0"/>
          </a:p>
          <a:p>
            <a:r>
              <a:rPr lang="en-GB" sz="1600" dirty="0" smtClean="0"/>
              <a:t>Help project structure </a:t>
            </a:r>
            <a:r>
              <a:rPr lang="en-GB" sz="1600" dirty="0"/>
              <a:t>sections, translation and correct </a:t>
            </a:r>
            <a:r>
              <a:rPr lang="en-GB" sz="1600" dirty="0" smtClean="0"/>
              <a:t>grammar</a:t>
            </a:r>
            <a:r>
              <a:rPr lang="en-US" sz="1600" dirty="0"/>
              <a:t>.</a:t>
            </a:r>
            <a:endParaRPr lang="en-GB" sz="1600" dirty="0"/>
          </a:p>
          <a:p>
            <a:endParaRPr lang="en-GB" sz="1600" dirty="0"/>
          </a:p>
          <a:p>
            <a:pPr marL="114300" indent="0">
              <a:buNone/>
            </a:pPr>
            <a:r>
              <a:rPr lang="en-GB" sz="1600" dirty="0"/>
              <a:t>No code or analysis was directly copied. All results were manually reviewed and interpreted by me.</a:t>
            </a:r>
          </a:p>
          <a:p>
            <a:endParaRPr lang="en-GB" sz="1600" dirty="0"/>
          </a:p>
          <a:p>
            <a:pPr marL="114300" indent="0">
              <a:buNone/>
            </a:pPr>
            <a:r>
              <a:rPr lang="en-GB" sz="1600" dirty="0"/>
              <a:t>Further appreciation is extended to the developers and contributors of open-source libraries and documentation (such as **</a:t>
            </a:r>
            <a:r>
              <a:rPr lang="en-GB" sz="1600" dirty="0" err="1"/>
              <a:t>Scikit</a:t>
            </a:r>
            <a:r>
              <a:rPr lang="en-GB" sz="1600" dirty="0"/>
              <a:t>-learn**, **</a:t>
            </a:r>
            <a:r>
              <a:rPr lang="en-GB" sz="1600" dirty="0" err="1"/>
              <a:t>XGBoost</a:t>
            </a:r>
            <a:r>
              <a:rPr lang="en-GB" sz="1600" dirty="0"/>
              <a:t>** and **Pandas**,.......).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34491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311150" y="2007000"/>
            <a:ext cx="8521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500" dirty="0"/>
              <a:t>Thank you!</a:t>
            </a:r>
            <a:endParaRPr sz="6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54;p23"/>
          <p:cNvSpPr txBox="1"/>
          <p:nvPr/>
        </p:nvSpPr>
        <p:spPr>
          <a:xfrm>
            <a:off x="550014" y="342900"/>
            <a:ext cx="8105848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556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Source</a:t>
            </a:r>
            <a:r>
              <a:rPr lang="en" sz="2000" dirty="0" smtClean="0">
                <a:solidFill>
                  <a:schemeClr val="dk1"/>
                </a:solidFill>
              </a:rPr>
              <a:t>: </a:t>
            </a:r>
            <a:r>
              <a:rPr lang="en-GB" sz="2000" dirty="0" smtClean="0">
                <a:solidFill>
                  <a:schemeClr val="dk1"/>
                </a:solidFill>
              </a:rPr>
              <a:t>RWTH </a:t>
            </a:r>
            <a:r>
              <a:rPr lang="en-GB" sz="2000" dirty="0">
                <a:solidFill>
                  <a:schemeClr val="dk1"/>
                </a:solidFill>
              </a:rPr>
              <a:t>Aachen </a:t>
            </a:r>
            <a:r>
              <a:rPr lang="en-GB" sz="2000" dirty="0" smtClean="0">
                <a:solidFill>
                  <a:schemeClr val="dk1"/>
                </a:solidFill>
              </a:rPr>
              <a:t>University</a:t>
            </a:r>
            <a:r>
              <a:rPr lang="en-GB" sz="2000" dirty="0"/>
              <a:t>- EV fleet </a:t>
            </a:r>
            <a:r>
              <a:rPr lang="en-GB" sz="2000" dirty="0" smtClean="0"/>
              <a:t>trips </a:t>
            </a:r>
            <a:r>
              <a:rPr lang="en-GB" sz="2000" dirty="0" smtClean="0">
                <a:solidFill>
                  <a:schemeClr val="dk1"/>
                </a:solidFill>
              </a:rPr>
              <a:t>(</a:t>
            </a:r>
            <a:r>
              <a:rPr lang="en-GB" sz="2000" dirty="0" smtClean="0">
                <a:solidFill>
                  <a:schemeClr val="dk1"/>
                </a:solidFill>
                <a:hlinkClick r:id="rId3"/>
              </a:rPr>
              <a:t>https</a:t>
            </a:r>
            <a:r>
              <a:rPr lang="en-GB" sz="2000" dirty="0">
                <a:solidFill>
                  <a:schemeClr val="dk1"/>
                </a:solidFill>
                <a:hlinkClick r:id="rId3"/>
              </a:rPr>
              <a:t>://publications.rwth-aachen.de/record/979878</a:t>
            </a:r>
            <a:r>
              <a:rPr lang="en-GB" sz="2000" dirty="0" smtClean="0">
                <a:solidFill>
                  <a:schemeClr val="dk1"/>
                </a:solidFill>
              </a:rPr>
              <a:t>)</a:t>
            </a:r>
          </a:p>
          <a:p>
            <a:pPr marL="457200" indent="-3556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Size</a:t>
            </a:r>
            <a:r>
              <a:rPr lang="en" sz="2000" dirty="0">
                <a:solidFill>
                  <a:schemeClr val="dk1"/>
                </a:solidFill>
              </a:rPr>
              <a:t>: Over </a:t>
            </a:r>
            <a:r>
              <a:rPr lang="en" sz="2000" dirty="0" smtClean="0">
                <a:solidFill>
                  <a:schemeClr val="dk1"/>
                </a:solidFill>
              </a:rPr>
              <a:t>27,300 observations.</a:t>
            </a:r>
          </a:p>
          <a:p>
            <a:pPr marL="457200" indent="-3556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Key Features: </a:t>
            </a:r>
            <a:r>
              <a:rPr lang="en-GB" sz="2000" dirty="0" smtClean="0">
                <a:solidFill>
                  <a:schemeClr val="dk1"/>
                </a:solidFill>
              </a:rPr>
              <a:t>trip_id</a:t>
            </a:r>
            <a:r>
              <a:rPr lang="en-GB" sz="2000" dirty="0">
                <a:solidFill>
                  <a:schemeClr val="dk1"/>
                </a:solidFill>
              </a:rPr>
              <a:t>, distance, duration, speed_max, </a:t>
            </a:r>
            <a:r>
              <a:rPr lang="en-GB" sz="2000" dirty="0" smtClean="0">
                <a:solidFill>
                  <a:schemeClr val="dk1"/>
                </a:solidFill>
              </a:rPr>
              <a:t>soc_start, </a:t>
            </a:r>
            <a:r>
              <a:rPr lang="en-GB" sz="2000" dirty="0">
                <a:solidFill>
                  <a:schemeClr val="dk1"/>
                </a:solidFill>
              </a:rPr>
              <a:t>soc_stop, etc</a:t>
            </a:r>
            <a:r>
              <a:rPr lang="en-GB" sz="2000" dirty="0" smtClean="0">
                <a:solidFill>
                  <a:schemeClr val="dk1"/>
                </a:solidFill>
              </a:rPr>
              <a:t>.</a:t>
            </a:r>
            <a:endParaRPr sz="1600" dirty="0" smtClean="0">
              <a:solidFill>
                <a:schemeClr val="dk1"/>
              </a:solidFill>
            </a:endParaRPr>
          </a:p>
          <a:p>
            <a:pPr marL="457200" lvl="0" indent="-3556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000"/>
              <a:buChar char="●"/>
            </a:pPr>
            <a:r>
              <a:rPr lang="en" sz="2000" b="1" dirty="0" smtClean="0">
                <a:solidFill>
                  <a:schemeClr val="dk1"/>
                </a:solidFill>
              </a:rPr>
              <a:t>Objective</a:t>
            </a:r>
            <a:r>
              <a:rPr lang="en" sz="2000" dirty="0" smtClean="0">
                <a:solidFill>
                  <a:schemeClr val="dk1"/>
                </a:solidFill>
              </a:rPr>
              <a:t>: </a:t>
            </a:r>
            <a:r>
              <a:rPr lang="en-GB" sz="2000" dirty="0">
                <a:solidFill>
                  <a:schemeClr val="dk1"/>
                </a:solidFill>
              </a:rPr>
              <a:t>analyzing real-world sensor data from multiple electric vehicles, to build robust predictive models capable of estimating energy consumption per trip</a:t>
            </a:r>
            <a:r>
              <a:rPr lang="en-GB" sz="2000" dirty="0" smtClean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11150" y="0"/>
            <a:ext cx="8521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Dataset Information</a:t>
            </a:r>
          </a:p>
        </p:txBody>
      </p:sp>
    </p:spTree>
    <p:extLst>
      <p:ext uri="{BB962C8B-B14F-4D97-AF65-F5344CB8AC3E}">
        <p14:creationId xmlns:p14="http://schemas.microsoft.com/office/powerpoint/2010/main" val="33186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150" y="-55855"/>
            <a:ext cx="81470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buClr>
                <a:srgbClr val="000000"/>
              </a:buClr>
              <a:buSzPct val="119658"/>
            </a:pPr>
            <a:r>
              <a:rPr lang="en" sz="2500" dirty="0">
                <a:solidFill>
                  <a:schemeClr val="accent1"/>
                </a:solidFill>
                <a:sym typeface="Arial"/>
              </a:rPr>
              <a:t>What Did I Do?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1017528" y="467513"/>
            <a:ext cx="7815322" cy="3781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</a:t>
            </a:r>
            <a:r>
              <a:rPr lang="en-US" sz="1600" b="1" dirty="0" smtClean="0"/>
              <a:t>Data </a:t>
            </a:r>
            <a:r>
              <a:rPr lang="en-US" sz="1600" b="1" dirty="0"/>
              <a:t>Loading and </a:t>
            </a:r>
            <a:r>
              <a:rPr lang="en-US" sz="1600" b="1" dirty="0" smtClean="0"/>
              <a:t>Preprocessing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/>
              <a:t>   - Combine all fleet data from multiple “.parquet” </a:t>
            </a:r>
            <a:r>
              <a:rPr lang="en-US" sz="1600" dirty="0"/>
              <a:t>files.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/>
              <a:t>  </a:t>
            </a:r>
            <a:r>
              <a:rPr lang="en-US" sz="1600" dirty="0" smtClean="0"/>
              <a:t> - </a:t>
            </a:r>
            <a:r>
              <a:rPr lang="en-US" sz="1600" dirty="0"/>
              <a:t>Feature engineering and handling missing data.</a:t>
            </a:r>
          </a:p>
          <a:p>
            <a:pPr marL="11430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/>
              <a:t> - Calculate energy consumption (SoC_used) .</a:t>
            </a:r>
          </a:p>
          <a:p>
            <a:pPr marL="11430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2. </a:t>
            </a:r>
            <a:r>
              <a:rPr lang="en-US" sz="1600" b="1" dirty="0" smtClean="0"/>
              <a:t>Modeling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   - </a:t>
            </a:r>
            <a:r>
              <a:rPr lang="en-US" sz="1600" dirty="0"/>
              <a:t>Train </a:t>
            </a:r>
            <a:r>
              <a:rPr lang="en-US" sz="1600" b="1" dirty="0" smtClean="0"/>
              <a:t>Random Forest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b="1" dirty="0" smtClean="0"/>
              <a:t>XGBoost</a:t>
            </a:r>
            <a:r>
              <a:rPr lang="en-US" sz="1600" dirty="0" smtClean="0"/>
              <a:t> </a:t>
            </a:r>
            <a:r>
              <a:rPr lang="en-US" sz="1600" dirty="0"/>
              <a:t>models.</a:t>
            </a:r>
          </a:p>
          <a:p>
            <a:pPr marL="114300" indent="0">
              <a:buNone/>
            </a:pPr>
            <a:r>
              <a:rPr lang="en-US" sz="1600" dirty="0" smtClean="0"/>
              <a:t>   - </a:t>
            </a:r>
            <a:r>
              <a:rPr lang="en-US" sz="1600" dirty="0"/>
              <a:t>Use </a:t>
            </a:r>
            <a:r>
              <a:rPr lang="en-US" sz="1600" b="1" dirty="0" smtClean="0"/>
              <a:t>GridSearchCV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b="1" dirty="0" smtClean="0"/>
              <a:t>RandomizedSearchCV</a:t>
            </a:r>
            <a:r>
              <a:rPr lang="en-US" sz="1600" dirty="0" smtClean="0"/>
              <a:t> </a:t>
            </a:r>
            <a:r>
              <a:rPr lang="en-US" sz="1600" dirty="0"/>
              <a:t>for hyperparameter tuning.</a:t>
            </a:r>
          </a:p>
          <a:p>
            <a:pPr marL="11430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3. </a:t>
            </a:r>
            <a:r>
              <a:rPr lang="en-US" sz="1600" b="1" dirty="0" smtClean="0"/>
              <a:t>Evaluation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   - Evaluate </a:t>
            </a:r>
            <a:r>
              <a:rPr lang="en-US" sz="1600" dirty="0"/>
              <a:t>models using MAE, RMSE, and R².</a:t>
            </a:r>
            <a:endParaRPr lang="en-US" sz="1600" dirty="0" smtClean="0"/>
          </a:p>
          <a:p>
            <a:pPr marL="114300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 - Analyze </a:t>
            </a:r>
            <a:r>
              <a:rPr lang="en-US" sz="1600" b="1" dirty="0" smtClean="0"/>
              <a:t>feature importance</a:t>
            </a:r>
            <a:r>
              <a:rPr lang="en-US" sz="1600" dirty="0" smtClean="0"/>
              <a:t> </a:t>
            </a:r>
            <a:r>
              <a:rPr lang="en-US" sz="1600" dirty="0"/>
              <a:t>to identify key drivers of energy use.</a:t>
            </a:r>
            <a:endParaRPr lang="en-US" sz="1600" dirty="0" smtClean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 smtClean="0"/>
              <a:t>4</a:t>
            </a:r>
            <a:r>
              <a:rPr lang="en-US" sz="1600" dirty="0"/>
              <a:t>. </a:t>
            </a:r>
            <a:r>
              <a:rPr lang="en-US" sz="1600" b="1" dirty="0"/>
              <a:t>Conclusion &amp; Next Steps </a:t>
            </a:r>
            <a:endParaRPr lang="en-US" sz="1600" b="1" dirty="0" smtClean="0"/>
          </a:p>
          <a:p>
            <a:pPr marL="114300" indent="0">
              <a:buNone/>
            </a:pPr>
            <a:endParaRPr lang="en-US" sz="1600" b="1" dirty="0" smtClean="0"/>
          </a:p>
          <a:p>
            <a:pPr marL="114300" indent="0">
              <a:buNone/>
            </a:pPr>
            <a:r>
              <a:rPr lang="en-US" sz="1600" dirty="0" smtClean="0"/>
              <a:t>5.</a:t>
            </a:r>
            <a:r>
              <a:rPr lang="en-US" sz="1600" b="1" dirty="0" smtClean="0"/>
              <a:t> Ethical </a:t>
            </a:r>
            <a:r>
              <a:rPr lang="en-US" sz="1600" b="1" dirty="0"/>
              <a:t>Considerations &amp; Limitations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endParaRPr lang="en-US" sz="1600" b="1" dirty="0" smtClean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</p:spPr>
        <p:txBody>
          <a:bodyPr>
            <a:normAutofit/>
          </a:bodyPr>
          <a:lstStyle/>
          <a:p>
            <a:r>
              <a:rPr sz="2500" dirty="0">
                <a:solidFill>
                  <a:schemeClr val="accent1"/>
                </a:solidFill>
              </a:rPr>
              <a:t>Business Problem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>
              <a:lnSpc>
                <a:spcPct val="200000"/>
              </a:lnSpc>
            </a:pPr>
            <a:r>
              <a:rPr lang="en-GB" dirty="0"/>
              <a:t>Fleet managers need to reduce energy consumption and operational </a:t>
            </a:r>
            <a:r>
              <a:rPr lang="en-GB" dirty="0" smtClean="0"/>
              <a:t>costs.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Predicting </a:t>
            </a:r>
            <a:r>
              <a:rPr lang="en-GB" dirty="0"/>
              <a:t>energy usage per trip helps optimize fleet scheduling and improve energy efficiency.</a:t>
            </a:r>
          </a:p>
        </p:txBody>
      </p:sp>
    </p:spTree>
    <p:extLst>
      <p:ext uri="{BB962C8B-B14F-4D97-AF65-F5344CB8AC3E}">
        <p14:creationId xmlns:p14="http://schemas.microsoft.com/office/powerpoint/2010/main" val="39660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</p:spPr>
        <p:txBody>
          <a:bodyPr>
            <a:normAutofit/>
          </a:bodyPr>
          <a:lstStyle/>
          <a:p>
            <a:r>
              <a:rPr lang="fr-FR" sz="2500" dirty="0">
                <a:solidFill>
                  <a:schemeClr val="accent1"/>
                </a:solidFill>
              </a:rPr>
              <a:t>ML </a:t>
            </a:r>
            <a:r>
              <a:rPr sz="2500" dirty="0">
                <a:solidFill>
                  <a:schemeClr val="accent1"/>
                </a:solidFill>
              </a:rPr>
              <a:t>Problem </a:t>
            </a:r>
            <a:r>
              <a:rPr lang="fr-FR" sz="2500" dirty="0" smtClean="0">
                <a:solidFill>
                  <a:schemeClr val="accent1"/>
                </a:solidFill>
              </a:rPr>
              <a:t>Formulation</a:t>
            </a:r>
            <a:endParaRPr sz="2500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11700" y="81935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114300" indent="0">
              <a:lnSpc>
                <a:spcPct val="200000"/>
              </a:lnSpc>
              <a:buNone/>
            </a:pPr>
            <a:r>
              <a:rPr lang="en-GB" dirty="0" smtClean="0"/>
              <a:t>We </a:t>
            </a:r>
            <a:r>
              <a:rPr lang="en-GB" dirty="0"/>
              <a:t>frame this as a </a:t>
            </a:r>
            <a:r>
              <a:rPr lang="en-GB" b="1" dirty="0" smtClean="0"/>
              <a:t>supervised regression</a:t>
            </a:r>
            <a:r>
              <a:rPr lang="en-GB" dirty="0" smtClean="0"/>
              <a:t> </a:t>
            </a:r>
            <a:r>
              <a:rPr lang="en-GB" dirty="0"/>
              <a:t>task:  </a:t>
            </a:r>
          </a:p>
          <a:p>
            <a:pPr>
              <a:lnSpc>
                <a:spcPct val="200000"/>
              </a:lnSpc>
            </a:pPr>
            <a:r>
              <a:rPr lang="en-GB" b="1" dirty="0" smtClean="0"/>
              <a:t>Target:</a:t>
            </a:r>
            <a:r>
              <a:rPr lang="en-GB" dirty="0" smtClean="0"/>
              <a:t> </a:t>
            </a:r>
            <a:r>
              <a:rPr lang="en-GB" dirty="0"/>
              <a:t>Energy consumption per trip (`</a:t>
            </a:r>
            <a:r>
              <a:rPr lang="en-GB" dirty="0" err="1"/>
              <a:t>SoC_used</a:t>
            </a:r>
            <a:r>
              <a:rPr lang="en-GB" dirty="0"/>
              <a:t> = </a:t>
            </a:r>
            <a:r>
              <a:rPr lang="en-GB" dirty="0" err="1"/>
              <a:t>soc_start</a:t>
            </a:r>
            <a:r>
              <a:rPr lang="en-GB" dirty="0"/>
              <a:t> - </a:t>
            </a:r>
            <a:r>
              <a:rPr lang="en-GB" dirty="0" err="1"/>
              <a:t>soc_stop</a:t>
            </a:r>
            <a:r>
              <a:rPr lang="en-GB" dirty="0"/>
              <a:t>`)  </a:t>
            </a:r>
          </a:p>
          <a:p>
            <a:pPr>
              <a:lnSpc>
                <a:spcPct val="200000"/>
              </a:lnSpc>
            </a:pPr>
            <a:r>
              <a:rPr lang="en-GB" b="1" dirty="0" smtClean="0"/>
              <a:t>Features:</a:t>
            </a:r>
            <a:r>
              <a:rPr lang="en-GB" dirty="0" smtClean="0"/>
              <a:t> </a:t>
            </a:r>
            <a:r>
              <a:rPr lang="en-GB" dirty="0"/>
              <a:t>distance, duration, </a:t>
            </a:r>
            <a:r>
              <a:rPr lang="en-GB" dirty="0" err="1"/>
              <a:t>speed_max</a:t>
            </a:r>
            <a:r>
              <a:rPr lang="en-GB" dirty="0" smtClean="0"/>
              <a:t>, </a:t>
            </a:r>
            <a:r>
              <a:rPr lang="en-GB" dirty="0" err="1"/>
              <a:t>fleet_type</a:t>
            </a:r>
            <a:r>
              <a:rPr lang="en-GB" dirty="0"/>
              <a:t>, etc.  </a:t>
            </a:r>
          </a:p>
          <a:p>
            <a:pPr>
              <a:lnSpc>
                <a:spcPct val="200000"/>
              </a:lnSpc>
            </a:pPr>
            <a:r>
              <a:rPr lang="en-GB" b="1" dirty="0" smtClean="0"/>
              <a:t>Goal:</a:t>
            </a:r>
            <a:r>
              <a:rPr lang="en-GB" dirty="0" smtClean="0"/>
              <a:t> </a:t>
            </a:r>
            <a:r>
              <a:rPr lang="en-GB" dirty="0"/>
              <a:t>Build a model to predict `</a:t>
            </a:r>
            <a:r>
              <a:rPr lang="en-GB" dirty="0" err="1"/>
              <a:t>SoC_used</a:t>
            </a:r>
            <a:r>
              <a:rPr lang="en-GB" dirty="0"/>
              <a:t>`, and identify the key drivers of energy usage.</a:t>
            </a:r>
          </a:p>
        </p:txBody>
      </p:sp>
    </p:spTree>
    <p:extLst>
      <p:ext uri="{BB962C8B-B14F-4D97-AF65-F5344CB8AC3E}">
        <p14:creationId xmlns:p14="http://schemas.microsoft.com/office/powerpoint/2010/main" val="4102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</p:spPr>
        <p:txBody>
          <a:bodyPr>
            <a:normAutofit/>
          </a:bodyPr>
          <a:lstStyle/>
          <a:p>
            <a:pPr marL="114300"/>
            <a:r>
              <a:rPr lang="en-US" sz="2500" dirty="0">
                <a:solidFill>
                  <a:schemeClr val="accent1"/>
                </a:solidFill>
              </a:rPr>
              <a:t>1. Data Loading and Preprocessing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GB" dirty="0" smtClean="0"/>
              <a:t>Combined multiple .parquet files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See the Fleet distribution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531155" y="1360428"/>
            <a:ext cx="5739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 Display the shape of the combined dataset (rows, columns)</a:t>
            </a:r>
          </a:p>
          <a:p>
            <a:r>
              <a:rPr lang="en-GB" dirty="0"/>
              <a:t>print(</a:t>
            </a:r>
            <a:r>
              <a:rPr lang="en-GB" dirty="0" err="1"/>
              <a:t>full_df.shape</a:t>
            </a:r>
            <a:r>
              <a:rPr lang="en-GB" dirty="0"/>
              <a:t>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# Show the number of entries per fleet type</a:t>
            </a:r>
          </a:p>
          <a:p>
            <a:r>
              <a:rPr lang="en-GB" dirty="0"/>
              <a:t>print(</a:t>
            </a:r>
            <a:r>
              <a:rPr lang="en-GB" dirty="0" err="1"/>
              <a:t>full_df</a:t>
            </a:r>
            <a:r>
              <a:rPr lang="en-GB" dirty="0"/>
              <a:t>["</a:t>
            </a:r>
            <a:r>
              <a:rPr lang="en-GB" dirty="0" err="1"/>
              <a:t>fleet_type</a:t>
            </a:r>
            <a:r>
              <a:rPr lang="en-GB" dirty="0"/>
              <a:t>"].</a:t>
            </a:r>
            <a:r>
              <a:rPr lang="en-GB" dirty="0" err="1"/>
              <a:t>value_counts</a:t>
            </a:r>
            <a:r>
              <a:rPr lang="en-GB" dirty="0"/>
              <a:t>())</a:t>
            </a:r>
          </a:p>
          <a:p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86" y="742521"/>
            <a:ext cx="2233436" cy="132582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45" y="2013893"/>
            <a:ext cx="3141960" cy="28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11" y="1968903"/>
            <a:ext cx="5886676" cy="2943339"/>
          </a:xfrm>
          <a:prstGeom prst="rect">
            <a:avLst/>
          </a:prstGeom>
        </p:spPr>
      </p:pic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11150" y="342900"/>
            <a:ext cx="85217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Handling missing</a:t>
            </a:r>
            <a:r>
              <a:rPr lang="en-GB" sz="1800" dirty="0" smtClean="0">
                <a:ea typeface="Arial" panose="020B0604020202020204" pitchFamily="34" charset="0"/>
              </a:rPr>
              <a:t> </a:t>
            </a:r>
            <a:r>
              <a:rPr lang="en-GB" sz="18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values &amp; outliers</a:t>
            </a:r>
          </a:p>
          <a:p>
            <a:r>
              <a:rPr lang="en-US" dirty="0" err="1"/>
              <a:t>full_df.describe</a:t>
            </a:r>
            <a:r>
              <a:rPr lang="en-US" dirty="0" smtClean="0"/>
              <a:t>()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en-US" sz="1800" dirty="0" smtClean="0"/>
          </a:p>
          <a:p>
            <a:r>
              <a:rPr lang="en-GB" dirty="0"/>
              <a:t>T</a:t>
            </a:r>
            <a:r>
              <a:rPr lang="en-GB" dirty="0" smtClean="0"/>
              <a:t>here </a:t>
            </a:r>
            <a:r>
              <a:rPr lang="en-GB" dirty="0"/>
              <a:t>is no outliers in all the columns except the </a:t>
            </a:r>
            <a:r>
              <a:rPr lang="en-GB" b="1" dirty="0" err="1" smtClean="0"/>
              <a:t>duration_seconds</a:t>
            </a:r>
            <a:r>
              <a:rPr lang="en-GB" dirty="0" smtClean="0"/>
              <a:t>. </a:t>
            </a:r>
            <a:r>
              <a:rPr lang="en-GB" dirty="0"/>
              <a:t>the max of </a:t>
            </a:r>
            <a:r>
              <a:rPr lang="en-GB" b="1" dirty="0" err="1" smtClean="0"/>
              <a:t>duration_seconds</a:t>
            </a:r>
            <a:r>
              <a:rPr lang="en-GB" dirty="0" smtClean="0"/>
              <a:t> </a:t>
            </a:r>
            <a:r>
              <a:rPr lang="en-GB" dirty="0"/>
              <a:t>is 7344269 S which is a bit more then </a:t>
            </a:r>
            <a:r>
              <a:rPr lang="en-GB" b="1" dirty="0" smtClean="0"/>
              <a:t>85 days</a:t>
            </a:r>
            <a:r>
              <a:rPr lang="en-GB" dirty="0" smtClean="0"/>
              <a:t>. We suggest </a:t>
            </a:r>
            <a:r>
              <a:rPr lang="en-GB" dirty="0"/>
              <a:t>that is incorrectly </a:t>
            </a:r>
            <a:r>
              <a:rPr lang="en-GB" dirty="0" smtClean="0"/>
              <a:t>entered </a:t>
            </a:r>
            <a:r>
              <a:rPr lang="en-GB" dirty="0"/>
              <a:t>and we drop all duration more then </a:t>
            </a:r>
            <a:r>
              <a:rPr lang="en-GB" b="1" dirty="0"/>
              <a:t>**8 hours**</a:t>
            </a:r>
            <a:r>
              <a:rPr lang="en-GB" dirty="0"/>
              <a:t> (Business hours</a:t>
            </a:r>
            <a:r>
              <a:rPr lang="en-GB" dirty="0" smtClean="0"/>
              <a:t>).</a:t>
            </a:r>
            <a:endParaRPr lang="en-US" dirty="0">
              <a:effectLst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1150" y="1896910"/>
            <a:ext cx="8521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Handling </a:t>
            </a:r>
            <a:r>
              <a:rPr lang="en-GB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missing values</a:t>
            </a:r>
          </a:p>
          <a:p>
            <a:r>
              <a:rPr lang="en-GB" dirty="0" smtClean="0"/>
              <a:t># </a:t>
            </a:r>
            <a:r>
              <a:rPr lang="en-GB" dirty="0"/>
              <a:t>white lines </a:t>
            </a:r>
            <a:r>
              <a:rPr lang="en-GB" dirty="0" smtClean="0"/>
              <a:t>indicate missing </a:t>
            </a:r>
            <a:r>
              <a:rPr lang="en-GB" dirty="0"/>
              <a:t>values</a:t>
            </a:r>
          </a:p>
          <a:p>
            <a:r>
              <a:rPr lang="en-GB" dirty="0" err="1"/>
              <a:t>msno.matrix</a:t>
            </a:r>
            <a:r>
              <a:rPr lang="en-GB" dirty="0"/>
              <a:t>(</a:t>
            </a:r>
            <a:r>
              <a:rPr lang="en-GB" dirty="0" err="1"/>
              <a:t>full_df</a:t>
            </a:r>
            <a:r>
              <a:rPr lang="en-GB" dirty="0"/>
              <a:t>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# Display the plot</a:t>
            </a:r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93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311150" y="342900"/>
            <a:ext cx="7719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✅ </a:t>
            </a:r>
            <a:r>
              <a:rPr lang="en-GB" dirty="0"/>
              <a:t>Dropping rows with missing </a:t>
            </a:r>
            <a:r>
              <a:rPr lang="en-GB" b="1" dirty="0" smtClean="0"/>
              <a:t>distance</a:t>
            </a:r>
            <a:r>
              <a:rPr lang="en-GB" dirty="0" smtClean="0"/>
              <a:t> </a:t>
            </a:r>
            <a:r>
              <a:rPr lang="en-GB" dirty="0"/>
              <a:t>or </a:t>
            </a:r>
            <a:r>
              <a:rPr lang="en-GB" b="1" dirty="0" err="1" smtClean="0"/>
              <a:t>odometer_start</a:t>
            </a:r>
            <a:r>
              <a:rPr lang="en-GB" dirty="0" smtClean="0"/>
              <a:t>: </a:t>
            </a:r>
            <a:r>
              <a:rPr lang="en-GB" dirty="0"/>
              <a:t>They are key variables for trip-level analysis.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✅ Median or mean imputation for </a:t>
            </a:r>
            <a:r>
              <a:rPr lang="en-GB" b="1" dirty="0" err="1" smtClean="0"/>
              <a:t>speed_max</a:t>
            </a:r>
            <a:r>
              <a:rPr lang="en-GB" b="1" dirty="0" smtClean="0"/>
              <a:t> </a:t>
            </a:r>
            <a:r>
              <a:rPr lang="en-GB" dirty="0" smtClean="0"/>
              <a:t>and </a:t>
            </a:r>
            <a:r>
              <a:rPr lang="en-GB" b="1" dirty="0" err="1" smtClean="0"/>
              <a:t>temperature_ambient_avg</a:t>
            </a:r>
            <a:r>
              <a:rPr lang="en-GB" dirty="0" smtClean="0"/>
              <a:t>: </a:t>
            </a:r>
            <a:r>
              <a:rPr lang="en-GB" dirty="0"/>
              <a:t>This approach helps to preserve signal </a:t>
            </a:r>
            <a:r>
              <a:rPr lang="en-GB" dirty="0" smtClean="0"/>
              <a:t>but we must plot </a:t>
            </a:r>
            <a:r>
              <a:rPr lang="en-GB" dirty="0"/>
              <a:t>them to see the distribution and decide if we use median or mean imputation</a:t>
            </a:r>
            <a:r>
              <a:rPr lang="en-GB" dirty="0" smtClean="0"/>
              <a:t>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93" y="1495647"/>
            <a:ext cx="5654050" cy="19931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11349" y="3501656"/>
            <a:ext cx="635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 smtClean="0"/>
              <a:t>speed_max</a:t>
            </a:r>
            <a:r>
              <a:rPr lang="en-GB" sz="1200" dirty="0" smtClean="0"/>
              <a:t> </a:t>
            </a:r>
            <a:r>
              <a:rPr lang="en-GB" sz="1200" dirty="0"/>
              <a:t>is clearly skewed to the right with a suspicious spike at zero, so using the median is the safest choice to avoid distortion</a:t>
            </a:r>
            <a:r>
              <a:rPr lang="en-GB" sz="1200" dirty="0" smtClean="0"/>
              <a:t>.</a:t>
            </a:r>
          </a:p>
          <a:p>
            <a:endParaRPr lang="en-GB" sz="1200" dirty="0" smtClean="0"/>
          </a:p>
          <a:p>
            <a:r>
              <a:rPr lang="en-GB" sz="1200" b="1" dirty="0" err="1" smtClean="0"/>
              <a:t>Temperature_ambient_avg</a:t>
            </a:r>
            <a:r>
              <a:rPr lang="en-GB" sz="1200" dirty="0" smtClean="0"/>
              <a:t> </a:t>
            </a:r>
            <a:r>
              <a:rPr lang="en-GB" sz="1200" dirty="0"/>
              <a:t>shows a fairly normal shape with only slight skewness, making the mean a reasonable option for imputation but to get more robustness we use also the median imputation</a:t>
            </a:r>
            <a:r>
              <a:rPr lang="en-GB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15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1090</Words>
  <Application>Microsoft Office PowerPoint</Application>
  <PresentationFormat>Affichage à l'écran (16:9)</PresentationFormat>
  <Paragraphs>175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Assistant</vt:lpstr>
      <vt:lpstr>Wingdings</vt:lpstr>
      <vt:lpstr>Simple Light</vt:lpstr>
      <vt:lpstr>Présentation PowerPoint</vt:lpstr>
      <vt:lpstr>Motivation Behind the Project </vt:lpstr>
      <vt:lpstr>Présentation PowerPoint</vt:lpstr>
      <vt:lpstr>What Did I Do?</vt:lpstr>
      <vt:lpstr>Business Problem</vt:lpstr>
      <vt:lpstr>ML Problem Formulation</vt:lpstr>
      <vt:lpstr>1. Data Loading and Preprocessing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2. Modeling</vt:lpstr>
      <vt:lpstr>Présentation PowerPoint</vt:lpstr>
      <vt:lpstr>Présentation PowerPoint</vt:lpstr>
      <vt:lpstr>3. Evaluation</vt:lpstr>
      <vt:lpstr>Présentation PowerPoint</vt:lpstr>
      <vt:lpstr>Conclusion &amp; Next Steps</vt:lpstr>
      <vt:lpstr>Présentation PowerPoint</vt:lpstr>
      <vt:lpstr>4. Ethical Considerations &amp; Limitations</vt:lpstr>
      <vt:lpstr>Ethical Use of  LLM (particularly ChatGPT)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Cosmetics Product Reviews</dc:title>
  <dc:creator>Moufida Kaddachi</dc:creator>
  <cp:lastModifiedBy>Moufida Kaddachi</cp:lastModifiedBy>
  <cp:revision>142</cp:revision>
  <dcterms:modified xsi:type="dcterms:W3CDTF">2025-05-31T15:24:55Z</dcterms:modified>
</cp:coreProperties>
</file>