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84" r:id="rId22"/>
    <p:sldId id="276" r:id="rId23"/>
    <p:sldId id="277" r:id="rId24"/>
    <p:sldId id="278" r:id="rId25"/>
    <p:sldId id="279" r:id="rId26"/>
    <p:sldId id="283" r:id="rId27"/>
    <p:sldId id="282" r:id="rId28"/>
    <p:sldId id="285" r:id="rId29"/>
    <p:sldId id="286" r:id="rId30"/>
    <p:sldId id="281" r:id="rId31"/>
    <p:sldId id="287" r:id="rId32"/>
    <p:sldId id="288" r:id="rId3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6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9933"/>
    <a:srgbClr val="00CC99"/>
    <a:srgbClr val="000099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 varScale="1">
        <p:scale>
          <a:sx n="92" d="100"/>
          <a:sy n="92" d="100"/>
        </p:scale>
        <p:origin x="2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La rappresentazione delle informazioni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031990F-6AB0-4C10-D984-F7D1770DF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3" y="5956705"/>
            <a:ext cx="655073" cy="82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129D32-BC79-58A3-AD34-F0CC6DFE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37312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comunicazione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467544" y="1772816"/>
            <a:ext cx="8496944" cy="4619625"/>
          </a:xfrm>
        </p:spPr>
        <p:txBody>
          <a:bodyPr/>
          <a:lstStyle/>
          <a:p>
            <a:r>
              <a:rPr lang="it-IT" sz="2400" dirty="0"/>
              <a:t>Possiamo individuare i seguenti elementi fondamentali:</a:t>
            </a:r>
          </a:p>
          <a:p>
            <a:pPr lvl="1"/>
            <a:r>
              <a:rPr lang="it-IT" sz="2400" dirty="0">
                <a:solidFill>
                  <a:srgbClr val="FF0000"/>
                </a:solidFill>
              </a:rPr>
              <a:t>un messaggio</a:t>
            </a:r>
            <a:r>
              <a:rPr lang="it-IT" sz="2400" dirty="0"/>
              <a:t>: composto da segnali ottici, acustici, elettrici ecc.;</a:t>
            </a:r>
          </a:p>
          <a:p>
            <a:pPr lvl="1"/>
            <a:r>
              <a:rPr lang="it-IT" sz="2400" dirty="0"/>
              <a:t>un </a:t>
            </a:r>
            <a:r>
              <a:rPr lang="it-IT" sz="2400" dirty="0">
                <a:solidFill>
                  <a:srgbClr val="FF0000"/>
                </a:solidFill>
              </a:rPr>
              <a:t>trasmettitore</a:t>
            </a:r>
            <a:r>
              <a:rPr lang="it-IT" sz="2400" dirty="0"/>
              <a:t>: l’oggetto che invia il messaggio (telefono, computer, modem ecc.);</a:t>
            </a:r>
          </a:p>
          <a:p>
            <a:pPr lvl="1"/>
            <a:r>
              <a:rPr lang="it-IT" sz="2400" dirty="0"/>
              <a:t>un </a:t>
            </a:r>
            <a:r>
              <a:rPr lang="it-IT" sz="2400" dirty="0">
                <a:solidFill>
                  <a:srgbClr val="FF0000"/>
                </a:solidFill>
              </a:rPr>
              <a:t>ricevitore</a:t>
            </a:r>
            <a:r>
              <a:rPr lang="it-IT" sz="2400" dirty="0"/>
              <a:t>: lo strumento che legge e decodifica il msg</a:t>
            </a:r>
          </a:p>
          <a:p>
            <a:pPr lvl="1"/>
            <a:r>
              <a:rPr lang="it-IT" sz="2400" dirty="0"/>
              <a:t>un </a:t>
            </a:r>
            <a:r>
              <a:rPr lang="it-IT" sz="2400" dirty="0">
                <a:solidFill>
                  <a:srgbClr val="FF0000"/>
                </a:solidFill>
              </a:rPr>
              <a:t>canale</a:t>
            </a:r>
            <a:r>
              <a:rPr lang="it-IT" sz="2400" dirty="0"/>
              <a:t>: il mezzo attraverso il quale viene trasmesso il segnale (fi li, onde radio, luce);</a:t>
            </a:r>
          </a:p>
          <a:p>
            <a:pPr lvl="1"/>
            <a:r>
              <a:rPr lang="it-IT" sz="2400" dirty="0"/>
              <a:t>un </a:t>
            </a:r>
            <a:r>
              <a:rPr lang="it-IT" sz="2400" dirty="0">
                <a:solidFill>
                  <a:srgbClr val="FF0000"/>
                </a:solidFill>
              </a:rPr>
              <a:t>codice</a:t>
            </a:r>
            <a:r>
              <a:rPr lang="it-IT" sz="2400" dirty="0"/>
              <a:t>: l’insieme dei simboli impiegati per adattare il messaggio alla trasmissione;</a:t>
            </a:r>
          </a:p>
          <a:p>
            <a:pPr lvl="1"/>
            <a:r>
              <a:rPr lang="it-IT" sz="2400" dirty="0"/>
              <a:t>un </a:t>
            </a:r>
            <a:r>
              <a:rPr lang="it-IT" sz="2400" dirty="0">
                <a:solidFill>
                  <a:srgbClr val="FF0000"/>
                </a:solidFill>
              </a:rPr>
              <a:t>protocollo</a:t>
            </a:r>
            <a:r>
              <a:rPr lang="it-IT" sz="2400" dirty="0"/>
              <a:t>: l’insieme delle regole che definiscono il formato dei messaggi stessi, la loro lunghezza ecc.</a:t>
            </a:r>
          </a:p>
        </p:txBody>
      </p:sp>
    </p:spTree>
    <p:extLst>
      <p:ext uri="{BB962C8B-B14F-4D97-AF65-F5344CB8AC3E}">
        <p14:creationId xmlns:p14="http://schemas.microsoft.com/office/powerpoint/2010/main" val="334075826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comunicazione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691918" cy="4619625"/>
          </a:xfrm>
        </p:spPr>
        <p:txBody>
          <a:bodyPr/>
          <a:lstStyle/>
          <a:p>
            <a:r>
              <a:rPr lang="it-IT" sz="2400" dirty="0"/>
              <a:t>In questa prima parte ci dedicheremo alla </a:t>
            </a:r>
            <a:r>
              <a:rPr lang="it-IT" sz="2400" dirty="0">
                <a:solidFill>
                  <a:srgbClr val="FF0000"/>
                </a:solidFill>
              </a:rPr>
              <a:t>codifica del messaggio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C28CC3-D74F-FAF2-D1A7-B7ED0DF409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8"/>
          <a:stretch/>
        </p:blipFill>
        <p:spPr>
          <a:xfrm>
            <a:off x="1475656" y="4565129"/>
            <a:ext cx="6724650" cy="19594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0A6369F-F296-A891-1A01-FB98D4A8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10" y="2978214"/>
            <a:ext cx="8403886" cy="15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351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dell’informazione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Possiamo elencare alcune categorie di informazioni che sono “trattate” dagli elaboratori elettronici:</a:t>
            </a:r>
          </a:p>
          <a:p>
            <a:pPr lvl="1"/>
            <a:r>
              <a:rPr lang="it-IT" sz="3200" dirty="0">
                <a:solidFill>
                  <a:srgbClr val="0000CC"/>
                </a:solidFill>
              </a:rPr>
              <a:t>numeri e operazioni numeriche</a:t>
            </a:r>
          </a:p>
          <a:p>
            <a:pPr lvl="1"/>
            <a:r>
              <a:rPr lang="it-IT" sz="3200" dirty="0">
                <a:solidFill>
                  <a:srgbClr val="0000CC"/>
                </a:solidFill>
              </a:rPr>
              <a:t>dati alfanumerici</a:t>
            </a:r>
          </a:p>
          <a:p>
            <a:pPr lvl="1"/>
            <a:r>
              <a:rPr lang="it-IT" sz="3200" dirty="0">
                <a:solidFill>
                  <a:srgbClr val="0000CC"/>
                </a:solidFill>
              </a:rPr>
              <a:t>immagini e filmati</a:t>
            </a:r>
          </a:p>
          <a:p>
            <a:pPr lvl="1"/>
            <a:r>
              <a:rPr lang="it-IT" sz="3200" dirty="0">
                <a:solidFill>
                  <a:srgbClr val="0000CC"/>
                </a:solidFill>
              </a:rPr>
              <a:t>suoni</a:t>
            </a:r>
          </a:p>
        </p:txBody>
      </p:sp>
    </p:spTree>
    <p:extLst>
      <p:ext uri="{BB962C8B-B14F-4D97-AF65-F5344CB8AC3E}">
        <p14:creationId xmlns:p14="http://schemas.microsoft.com/office/powerpoint/2010/main" val="334075826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Simbologia e terminologia</a:t>
            </a:r>
          </a:p>
        </p:txBody>
      </p:sp>
      <p:sp>
        <p:nvSpPr>
          <p:cNvPr id="4" name="Rettangolo 3"/>
          <p:cNvSpPr/>
          <p:nvPr/>
        </p:nvSpPr>
        <p:spPr>
          <a:xfrm>
            <a:off x="345170" y="5517232"/>
            <a:ext cx="835292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000" dirty="0"/>
              <a:t>Il </a:t>
            </a:r>
            <a:r>
              <a:rPr lang="it-IT" sz="2000" dirty="0">
                <a:solidFill>
                  <a:srgbClr val="FF0000"/>
                </a:solidFill>
              </a:rPr>
              <a:t>significante</a:t>
            </a:r>
            <a:r>
              <a:rPr lang="it-IT" sz="2000" dirty="0"/>
              <a:t> è costituito dalle tre modalità con cui viene rappresentato il messaggio attraverso dei simboli, mentre il contenuto, cioè il </a:t>
            </a:r>
            <a:r>
              <a:rPr lang="it-IT" sz="2000" dirty="0">
                <a:solidFill>
                  <a:srgbClr val="FF0000"/>
                </a:solidFill>
              </a:rPr>
              <a:t>significato</a:t>
            </a:r>
            <a:r>
              <a:rPr lang="it-IT" sz="2000" dirty="0"/>
              <a:t>, è il numero 10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2" r="9238"/>
          <a:stretch/>
        </p:blipFill>
        <p:spPr bwMode="auto">
          <a:xfrm>
            <a:off x="221796" y="3827727"/>
            <a:ext cx="8362935" cy="161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264DEA4-EA85-8A9E-98D6-305244A84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12" y="1919037"/>
            <a:ext cx="7842705" cy="18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3794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dell’informazione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091952"/>
          </a:xfrm>
        </p:spPr>
        <p:txBody>
          <a:bodyPr/>
          <a:lstStyle/>
          <a:p>
            <a:r>
              <a:rPr lang="it-IT" sz="3200" dirty="0"/>
              <a:t>L’insieme dei valori da rappresentare prende il nome di </a:t>
            </a:r>
            <a:r>
              <a:rPr lang="it-IT" sz="3200" dirty="0">
                <a:solidFill>
                  <a:srgbClr val="FF0000"/>
                </a:solidFill>
              </a:rPr>
              <a:t>alfabeto sorgente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135399"/>
            <a:ext cx="2870385" cy="57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29" y="5445224"/>
            <a:ext cx="3624987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755576" y="3777208"/>
            <a:ext cx="7992888" cy="166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3200" dirty="0"/>
              <a:t>L’insieme dei simboli utilizzati per rappresentare le parole dell’alfabeto sorgente si chiama </a:t>
            </a:r>
            <a:r>
              <a:rPr lang="it-IT" sz="3200" dirty="0">
                <a:solidFill>
                  <a:srgbClr val="FF0000"/>
                </a:solidFill>
              </a:rPr>
              <a:t>alfabeto in codice</a:t>
            </a:r>
            <a:endParaRPr lang="it-IT" sz="3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36990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 wrap="square" anchor="b">
            <a:normAutofit/>
          </a:bodyPr>
          <a:lstStyle/>
          <a:p>
            <a:r>
              <a:rPr lang="it-IT" dirty="0"/>
              <a:t>Tipologia dell’informazione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B9662E-DFD4-D4AC-A025-F6147314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10" y="3687221"/>
            <a:ext cx="8558180" cy="2567454"/>
          </a:xfrm>
          <a:prstGeom prst="rect">
            <a:avLst/>
          </a:prstGeom>
          <a:noFill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57F2EC-B070-0CF6-8F1D-ADDC1499E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8" y="1934994"/>
            <a:ext cx="8136904" cy="15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699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a lunghezza fissa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091952"/>
          </a:xfrm>
        </p:spPr>
        <p:txBody>
          <a:bodyPr/>
          <a:lstStyle/>
          <a:p>
            <a:endParaRPr lang="it-IT" sz="3200" dirty="0">
              <a:solidFill>
                <a:srgbClr val="FF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1780AD-A65F-0DAE-FE85-67C88A0E7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1855664"/>
            <a:ext cx="8584121" cy="15733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96FFB35-DA3F-7D6B-4F54-375B0BC93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3" y="3789040"/>
            <a:ext cx="8523129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8203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a lunghezza fissa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091952"/>
          </a:xfrm>
        </p:spPr>
        <p:txBody>
          <a:bodyPr/>
          <a:lstStyle/>
          <a:p>
            <a:endParaRPr lang="it-IT" sz="3200" dirty="0">
              <a:solidFill>
                <a:srgbClr val="FF000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67544" y="3429001"/>
            <a:ext cx="4590504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A</a:t>
            </a:r>
            <a:r>
              <a:rPr lang="it-IT" sz="2000" dirty="0"/>
              <a:t>: Lunedì, Martedì, Mercoledì, Giovedì</a:t>
            </a:r>
          </a:p>
          <a:p>
            <a:r>
              <a:rPr lang="it-IT" sz="2000" dirty="0">
                <a:solidFill>
                  <a:srgbClr val="FF0000"/>
                </a:solidFill>
              </a:rPr>
              <a:t>B</a:t>
            </a:r>
            <a:r>
              <a:rPr lang="it-IT" sz="2000" dirty="0"/>
              <a:t>: Venerdì, Sabato, Domenica</a:t>
            </a:r>
          </a:p>
        </p:txBody>
      </p:sp>
      <p:sp>
        <p:nvSpPr>
          <p:cNvPr id="5" name="Rettangolo 4"/>
          <p:cNvSpPr/>
          <p:nvPr/>
        </p:nvSpPr>
        <p:spPr>
          <a:xfrm>
            <a:off x="486048" y="4300235"/>
            <a:ext cx="457200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A</a:t>
            </a:r>
            <a:r>
              <a:rPr lang="it-IT" sz="2000" dirty="0">
                <a:solidFill>
                  <a:srgbClr val="0000CC"/>
                </a:solidFill>
              </a:rPr>
              <a:t>A</a:t>
            </a:r>
            <a:r>
              <a:rPr lang="it-IT" sz="2000" dirty="0"/>
              <a:t>: Lunedì, Martedì</a:t>
            </a:r>
          </a:p>
          <a:p>
            <a:r>
              <a:rPr lang="it-IT" sz="2000" dirty="0">
                <a:solidFill>
                  <a:srgbClr val="FF0000"/>
                </a:solidFill>
              </a:rPr>
              <a:t>A</a:t>
            </a:r>
            <a:r>
              <a:rPr lang="it-IT" sz="2000" dirty="0">
                <a:solidFill>
                  <a:srgbClr val="0000CC"/>
                </a:solidFill>
              </a:rPr>
              <a:t>B</a:t>
            </a:r>
            <a:r>
              <a:rPr lang="it-IT" sz="2000" dirty="0"/>
              <a:t>: Mercoledì, Giovedì</a:t>
            </a:r>
          </a:p>
          <a:p>
            <a:r>
              <a:rPr lang="it-IT" sz="2000" dirty="0">
                <a:solidFill>
                  <a:srgbClr val="FF0000"/>
                </a:solidFill>
              </a:rPr>
              <a:t>B</a:t>
            </a:r>
            <a:r>
              <a:rPr lang="it-IT" sz="2000" dirty="0">
                <a:solidFill>
                  <a:srgbClr val="0000CC"/>
                </a:solidFill>
              </a:rPr>
              <a:t>A</a:t>
            </a:r>
            <a:r>
              <a:rPr lang="it-IT" sz="2000" dirty="0"/>
              <a:t>: Venerdì, Sabato</a:t>
            </a:r>
          </a:p>
          <a:p>
            <a:r>
              <a:rPr lang="it-IT" sz="2000" dirty="0">
                <a:solidFill>
                  <a:srgbClr val="FF0000"/>
                </a:solidFill>
              </a:rPr>
              <a:t>B</a:t>
            </a:r>
            <a:r>
              <a:rPr lang="it-IT" sz="2000" dirty="0">
                <a:solidFill>
                  <a:srgbClr val="0000CC"/>
                </a:solidFill>
              </a:rPr>
              <a:t>B</a:t>
            </a:r>
            <a:r>
              <a:rPr lang="it-IT" sz="2000" dirty="0"/>
              <a:t>: Domenica</a:t>
            </a:r>
          </a:p>
        </p:txBody>
      </p:sp>
      <p:sp>
        <p:nvSpPr>
          <p:cNvPr id="6" name="Rettangolo 5"/>
          <p:cNvSpPr/>
          <p:nvPr/>
        </p:nvSpPr>
        <p:spPr>
          <a:xfrm>
            <a:off x="5526360" y="3429126"/>
            <a:ext cx="3078088" cy="31208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FF0000"/>
                </a:solidFill>
              </a:rPr>
              <a:t>A</a:t>
            </a:r>
            <a:r>
              <a:rPr lang="it-IT" sz="2400" dirty="0">
                <a:solidFill>
                  <a:srgbClr val="0000CC"/>
                </a:solidFill>
              </a:rPr>
              <a:t>A</a:t>
            </a:r>
            <a:r>
              <a:rPr lang="it-IT" sz="2400" dirty="0">
                <a:solidFill>
                  <a:srgbClr val="00B050"/>
                </a:solidFill>
              </a:rPr>
              <a:t>A</a:t>
            </a:r>
            <a:r>
              <a:rPr lang="it-IT" sz="2400" dirty="0"/>
              <a:t>: Lunedì</a:t>
            </a:r>
          </a:p>
          <a:p>
            <a:r>
              <a:rPr lang="it-IT" sz="2400" dirty="0">
                <a:solidFill>
                  <a:srgbClr val="FF0000"/>
                </a:solidFill>
              </a:rPr>
              <a:t>A</a:t>
            </a:r>
            <a:r>
              <a:rPr lang="it-IT" sz="2400" dirty="0">
                <a:solidFill>
                  <a:srgbClr val="0000CC"/>
                </a:solidFill>
              </a:rPr>
              <a:t>A</a:t>
            </a:r>
            <a:r>
              <a:rPr lang="it-IT" sz="2400" dirty="0">
                <a:solidFill>
                  <a:srgbClr val="00B050"/>
                </a:solidFill>
              </a:rPr>
              <a:t>B</a:t>
            </a:r>
            <a:r>
              <a:rPr lang="it-IT" sz="2400" dirty="0"/>
              <a:t>: Martedì</a:t>
            </a:r>
          </a:p>
          <a:p>
            <a:r>
              <a:rPr lang="it-IT" sz="2400" dirty="0">
                <a:solidFill>
                  <a:srgbClr val="FF0000"/>
                </a:solidFill>
              </a:rPr>
              <a:t>A</a:t>
            </a:r>
            <a:r>
              <a:rPr lang="it-IT" sz="2400" dirty="0">
                <a:solidFill>
                  <a:srgbClr val="0000CC"/>
                </a:solidFill>
              </a:rPr>
              <a:t>B</a:t>
            </a:r>
            <a:r>
              <a:rPr lang="it-IT" sz="2400" dirty="0">
                <a:solidFill>
                  <a:srgbClr val="00B050"/>
                </a:solidFill>
              </a:rPr>
              <a:t>A</a:t>
            </a:r>
            <a:r>
              <a:rPr lang="it-IT" sz="2400" dirty="0"/>
              <a:t>: Mercoledì</a:t>
            </a:r>
          </a:p>
          <a:p>
            <a:r>
              <a:rPr lang="it-IT" sz="2400" dirty="0">
                <a:solidFill>
                  <a:srgbClr val="FF0000"/>
                </a:solidFill>
              </a:rPr>
              <a:t>A</a:t>
            </a:r>
            <a:r>
              <a:rPr lang="it-IT" sz="2400" dirty="0">
                <a:solidFill>
                  <a:srgbClr val="0000CC"/>
                </a:solidFill>
              </a:rPr>
              <a:t>B</a:t>
            </a:r>
            <a:r>
              <a:rPr lang="it-IT" sz="2400" dirty="0">
                <a:solidFill>
                  <a:srgbClr val="00B050"/>
                </a:solidFill>
              </a:rPr>
              <a:t>B</a:t>
            </a:r>
            <a:r>
              <a:rPr lang="it-IT" sz="2400" dirty="0"/>
              <a:t>: Giovedì</a:t>
            </a:r>
          </a:p>
          <a:p>
            <a:r>
              <a:rPr lang="it-IT" sz="2400" dirty="0">
                <a:solidFill>
                  <a:srgbClr val="FF0000"/>
                </a:solidFill>
              </a:rPr>
              <a:t>B</a:t>
            </a:r>
            <a:r>
              <a:rPr lang="it-IT" sz="2400" dirty="0">
                <a:solidFill>
                  <a:srgbClr val="0000CC"/>
                </a:solidFill>
              </a:rPr>
              <a:t>A</a:t>
            </a:r>
            <a:r>
              <a:rPr lang="it-IT" sz="2400" dirty="0">
                <a:solidFill>
                  <a:srgbClr val="00B050"/>
                </a:solidFill>
              </a:rPr>
              <a:t>A</a:t>
            </a:r>
            <a:r>
              <a:rPr lang="it-IT" sz="2400" dirty="0"/>
              <a:t>: Venerdì</a:t>
            </a:r>
          </a:p>
          <a:p>
            <a:r>
              <a:rPr lang="it-IT" sz="2400" dirty="0">
                <a:solidFill>
                  <a:srgbClr val="FF0000"/>
                </a:solidFill>
              </a:rPr>
              <a:t>B</a:t>
            </a:r>
            <a:r>
              <a:rPr lang="it-IT" sz="2400" dirty="0">
                <a:solidFill>
                  <a:srgbClr val="0000CC"/>
                </a:solidFill>
              </a:rPr>
              <a:t>A</a:t>
            </a:r>
            <a:r>
              <a:rPr lang="it-IT" sz="2400" dirty="0">
                <a:solidFill>
                  <a:srgbClr val="00B050"/>
                </a:solidFill>
              </a:rPr>
              <a:t>B</a:t>
            </a:r>
            <a:r>
              <a:rPr lang="it-IT" sz="2400" dirty="0"/>
              <a:t>: Sabato</a:t>
            </a:r>
          </a:p>
          <a:p>
            <a:r>
              <a:rPr lang="it-IT" sz="2400" dirty="0">
                <a:solidFill>
                  <a:srgbClr val="FF0000"/>
                </a:solidFill>
              </a:rPr>
              <a:t>B</a:t>
            </a:r>
            <a:r>
              <a:rPr lang="it-IT" sz="2400" dirty="0">
                <a:solidFill>
                  <a:srgbClr val="0000CC"/>
                </a:solidFill>
              </a:rPr>
              <a:t>B</a:t>
            </a:r>
            <a:r>
              <a:rPr lang="it-IT" sz="2400" dirty="0">
                <a:solidFill>
                  <a:srgbClr val="00B050"/>
                </a:solidFill>
              </a:rPr>
              <a:t>A</a:t>
            </a:r>
            <a:r>
              <a:rPr lang="it-IT" sz="2400" dirty="0"/>
              <a:t>: Domenica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65D0D64-D01B-0ACD-111E-B9E0DCEBB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"/>
          <a:stretch/>
        </p:blipFill>
        <p:spPr>
          <a:xfrm>
            <a:off x="195717" y="645439"/>
            <a:ext cx="8696763" cy="217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950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a lunghezza fissa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091952"/>
          </a:xfrm>
        </p:spPr>
        <p:txBody>
          <a:bodyPr/>
          <a:lstStyle/>
          <a:p>
            <a:endParaRPr lang="it-IT" sz="3200" dirty="0">
              <a:solidFill>
                <a:srgbClr val="FF0000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94F652-91EC-F3F9-4BEC-8A9DE460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9" y="1988839"/>
            <a:ext cx="8337193" cy="10919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FE9666B-D6CC-B36E-4414-2398BC049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75" y="3309392"/>
            <a:ext cx="8141656" cy="27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99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a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091952"/>
          </a:xfrm>
        </p:spPr>
        <p:txBody>
          <a:bodyPr/>
          <a:lstStyle/>
          <a:p>
            <a:r>
              <a:rPr lang="it-IT" sz="3200" dirty="0"/>
              <a:t>Nei codici a </a:t>
            </a:r>
            <a:r>
              <a:rPr lang="it-IT" sz="3200" dirty="0">
                <a:solidFill>
                  <a:srgbClr val="0000CC"/>
                </a:solidFill>
              </a:rPr>
              <a:t>lunghezza variabile </a:t>
            </a:r>
            <a:r>
              <a:rPr lang="it-IT" sz="3200" dirty="0"/>
              <a:t>la parola </a:t>
            </a:r>
            <a:r>
              <a:rPr lang="it-IT" sz="3200" dirty="0">
                <a:solidFill>
                  <a:srgbClr val="0000CC"/>
                </a:solidFill>
              </a:rPr>
              <a:t>codice</a:t>
            </a:r>
            <a:r>
              <a:rPr lang="it-IT" sz="3200" dirty="0"/>
              <a:t> ha una lunghezza costituita da un numero di cifre </a:t>
            </a:r>
            <a:r>
              <a:rPr lang="it-IT" sz="3200" dirty="0">
                <a:solidFill>
                  <a:srgbClr val="0000CC"/>
                </a:solidFill>
              </a:rPr>
              <a:t>variabile</a:t>
            </a:r>
            <a:r>
              <a:rPr lang="it-IT" sz="3200" dirty="0"/>
              <a:t> in funzione del valore da rappresentare.</a:t>
            </a:r>
          </a:p>
          <a:p>
            <a:endParaRPr lang="it-IT" sz="3200" dirty="0">
              <a:solidFill>
                <a:srgbClr val="FF0000"/>
              </a:solidFill>
            </a:endParaRPr>
          </a:p>
          <a:p>
            <a:r>
              <a:rPr lang="it-IT" sz="3200" dirty="0"/>
              <a:t>Ne sono un esempio l’alfabeto Morse, la codifica dei prefissi telefonici della rete fissa, ecc.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9950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 dirty="0">
                <a:solidFill>
                  <a:srgbClr val="FF6600"/>
                </a:solidFill>
              </a:rPr>
              <a:t>Lezione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Informazione e comunicazione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a lunghezza variabile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091952"/>
          </a:xfrm>
        </p:spPr>
        <p:txBody>
          <a:bodyPr/>
          <a:lstStyle/>
          <a:p>
            <a:endParaRPr lang="it-IT" sz="3200" dirty="0">
              <a:solidFill>
                <a:srgbClr val="FF000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34FBE1-C251-7FDC-90D2-8C65CD019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42219"/>
            <a:ext cx="7979925" cy="32942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E25A09-EFEF-FE76-6A1D-B9DEA816A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9" y="5259208"/>
            <a:ext cx="8006186" cy="9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3619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4F05E-D4AD-6DF4-6848-88F63D26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A925C-5BB3-F077-FE3F-C427BC6B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2AE83BD-BC41-A46A-2D97-605E9349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1" y="836712"/>
            <a:ext cx="8191249" cy="498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6848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a lunghezza fissa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091952"/>
          </a:xfrm>
        </p:spPr>
        <p:txBody>
          <a:bodyPr/>
          <a:lstStyle/>
          <a:p>
            <a:endParaRPr lang="it-IT" sz="3200" dirty="0">
              <a:solidFill>
                <a:srgbClr val="FF000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1C4301-0D7A-2483-F399-8FAA99A5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83" y="1905001"/>
            <a:ext cx="8405813" cy="38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3361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di comunicazione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284984"/>
            <a:ext cx="81057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6D088-4372-815B-EB9A-1876264A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470EC0-97ED-D310-DF21-25605E499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898144"/>
            <a:ext cx="8569078" cy="13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33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di comunicazione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80E699-1586-5C21-4A1E-E213CDC8F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36712"/>
            <a:ext cx="8454373" cy="487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864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Protocollo di comunicazione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37298-5E22-1BD9-7DF2-D4D9B91F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3" y="2124075"/>
            <a:ext cx="83248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864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Cenni sulla trasmissione e sul disturbo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905001"/>
            <a:ext cx="8424936" cy="2388096"/>
          </a:xfrm>
        </p:spPr>
        <p:txBody>
          <a:bodyPr/>
          <a:lstStyle/>
          <a:p>
            <a:r>
              <a:rPr lang="it-IT" dirty="0"/>
              <a:t>Viene fatta una distinzione in base alla tipologia tra: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disturbo</a:t>
            </a:r>
            <a:r>
              <a:rPr lang="it-IT" dirty="0"/>
              <a:t>, che ha caratteristiche prevedibili e quindi eliminabili;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rumore</a:t>
            </a:r>
            <a:r>
              <a:rPr lang="it-IT" dirty="0"/>
              <a:t>, che ha caratteristiche non prevedibili.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95536" y="4797152"/>
            <a:ext cx="8136904" cy="1224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Non ci sono limiti tecnici nella riduzione dei disturbi ma solo limiti temporali ed economici: quanto più si vuole ridurre </a:t>
            </a:r>
          </a:p>
          <a:p>
            <a:r>
              <a:rPr lang="it-IT" dirty="0"/>
              <a:t>l’errore, tanto più lunga e costosa deve essere la codifica.</a:t>
            </a:r>
          </a:p>
        </p:txBody>
      </p:sp>
    </p:spTree>
    <p:extLst>
      <p:ext uri="{BB962C8B-B14F-4D97-AF65-F5344CB8AC3E}">
        <p14:creationId xmlns:p14="http://schemas.microsoft.com/office/powerpoint/2010/main" val="307798958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76" y="2013045"/>
            <a:ext cx="877682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541589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2013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7A8C3-B100-88FC-07C4-580083C3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9E920-CC70-75F6-AD7F-236E2275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73B7E7B-A5AD-05C2-35BA-0AA59D56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236"/>
            <a:ext cx="7558608" cy="61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253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8CAE35-233F-1CED-021E-7D231169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47B224-1B58-2054-0239-CF3B72DED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1EB0BF-4C74-843E-E2F0-14CBEEC06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71" y="1929598"/>
            <a:ext cx="8039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5065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96200" cy="4619625"/>
          </a:xfrm>
        </p:spPr>
        <p:txBody>
          <a:bodyPr/>
          <a:lstStyle/>
          <a:p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il concetto di comunicazione</a:t>
            </a:r>
          </a:p>
          <a:p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l’informazione nel calcolatore</a:t>
            </a:r>
          </a:p>
          <a:p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alfabeti, codifiche e protocolli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099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B67AC0C-3FDD-B504-BD1E-E60949DD0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66700"/>
            <a:ext cx="84010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506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A660B-CE41-803D-C331-4EE552A6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D41DA1-98B4-FF85-CBB1-546D8A6A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F820EC-5B44-56F1-BBB5-A3B83F21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0" y="2060848"/>
            <a:ext cx="853655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164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C1889E-A91A-2277-BF00-A4AD673E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72653-8890-07D5-0A7D-7B5C81CF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56069BD-1C76-7368-846E-C52ADC46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2" y="546332"/>
            <a:ext cx="8578855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7669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Introduzione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dirty="0">
                <a:solidFill>
                  <a:srgbClr val="FF0000"/>
                </a:solidFill>
              </a:rPr>
              <a:t>computer</a:t>
            </a:r>
            <a:r>
              <a:rPr lang="it-IT" dirty="0"/>
              <a:t> è una dispositivo elettronico che l’uomo utilizza per le sue due principali caratteristiche: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velocità;</a:t>
            </a:r>
          </a:p>
          <a:p>
            <a:pPr lvl="1"/>
            <a:r>
              <a:rPr lang="it-IT" dirty="0">
                <a:solidFill>
                  <a:srgbClr val="00B050"/>
                </a:solidFill>
              </a:rPr>
              <a:t>capacità di memorizzazione</a:t>
            </a:r>
          </a:p>
          <a:p>
            <a:r>
              <a:rPr lang="it-IT" dirty="0"/>
              <a:t>L’utente ha bisogno di comunicare con il calcolatore sia per “istruirlo”, scrivendo e memorizzando in esso i programmi</a:t>
            </a:r>
          </a:p>
          <a:p>
            <a:pPr lvl="1"/>
            <a:endParaRPr lang="it-IT" altLang="it-IT" b="1" dirty="0">
              <a:solidFill>
                <a:srgbClr val="00B05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7933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La comunicazione tra uomo e macchina risulta essere ostacolata dalla “differenza” intrinseca dei due sistemi che devono dialogare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5" y="5115177"/>
            <a:ext cx="886223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F36C84-237E-4300-35D3-71AAB1D94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260638"/>
            <a:ext cx="82200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0269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Introduzione</a:t>
            </a:r>
            <a:endParaRPr lang="it-I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99829"/>
            <a:ext cx="3600400" cy="259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E250154-0F45-75D4-8C11-65A10A144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86" y="1772816"/>
            <a:ext cx="8577628" cy="17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9308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comunicazione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905000"/>
            <a:ext cx="8640960" cy="4619625"/>
          </a:xfrm>
        </p:spPr>
        <p:txBody>
          <a:bodyPr/>
          <a:lstStyle/>
          <a:p>
            <a:r>
              <a:rPr lang="it-IT" dirty="0">
                <a:solidFill>
                  <a:srgbClr val="FF0000"/>
                </a:solidFill>
              </a:rPr>
              <a:t>La comunicazione</a:t>
            </a:r>
            <a:r>
              <a:rPr lang="it-IT" dirty="0"/>
              <a:t> prevede due specifici livelli</a:t>
            </a:r>
          </a:p>
          <a:p>
            <a:r>
              <a:rPr lang="it-IT" dirty="0"/>
              <a:t>Dovremo cercare di superare tutti i problemi relativi a ciascuno di essi:</a:t>
            </a:r>
          </a:p>
          <a:p>
            <a:pPr lvl="1"/>
            <a:r>
              <a:rPr lang="it-IT" sz="2800" dirty="0">
                <a:solidFill>
                  <a:srgbClr val="FF0000"/>
                </a:solidFill>
              </a:rPr>
              <a:t>primo livello: trasmissione dei simboli</a:t>
            </a:r>
          </a:p>
          <a:p>
            <a:pPr lvl="1"/>
            <a:r>
              <a:rPr lang="it-IT" sz="2800" dirty="0">
                <a:solidFill>
                  <a:srgbClr val="FF0000"/>
                </a:solidFill>
              </a:rPr>
              <a:t>secondo livello: trasmissione del significato</a:t>
            </a:r>
          </a:p>
        </p:txBody>
      </p:sp>
    </p:spTree>
    <p:extLst>
      <p:ext uri="{BB962C8B-B14F-4D97-AF65-F5344CB8AC3E}">
        <p14:creationId xmlns:p14="http://schemas.microsoft.com/office/powerpoint/2010/main" val="31122874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comunicazione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905000"/>
            <a:ext cx="8568952" cy="4619625"/>
          </a:xfrm>
        </p:spPr>
        <p:txBody>
          <a:bodyPr/>
          <a:lstStyle/>
          <a:p>
            <a:r>
              <a:rPr lang="it-IT" dirty="0"/>
              <a:t>Per risolvere i problemi </a:t>
            </a:r>
            <a:r>
              <a:rPr lang="it-IT" dirty="0">
                <a:solidFill>
                  <a:srgbClr val="000099"/>
                </a:solidFill>
              </a:rPr>
              <a:t>del primo livello</a:t>
            </a:r>
            <a:r>
              <a:rPr lang="it-IT" dirty="0"/>
              <a:t>, bisogna individuare una “</a:t>
            </a:r>
            <a:r>
              <a:rPr lang="it-IT" dirty="0">
                <a:solidFill>
                  <a:srgbClr val="FF0000"/>
                </a:solidFill>
              </a:rPr>
              <a:t>lingua comune</a:t>
            </a:r>
            <a:r>
              <a:rPr lang="it-IT" dirty="0"/>
              <a:t>” in modo da poter rappresentare il messaggio.</a:t>
            </a:r>
          </a:p>
          <a:p>
            <a:r>
              <a:rPr lang="it-IT" dirty="0"/>
              <a:t>Il </a:t>
            </a:r>
            <a:r>
              <a:rPr lang="it-IT" dirty="0">
                <a:solidFill>
                  <a:srgbClr val="000099"/>
                </a:solidFill>
              </a:rPr>
              <a:t>secondo livello </a:t>
            </a:r>
            <a:r>
              <a:rPr lang="it-IT" dirty="0"/>
              <a:t>riguarda il significato del messaggio, cioè la “semantica”</a:t>
            </a:r>
          </a:p>
          <a:p>
            <a:pPr lvl="1"/>
            <a:r>
              <a:rPr lang="it-IT" dirty="0"/>
              <a:t>il messaggio che viene ricevuto deve contenere l’insieme di tutte le </a:t>
            </a:r>
            <a:r>
              <a:rPr lang="it-IT" dirty="0">
                <a:solidFill>
                  <a:srgbClr val="FF0000"/>
                </a:solidFill>
              </a:rPr>
              <a:t>informazioni</a:t>
            </a:r>
            <a:r>
              <a:rPr lang="it-IT" dirty="0"/>
              <a:t> che il mittente ha necessità di </a:t>
            </a:r>
            <a:r>
              <a:rPr lang="it-IT" dirty="0">
                <a:solidFill>
                  <a:srgbClr val="FF0000"/>
                </a:solidFill>
              </a:rPr>
              <a:t>comunicare</a:t>
            </a:r>
          </a:p>
        </p:txBody>
      </p:sp>
    </p:spTree>
    <p:extLst>
      <p:ext uri="{BB962C8B-B14F-4D97-AF65-F5344CB8AC3E}">
        <p14:creationId xmlns:p14="http://schemas.microsoft.com/office/powerpoint/2010/main" val="361308351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comunicazione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messaggio viene trasmesso mediante un sistema di comunicazione.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78B52B-94CE-ECEA-A34B-AD22F7A0FF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2"/>
          <a:stretch/>
        </p:blipFill>
        <p:spPr>
          <a:xfrm>
            <a:off x="270952" y="3068960"/>
            <a:ext cx="86020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8351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898</TotalTime>
  <Words>605</Words>
  <Application>Microsoft Office PowerPoint</Application>
  <PresentationFormat>Presentazione su schermo (4:3)</PresentationFormat>
  <Paragraphs>80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1</vt:lpstr>
      <vt:lpstr>In questa lezione impareremo:</vt:lpstr>
      <vt:lpstr>Introduzione</vt:lpstr>
      <vt:lpstr>Introduzione</vt:lpstr>
      <vt:lpstr>Introduzione</vt:lpstr>
      <vt:lpstr>La comunicazione</vt:lpstr>
      <vt:lpstr>La comunicazione</vt:lpstr>
      <vt:lpstr>La comunicazione</vt:lpstr>
      <vt:lpstr>La comunicazione</vt:lpstr>
      <vt:lpstr>La comunicazione</vt:lpstr>
      <vt:lpstr>Tipologia dell’informazione</vt:lpstr>
      <vt:lpstr>Simbologia e terminologia</vt:lpstr>
      <vt:lpstr>Tipologia dell’informazione</vt:lpstr>
      <vt:lpstr>Tipologia dell’informazione</vt:lpstr>
      <vt:lpstr>Codifica a lunghezza fissa</vt:lpstr>
      <vt:lpstr>Codifica a lunghezza fissa</vt:lpstr>
      <vt:lpstr>Codifica a lunghezza fissa</vt:lpstr>
      <vt:lpstr>Codifica a lunghezza variabile</vt:lpstr>
      <vt:lpstr>Codifica a lunghezza variabile</vt:lpstr>
      <vt:lpstr>Presentazione standard di PowerPoint</vt:lpstr>
      <vt:lpstr>Codifica a lunghezza fissa</vt:lpstr>
      <vt:lpstr>Protocollo di comunicazione</vt:lpstr>
      <vt:lpstr>Protocollo di comunicazione</vt:lpstr>
      <vt:lpstr>Protocollo di comunicazione</vt:lpstr>
      <vt:lpstr>Cenni sulla trasmissione e sul disturbo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Gloria Camagni</cp:lastModifiedBy>
  <cp:revision>319</cp:revision>
  <dcterms:created xsi:type="dcterms:W3CDTF">2007-11-01T08:11:31Z</dcterms:created>
  <dcterms:modified xsi:type="dcterms:W3CDTF">2022-12-26T10:30:31Z</dcterms:modified>
</cp:coreProperties>
</file>