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99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7" r:id="rId11"/>
    <p:sldId id="268" r:id="rId12"/>
    <p:sldId id="263" r:id="rId13"/>
    <p:sldId id="266" r:id="rId14"/>
    <p:sldId id="269" r:id="rId15"/>
    <p:sldId id="292" r:id="rId16"/>
    <p:sldId id="271" r:id="rId17"/>
    <p:sldId id="272" r:id="rId18"/>
    <p:sldId id="274" r:id="rId19"/>
    <p:sldId id="275" r:id="rId20"/>
    <p:sldId id="276" r:id="rId21"/>
    <p:sldId id="278" r:id="rId22"/>
    <p:sldId id="277" r:id="rId23"/>
    <p:sldId id="286" r:id="rId24"/>
    <p:sldId id="279" r:id="rId25"/>
    <p:sldId id="280" r:id="rId26"/>
    <p:sldId id="281" r:id="rId27"/>
    <p:sldId id="295" r:id="rId28"/>
    <p:sldId id="287" r:id="rId29"/>
    <p:sldId id="282" r:id="rId30"/>
    <p:sldId id="289" r:id="rId31"/>
    <p:sldId id="290" r:id="rId32"/>
    <p:sldId id="296" r:id="rId33"/>
    <p:sldId id="297" r:id="rId34"/>
    <p:sldId id="298" r:id="rId35"/>
    <p:sldId id="301" r:id="rId36"/>
    <p:sldId id="299" r:id="rId37"/>
    <p:sldId id="300" r:id="rId38"/>
  </p:sldIdLst>
  <p:sldSz cx="9144000" cy="6858000" type="screen4x3"/>
  <p:notesSz cx="6858000" cy="9144000"/>
  <p:embeddedFontLst>
    <p:embeddedFont>
      <p:font typeface="Abadi" panose="020B0604020104020204" pitchFamily="34" charset="0"/>
      <p:regular r:id="rId41"/>
    </p:embeddedFont>
    <p:embeddedFont>
      <p:font typeface="Arial Black" panose="020B0A04020102020204" pitchFamily="34" charset="0"/>
      <p:bold r:id="rId42"/>
    </p:embeddedFont>
  </p:embeddedFontLst>
  <p:defaultTextStyle>
    <a:defPPr>
      <a:defRPr lang="it-IT"/>
    </a:defPPr>
    <a:lvl1pPr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66CCFF"/>
    <a:srgbClr val="800080"/>
    <a:srgbClr val="00FF00"/>
    <a:srgbClr val="9933FF"/>
    <a:srgbClr val="00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9828" autoAdjust="0"/>
  </p:normalViewPr>
  <p:slideViewPr>
    <p:cSldViewPr>
      <p:cViewPr varScale="1">
        <p:scale>
          <a:sx n="92" d="100"/>
          <a:sy n="92" d="100"/>
        </p:scale>
        <p:origin x="25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0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044A9157-EF4D-4057-A567-F12FBBFC2C2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9317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AF3618C6-B44A-4C6C-8564-DFF167D1F57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173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782638" y="739775"/>
            <a:ext cx="7656512" cy="5089525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882650" y="835025"/>
            <a:ext cx="7435850" cy="4897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743075" y="3387725"/>
            <a:ext cx="5641975" cy="20145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88900">
            <a:solidFill>
              <a:srgbClr val="00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1800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63638" y="904875"/>
            <a:ext cx="6850062" cy="1997075"/>
          </a:xfrm>
        </p:spPr>
        <p:txBody>
          <a:bodyPr anchor="ctr" anchorCtr="1"/>
          <a:lstStyle>
            <a:lvl1pPr algn="ctr">
              <a:defRPr sz="3500" i="1">
                <a:solidFill>
                  <a:srgbClr val="000099"/>
                </a:solidFill>
              </a:defRPr>
            </a:lvl1pPr>
          </a:lstStyle>
          <a:p>
            <a:pPr lvl="0"/>
            <a:r>
              <a:rPr lang="it-IT" noProof="0"/>
              <a:t>Fare clic per modificare lo stile del titolo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672" cy="1677988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it-IT" noProof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77133412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720124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45411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19057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7006301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1_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6196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6196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054028754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228578121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7403416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0147151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518346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586982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140967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288783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052228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168275" y="228600"/>
            <a:ext cx="8823325" cy="6440488"/>
            <a:chOff x="106" y="144"/>
            <a:chExt cx="5558" cy="3840"/>
          </a:xfrm>
        </p:grpSpPr>
        <p:sp>
          <p:nvSpPr>
            <p:cNvPr id="1029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1030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39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  <p:sldLayoutId id="2147484151" r:id="rId12"/>
    <p:sldLayoutId id="2147484152" r:id="rId13"/>
    <p:sldLayoutId id="2147484140" r:id="rId14"/>
  </p:sldLayoutIdLst>
  <p:transition>
    <p:dissolve/>
    <p:sndAc>
      <p:stSnd>
        <p:snd r:embed="rId16" name="click.wav"/>
      </p:stSnd>
    </p:sndAc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Unità di apprendimento 1</a:t>
            </a:r>
          </a:p>
        </p:txBody>
      </p:sp>
      <p:sp>
        <p:nvSpPr>
          <p:cNvPr id="14339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r>
              <a:rPr lang="it-IT" altLang="it-IT" dirty="0"/>
              <a:t>La rappresentazione delle informazioni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1E0FA10-4B50-D28E-871C-B85300559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463" y="5956705"/>
            <a:ext cx="655073" cy="82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DE7913-FF9E-C3F6-8513-9A6A123C3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237312"/>
            <a:ext cx="192958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Analogico e digitale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Se manteniamo il valore letto per tutto l’intervallo di tempo finché non effettuiamo una successiva lettura, otteniamo un segnale come quello riportato nella figura </a:t>
            </a: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468813"/>
            <a:ext cx="640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Analogico e digitale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Il segnale è composto da un’onda rettangolare a scalini</a:t>
            </a:r>
          </a:p>
          <a:p>
            <a:pPr>
              <a:defRPr/>
            </a:pPr>
            <a:r>
              <a:rPr lang="it-IT" dirty="0"/>
              <a:t>Abbiamo fatto la </a:t>
            </a:r>
            <a:r>
              <a:rPr lang="it-IT" dirty="0">
                <a:solidFill>
                  <a:srgbClr val="FF0000"/>
                </a:solidFill>
              </a:rPr>
              <a:t>digitalizzazione</a:t>
            </a:r>
            <a:r>
              <a:rPr lang="it-IT" dirty="0"/>
              <a:t> del segnale</a:t>
            </a:r>
          </a:p>
          <a:p>
            <a:pPr>
              <a:defRPr/>
            </a:pPr>
            <a:r>
              <a:rPr lang="it-IT" dirty="0"/>
              <a:t>Abbiamo trasformato un </a:t>
            </a:r>
            <a:r>
              <a:rPr lang="it-IT" dirty="0">
                <a:solidFill>
                  <a:srgbClr val="FF0000"/>
                </a:solidFill>
              </a:rPr>
              <a:t>segnale analogico</a:t>
            </a:r>
            <a:r>
              <a:rPr lang="it-IT" dirty="0"/>
              <a:t> in un </a:t>
            </a:r>
            <a:r>
              <a:rPr lang="it-IT" dirty="0">
                <a:solidFill>
                  <a:srgbClr val="FF0000"/>
                </a:solidFill>
              </a:rPr>
              <a:t>segnale digitale</a:t>
            </a:r>
            <a:endParaRPr lang="it-IT" altLang="it-IT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Analogico e digitale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Esempio: su un display vengono visualizzate le cifre, che sono numeri interi, mentre nell’orologio analogico abbiamo la lancetta che si muove.</a:t>
            </a: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33056"/>
            <a:ext cx="8191097" cy="218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Analogico e digitale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1619250" y="2924175"/>
            <a:ext cx="7200900" cy="2376488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defRPr/>
            </a:pPr>
            <a:r>
              <a:rPr lang="it-IT" alt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Definizione</a:t>
            </a:r>
          </a:p>
          <a:p>
            <a:pPr marL="457200" lvl="1" indent="0">
              <a:buFontTx/>
              <a:buNone/>
              <a:defRPr/>
            </a:pPr>
            <a:r>
              <a:rPr lang="it-IT" sz="3200" dirty="0"/>
              <a:t>Il segnale è detto </a:t>
            </a:r>
            <a:r>
              <a:rPr lang="it-IT" sz="3200" dirty="0">
                <a:solidFill>
                  <a:srgbClr val="FF0000"/>
                </a:solidFill>
              </a:rPr>
              <a:t>digitale</a:t>
            </a:r>
            <a:r>
              <a:rPr lang="it-IT" sz="3200" dirty="0"/>
              <a:t> quando i valori utili che rappresentano una grandezza fisica sono discreti (finiti).</a:t>
            </a:r>
            <a:endParaRPr lang="it-IT" altLang="it-IT" sz="3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284538"/>
            <a:ext cx="11398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Analogico e digitale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905000"/>
            <a:ext cx="8568952" cy="4619625"/>
          </a:xfrm>
        </p:spPr>
        <p:txBody>
          <a:bodyPr/>
          <a:lstStyle/>
          <a:p>
            <a:pPr>
              <a:defRPr/>
            </a:pPr>
            <a:r>
              <a:rPr lang="it-IT" dirty="0"/>
              <a:t>Nella lingua italiana il termine </a:t>
            </a:r>
            <a:r>
              <a:rPr lang="it-IT" dirty="0">
                <a:solidFill>
                  <a:srgbClr val="FF0000"/>
                </a:solidFill>
              </a:rPr>
              <a:t>digitale</a:t>
            </a:r>
            <a:r>
              <a:rPr lang="it-IT" dirty="0"/>
              <a:t> è sostituito dalla parola </a:t>
            </a:r>
            <a:r>
              <a:rPr lang="it-IT" dirty="0">
                <a:solidFill>
                  <a:srgbClr val="0000CC"/>
                </a:solidFill>
              </a:rPr>
              <a:t>numerico</a:t>
            </a:r>
            <a:r>
              <a:rPr lang="it-IT" dirty="0"/>
              <a:t>, cioè che viene rappresentato con uno (o più) numeri.</a:t>
            </a:r>
          </a:p>
          <a:p>
            <a:pPr>
              <a:defRPr/>
            </a:pPr>
            <a:r>
              <a:rPr lang="it-IT" dirty="0"/>
              <a:t>Il passaggio da segnale analogico a digitale è chiamato </a:t>
            </a:r>
            <a:r>
              <a:rPr lang="it-IT" dirty="0">
                <a:solidFill>
                  <a:srgbClr val="FF0000"/>
                </a:solidFill>
              </a:rPr>
              <a:t>digitalizzazione</a:t>
            </a:r>
          </a:p>
          <a:p>
            <a:pPr>
              <a:defRPr/>
            </a:pPr>
            <a:r>
              <a:rPr lang="it-IT" dirty="0"/>
              <a:t>Un elaboratore </a:t>
            </a:r>
            <a:r>
              <a:rPr lang="it-IT" dirty="0">
                <a:solidFill>
                  <a:srgbClr val="FF0000"/>
                </a:solidFill>
              </a:rPr>
              <a:t>digitale</a:t>
            </a:r>
            <a:r>
              <a:rPr lang="it-IT" dirty="0"/>
              <a:t> per trattare i dati analogici li deve ricevere in formato </a:t>
            </a:r>
            <a:r>
              <a:rPr lang="it-IT" dirty="0">
                <a:solidFill>
                  <a:srgbClr val="FF0000"/>
                </a:solidFill>
              </a:rPr>
              <a:t>digitale</a:t>
            </a:r>
            <a:endParaRPr lang="it-IT" altLang="it-IT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cella digitalizzazione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905001"/>
            <a:ext cx="8206680" cy="1379984"/>
          </a:xfrm>
        </p:spPr>
        <p:txBody>
          <a:bodyPr/>
          <a:lstStyle/>
          <a:p>
            <a:r>
              <a:rPr lang="it-IT" sz="2400" b="0" i="0" dirty="0">
                <a:solidFill>
                  <a:srgbClr val="242021"/>
                </a:solidFill>
                <a:effectLst/>
                <a:latin typeface="Abadi" panose="020B0604020104020204" pitchFamily="34" charset="0"/>
              </a:rPr>
              <a:t>Il processo complessivo (compreso cioè il </a:t>
            </a:r>
            <a:r>
              <a:rPr lang="it-IT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campionamento</a:t>
            </a:r>
            <a:r>
              <a:rPr lang="it-IT" sz="2400" b="0" i="0" dirty="0">
                <a:solidFill>
                  <a:srgbClr val="242021"/>
                </a:solidFill>
                <a:effectLst/>
                <a:latin typeface="Abadi" panose="020B0604020104020204" pitchFamily="34" charset="0"/>
              </a:rPr>
              <a:t>) di trasformazione di un </a:t>
            </a:r>
            <a:r>
              <a:rPr lang="it-IT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segnale analogico </a:t>
            </a:r>
            <a:r>
              <a:rPr lang="it-IT" sz="2400" b="0" i="0" dirty="0">
                <a:solidFill>
                  <a:srgbClr val="242021"/>
                </a:solidFill>
                <a:effectLst/>
                <a:latin typeface="Abadi" panose="020B0604020104020204" pitchFamily="34" charset="0"/>
              </a:rPr>
              <a:t>in uno </a:t>
            </a:r>
            <a:r>
              <a:rPr lang="it-IT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digitale</a:t>
            </a:r>
            <a:r>
              <a:rPr lang="it-IT" sz="2400" b="0" i="0" dirty="0">
                <a:solidFill>
                  <a:srgbClr val="242021"/>
                </a:solidFill>
                <a:effectLst/>
                <a:latin typeface="Abadi" panose="020B0604020104020204" pitchFamily="34" charset="0"/>
              </a:rPr>
              <a:t> è chiamato </a:t>
            </a:r>
            <a:r>
              <a:rPr lang="it-IT" sz="2400" b="1" i="0" dirty="0">
                <a:solidFill>
                  <a:srgbClr val="00898A"/>
                </a:solidFill>
                <a:effectLst/>
                <a:latin typeface="Abadi" panose="020B0604020104020204" pitchFamily="34" charset="0"/>
              </a:rPr>
              <a:t>digitalizzazione </a:t>
            </a:r>
            <a:r>
              <a:rPr lang="it-IT" sz="2400" b="0" i="0" dirty="0">
                <a:solidFill>
                  <a:srgbClr val="242021"/>
                </a:solidFill>
                <a:effectLst/>
                <a:latin typeface="Abadi" panose="020B0604020104020204" pitchFamily="34" charset="0"/>
              </a:rPr>
              <a:t>e ha il seguente schema:</a:t>
            </a:r>
            <a:r>
              <a:rPr lang="it-IT" sz="2400" dirty="0">
                <a:latin typeface="Abadi" panose="020B0604020104020204" pitchFamily="34" charset="0"/>
              </a:rPr>
              <a:t> </a:t>
            </a:r>
            <a:br>
              <a:rPr lang="it-IT" dirty="0"/>
            </a:b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2" y="3717032"/>
            <a:ext cx="8090476" cy="174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99970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Analogico e digitale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alt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Schema di un convertitore A/D e D/A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47E56C3-4F72-E788-B808-3B67270DF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4" y="2718048"/>
            <a:ext cx="8079559" cy="2736304"/>
          </a:xfrm>
          <a:prstGeom prst="rect">
            <a:avLst/>
          </a:prstGeom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Digitale o binario?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905000"/>
            <a:ext cx="8496944" cy="4619625"/>
          </a:xfrm>
        </p:spPr>
        <p:txBody>
          <a:bodyPr/>
          <a:lstStyle/>
          <a:p>
            <a:pPr>
              <a:defRPr/>
            </a:pPr>
            <a:r>
              <a:rPr lang="it-IT" dirty="0"/>
              <a:t>Un calcolatore elettronico è costituito da circuiti digitali che realizzano operazioni tra segnali elettrici che assumono solo due valori</a:t>
            </a:r>
          </a:p>
          <a:p>
            <a:pPr>
              <a:defRPr/>
            </a:pPr>
            <a:r>
              <a:rPr lang="it-IT" dirty="0"/>
              <a:t>I segnali possono ammettere solo due stati distinti </a:t>
            </a:r>
          </a:p>
          <a:p>
            <a:pPr>
              <a:defRPr/>
            </a:pPr>
            <a:r>
              <a:rPr lang="it-IT" dirty="0"/>
              <a:t>E’ necessario </a:t>
            </a:r>
            <a:r>
              <a:rPr lang="it-IT" dirty="0" err="1"/>
              <a:t>codificaare</a:t>
            </a:r>
            <a:r>
              <a:rPr lang="it-IT" dirty="0"/>
              <a:t> i valori digitali  utilizzando  solo due simboli.</a:t>
            </a: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Digitale o binario?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905000"/>
            <a:ext cx="8352928" cy="4619625"/>
          </a:xfrm>
        </p:spPr>
        <p:txBody>
          <a:bodyPr/>
          <a:lstStyle/>
          <a:p>
            <a:r>
              <a:rPr lang="it-IT" altLang="it-IT" dirty="0"/>
              <a:t>Un calcolatore tratta diversi tipi di informazioni:</a:t>
            </a:r>
          </a:p>
          <a:p>
            <a:pPr lvl="1"/>
            <a:r>
              <a:rPr lang="it-IT" altLang="it-IT" sz="3100" dirty="0"/>
              <a:t>dati </a:t>
            </a:r>
            <a:r>
              <a:rPr lang="it-IT" altLang="it-IT" sz="3100" dirty="0">
                <a:solidFill>
                  <a:srgbClr val="FF0000"/>
                </a:solidFill>
              </a:rPr>
              <a:t>alfabetici</a:t>
            </a:r>
            <a:r>
              <a:rPr lang="it-IT" altLang="it-IT" sz="3100" dirty="0"/>
              <a:t> (o alfanumerici, cioè simboli </a:t>
            </a:r>
            <a:r>
              <a:rPr lang="it-IT" altLang="it-IT" sz="3100" dirty="0" err="1"/>
              <a:t>lessografici</a:t>
            </a:r>
            <a:r>
              <a:rPr lang="it-IT" altLang="it-IT" sz="3100" dirty="0"/>
              <a:t>);</a:t>
            </a:r>
          </a:p>
          <a:p>
            <a:pPr lvl="1"/>
            <a:r>
              <a:rPr lang="it-IT" altLang="it-IT" sz="3100" dirty="0"/>
              <a:t>dati </a:t>
            </a:r>
            <a:r>
              <a:rPr lang="it-IT" altLang="it-IT" sz="3100" dirty="0">
                <a:solidFill>
                  <a:srgbClr val="FF0000"/>
                </a:solidFill>
              </a:rPr>
              <a:t>numerici</a:t>
            </a:r>
            <a:r>
              <a:rPr lang="it-IT" altLang="it-IT" sz="3100" dirty="0"/>
              <a:t> (o numeri);</a:t>
            </a:r>
          </a:p>
          <a:p>
            <a:pPr lvl="1"/>
            <a:r>
              <a:rPr lang="it-IT" altLang="it-IT" sz="3100" dirty="0"/>
              <a:t>dati </a:t>
            </a:r>
            <a:r>
              <a:rPr lang="it-IT" altLang="it-IT" sz="3100" dirty="0">
                <a:solidFill>
                  <a:srgbClr val="FF0000"/>
                </a:solidFill>
              </a:rPr>
              <a:t>multimediali</a:t>
            </a:r>
            <a:r>
              <a:rPr lang="it-IT" altLang="it-IT" sz="3100" dirty="0"/>
              <a:t> (immagini, suoni e filmati).</a:t>
            </a:r>
          </a:p>
          <a:p>
            <a:pPr lvl="1"/>
            <a:endParaRPr lang="it-IT" altLang="it-IT" sz="3100" dirty="0"/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Digitale o binario?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7696200" cy="1379538"/>
          </a:xfrm>
        </p:spPr>
        <p:txBody>
          <a:bodyPr/>
          <a:lstStyle/>
          <a:p>
            <a:pPr>
              <a:defRPr/>
            </a:pPr>
            <a:r>
              <a:rPr lang="it-IT" dirty="0"/>
              <a:t>È necessario rappresentare ciascuno di essi mediante un meccanismo di codifica specifico per ogni tipologia di dato.</a:t>
            </a: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2195513" y="3946525"/>
            <a:ext cx="6408737" cy="2246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it-IT" sz="2800" dirty="0"/>
              <a:t>Con il termine </a:t>
            </a:r>
            <a:r>
              <a:rPr lang="it-IT" sz="2800" dirty="0">
                <a:solidFill>
                  <a:srgbClr val="FF0000"/>
                </a:solidFill>
              </a:rPr>
              <a:t>codifica</a:t>
            </a:r>
            <a:r>
              <a:rPr lang="it-IT" sz="2800" dirty="0"/>
              <a:t> intendiamo il processo che assegna un codice univoco a tutti gli oggetti di un insieme predefinito utilizzando un insieme di simboli chiamato «</a:t>
            </a:r>
            <a:r>
              <a:rPr lang="it-IT" sz="2800" dirty="0">
                <a:solidFill>
                  <a:srgbClr val="FF0000"/>
                </a:solidFill>
              </a:rPr>
              <a:t>alfabeto</a:t>
            </a:r>
            <a:r>
              <a:rPr lang="it-IT" sz="2800" dirty="0"/>
              <a:t>».</a:t>
            </a: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425950"/>
            <a:ext cx="1382712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Unità di apprendimento 1</a:t>
            </a:r>
            <a:br>
              <a:rPr lang="it-IT" altLang="it-IT" dirty="0"/>
            </a:br>
            <a:r>
              <a:rPr lang="it-IT" altLang="it-IT" dirty="0">
                <a:solidFill>
                  <a:srgbClr val="FF6600"/>
                </a:solidFill>
              </a:rPr>
              <a:t>Lezione 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r>
              <a:rPr lang="it-IT" altLang="it-IT" dirty="0"/>
              <a:t>Digitale e binario</a:t>
            </a: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Digitale o binario?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I simboli 0 e 1 prendono il nome di </a:t>
            </a:r>
            <a:r>
              <a:rPr lang="it-IT" i="1" dirty="0">
                <a:solidFill>
                  <a:srgbClr val="FF0000"/>
                </a:solidFill>
              </a:rPr>
              <a:t>bit</a:t>
            </a:r>
            <a:r>
              <a:rPr lang="it-IT" dirty="0"/>
              <a:t>, una contrazione di </a:t>
            </a:r>
            <a:r>
              <a:rPr lang="it-IT" i="1" dirty="0" err="1">
                <a:solidFill>
                  <a:srgbClr val="FF0000"/>
                </a:solidFill>
              </a:rPr>
              <a:t>binary</a:t>
            </a:r>
            <a:r>
              <a:rPr lang="it-IT" i="1" dirty="0">
                <a:solidFill>
                  <a:srgbClr val="FF0000"/>
                </a:solidFill>
              </a:rPr>
              <a:t> </a:t>
            </a:r>
            <a:r>
              <a:rPr lang="it-IT" i="1" dirty="0" err="1">
                <a:solidFill>
                  <a:srgbClr val="FF0000"/>
                </a:solidFill>
              </a:rPr>
              <a:t>digit</a:t>
            </a:r>
            <a:endParaRPr lang="it-IT" i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it-IT" dirty="0"/>
              <a:t>Spesso si usano </a:t>
            </a:r>
            <a:r>
              <a:rPr lang="it-IT" i="1" dirty="0">
                <a:solidFill>
                  <a:srgbClr val="0000CC"/>
                </a:solidFill>
              </a:rPr>
              <a:t>parole</a:t>
            </a:r>
            <a:r>
              <a:rPr lang="it-IT" i="1" dirty="0"/>
              <a:t> </a:t>
            </a:r>
            <a:r>
              <a:rPr lang="it-IT" dirty="0"/>
              <a:t>di </a:t>
            </a:r>
          </a:p>
          <a:p>
            <a:pPr lvl="1">
              <a:defRPr/>
            </a:pPr>
            <a:r>
              <a:rPr lang="it-IT" sz="3100" dirty="0"/>
              <a:t>4 bit  o </a:t>
            </a:r>
            <a:r>
              <a:rPr lang="it-IT" sz="3100" dirty="0">
                <a:solidFill>
                  <a:srgbClr val="FF0000"/>
                </a:solidFill>
              </a:rPr>
              <a:t>nibble</a:t>
            </a:r>
            <a:endParaRPr lang="it-IT" sz="3100" dirty="0"/>
          </a:p>
          <a:p>
            <a:pPr lvl="1">
              <a:defRPr/>
            </a:pPr>
            <a:r>
              <a:rPr lang="it-IT" sz="3100" dirty="0"/>
              <a:t>8 bit  o </a:t>
            </a:r>
            <a:r>
              <a:rPr lang="it-IT" sz="3100" dirty="0">
                <a:solidFill>
                  <a:srgbClr val="FF0000"/>
                </a:solidFill>
              </a:rPr>
              <a:t>byte</a:t>
            </a:r>
            <a:endParaRPr lang="it-IT" sz="3100" dirty="0"/>
          </a:p>
          <a:p>
            <a:pPr>
              <a:defRPr/>
            </a:pPr>
            <a:r>
              <a:rPr lang="it-IT" dirty="0"/>
              <a:t>Con 1 bit è possibile rappresentare due informazioni: una associata al valore 0 ed una associata al valore 1</a:t>
            </a: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Digitale o binario?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844675"/>
            <a:ext cx="7696200" cy="4619625"/>
          </a:xfrm>
        </p:spPr>
        <p:txBody>
          <a:bodyPr/>
          <a:lstStyle/>
          <a:p>
            <a:pPr>
              <a:defRPr/>
            </a:pPr>
            <a:r>
              <a:rPr lang="it-IT" alt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Esempio</a:t>
            </a:r>
          </a:p>
          <a:p>
            <a:pPr>
              <a:defRPr/>
            </a:pPr>
            <a:r>
              <a:rPr lang="it-IT" dirty="0"/>
              <a:t>Con tre bit posso rappresentare 8    informazioni differenti: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sz="2000" dirty="0"/>
          </a:p>
          <a:p>
            <a:pPr>
              <a:defRPr/>
            </a:pPr>
            <a:r>
              <a:rPr lang="it-IT" dirty="0"/>
              <a:t>Il numero </a:t>
            </a:r>
            <a:r>
              <a:rPr lang="it-IT" dirty="0">
                <a:solidFill>
                  <a:srgbClr val="FF0000"/>
                </a:solidFill>
              </a:rPr>
              <a:t>8</a:t>
            </a:r>
            <a:r>
              <a:rPr lang="it-IT" dirty="0"/>
              <a:t> è ottenuto da </a:t>
            </a:r>
            <a:r>
              <a:rPr lang="it-IT" sz="3200" dirty="0">
                <a:solidFill>
                  <a:srgbClr val="FF0000"/>
                </a:solidFill>
              </a:rPr>
              <a:t>2</a:t>
            </a:r>
            <a:r>
              <a:rPr lang="it-IT" sz="3200" baseline="30000" dirty="0">
                <a:solidFill>
                  <a:srgbClr val="FF0000"/>
                </a:solidFill>
              </a:rPr>
              <a:t>3</a:t>
            </a:r>
            <a:r>
              <a:rPr lang="it-IT" sz="3200" dirty="0"/>
              <a:t> : </a:t>
            </a:r>
          </a:p>
          <a:p>
            <a:pPr lvl="1">
              <a:defRPr/>
            </a:pPr>
            <a:r>
              <a:rPr lang="it-IT" sz="2700" dirty="0"/>
              <a:t>2 : base</a:t>
            </a:r>
          </a:p>
          <a:p>
            <a:pPr lvl="1">
              <a:defRPr/>
            </a:pPr>
            <a:r>
              <a:rPr lang="it-IT" sz="2700" dirty="0"/>
              <a:t>3 : numero di bit</a:t>
            </a:r>
          </a:p>
          <a:p>
            <a:pPr>
              <a:defRPr/>
            </a:pPr>
            <a:endParaRPr lang="it-IT" sz="3200" dirty="0">
              <a:solidFill>
                <a:srgbClr val="FF0000"/>
              </a:solidFill>
            </a:endParaRPr>
          </a:p>
        </p:txBody>
      </p:sp>
      <p:graphicFrame>
        <p:nvGraphicFramePr>
          <p:cNvPr id="3" name="Tabella 2"/>
          <p:cNvGraphicFramePr>
            <a:graphicFrameLocks noGrp="1"/>
          </p:cNvGraphicFramePr>
          <p:nvPr/>
        </p:nvGraphicFramePr>
        <p:xfrm>
          <a:off x="5580063" y="3213100"/>
          <a:ext cx="1800226" cy="158455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0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000</a:t>
                      </a:r>
                    </a:p>
                  </a:txBody>
                  <a:tcPr marL="91441" marR="91441" marT="45669" marB="456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100</a:t>
                      </a:r>
                    </a:p>
                  </a:txBody>
                  <a:tcPr marL="91441" marR="91441" marT="45669" marB="456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001</a:t>
                      </a:r>
                    </a:p>
                  </a:txBody>
                  <a:tcPr marL="91441" marR="91441" marT="45669" marB="456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101</a:t>
                      </a:r>
                    </a:p>
                  </a:txBody>
                  <a:tcPr marL="91441" marR="91441" marT="45669" marB="456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010</a:t>
                      </a:r>
                    </a:p>
                  </a:txBody>
                  <a:tcPr marL="91441" marR="91441" marT="45669" marB="456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110</a:t>
                      </a:r>
                    </a:p>
                  </a:txBody>
                  <a:tcPr marL="91441" marR="91441" marT="45669" marB="456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011</a:t>
                      </a:r>
                    </a:p>
                  </a:txBody>
                  <a:tcPr marL="91441" marR="91441" marT="45669" marB="456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111</a:t>
                      </a:r>
                    </a:p>
                  </a:txBody>
                  <a:tcPr marL="91441" marR="91441" marT="45669" marB="456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Digitale o binario?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44675"/>
            <a:ext cx="8062664" cy="4619625"/>
          </a:xfrm>
        </p:spPr>
        <p:txBody>
          <a:bodyPr/>
          <a:lstStyle/>
          <a:p>
            <a:pPr>
              <a:defRPr/>
            </a:pPr>
            <a:r>
              <a:rPr lang="it-IT" dirty="0"/>
              <a:t>Bisogna prestare attenzione a non confondere </a:t>
            </a:r>
            <a:r>
              <a:rPr lang="it-IT" dirty="0">
                <a:solidFill>
                  <a:srgbClr val="FF0000"/>
                </a:solidFill>
              </a:rPr>
              <a:t>digitale</a:t>
            </a:r>
            <a:r>
              <a:rPr lang="it-IT" dirty="0"/>
              <a:t> con </a:t>
            </a:r>
            <a:r>
              <a:rPr lang="it-IT" dirty="0">
                <a:solidFill>
                  <a:srgbClr val="FF0000"/>
                </a:solidFill>
              </a:rPr>
              <a:t>binario</a:t>
            </a:r>
          </a:p>
          <a:p>
            <a:pPr>
              <a:defRPr/>
            </a:pPr>
            <a:r>
              <a:rPr lang="it-IT" dirty="0"/>
              <a:t>Nella vita quotidiana sono utilizzati «erroneamente» come sinonimi:</a:t>
            </a:r>
          </a:p>
          <a:p>
            <a:pPr lvl="1">
              <a:defRPr/>
            </a:pPr>
            <a:r>
              <a:rPr lang="it-IT" sz="2800" dirty="0"/>
              <a:t>con </a:t>
            </a:r>
            <a:r>
              <a:rPr lang="it-IT" sz="2800" dirty="0">
                <a:solidFill>
                  <a:srgbClr val="FF0000"/>
                </a:solidFill>
              </a:rPr>
              <a:t>digitale</a:t>
            </a:r>
            <a:r>
              <a:rPr lang="it-IT" sz="2800" dirty="0"/>
              <a:t> indichiamo un </a:t>
            </a:r>
            <a:r>
              <a:rPr lang="it-IT" sz="2800" dirty="0">
                <a:solidFill>
                  <a:srgbClr val="0000CC"/>
                </a:solidFill>
              </a:rPr>
              <a:t>sistema</a:t>
            </a:r>
            <a:r>
              <a:rPr lang="it-IT" sz="2800" dirty="0"/>
              <a:t> </a:t>
            </a:r>
            <a:r>
              <a:rPr lang="it-IT" sz="2800" dirty="0">
                <a:solidFill>
                  <a:srgbClr val="0000CC"/>
                </a:solidFill>
              </a:rPr>
              <a:t>discreto</a:t>
            </a:r>
            <a:r>
              <a:rPr lang="it-IT" sz="2800" dirty="0"/>
              <a:t>, cioè descritto da valori non continui</a:t>
            </a:r>
          </a:p>
          <a:p>
            <a:pPr lvl="1">
              <a:defRPr/>
            </a:pPr>
            <a:r>
              <a:rPr lang="it-IT" sz="2800" dirty="0"/>
              <a:t>con </a:t>
            </a:r>
            <a:r>
              <a:rPr lang="it-IT" sz="2800" dirty="0">
                <a:solidFill>
                  <a:srgbClr val="FF0000"/>
                </a:solidFill>
              </a:rPr>
              <a:t>binario</a:t>
            </a:r>
            <a:r>
              <a:rPr lang="it-IT" sz="2800" dirty="0"/>
              <a:t> si intende una codifica che utilizza un alfabeto di rappresentazione di </a:t>
            </a:r>
            <a:r>
              <a:rPr lang="it-IT" sz="2800" dirty="0">
                <a:solidFill>
                  <a:srgbClr val="0000CC"/>
                </a:solidFill>
              </a:rPr>
              <a:t>due simboli</a:t>
            </a:r>
            <a:endParaRPr lang="it-IT" altLang="it-IT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Codifica in bit o binaria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44675"/>
            <a:ext cx="8062664" cy="4619625"/>
          </a:xfrm>
        </p:spPr>
        <p:txBody>
          <a:bodyPr/>
          <a:lstStyle/>
          <a:p>
            <a:r>
              <a:rPr lang="it-IT" altLang="it-IT" dirty="0"/>
              <a:t>L’utilizzo di un sistema binario trova motivazioni di carattere tecnologico:</a:t>
            </a:r>
          </a:p>
          <a:p>
            <a:pPr lvl="1"/>
            <a:r>
              <a:rPr lang="it-IT" altLang="it-IT" sz="3100" dirty="0"/>
              <a:t>due sono gli stati di </a:t>
            </a:r>
            <a:r>
              <a:rPr lang="it-IT" altLang="it-IT" sz="3100" dirty="0">
                <a:solidFill>
                  <a:srgbClr val="0000CC"/>
                </a:solidFill>
              </a:rPr>
              <a:t>carica elettrica </a:t>
            </a:r>
            <a:r>
              <a:rPr lang="it-IT" altLang="it-IT" sz="3100" dirty="0"/>
              <a:t>di una sostanza;</a:t>
            </a:r>
          </a:p>
          <a:p>
            <a:pPr lvl="1"/>
            <a:r>
              <a:rPr lang="it-IT" altLang="it-IT" sz="3100" dirty="0"/>
              <a:t>due sono gli stati di </a:t>
            </a:r>
            <a:r>
              <a:rPr lang="it-IT" altLang="it-IT" sz="3100" dirty="0">
                <a:solidFill>
                  <a:srgbClr val="0000CC"/>
                </a:solidFill>
              </a:rPr>
              <a:t>polarizzazione</a:t>
            </a:r>
            <a:r>
              <a:rPr lang="it-IT" altLang="it-IT" sz="3100" dirty="0"/>
              <a:t> di una sostanza magnetizzabile.</a:t>
            </a: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Codifica in bit o binaria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44675"/>
            <a:ext cx="7696200" cy="3168650"/>
          </a:xfrm>
        </p:spPr>
        <p:txBody>
          <a:bodyPr/>
          <a:lstStyle/>
          <a:p>
            <a:pPr>
              <a:defRPr/>
            </a:pPr>
            <a:r>
              <a:rPr lang="it-IT" dirty="0"/>
              <a:t>Nella trasmissione dei segnali i due stati possono essere rappresentati con:</a:t>
            </a:r>
          </a:p>
          <a:p>
            <a:pPr lvl="1">
              <a:defRPr/>
            </a:pPr>
            <a:r>
              <a:rPr lang="it-IT" sz="3100" dirty="0"/>
              <a:t>passaggio/non passaggio di </a:t>
            </a:r>
            <a:r>
              <a:rPr lang="it-IT" sz="3100" dirty="0">
                <a:solidFill>
                  <a:srgbClr val="0000CC"/>
                </a:solidFill>
              </a:rPr>
              <a:t>corrente</a:t>
            </a:r>
            <a:r>
              <a:rPr lang="it-IT" sz="3100" dirty="0"/>
              <a:t> in un conduttore</a:t>
            </a:r>
          </a:p>
          <a:p>
            <a:pPr lvl="1">
              <a:defRPr/>
            </a:pPr>
            <a:r>
              <a:rPr lang="it-IT" sz="3100" dirty="0"/>
              <a:t>passaggio/non passaggio di </a:t>
            </a:r>
            <a:r>
              <a:rPr lang="it-IT" sz="3100" dirty="0">
                <a:solidFill>
                  <a:srgbClr val="0000CC"/>
                </a:solidFill>
              </a:rPr>
              <a:t>luce</a:t>
            </a:r>
            <a:r>
              <a:rPr lang="it-IT" sz="3100" dirty="0"/>
              <a:t> in un cavo ottico</a:t>
            </a:r>
            <a:endParaRPr lang="it-IT" altLang="it-IT" sz="31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611188" y="5480050"/>
            <a:ext cx="8064500" cy="523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it-IT" sz="2800" dirty="0"/>
              <a:t>E’ “comodo” rappresentare il “mondo” in </a:t>
            </a:r>
            <a:r>
              <a:rPr lang="it-IT" sz="2800" dirty="0">
                <a:solidFill>
                  <a:srgbClr val="FF0000"/>
                </a:solidFill>
              </a:rPr>
              <a:t>binario</a:t>
            </a:r>
            <a:r>
              <a:rPr lang="it-IT" sz="2800" dirty="0"/>
              <a:t>!</a:t>
            </a: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Codifica in bit o binaria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44675"/>
            <a:ext cx="7696200" cy="4619625"/>
          </a:xfrm>
        </p:spPr>
        <p:txBody>
          <a:bodyPr/>
          <a:lstStyle/>
          <a:p>
            <a:pPr>
              <a:defRPr/>
            </a:pPr>
            <a:r>
              <a:rPr lang="it-IT" sz="2800" dirty="0"/>
              <a:t>Si possono rappresentare qualunque informazione utilizzando due soli valori</a:t>
            </a:r>
          </a:p>
          <a:p>
            <a:pPr>
              <a:defRPr/>
            </a:pPr>
            <a:r>
              <a:rPr lang="it-IT" sz="2800" dirty="0"/>
              <a:t>Vediamo come rappresentare un mazzo di carte da scopa:</a:t>
            </a:r>
          </a:p>
          <a:p>
            <a:pPr lvl="1">
              <a:defRPr/>
            </a:pPr>
            <a:r>
              <a:rPr lang="it-IT" altLang="it-IT" sz="2800" dirty="0">
                <a:ea typeface="+mn-ea"/>
                <a:cs typeface="+mn-cs"/>
              </a:rPr>
              <a:t>i quattro semi con due bit</a:t>
            </a:r>
          </a:p>
          <a:p>
            <a:pPr lvl="1">
              <a:defRPr/>
            </a:pPr>
            <a:endParaRPr lang="it-IT" altLang="it-IT" sz="2800" dirty="0">
              <a:ea typeface="+mn-ea"/>
              <a:cs typeface="+mn-cs"/>
            </a:endParaRPr>
          </a:p>
          <a:p>
            <a:pPr lvl="1">
              <a:defRPr/>
            </a:pPr>
            <a:r>
              <a:rPr lang="it-IT" altLang="it-IT" sz="2800" dirty="0">
                <a:ea typeface="+mn-ea"/>
                <a:cs typeface="+mn-cs"/>
              </a:rPr>
              <a:t>le 10 carte con 4 bit 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446463"/>
            <a:ext cx="1009650" cy="13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300663"/>
            <a:ext cx="7129463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 dirty="0"/>
              <a:t>Codifica in bit o binaria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44675"/>
            <a:ext cx="7696200" cy="4619625"/>
          </a:xfrm>
        </p:spPr>
        <p:txBody>
          <a:bodyPr/>
          <a:lstStyle/>
          <a:p>
            <a:r>
              <a:rPr lang="it-IT" altLang="it-IT" sz="2800"/>
              <a:t>Quindi ogni carta viene codificata con 6 bit</a:t>
            </a:r>
          </a:p>
          <a:p>
            <a:endParaRPr lang="it-IT" altLang="it-IT" sz="2800"/>
          </a:p>
          <a:p>
            <a:r>
              <a:rPr lang="it-IT" altLang="it-IT" sz="2800"/>
              <a:t>Ad esempio:</a:t>
            </a:r>
          </a:p>
          <a:p>
            <a:pPr lvl="1"/>
            <a:r>
              <a:rPr lang="it-IT" altLang="it-IT" sz="2700"/>
              <a:t>il 7 di quadri viene codificato con  </a:t>
            </a:r>
            <a:r>
              <a:rPr lang="it-IT" altLang="it-IT" sz="2700">
                <a:solidFill>
                  <a:srgbClr val="0000CC"/>
                </a:solidFill>
              </a:rPr>
              <a:t>0111</a:t>
            </a:r>
            <a:r>
              <a:rPr lang="it-IT" altLang="it-IT" sz="2700">
                <a:solidFill>
                  <a:srgbClr val="FF0000"/>
                </a:solidFill>
              </a:rPr>
              <a:t>01</a:t>
            </a:r>
          </a:p>
          <a:p>
            <a:pPr lvl="1"/>
            <a:r>
              <a:rPr lang="it-IT" altLang="it-IT" sz="2700"/>
              <a:t>il 4 di picche viene codificato con  </a:t>
            </a:r>
            <a:r>
              <a:rPr lang="it-IT" altLang="it-IT" sz="2700">
                <a:solidFill>
                  <a:srgbClr val="0000CC"/>
                </a:solidFill>
              </a:rPr>
              <a:t>0100</a:t>
            </a:r>
            <a:r>
              <a:rPr lang="it-IT" altLang="it-IT" sz="2700">
                <a:solidFill>
                  <a:srgbClr val="FF0000"/>
                </a:solidFill>
              </a:rPr>
              <a:t>11</a:t>
            </a:r>
          </a:p>
          <a:p>
            <a:pPr lvl="1"/>
            <a:r>
              <a:rPr lang="it-IT" altLang="it-IT" sz="2700"/>
              <a:t>il 2 di fiori viene codificato con      </a:t>
            </a:r>
            <a:r>
              <a:rPr lang="it-IT" altLang="it-IT" sz="2700">
                <a:solidFill>
                  <a:srgbClr val="0000CC"/>
                </a:solidFill>
              </a:rPr>
              <a:t>0010</a:t>
            </a:r>
            <a:r>
              <a:rPr lang="it-IT" altLang="it-IT" sz="2700">
                <a:solidFill>
                  <a:srgbClr val="FF0000"/>
                </a:solidFill>
              </a:rPr>
              <a:t>10</a:t>
            </a:r>
          </a:p>
          <a:p>
            <a:pPr lvl="1"/>
            <a:r>
              <a:rPr lang="it-IT" altLang="it-IT" sz="2700"/>
              <a:t>il 9 di cuori viene codificato con    </a:t>
            </a:r>
            <a:r>
              <a:rPr lang="it-IT" altLang="it-IT" sz="2700">
                <a:solidFill>
                  <a:srgbClr val="0000CC"/>
                </a:solidFill>
              </a:rPr>
              <a:t>1001</a:t>
            </a:r>
            <a:r>
              <a:rPr lang="it-IT" altLang="it-IT" sz="2700">
                <a:solidFill>
                  <a:srgbClr val="FF0000"/>
                </a:solidFill>
              </a:rPr>
              <a:t>00</a:t>
            </a:r>
          </a:p>
          <a:p>
            <a:pPr lvl="1"/>
            <a:endParaRPr lang="it-IT" altLang="it-IT" sz="2700"/>
          </a:p>
          <a:p>
            <a:pPr lvl="1"/>
            <a:endParaRPr lang="it-IT" altLang="it-IT" sz="2700"/>
          </a:p>
          <a:p>
            <a:pPr lvl="1"/>
            <a:endParaRPr lang="it-IT" altLang="it-IT" sz="5500"/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2D6E2-F415-83E8-9C72-76992DD4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Codifica in bit o binaria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C54690-B3B1-AF16-28F8-3CC2FE8FB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905000"/>
            <a:ext cx="8496944" cy="4619625"/>
          </a:xfrm>
        </p:spPr>
        <p:txBody>
          <a:bodyPr/>
          <a:lstStyle/>
          <a:p>
            <a:r>
              <a:rPr lang="it-IT" sz="2400" b="0" i="0" dirty="0">
                <a:solidFill>
                  <a:srgbClr val="24202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al bit di posizione minore viene anche dato il nome di </a:t>
            </a:r>
            <a:r>
              <a:rPr lang="it-IT" sz="2400" b="1" i="0" dirty="0">
                <a:solidFill>
                  <a:srgbClr val="00898A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bit meno significativo (LSM, </a:t>
            </a:r>
            <a:r>
              <a:rPr lang="it-IT" sz="2400" b="1" i="0" dirty="0" err="1">
                <a:solidFill>
                  <a:srgbClr val="00898A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least</a:t>
            </a:r>
            <a:r>
              <a:rPr lang="it-IT" sz="2400" b="1" i="0" dirty="0">
                <a:solidFill>
                  <a:srgbClr val="00898A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b="1" i="0" dirty="0" err="1">
                <a:solidFill>
                  <a:srgbClr val="00898A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significant</a:t>
            </a:r>
            <a:r>
              <a:rPr lang="it-IT" sz="2400" b="1" i="0" dirty="0">
                <a:solidFill>
                  <a:srgbClr val="00898A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bit) </a:t>
            </a:r>
          </a:p>
          <a:p>
            <a:r>
              <a:rPr lang="it-IT" sz="2400" b="0" i="0" dirty="0">
                <a:solidFill>
                  <a:srgbClr val="24202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 quello con posizione maggiore (da sinistra o da destra) viene dato il nome di </a:t>
            </a:r>
            <a:r>
              <a:rPr lang="it-IT" sz="2400" b="1" i="0" dirty="0">
                <a:solidFill>
                  <a:srgbClr val="00898A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bit più significativo (MSB, </a:t>
            </a:r>
            <a:r>
              <a:rPr lang="it-IT" sz="2400" b="1" i="0" dirty="0" err="1">
                <a:solidFill>
                  <a:srgbClr val="00898A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it-IT" sz="2400" b="1" i="0" dirty="0">
                <a:solidFill>
                  <a:srgbClr val="00898A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b="1" i="0" dirty="0" err="1">
                <a:solidFill>
                  <a:srgbClr val="00898A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significant</a:t>
            </a:r>
            <a:r>
              <a:rPr lang="it-IT" sz="2400" b="1" i="0" dirty="0">
                <a:solidFill>
                  <a:srgbClr val="00898A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bit)</a:t>
            </a:r>
            <a:r>
              <a:rPr lang="it-IT" sz="24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it-IT" sz="2000" dirty="0"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it-IT" sz="20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EFA4A78-303C-0E3D-0B81-AFFF72295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3789040"/>
            <a:ext cx="3699098" cy="232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000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Rappresentazione dei dati alfabetici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844675"/>
            <a:ext cx="8352928" cy="4619625"/>
          </a:xfrm>
        </p:spPr>
        <p:txBody>
          <a:bodyPr/>
          <a:lstStyle/>
          <a:p>
            <a:pPr>
              <a:defRPr/>
            </a:pPr>
            <a:r>
              <a:rPr lang="it-IT" sz="2800" dirty="0"/>
              <a:t>Con </a:t>
            </a:r>
            <a:r>
              <a:rPr lang="it-IT" sz="2800" dirty="0">
                <a:solidFill>
                  <a:srgbClr val="0000CC"/>
                </a:solidFill>
              </a:rPr>
              <a:t>dati alfabetici </a:t>
            </a:r>
            <a:r>
              <a:rPr lang="it-IT" sz="2800" dirty="0"/>
              <a:t>intendiamo:</a:t>
            </a:r>
          </a:p>
          <a:p>
            <a:pPr lvl="1">
              <a:defRPr/>
            </a:pPr>
            <a:r>
              <a:rPr lang="it-IT" sz="2300" dirty="0"/>
              <a:t>i 26 caratteri dell’alfabeto anglosassone (moltiplicato per due poiché sono necessarie sia le maiuscole sia le minuscole)</a:t>
            </a:r>
          </a:p>
          <a:p>
            <a:pPr lvl="1">
              <a:defRPr/>
            </a:pPr>
            <a:r>
              <a:rPr lang="it-IT" sz="2300" dirty="0"/>
              <a:t>le dieci cifre numeriche</a:t>
            </a:r>
          </a:p>
          <a:p>
            <a:pPr lvl="1">
              <a:defRPr/>
            </a:pPr>
            <a:r>
              <a:rPr lang="it-IT" sz="2300" dirty="0"/>
              <a:t>le parentesi e gli operatori</a:t>
            </a:r>
          </a:p>
          <a:p>
            <a:pPr lvl="1">
              <a:defRPr/>
            </a:pPr>
            <a:r>
              <a:rPr lang="it-IT" sz="2300" dirty="0"/>
              <a:t>un insieme di caratteri particolari composto dalla punteggiatura, dalle lettere accentate ecc.</a:t>
            </a:r>
            <a:endParaRPr lang="it-IT" altLang="it-IT" sz="23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399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445125"/>
            <a:ext cx="705802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Rappresentazione dei dati alfabetici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44675"/>
            <a:ext cx="7696200" cy="4619625"/>
          </a:xfrm>
        </p:spPr>
        <p:txBody>
          <a:bodyPr/>
          <a:lstStyle/>
          <a:p>
            <a:pPr>
              <a:defRPr/>
            </a:pPr>
            <a:r>
              <a:rPr lang="it-IT" sz="2800" dirty="0"/>
              <a:t>Tutti questi elementi possono essere codificati usando 7 bit (27 = 128).</a:t>
            </a:r>
          </a:p>
          <a:p>
            <a:pPr>
              <a:defRPr/>
            </a:pPr>
            <a:r>
              <a:rPr lang="it-IT" sz="2800" dirty="0"/>
              <a:t>Il metodo di codifica più diffuso tra i produttori di hardware e di software prende il nome di codice </a:t>
            </a:r>
            <a:r>
              <a:rPr lang="it-IT" sz="2800" dirty="0">
                <a:solidFill>
                  <a:srgbClr val="FF0000"/>
                </a:solidFill>
              </a:rPr>
              <a:t>ASCII (American Standard Code for Information </a:t>
            </a:r>
            <a:r>
              <a:rPr lang="it-IT" sz="2800" dirty="0" err="1">
                <a:solidFill>
                  <a:srgbClr val="FF0000"/>
                </a:solidFill>
              </a:rPr>
              <a:t>Interchange</a:t>
            </a:r>
            <a:r>
              <a:rPr lang="it-IT" sz="2800" dirty="0">
                <a:solidFill>
                  <a:srgbClr val="FF0000"/>
                </a:solidFill>
              </a:rPr>
              <a:t>).</a:t>
            </a:r>
          </a:p>
          <a:p>
            <a:pPr>
              <a:defRPr/>
            </a:pPr>
            <a:r>
              <a:rPr lang="it-IT" sz="2800" dirty="0"/>
              <a:t>Sebbene 7 bit siano sufficienti per codificare l’insieme di caratteri di uso comune, il codice </a:t>
            </a:r>
            <a:r>
              <a:rPr lang="it-IT" sz="2800" dirty="0">
                <a:solidFill>
                  <a:srgbClr val="FF0000"/>
                </a:solidFill>
              </a:rPr>
              <a:t>ASCII</a:t>
            </a:r>
            <a:r>
              <a:rPr lang="it-IT" sz="2800" dirty="0"/>
              <a:t> standard utilizza 8 bit, il primo dei quali è sempre 0.</a:t>
            </a:r>
            <a:endParaRPr lang="it-IT" altLang="it-IT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In questa lezione impareremo: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la differenza tra segnale analogico e digitale</a:t>
            </a:r>
          </a:p>
          <a:p>
            <a:pPr>
              <a:defRPr/>
            </a:pP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la differenza tra digitale e binario</a:t>
            </a:r>
          </a:p>
          <a:p>
            <a:pPr>
              <a:defRPr/>
            </a:pP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il bit, il byte e la codifica binaria</a:t>
            </a:r>
          </a:p>
          <a:p>
            <a:pPr>
              <a:defRPr/>
            </a:pP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a rappresentare i dati alfabetici</a:t>
            </a: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Rappresentazione dei dati alfabetici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44675"/>
            <a:ext cx="7696200" cy="4619625"/>
          </a:xfrm>
        </p:spPr>
        <p:txBody>
          <a:bodyPr/>
          <a:lstStyle/>
          <a:p>
            <a:pPr>
              <a:defRPr/>
            </a:pPr>
            <a:r>
              <a:rPr lang="it-IT" altLang="it-IT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Tabella del codice ASCII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93D77F4-E2D1-7B8B-2C21-07662FBDD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93700"/>
            <a:ext cx="7992888" cy="6309320"/>
          </a:xfrm>
          <a:prstGeom prst="rect">
            <a:avLst/>
          </a:prstGeom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Rappresentazione dei dati alfabetici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44675"/>
            <a:ext cx="7696200" cy="4619625"/>
          </a:xfrm>
        </p:spPr>
        <p:txBody>
          <a:bodyPr/>
          <a:lstStyle/>
          <a:p>
            <a:pPr>
              <a:defRPr/>
            </a:pPr>
            <a:r>
              <a:rPr lang="it-IT" sz="2800" dirty="0" err="1">
                <a:solidFill>
                  <a:srgbClr val="FF0000"/>
                </a:solidFill>
              </a:rPr>
              <a:t>Unicode</a:t>
            </a:r>
            <a:endParaRPr lang="it-IT" sz="28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it-IT" sz="2800" dirty="0"/>
              <a:t>È il nuovo standard utilizzato in Internet: l’</a:t>
            </a:r>
            <a:r>
              <a:rPr lang="it-IT" sz="2800" dirty="0">
                <a:solidFill>
                  <a:srgbClr val="FF0000"/>
                </a:solidFill>
              </a:rPr>
              <a:t>ASCII</a:t>
            </a:r>
            <a:r>
              <a:rPr lang="it-IT" sz="2800" dirty="0"/>
              <a:t> non può rendere tutti i caratteri accentati delle lingue europee e men che meno quelli dell’arabo, ecc.</a:t>
            </a:r>
          </a:p>
          <a:p>
            <a:pPr>
              <a:defRPr/>
            </a:pPr>
            <a:r>
              <a:rPr lang="it-IT" sz="2800" dirty="0"/>
              <a:t>Per questi motivi si è passati prima all’</a:t>
            </a:r>
            <a:r>
              <a:rPr lang="it-IT" sz="2800" dirty="0">
                <a:solidFill>
                  <a:srgbClr val="FF0000"/>
                </a:solidFill>
              </a:rPr>
              <a:t>ASCII</a:t>
            </a:r>
            <a:r>
              <a:rPr lang="it-IT" sz="2800" dirty="0"/>
              <a:t> esteso a 8 bit e poi a </a:t>
            </a:r>
            <a:r>
              <a:rPr lang="it-IT" sz="2800" dirty="0" err="1">
                <a:solidFill>
                  <a:srgbClr val="FF0000"/>
                </a:solidFill>
              </a:rPr>
              <a:t>Unicode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/>
              <a:t>16 bit (2 byte) con </a:t>
            </a:r>
            <a:r>
              <a:rPr lang="it-IT" sz="2800" dirty="0">
                <a:solidFill>
                  <a:srgbClr val="0000CC"/>
                </a:solidFill>
              </a:rPr>
              <a:t>2</a:t>
            </a:r>
            <a:r>
              <a:rPr lang="it-IT" sz="2800" baseline="30000" dirty="0">
                <a:solidFill>
                  <a:srgbClr val="0000CC"/>
                </a:solidFill>
              </a:rPr>
              <a:t>16</a:t>
            </a:r>
            <a:r>
              <a:rPr lang="it-IT" sz="2800" dirty="0"/>
              <a:t> possibili codici, ovvero 65.536 possibilità.</a:t>
            </a:r>
          </a:p>
          <a:p>
            <a:pPr>
              <a:defRPr/>
            </a:pPr>
            <a:r>
              <a:rPr lang="it-IT" sz="2800" dirty="0"/>
              <a:t>Da 0 a 255 corrispondono ai codici </a:t>
            </a:r>
            <a:r>
              <a:rPr lang="it-IT" sz="2800" dirty="0">
                <a:solidFill>
                  <a:srgbClr val="FF0000"/>
                </a:solidFill>
              </a:rPr>
              <a:t>ASCII</a:t>
            </a:r>
            <a:r>
              <a:rPr lang="it-IT" sz="2800" dirty="0"/>
              <a:t>.</a:t>
            </a:r>
            <a:endParaRPr lang="it-IT" altLang="it-IT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12A5F2-9E23-F573-1936-212EF19E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Prefissi e multipli per il byte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2BE4E7-E52D-8581-05E6-874DE4155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400" b="0" i="0" dirty="0">
                <a:solidFill>
                  <a:srgbClr val="242021"/>
                </a:solidFill>
                <a:effectLst/>
              </a:rPr>
              <a:t>I multipli del byte (B) vengono calcolati come potenze del 2 partendo dall’osservazione che si sta operando in un </a:t>
            </a:r>
            <a:r>
              <a:rPr lang="it-IT" sz="2400" b="1" i="0" dirty="0">
                <a:solidFill>
                  <a:srgbClr val="00898A"/>
                </a:solidFill>
                <a:effectLst/>
              </a:rPr>
              <a:t>sistema binario </a:t>
            </a:r>
            <a:r>
              <a:rPr lang="it-IT" sz="2400" b="0" i="0" dirty="0">
                <a:solidFill>
                  <a:srgbClr val="242021"/>
                </a:solidFill>
                <a:effectLst/>
              </a:rPr>
              <a:t>e non decimale</a:t>
            </a:r>
          </a:p>
          <a:p>
            <a:r>
              <a:rPr lang="it-IT" sz="2400" dirty="0">
                <a:solidFill>
                  <a:srgbClr val="242021"/>
                </a:solidFill>
              </a:rPr>
              <a:t>si usano </a:t>
            </a:r>
            <a:r>
              <a:rPr lang="it-IT" sz="2400" b="0" i="0" dirty="0">
                <a:solidFill>
                  <a:srgbClr val="242021"/>
                </a:solidFill>
                <a:effectLst/>
              </a:rPr>
              <a:t>prefissi specifici, detti </a:t>
            </a:r>
            <a:r>
              <a:rPr lang="it-IT" sz="2400" b="1" i="0" dirty="0">
                <a:solidFill>
                  <a:srgbClr val="00898A"/>
                </a:solidFill>
                <a:effectLst/>
              </a:rPr>
              <a:t>Prefissi binari</a:t>
            </a:r>
            <a:r>
              <a:rPr lang="it-IT" sz="2400" b="0" i="0" dirty="0">
                <a:solidFill>
                  <a:srgbClr val="242021"/>
                </a:solidFill>
                <a:effectLst/>
              </a:rPr>
              <a:t>, differenti da quelli definiti nel </a:t>
            </a:r>
            <a:r>
              <a:rPr lang="it-IT" sz="2400" b="1" i="0" dirty="0">
                <a:solidFill>
                  <a:srgbClr val="00898A"/>
                </a:solidFill>
                <a:effectLst/>
              </a:rPr>
              <a:t>Sistema Internazionale  </a:t>
            </a:r>
            <a:endParaRPr lang="it-IT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2B1849-9FE8-B728-A9FA-2CB2BE142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63" y="4005064"/>
            <a:ext cx="8470874" cy="21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9037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12A5F2-9E23-F573-1936-212EF19E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2BE4E7-E52D-8581-05E6-874DE4155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DEADAE1-F41F-7DE5-7860-33B6A9618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576262"/>
            <a:ext cx="81153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54491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12A5F2-9E23-F573-1936-212EF19E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2BE4E7-E52D-8581-05E6-874DE4155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F089D03-DFC4-7B90-976B-8825B6C68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328737"/>
            <a:ext cx="8250498" cy="426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69431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92BBF7-AE96-175B-3CB7-E1769089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5DCF76-B0A5-0863-91CF-4783532A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348EF61-D7FF-48D0-CD1D-17A394A4A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923925"/>
            <a:ext cx="82391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17363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12A5F2-9E23-F573-1936-212EF19E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2BE4E7-E52D-8581-05E6-874DE4155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C85E340-32EC-9BC4-FCC0-A1C558968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700087"/>
            <a:ext cx="84010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1447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12A5F2-9E23-F573-1936-212EF19E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2BE4E7-E52D-8581-05E6-874DE4155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D7BED47-FA0C-52D5-527B-FD84C7849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614362"/>
            <a:ext cx="84010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5453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Analogico e digitale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In natura tutte le grandezze fisiche sono rappresentate in formato continuo, cioè variano crescendo e decrescendo.</a:t>
            </a:r>
          </a:p>
          <a:p>
            <a:pPr>
              <a:defRPr/>
            </a:pPr>
            <a:r>
              <a:rPr lang="it-IT" dirty="0"/>
              <a:t>La loro rappresentazione grafica in funzione del tempo viene descritta “senza staccare la penna” dal foglio</a:t>
            </a: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5013325"/>
            <a:ext cx="72390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Analogico e digitale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Con </a:t>
            </a:r>
            <a:r>
              <a:rPr lang="it-IT" dirty="0">
                <a:solidFill>
                  <a:srgbClr val="FF0000"/>
                </a:solidFill>
              </a:rPr>
              <a:t>segnale analogico </a:t>
            </a:r>
            <a:r>
              <a:rPr lang="it-IT" dirty="0"/>
              <a:t>si indica la rappresentazione o la trasformazione di una grandezza fisica tramite una grandezza analoga che bene la descrive</a:t>
            </a: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BCDEFA6-762B-05D1-86C6-E1D935B95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48" y="4039269"/>
            <a:ext cx="7696200" cy="2485356"/>
          </a:xfrm>
          <a:prstGeom prst="rect">
            <a:avLst/>
          </a:prstGeom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Analogico e digitale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/>
              <a:t>È possibile effettuare dei “rilievi” parziali di un segnale analogico prelevando a particolari istanti di tempo (</a:t>
            </a:r>
            <a:r>
              <a:rPr lang="it-IT" altLang="it-IT">
                <a:solidFill>
                  <a:srgbClr val="FF0000"/>
                </a:solidFill>
              </a:rPr>
              <a:t>campionamento</a:t>
            </a:r>
            <a:r>
              <a:rPr lang="it-IT" altLang="it-IT"/>
              <a:t>) il valore del segnale stesso. 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4005263"/>
            <a:ext cx="403225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Analogico e digitale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Si effettua così un’operazione di </a:t>
            </a:r>
            <a:r>
              <a:rPr lang="it-IT" dirty="0">
                <a:solidFill>
                  <a:srgbClr val="FF0000"/>
                </a:solidFill>
              </a:rPr>
              <a:t>discretizzazione</a:t>
            </a:r>
            <a:r>
              <a:rPr lang="it-IT" dirty="0"/>
              <a:t> del segnale</a:t>
            </a:r>
          </a:p>
          <a:p>
            <a:pPr>
              <a:defRPr/>
            </a:pPr>
            <a:r>
              <a:rPr lang="it-IT" dirty="0"/>
              <a:t>Si passa da un </a:t>
            </a:r>
            <a:r>
              <a:rPr lang="it-IT" dirty="0">
                <a:solidFill>
                  <a:srgbClr val="0000CC"/>
                </a:solidFill>
              </a:rPr>
              <a:t>insieme infinito </a:t>
            </a:r>
            <a:r>
              <a:rPr lang="it-IT" dirty="0"/>
              <a:t>di valori a un </a:t>
            </a:r>
            <a:r>
              <a:rPr lang="it-IT" dirty="0">
                <a:solidFill>
                  <a:srgbClr val="0000CC"/>
                </a:solidFill>
              </a:rPr>
              <a:t>insieme discreto</a:t>
            </a:r>
          </a:p>
          <a:p>
            <a:pPr>
              <a:defRPr/>
            </a:pPr>
            <a:r>
              <a:rPr lang="it-IT" dirty="0"/>
              <a:t>Tipicamente i segnali tempo-discreti hanno istanti </a:t>
            </a:r>
            <a:r>
              <a:rPr lang="it-IT" dirty="0" err="1"/>
              <a:t>equidistanziati</a:t>
            </a:r>
            <a:r>
              <a:rPr lang="it-IT" dirty="0"/>
              <a:t> in cui vengono campionati</a:t>
            </a: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Analogico e digitale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/>
              <a:t>Segnale </a:t>
            </a:r>
            <a:r>
              <a:rPr lang="it-IT" altLang="it-IT" i="1">
                <a:solidFill>
                  <a:srgbClr val="FF0000"/>
                </a:solidFill>
              </a:rPr>
              <a:t>tempo-continuo</a:t>
            </a:r>
            <a:r>
              <a:rPr lang="it-IT" altLang="it-IT"/>
              <a:t>: segnale il cui valore è significativo (e può variare) in qualsiasi istante di tempo.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573463"/>
            <a:ext cx="3887788" cy="23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Analogico e digitale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Segnale </a:t>
            </a:r>
            <a:r>
              <a:rPr lang="it-IT" i="1" dirty="0">
                <a:solidFill>
                  <a:srgbClr val="FF0000"/>
                </a:solidFill>
              </a:rPr>
              <a:t>tempo-discreto</a:t>
            </a:r>
            <a:r>
              <a:rPr lang="it-IT" dirty="0"/>
              <a:t>: segnale il cui valore ha interesse solo in istanti di tempo prestabiliti, generalmente </a:t>
            </a:r>
            <a:r>
              <a:rPr lang="it-IT" dirty="0" err="1"/>
              <a:t>equidistanziati</a:t>
            </a:r>
            <a:r>
              <a:rPr lang="it-IT" dirty="0"/>
              <a:t>.</a:t>
            </a: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830638"/>
            <a:ext cx="4103687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theme/theme1.xml><?xml version="1.0" encoding="utf-8"?>
<a:theme xmlns:a="http://schemas.openxmlformats.org/drawingml/2006/main" name="slides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</Template>
  <TotalTime>991</TotalTime>
  <Words>1180</Words>
  <Application>Microsoft Office PowerPoint</Application>
  <PresentationFormat>Presentazione su schermo (4:3)</PresentationFormat>
  <Paragraphs>130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3" baseType="lpstr">
      <vt:lpstr>Abadi</vt:lpstr>
      <vt:lpstr>Arial</vt:lpstr>
      <vt:lpstr>Times New Roman</vt:lpstr>
      <vt:lpstr>Wingdings</vt:lpstr>
      <vt:lpstr>Arial Black</vt:lpstr>
      <vt:lpstr>slides</vt:lpstr>
      <vt:lpstr>Unità di apprendimento 1</vt:lpstr>
      <vt:lpstr>Unità di apprendimento 1 Lezione 2</vt:lpstr>
      <vt:lpstr>In questa lezione impareremo:</vt:lpstr>
      <vt:lpstr>Analogico e digitale</vt:lpstr>
      <vt:lpstr>Analogico e digitale</vt:lpstr>
      <vt:lpstr>Analogico e digitale</vt:lpstr>
      <vt:lpstr>Analogico e digitale</vt:lpstr>
      <vt:lpstr>Analogico e digitale</vt:lpstr>
      <vt:lpstr>Analogico e digitale</vt:lpstr>
      <vt:lpstr>Analogico e digitale</vt:lpstr>
      <vt:lpstr>Analogico e digitale</vt:lpstr>
      <vt:lpstr>Analogico e digitale</vt:lpstr>
      <vt:lpstr>Analogico e digitale</vt:lpstr>
      <vt:lpstr>Analogico e digitale</vt:lpstr>
      <vt:lpstr>Schema cella digitalizzazione</vt:lpstr>
      <vt:lpstr>Analogico e digitale</vt:lpstr>
      <vt:lpstr>Digitale o binario?</vt:lpstr>
      <vt:lpstr>Digitale o binario?</vt:lpstr>
      <vt:lpstr>Digitale o binario?</vt:lpstr>
      <vt:lpstr>Digitale o binario?</vt:lpstr>
      <vt:lpstr>Digitale o binario?</vt:lpstr>
      <vt:lpstr>Digitale o binario?</vt:lpstr>
      <vt:lpstr>Codifica in bit o binaria</vt:lpstr>
      <vt:lpstr>Codifica in bit o binaria</vt:lpstr>
      <vt:lpstr>Codifica in bit o binaria</vt:lpstr>
      <vt:lpstr>Codifica in bit o binaria</vt:lpstr>
      <vt:lpstr>Codifica in bit o binaria</vt:lpstr>
      <vt:lpstr>Rappresentazione dei dati alfabetici</vt:lpstr>
      <vt:lpstr>Rappresentazione dei dati alfabetici</vt:lpstr>
      <vt:lpstr>Rappresentazione dei dati alfabetici</vt:lpstr>
      <vt:lpstr>Rappresentazione dei dati alfabetici</vt:lpstr>
      <vt:lpstr>Prefissi e multipli per il byte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MODULO1</dc:title>
  <dc:creator>.</dc:creator>
  <cp:lastModifiedBy>Gloria Camagni</cp:lastModifiedBy>
  <cp:revision>322</cp:revision>
  <dcterms:created xsi:type="dcterms:W3CDTF">2007-11-01T08:11:31Z</dcterms:created>
  <dcterms:modified xsi:type="dcterms:W3CDTF">2022-12-26T10:30:38Z</dcterms:modified>
</cp:coreProperties>
</file>