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6" r:id="rId15"/>
    <p:sldId id="271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8" r:id="rId25"/>
    <p:sldId id="287" r:id="rId26"/>
    <p:sldId id="286" r:id="rId27"/>
    <p:sldId id="289" r:id="rId28"/>
    <p:sldId id="290" r:id="rId29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2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66CCFF"/>
    <a:srgbClr val="800080"/>
    <a:srgbClr val="00FF00"/>
    <a:srgbClr val="9933FF"/>
    <a:srgbClr val="00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 varScale="1">
        <p:scale>
          <a:sx n="92" d="100"/>
          <a:sy n="92" d="100"/>
        </p:scale>
        <p:origin x="2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AA05CE9F-8A7E-4E7B-8888-FDD7D1FC153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38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CE096719-80AE-4766-84CE-E1FDDFC4B67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250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9910356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80138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5488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70865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895101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052389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0449259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88087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87142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0029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02793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8092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775401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51778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39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40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La rappresentazione delle informazioni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AD6106A-A597-5B53-7D83-142F6FFD0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63" y="5956705"/>
            <a:ext cx="655073" cy="82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31EDD-7D53-37F3-1864-5730B457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37312"/>
            <a:ext cx="192958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Sistema posizionale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Il numero dei simboli che costituiscono l’alfabeto è pari al valore della base.</a:t>
            </a:r>
          </a:p>
          <a:p>
            <a:pPr>
              <a:defRPr/>
            </a:pPr>
            <a:r>
              <a:rPr lang="it-IT" dirty="0"/>
              <a:t>La </a:t>
            </a:r>
            <a:r>
              <a:rPr lang="it-IT" dirty="0">
                <a:solidFill>
                  <a:srgbClr val="FF0000"/>
                </a:solidFill>
              </a:rPr>
              <a:t>base</a:t>
            </a:r>
            <a:r>
              <a:rPr lang="it-IT" dirty="0"/>
              <a:t> e la </a:t>
            </a:r>
            <a:r>
              <a:rPr lang="it-IT" dirty="0">
                <a:solidFill>
                  <a:srgbClr val="FF0000"/>
                </a:solidFill>
              </a:rPr>
              <a:t>posizione</a:t>
            </a:r>
            <a:r>
              <a:rPr lang="it-IT" dirty="0"/>
              <a:t> della cifra indicano il </a:t>
            </a:r>
            <a:r>
              <a:rPr lang="it-IT" dirty="0">
                <a:solidFill>
                  <a:srgbClr val="0000CC"/>
                </a:solidFill>
              </a:rPr>
              <a:t>fattore moltiplicante </a:t>
            </a:r>
            <a:r>
              <a:rPr lang="it-IT" dirty="0"/>
              <a:t>(</a:t>
            </a:r>
            <a:r>
              <a:rPr lang="it-IT" dirty="0">
                <a:solidFill>
                  <a:srgbClr val="FF0000"/>
                </a:solidFill>
              </a:rPr>
              <a:t>peso</a:t>
            </a:r>
            <a:r>
              <a:rPr lang="it-IT" dirty="0"/>
              <a:t>) di ogni cifra presente nel numero.</a:t>
            </a:r>
          </a:p>
          <a:p>
            <a:pPr>
              <a:defRPr/>
            </a:pPr>
            <a:r>
              <a:rPr lang="it-IT" dirty="0"/>
              <a:t>Quindi ogni cifra assume </a:t>
            </a:r>
            <a:r>
              <a:rPr lang="it-IT" dirty="0">
                <a:solidFill>
                  <a:srgbClr val="0000CC"/>
                </a:solidFill>
              </a:rPr>
              <a:t>un valore diverso a seconda della posizione </a:t>
            </a:r>
            <a:r>
              <a:rPr lang="it-IT" dirty="0"/>
              <a:t>che assume all’interno del numero.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Sistema posizionale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 posizione di ogni singola cifra si conta da destra verso sinistra, a partire dalla posizione 1 (cifra meno significativa), come indicato nel seguente esempio: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076700"/>
            <a:ext cx="338455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Sistema posizionale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Ciascuna cifra presente nel numero deve essere moltiplicata per un numero ottenuto come </a:t>
            </a:r>
            <a:r>
              <a:rPr lang="it-IT" dirty="0">
                <a:solidFill>
                  <a:srgbClr val="0000CC"/>
                </a:solidFill>
              </a:rPr>
              <a:t>potenza della base </a:t>
            </a:r>
            <a:r>
              <a:rPr lang="it-IT" dirty="0"/>
              <a:t>elevato a un esponente che tiene conto della posizione che assume nella cifra.</a:t>
            </a:r>
          </a:p>
          <a:p>
            <a:pPr>
              <a:defRPr/>
            </a:pPr>
            <a:r>
              <a:rPr lang="it-IT" dirty="0"/>
              <a:t>La </a:t>
            </a:r>
            <a:r>
              <a:rPr lang="it-IT" dirty="0">
                <a:solidFill>
                  <a:srgbClr val="FF0000"/>
                </a:solidFill>
              </a:rPr>
              <a:t>base</a:t>
            </a:r>
            <a:r>
              <a:rPr lang="it-IT" dirty="0"/>
              <a:t> si indica come </a:t>
            </a:r>
            <a:r>
              <a:rPr lang="it-IT" dirty="0">
                <a:solidFill>
                  <a:srgbClr val="0000CC"/>
                </a:solidFill>
              </a:rPr>
              <a:t>pedice</a:t>
            </a:r>
            <a:r>
              <a:rPr lang="it-IT" dirty="0"/>
              <a:t> del numero: se non è presente si sottintende che è base 10.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Binaria         Ottale         Esadecimale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949950"/>
            <a:ext cx="8763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70575"/>
            <a:ext cx="6651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984875"/>
            <a:ext cx="8270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Sistema posizionale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7975" y="1844675"/>
            <a:ext cx="8528050" cy="1069711"/>
          </a:xfrm>
        </p:spPr>
        <p:txBody>
          <a:bodyPr/>
          <a:lstStyle/>
          <a:p>
            <a:r>
              <a:rPr lang="it-IT" altLang="it-IT" dirty="0"/>
              <a:t>Analizziamo il numero 7354, ottenuto dalla somma di 4 addendi:</a:t>
            </a:r>
          </a:p>
          <a:p>
            <a:endParaRPr lang="it-IT" altLang="it-IT" dirty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5084763"/>
            <a:ext cx="85740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11F41E7-7B01-4C00-E210-03E365B3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914386"/>
            <a:ext cx="6984776" cy="2041921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binario a decimale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905000"/>
            <a:ext cx="8496944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Negli elaboratori i numeri sono espressi in </a:t>
            </a:r>
            <a:r>
              <a:rPr lang="it-IT" dirty="0">
                <a:solidFill>
                  <a:srgbClr val="FF0000"/>
                </a:solidFill>
              </a:rPr>
              <a:t>binario</a:t>
            </a:r>
            <a:r>
              <a:rPr lang="it-IT" dirty="0"/>
              <a:t>.</a:t>
            </a:r>
          </a:p>
          <a:p>
            <a:pPr>
              <a:defRPr/>
            </a:pPr>
            <a:r>
              <a:rPr lang="it-IT" dirty="0"/>
              <a:t>E’ quindi necessario effettuare conversione tra le diverse basi </a:t>
            </a:r>
          </a:p>
          <a:p>
            <a:pPr>
              <a:defRPr/>
            </a:pPr>
            <a:r>
              <a:rPr lang="it-IT" dirty="0"/>
              <a:t>Effettuiamo una conversione da numero </a:t>
            </a:r>
            <a:r>
              <a:rPr lang="it-IT" dirty="0">
                <a:solidFill>
                  <a:srgbClr val="FF0000"/>
                </a:solidFill>
              </a:rPr>
              <a:t>binario</a:t>
            </a:r>
            <a:r>
              <a:rPr lang="it-IT" dirty="0"/>
              <a:t> a numero </a:t>
            </a:r>
            <a:r>
              <a:rPr lang="it-IT" dirty="0">
                <a:solidFill>
                  <a:srgbClr val="FF0000"/>
                </a:solidFill>
              </a:rPr>
              <a:t>decimale</a:t>
            </a:r>
            <a:r>
              <a:rPr lang="it-IT" dirty="0"/>
              <a:t> applicando direttamente la definizione di numerazione posizionale.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binario a decimale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it-IT" sz="2400" dirty="0"/>
              <a:t>Convertiamo il numero binario  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r>
              <a:rPr lang="it-IT" sz="2400" dirty="0"/>
              <a:t>Possiamo vedere ogni singolo addendo nel dettaglio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7813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89138"/>
            <a:ext cx="936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9F4B29A-55C5-FDC7-700F-FA89EB01C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" y="4800600"/>
            <a:ext cx="7912100" cy="1441476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ottale a decimale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it-IT" sz="2400" dirty="0"/>
              <a:t>Convertiamo il numero binario  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r>
              <a:rPr lang="it-IT" sz="2400" dirty="0"/>
              <a:t>Possiamo vedere ogni singolo addendo nel dettaglio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89138"/>
            <a:ext cx="1366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38438"/>
            <a:ext cx="81629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E0C7115-4E1A-132E-A48A-D6D815B85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221088"/>
            <a:ext cx="6408712" cy="1972854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ottale a decimale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it-IT" sz="2400" dirty="0"/>
              <a:t>Convertiamo il numero binario  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r>
              <a:rPr lang="it-IT" sz="2400" dirty="0"/>
              <a:t>Possiamo vedere ogni singolo addendo nel dettaglio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979613"/>
            <a:ext cx="14700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84500"/>
            <a:ext cx="815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554B482-96EA-3C28-4861-14440A111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0" y="4293096"/>
            <a:ext cx="6743961" cy="1839262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esadecimale a decimale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sz="3200" dirty="0"/>
              <a:t>Il sistema </a:t>
            </a:r>
            <a:r>
              <a:rPr lang="it-IT" sz="3200" dirty="0">
                <a:solidFill>
                  <a:srgbClr val="FF0000"/>
                </a:solidFill>
              </a:rPr>
              <a:t>esadecimale</a:t>
            </a:r>
            <a:r>
              <a:rPr lang="it-IT" sz="3200" dirty="0"/>
              <a:t> ha b = 16 </a:t>
            </a:r>
          </a:p>
          <a:p>
            <a:pPr>
              <a:defRPr/>
            </a:pPr>
            <a:endParaRPr lang="it-IT" sz="3200" dirty="0"/>
          </a:p>
          <a:p>
            <a:pPr>
              <a:defRPr/>
            </a:pPr>
            <a:r>
              <a:rPr lang="it-IT" sz="3200" dirty="0"/>
              <a:t>Utilizza un alfabeto di 16 cifre dove dopo la cifra 9 si “prosegue” con le prime 6 lettere maiuscole dell’alfabeto: </a:t>
            </a:r>
          </a:p>
          <a:p>
            <a:pPr>
              <a:defRPr/>
            </a:pPr>
            <a:endParaRPr lang="it-IT" sz="3200" dirty="0"/>
          </a:p>
          <a:p>
            <a:pPr>
              <a:defRPr/>
            </a:pPr>
            <a:r>
              <a:rPr lang="it-IT" sz="3200" dirty="0"/>
              <a:t>Σ = {</a:t>
            </a:r>
            <a:r>
              <a:rPr lang="it-IT" sz="3200" dirty="0">
                <a:solidFill>
                  <a:srgbClr val="FF0000"/>
                </a:solidFill>
              </a:rPr>
              <a:t>0,1,2,3,4,5,6,7,8,9</a:t>
            </a:r>
            <a:r>
              <a:rPr lang="it-IT" sz="3200" dirty="0"/>
              <a:t>,</a:t>
            </a:r>
            <a:r>
              <a:rPr lang="it-IT" sz="3200" dirty="0">
                <a:solidFill>
                  <a:srgbClr val="0000CC"/>
                </a:solidFill>
              </a:rPr>
              <a:t>A,B,C,D,E,F</a:t>
            </a:r>
            <a:r>
              <a:rPr lang="it-IT" sz="3200" dirty="0"/>
              <a:t>}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ottale a decimale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it-IT" sz="2400" dirty="0"/>
              <a:t>Convertiamo il numero binario  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r>
              <a:rPr lang="it-IT" sz="2400" dirty="0"/>
              <a:t>Possiamo vedere ogni singolo addendo nel dettaglio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974850"/>
            <a:ext cx="16557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80724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1E0CA67-B6E3-8B03-1FDC-6841A34B3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214812"/>
            <a:ext cx="7371580" cy="2094508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1</a:t>
            </a:r>
            <a:br>
              <a:rPr lang="it-IT" altLang="it-IT" dirty="0"/>
            </a:br>
            <a:r>
              <a:rPr lang="it-IT" altLang="it-IT">
                <a:solidFill>
                  <a:srgbClr val="FF6600"/>
                </a:solidFill>
              </a:rPr>
              <a:t>Lezione 3</a:t>
            </a:r>
            <a:endParaRPr lang="it-IT" altLang="it-IT" dirty="0">
              <a:solidFill>
                <a:srgbClr val="FF66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/>
              <a:t>Sistemi di numerazione posizionali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Conversione da ottale a decimale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it-IT" sz="2400" dirty="0"/>
              <a:t>Convertiamo il numero binario  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r>
              <a:rPr lang="it-IT" sz="2400" dirty="0"/>
              <a:t>Possiamo vedere ogni singolo addendo nel dettaglio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060575"/>
            <a:ext cx="1606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83978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205163"/>
            <a:ext cx="1724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251200"/>
            <a:ext cx="26289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D8AFBCF-CBA4-7F9F-7F89-983381D68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4149079"/>
            <a:ext cx="6984776" cy="1932237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Conclusioni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it-IT" dirty="0"/>
              <a:t>In sintesi, i principali vantaggi dei sistemi posizionali sono:</a:t>
            </a:r>
          </a:p>
          <a:p>
            <a:pPr lvl="1">
              <a:defRPr/>
            </a:pPr>
            <a:r>
              <a:rPr lang="it-IT" sz="2800" dirty="0"/>
              <a:t>lettura più immediata dei numeri;</a:t>
            </a:r>
          </a:p>
          <a:p>
            <a:pPr lvl="1">
              <a:defRPr/>
            </a:pPr>
            <a:r>
              <a:rPr lang="it-IT" sz="2800" dirty="0"/>
              <a:t>rappresentazione più concisa;</a:t>
            </a:r>
          </a:p>
          <a:p>
            <a:pPr lvl="1">
              <a:defRPr/>
            </a:pPr>
            <a:r>
              <a:rPr lang="it-IT" sz="2800" dirty="0"/>
              <a:t>maggiore efficienza nelle operazioni aritmetiche.</a:t>
            </a:r>
            <a:endParaRPr lang="it-IT" altLang="it-IT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Conclusioni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Si può notare che la lunghezza della rappresentazione del numero è diversa nelle molteplici basi</a:t>
            </a:r>
          </a:p>
          <a:p>
            <a:pPr>
              <a:defRPr/>
            </a:pPr>
            <a:r>
              <a:rPr lang="it-IT" dirty="0"/>
              <a:t>Naturalmente, è più corta in quelle che hanno il maggior numero di cifre dell’alfabeto</a:t>
            </a:r>
            <a:endParaRPr lang="it-IT" altLang="it-IT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941888"/>
            <a:ext cx="4752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Conclusioni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sz="2400" dirty="0"/>
              <a:t>Riportiamo i primi 15 numeri nelle 4 rappresentazioni viste:</a:t>
            </a:r>
            <a:endParaRPr lang="it-IT" altLang="it-IT" sz="2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20938"/>
            <a:ext cx="5327650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A78AC-7946-3461-8684-5581C44C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260BC6-859A-1BDA-5379-F5BA77F2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8D2AB9-EF55-0E58-5113-BF08EA6A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052512"/>
            <a:ext cx="84486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7978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3F83BB-F1A6-2329-2EEE-A58E260D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733425"/>
            <a:ext cx="81629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5387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BBE3FB-09E7-DA50-F1FD-0C415088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738187"/>
            <a:ext cx="82010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16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FD948-DB6F-0626-E6DA-768D2846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9F3E5-942F-8BD0-B329-B596A0C8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8CC3AB-2AAC-679A-524E-560395307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764704"/>
            <a:ext cx="82391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337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DEC87-BC01-906E-191E-E322A218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CC7A7-7459-CB38-8931-F2610139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9B6AAD-4AA0-E2AF-5942-23030965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38162"/>
            <a:ext cx="83058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1482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05000"/>
            <a:ext cx="8134672" cy="4619625"/>
          </a:xfrm>
        </p:spPr>
        <p:txBody>
          <a:bodyPr/>
          <a:lstStyle/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l’origine dei sistemi di numerazione posizionale</a:t>
            </a:r>
          </a:p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 rappresentare i numeri nelle diverse basi</a:t>
            </a:r>
          </a:p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 convertire un numero in base decimale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Rappresentazione dei dati numerici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05000"/>
            <a:ext cx="8280920" cy="1595438"/>
          </a:xfrm>
        </p:spPr>
        <p:txBody>
          <a:bodyPr/>
          <a:lstStyle/>
          <a:p>
            <a:pPr>
              <a:defRPr/>
            </a:pPr>
            <a:r>
              <a:rPr lang="it-IT" dirty="0"/>
              <a:t>I numeri sono </a:t>
            </a:r>
            <a:r>
              <a:rPr lang="it-IT" dirty="0">
                <a:solidFill>
                  <a:srgbClr val="0000CC"/>
                </a:solidFill>
              </a:rPr>
              <a:t>entità matematiche astratte</a:t>
            </a:r>
            <a:r>
              <a:rPr lang="it-IT" dirty="0"/>
              <a:t> e vanno distinti dalla loro </a:t>
            </a:r>
            <a:r>
              <a:rPr lang="it-IT" dirty="0">
                <a:solidFill>
                  <a:srgbClr val="0000CC"/>
                </a:solidFill>
              </a:rPr>
              <a:t>rappresentazione</a:t>
            </a:r>
            <a:r>
              <a:rPr lang="it-IT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it-IT" altLang="it-IT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9" y="3251137"/>
            <a:ext cx="781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ttangolo 1"/>
          <p:cNvSpPr>
            <a:spLocks noChangeArrowheads="1"/>
          </p:cNvSpPr>
          <p:nvPr/>
        </p:nvSpPr>
        <p:spPr bwMode="auto">
          <a:xfrm>
            <a:off x="611560" y="4077072"/>
            <a:ext cx="8136904" cy="197383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har char="l"/>
              <a:defRPr sz="3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it-IT" sz="2800" dirty="0"/>
              <a:t>Si dice </a:t>
            </a:r>
            <a:r>
              <a:rPr lang="it-IT" altLang="it-IT" sz="2800" dirty="0">
                <a:solidFill>
                  <a:srgbClr val="FF0000"/>
                </a:solidFill>
              </a:rPr>
              <a:t>numero</a:t>
            </a:r>
            <a:r>
              <a:rPr lang="it-IT" altLang="it-IT" sz="2800" dirty="0"/>
              <a:t> un’entità astratta.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it-IT" sz="2800" dirty="0"/>
              <a:t>Il </a:t>
            </a:r>
            <a:r>
              <a:rPr lang="it-IT" altLang="it-IT" sz="2800" dirty="0">
                <a:solidFill>
                  <a:srgbClr val="FF0000"/>
                </a:solidFill>
              </a:rPr>
              <a:t>numerale</a:t>
            </a:r>
            <a:r>
              <a:rPr lang="it-IT" altLang="it-IT" sz="2800" dirty="0"/>
              <a:t> è una stringa di caratteri (codifica) che rappresenta un numero in un dato </a:t>
            </a:r>
            <a:r>
              <a:rPr lang="it-IT" altLang="it-IT" sz="2800" dirty="0">
                <a:solidFill>
                  <a:srgbClr val="0000CC"/>
                </a:solidFill>
              </a:rPr>
              <a:t>sistema di numerazione</a:t>
            </a:r>
            <a:r>
              <a:rPr lang="it-IT" altLang="it-IT" sz="2800" dirty="0"/>
              <a:t>.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Rappresentazione dei dati numerici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Ad esempio la rappresentazione del numero 10 è stata fatta diversamente: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130550"/>
            <a:ext cx="6840538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Rappresentazione dei dati numerici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1619250" y="2108200"/>
            <a:ext cx="6840538" cy="1897063"/>
          </a:xfrm>
          <a:solidFill>
            <a:schemeClr val="accent2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it-IT" sz="2800" dirty="0"/>
              <a:t>Definiamo con </a:t>
            </a:r>
            <a:r>
              <a:rPr lang="it-IT" sz="2800" dirty="0">
                <a:solidFill>
                  <a:srgbClr val="FF0000"/>
                </a:solidFill>
              </a:rPr>
              <a:t>sistema di numerazione</a:t>
            </a:r>
            <a:r>
              <a:rPr lang="it-IT" sz="2800" dirty="0"/>
              <a:t> un sistema utilizzato per esprimere i numeri e le operazioni che si possono effettuare su di essi.</a:t>
            </a:r>
            <a:endParaRPr lang="it-IT" altLang="it-IT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300288"/>
            <a:ext cx="995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ttangolo 1"/>
          <p:cNvSpPr>
            <a:spLocks noChangeArrowheads="1"/>
          </p:cNvSpPr>
          <p:nvPr/>
        </p:nvSpPr>
        <p:spPr bwMode="auto">
          <a:xfrm>
            <a:off x="1692275" y="4437063"/>
            <a:ext cx="6767513" cy="1384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it-IT" sz="2800"/>
              <a:t>Un </a:t>
            </a:r>
            <a:r>
              <a:rPr lang="it-IT" altLang="it-IT" sz="2800">
                <a:solidFill>
                  <a:srgbClr val="FF0000"/>
                </a:solidFill>
              </a:rPr>
              <a:t>sistema di numerazione </a:t>
            </a:r>
            <a:r>
              <a:rPr lang="it-IT" altLang="it-IT" sz="2800"/>
              <a:t>è un insieme di regole e di simboli il cui utilizzo permette di rappresentare delle quantità.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664075"/>
            <a:ext cx="99695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Sistema posizionale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Nei </a:t>
            </a:r>
            <a:r>
              <a:rPr lang="it-IT" dirty="0">
                <a:solidFill>
                  <a:srgbClr val="FF0000"/>
                </a:solidFill>
              </a:rPr>
              <a:t>sistemi posizionali </a:t>
            </a:r>
            <a:r>
              <a:rPr lang="it-IT" dirty="0"/>
              <a:t>la </a:t>
            </a:r>
            <a:r>
              <a:rPr lang="it-IT" dirty="0">
                <a:solidFill>
                  <a:srgbClr val="0000CC"/>
                </a:solidFill>
              </a:rPr>
              <a:t>posizione</a:t>
            </a:r>
            <a:r>
              <a:rPr lang="it-IT" dirty="0"/>
              <a:t> delle diverse cifre del numero è </a:t>
            </a:r>
            <a:r>
              <a:rPr lang="it-IT" dirty="0">
                <a:solidFill>
                  <a:srgbClr val="0000CC"/>
                </a:solidFill>
              </a:rPr>
              <a:t>fondamentale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sz="2800" dirty="0"/>
              <a:t>viene scelta una </a:t>
            </a:r>
            <a:r>
              <a:rPr lang="it-IT" sz="2800" dirty="0">
                <a:solidFill>
                  <a:srgbClr val="FF0000"/>
                </a:solidFill>
              </a:rPr>
              <a:t>base</a:t>
            </a:r>
            <a:r>
              <a:rPr lang="it-IT" sz="2800" dirty="0"/>
              <a:t>, ossia un numero naturale;</a:t>
            </a:r>
          </a:p>
          <a:p>
            <a:pPr lvl="1">
              <a:defRPr/>
            </a:pPr>
            <a:r>
              <a:rPr lang="it-IT" sz="2800" dirty="0"/>
              <a:t>viene definita una </a:t>
            </a:r>
            <a:r>
              <a:rPr lang="it-IT" sz="2800" dirty="0">
                <a:solidFill>
                  <a:srgbClr val="0000CC"/>
                </a:solidFill>
              </a:rPr>
              <a:t>serie di cifre </a:t>
            </a:r>
            <a:r>
              <a:rPr lang="it-IT" sz="2800" dirty="0"/>
              <a:t>che indicano tutti i numeri naturali più piccoli della base, compreso lo zero.</a:t>
            </a:r>
          </a:p>
          <a:p>
            <a:pPr>
              <a:defRPr/>
            </a:pPr>
            <a:r>
              <a:rPr lang="it-IT" dirty="0"/>
              <a:t>Tutti gli altri numeri vengono espressi in funzione di </a:t>
            </a:r>
            <a:r>
              <a:rPr lang="it-IT" dirty="0">
                <a:solidFill>
                  <a:srgbClr val="0000CC"/>
                </a:solidFill>
              </a:rPr>
              <a:t>potenze della base</a:t>
            </a:r>
            <a:r>
              <a:rPr lang="it-IT" dirty="0"/>
              <a:t>.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Sistema posizionale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05000"/>
            <a:ext cx="8568952" cy="4619625"/>
          </a:xfrm>
        </p:spPr>
        <p:txBody>
          <a:bodyPr/>
          <a:lstStyle/>
          <a:p>
            <a:pPr>
              <a:defRPr/>
            </a:pPr>
            <a:r>
              <a:rPr lang="it-IT" dirty="0"/>
              <a:t>Il sistema di numerazione che utilizziamo oggi è il sistema numerico</a:t>
            </a:r>
            <a:r>
              <a:rPr lang="it-IT" dirty="0">
                <a:solidFill>
                  <a:srgbClr val="FF0000"/>
                </a:solidFill>
              </a:rPr>
              <a:t> decimale-posizionale</a:t>
            </a:r>
          </a:p>
          <a:p>
            <a:pPr>
              <a:defRPr/>
            </a:pPr>
            <a:r>
              <a:rPr lang="it-IT" dirty="0"/>
              <a:t>E’ un sistema in </a:t>
            </a:r>
            <a:r>
              <a:rPr lang="it-IT" dirty="0">
                <a:solidFill>
                  <a:srgbClr val="FF0000"/>
                </a:solidFill>
              </a:rPr>
              <a:t>base 10 </a:t>
            </a:r>
            <a:r>
              <a:rPr lang="it-IT" dirty="0"/>
              <a:t>(decimale).</a:t>
            </a:r>
          </a:p>
          <a:p>
            <a:pPr>
              <a:defRPr/>
            </a:pPr>
            <a:r>
              <a:rPr lang="it-IT" dirty="0"/>
              <a:t>I nostri numeri vengono scritti utilizzando dieci cifre: </a:t>
            </a:r>
            <a:r>
              <a:rPr lang="it-IT" sz="3200" dirty="0">
                <a:solidFill>
                  <a:srgbClr val="0000CC"/>
                </a:solidFill>
              </a:rPr>
              <a:t>0, 1, 2, 3, 4, 5, 6, 7, 8, 9</a:t>
            </a:r>
            <a:endParaRPr lang="it-IT" dirty="0">
              <a:solidFill>
                <a:srgbClr val="0000CC"/>
              </a:solidFill>
            </a:endParaRPr>
          </a:p>
          <a:p>
            <a:pPr>
              <a:defRPr/>
            </a:pPr>
            <a:r>
              <a:rPr lang="it-IT" dirty="0"/>
              <a:t>Gli altri numeri vengono espressi in funzione delle potenze della base (</a:t>
            </a:r>
            <a:r>
              <a:rPr lang="it-IT" dirty="0">
                <a:solidFill>
                  <a:srgbClr val="0000CC"/>
                </a:solidFill>
              </a:rPr>
              <a:t>10</a:t>
            </a:r>
            <a:r>
              <a:rPr lang="it-IT" baseline="30000" dirty="0">
                <a:solidFill>
                  <a:srgbClr val="0000CC"/>
                </a:solidFill>
              </a:rPr>
              <a:t>n</a:t>
            </a:r>
            <a:r>
              <a:rPr lang="it-IT" dirty="0"/>
              <a:t>)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Sistema posizionale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2276475"/>
            <a:ext cx="7200900" cy="3397250"/>
          </a:xfrm>
          <a:solidFill>
            <a:schemeClr val="accent2"/>
          </a:solidFill>
        </p:spPr>
        <p:txBody>
          <a:bodyPr/>
          <a:lstStyle/>
          <a:p>
            <a:pPr>
              <a:defRPr/>
            </a:pPr>
            <a:r>
              <a:rPr lang="it-IT" dirty="0"/>
              <a:t>Un sistema si chiama </a:t>
            </a:r>
            <a:r>
              <a:rPr lang="it-IT" dirty="0">
                <a:solidFill>
                  <a:srgbClr val="FF0000"/>
                </a:solidFill>
              </a:rPr>
              <a:t>posizionale</a:t>
            </a:r>
            <a:r>
              <a:rPr lang="it-IT" dirty="0"/>
              <a:t> se una stessa cifra ha un valore diverso (peso) a seconda della </a:t>
            </a:r>
            <a:r>
              <a:rPr lang="it-IT" dirty="0">
                <a:solidFill>
                  <a:srgbClr val="0000CC"/>
                </a:solidFill>
              </a:rPr>
              <a:t>posizione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sz="2800" dirty="0"/>
              <a:t>la cifra all’estrema destra prende il nome di </a:t>
            </a:r>
            <a:r>
              <a:rPr lang="it-IT" sz="2800" i="1" dirty="0">
                <a:solidFill>
                  <a:srgbClr val="FF0000"/>
                </a:solidFill>
              </a:rPr>
              <a:t>cifra meno significativa</a:t>
            </a:r>
          </a:p>
          <a:p>
            <a:pPr lvl="1">
              <a:defRPr/>
            </a:pPr>
            <a:r>
              <a:rPr lang="it-IT" sz="2800" dirty="0"/>
              <a:t>la cifra all’estrema sinistra è detta </a:t>
            </a:r>
            <a:r>
              <a:rPr lang="it-IT" sz="2800" i="1" dirty="0">
                <a:solidFill>
                  <a:srgbClr val="FF0000"/>
                </a:solidFill>
              </a:rPr>
              <a:t>cifra più significativa</a:t>
            </a:r>
            <a:r>
              <a:rPr lang="it-IT" sz="2800" dirty="0">
                <a:solidFill>
                  <a:srgbClr val="FF0000"/>
                </a:solidFill>
              </a:rPr>
              <a:t>.</a:t>
            </a:r>
            <a:endParaRPr lang="it-IT" altLang="it-IT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81425"/>
            <a:ext cx="723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799</TotalTime>
  <Words>723</Words>
  <Application>Microsoft Office PowerPoint</Application>
  <PresentationFormat>Presentazione su schermo (4:3)</PresentationFormat>
  <Paragraphs>89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Lezione 3</vt:lpstr>
      <vt:lpstr>In questa lezione impareremo:</vt:lpstr>
      <vt:lpstr>Rappresentazione dei dati numerici</vt:lpstr>
      <vt:lpstr>Rappresentazione dei dati numerici</vt:lpstr>
      <vt:lpstr>Rappresentazione dei dati numerici</vt:lpstr>
      <vt:lpstr>Sistema posizionale</vt:lpstr>
      <vt:lpstr>Sistema posizionale</vt:lpstr>
      <vt:lpstr>Sistema posizionale</vt:lpstr>
      <vt:lpstr>Sistema posizionale</vt:lpstr>
      <vt:lpstr>Sistema posizionale</vt:lpstr>
      <vt:lpstr>Sistema posizionale</vt:lpstr>
      <vt:lpstr>Sistema posizionale</vt:lpstr>
      <vt:lpstr>Conversione da binario a decimale</vt:lpstr>
      <vt:lpstr>Conversione da binario a decimale</vt:lpstr>
      <vt:lpstr>Conversione da ottale a decimale</vt:lpstr>
      <vt:lpstr>Conversione da ottale a decimale</vt:lpstr>
      <vt:lpstr>Conversione da esadecimale a decimale</vt:lpstr>
      <vt:lpstr>Conversione da ottale a decimale</vt:lpstr>
      <vt:lpstr>Conversione da ottale a decimale</vt:lpstr>
      <vt:lpstr>Conclusioni</vt:lpstr>
      <vt:lpstr>Conclusioni</vt:lpstr>
      <vt:lpstr>Conclusioni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Gloria Camagni</cp:lastModifiedBy>
  <cp:revision>306</cp:revision>
  <dcterms:created xsi:type="dcterms:W3CDTF">2007-11-01T08:11:31Z</dcterms:created>
  <dcterms:modified xsi:type="dcterms:W3CDTF">2022-12-26T10:31:29Z</dcterms:modified>
</cp:coreProperties>
</file>